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5" r:id="rId1"/>
  </p:sldMasterIdLst>
  <p:notesMasterIdLst>
    <p:notesMasterId r:id="rId41"/>
  </p:notesMasterIdLst>
  <p:sldIdLst>
    <p:sldId id="256" r:id="rId2"/>
    <p:sldId id="346" r:id="rId3"/>
    <p:sldId id="331" r:id="rId4"/>
    <p:sldId id="332" r:id="rId5"/>
    <p:sldId id="333" r:id="rId6"/>
    <p:sldId id="361" r:id="rId7"/>
    <p:sldId id="305" r:id="rId8"/>
    <p:sldId id="308" r:id="rId9"/>
    <p:sldId id="378" r:id="rId10"/>
    <p:sldId id="355" r:id="rId11"/>
    <p:sldId id="310" r:id="rId12"/>
    <p:sldId id="357" r:id="rId13"/>
    <p:sldId id="356" r:id="rId14"/>
    <p:sldId id="379" r:id="rId15"/>
    <p:sldId id="362" r:id="rId16"/>
    <p:sldId id="370" r:id="rId17"/>
    <p:sldId id="330" r:id="rId18"/>
    <p:sldId id="369" r:id="rId19"/>
    <p:sldId id="327" r:id="rId20"/>
    <p:sldId id="380" r:id="rId21"/>
    <p:sldId id="334" r:id="rId22"/>
    <p:sldId id="335" r:id="rId23"/>
    <p:sldId id="336" r:id="rId24"/>
    <p:sldId id="363" r:id="rId25"/>
    <p:sldId id="364" r:id="rId26"/>
    <p:sldId id="367" r:id="rId27"/>
    <p:sldId id="338" r:id="rId28"/>
    <p:sldId id="381" r:id="rId29"/>
    <p:sldId id="352" r:id="rId30"/>
    <p:sldId id="340" r:id="rId31"/>
    <p:sldId id="382" r:id="rId32"/>
    <p:sldId id="365" r:id="rId33"/>
    <p:sldId id="366" r:id="rId34"/>
    <p:sldId id="383" r:id="rId35"/>
    <p:sldId id="300" r:id="rId36"/>
    <p:sldId id="301" r:id="rId37"/>
    <p:sldId id="353" r:id="rId38"/>
    <p:sldId id="354" r:id="rId39"/>
    <p:sldId id="302" r:id="rId40"/>
  </p:sldIdLst>
  <p:sldSz cx="9144000" cy="6858000" type="screen4x3"/>
  <p:notesSz cx="6858000" cy="92964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pan" initials="TM" lastIdx="7" clrIdx="0"/>
  <p:cmAuthor id="1" name="Jessica Savage" initials="J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E1F81"/>
    <a:srgbClr val="000000"/>
    <a:srgbClr val="12188E"/>
    <a:srgbClr val="F68B1F"/>
    <a:srgbClr val="3A3A3A"/>
    <a:srgbClr val="282828"/>
    <a:srgbClr val="6DB344"/>
    <a:srgbClr val="08252E"/>
    <a:srgbClr val="96CA4B"/>
    <a:srgbClr val="47758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77" autoAdjust="0"/>
    <p:restoredTop sz="85695" autoAdjust="0"/>
  </p:normalViewPr>
  <p:slideViewPr>
    <p:cSldViewPr snapToGrid="0">
      <p:cViewPr varScale="1">
        <p:scale>
          <a:sx n="62" d="100"/>
          <a:sy n="62" d="100"/>
        </p:scale>
        <p:origin x="-1440" y="-84"/>
      </p:cViewPr>
      <p:guideLst>
        <p:guide orient="horz" pos="734"/>
        <p:guide/>
      </p:guideLst>
    </p:cSldViewPr>
  </p:slideViewPr>
  <p:outlineViewPr>
    <p:cViewPr>
      <p:scale>
        <a:sx n="33" d="100"/>
        <a:sy n="33" d="100"/>
      </p:scale>
      <p:origin x="264" y="75426"/>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3" d="100"/>
          <a:sy n="73" d="100"/>
        </p:scale>
        <p:origin x="-2088" y="-90"/>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6"/>
  <c:chart>
    <c:title>
      <c:tx>
        <c:rich>
          <a:bodyPr/>
          <a:lstStyle/>
          <a:p>
            <a:pPr>
              <a:defRPr sz="1800" b="0">
                <a:solidFill>
                  <a:schemeClr val="bg1">
                    <a:lumMod val="50000"/>
                  </a:schemeClr>
                </a:solidFill>
              </a:defRPr>
            </a:pPr>
            <a:r>
              <a:rPr lang="fr-FR" sz="1600" b="0" dirty="0" smtClean="0">
                <a:solidFill>
                  <a:schemeClr val="bg1">
                    <a:lumMod val="50000"/>
                  </a:schemeClr>
                </a:solidFill>
              </a:rPr>
              <a:t>Gartner, prévisions de croissance pour les services de bureau virtuel hébergé</a:t>
            </a:r>
            <a:r>
              <a:rPr lang="en-US" sz="1600" b="0" dirty="0" smtClean="0">
                <a:solidFill>
                  <a:schemeClr val="bg1">
                    <a:lumMod val="50000"/>
                  </a:schemeClr>
                </a:solidFill>
              </a:rPr>
              <a:t> </a:t>
            </a:r>
            <a:endParaRPr lang="en-US" sz="1600" b="0" dirty="0">
              <a:solidFill>
                <a:schemeClr val="bg1">
                  <a:lumMod val="50000"/>
                </a:schemeClr>
              </a:solidFill>
            </a:endParaRPr>
          </a:p>
        </c:rich>
      </c:tx>
      <c:layout>
        <c:manualLayout>
          <c:xMode val="edge"/>
          <c:yMode val="edge"/>
          <c:x val="0.12476988302332463"/>
          <c:y val="3.8127627138681335E-2"/>
        </c:manualLayout>
      </c:layout>
      <c:spPr>
        <a:scene3d>
          <a:camera prst="orthographicFront"/>
          <a:lightRig rig="threePt" dir="t"/>
        </a:scene3d>
        <a:sp3d>
          <a:bevelT/>
        </a:sp3d>
      </c:spPr>
    </c:title>
    <c:plotArea>
      <c:layout>
        <c:manualLayout>
          <c:layoutTarget val="inner"/>
          <c:xMode val="edge"/>
          <c:yMode val="edge"/>
          <c:x val="6.8869422643033307E-2"/>
          <c:y val="0.16141520331493134"/>
          <c:w val="0.8805557528127379"/>
          <c:h val="0.7298487722682182"/>
        </c:manualLayout>
      </c:layout>
      <c:barChart>
        <c:barDir val="col"/>
        <c:grouping val="clustered"/>
        <c:ser>
          <c:idx val="0"/>
          <c:order val="0"/>
          <c:tx>
            <c:strRef>
              <c:f>Sheet1!$B$1</c:f>
              <c:strCache>
                <c:ptCount val="1"/>
                <c:pt idx="0">
                  <c:v>Gartner HVD Forecast</c:v>
                </c:pt>
              </c:strCache>
            </c:strRef>
          </c:tx>
          <c:spPr>
            <a:gradFill>
              <a:gsLst>
                <a:gs pos="0">
                  <a:srgbClr val="0096D6">
                    <a:lumMod val="75000"/>
                    <a:shade val="30000"/>
                    <a:satMod val="115000"/>
                  </a:srgbClr>
                </a:gs>
                <a:gs pos="50000">
                  <a:srgbClr val="0096D6">
                    <a:lumMod val="75000"/>
                    <a:shade val="67500"/>
                    <a:satMod val="115000"/>
                  </a:srgbClr>
                </a:gs>
                <a:gs pos="100000">
                  <a:srgbClr val="0096D6">
                    <a:lumMod val="75000"/>
                    <a:shade val="100000"/>
                    <a:satMod val="115000"/>
                  </a:srgbClr>
                </a:gs>
              </a:gsLst>
              <a:lin ang="16200000" scaled="1"/>
            </a:gradFill>
            <a:ln>
              <a:noFill/>
            </a:ln>
          </c:spPr>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5693000</c:v>
                </c:pt>
                <c:pt idx="1">
                  <c:v>13600000</c:v>
                </c:pt>
                <c:pt idx="2">
                  <c:v>26065000</c:v>
                </c:pt>
                <c:pt idx="3">
                  <c:v>46506000</c:v>
                </c:pt>
              </c:numCache>
            </c:numRef>
          </c:val>
        </c:ser>
        <c:axId val="85074304"/>
        <c:axId val="85075840"/>
      </c:barChart>
      <c:catAx>
        <c:axId val="85074304"/>
        <c:scaling>
          <c:orientation val="minMax"/>
        </c:scaling>
        <c:axPos val="b"/>
        <c:numFmt formatCode="General" sourceLinked="1"/>
        <c:majorTickMark val="none"/>
        <c:tickLblPos val="nextTo"/>
        <c:spPr>
          <a:ln>
            <a:solidFill>
              <a:srgbClr val="FFFFFF">
                <a:lumMod val="50000"/>
              </a:srgbClr>
            </a:solidFill>
          </a:ln>
        </c:spPr>
        <c:txPr>
          <a:bodyPr/>
          <a:lstStyle/>
          <a:p>
            <a:pPr>
              <a:defRPr sz="1400">
                <a:solidFill>
                  <a:schemeClr val="bg1">
                    <a:lumMod val="50000"/>
                  </a:schemeClr>
                </a:solidFill>
              </a:defRPr>
            </a:pPr>
            <a:endParaRPr lang="en-US"/>
          </a:p>
        </c:txPr>
        <c:crossAx val="85075840"/>
        <c:crosses val="autoZero"/>
        <c:auto val="1"/>
        <c:lblAlgn val="ctr"/>
        <c:lblOffset val="100"/>
      </c:catAx>
      <c:valAx>
        <c:axId val="85075840"/>
        <c:scaling>
          <c:orientation val="minMax"/>
        </c:scaling>
        <c:axPos val="l"/>
        <c:numFmt formatCode="#,##0" sourceLinked="1"/>
        <c:majorTickMark val="none"/>
        <c:tickLblPos val="nextTo"/>
        <c:spPr>
          <a:ln>
            <a:solidFill>
              <a:schemeClr val="bg1">
                <a:lumMod val="50000"/>
              </a:schemeClr>
            </a:solidFill>
          </a:ln>
        </c:spPr>
        <c:txPr>
          <a:bodyPr/>
          <a:lstStyle/>
          <a:p>
            <a:pPr>
              <a:defRPr sz="1400">
                <a:solidFill>
                  <a:schemeClr val="bg1">
                    <a:lumMod val="50000"/>
                  </a:schemeClr>
                </a:solidFill>
              </a:defRPr>
            </a:pPr>
            <a:endParaRPr lang="en-US"/>
          </a:p>
        </c:txPr>
        <c:crossAx val="85074304"/>
        <c:crosses val="autoZero"/>
        <c:crossBetween val="between"/>
        <c:majorUnit val="10000000"/>
        <c:dispUnits>
          <c:builtInUnit val="millions"/>
        </c:dispUnits>
      </c:valAx>
      <c:spPr>
        <a:gradFill>
          <a:gsLst>
            <a:gs pos="0">
              <a:srgbClr val="FFFFFF">
                <a:lumMod val="85000"/>
              </a:srgbClr>
            </a:gs>
            <a:gs pos="100000">
              <a:schemeClr val="bg1"/>
            </a:gs>
          </a:gsLst>
          <a:lin ang="5400000" scaled="0"/>
        </a:gradFill>
      </c:spPr>
    </c:plotArea>
    <c:plotVisOnly val="1"/>
    <c:dispBlanksAs val="gap"/>
  </c:chart>
  <c:spPr>
    <a:noFill/>
    <a:ln>
      <a:noFill/>
    </a:ln>
    <a:scene3d>
      <a:camera prst="orthographicFront"/>
      <a:lightRig rig="threePt" dir="t"/>
    </a:scene3d>
    <a:sp3d/>
  </c:spPr>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C428D34E-F9FD-49E9-AE91-A29F458EF338}" type="datetimeFigureOut">
              <a:rPr lang="en-US" smtClean="0"/>
              <a:pPr/>
              <a:t>6/4/2012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96FA8831-C8BE-4802-9C2B-197E625A8934}" type="slidenum">
              <a:rPr lang="en-US" smtClean="0"/>
              <a:pPr/>
              <a:t>‹#›</a:t>
            </a:fld>
            <a:endParaRPr lang="en-US" dirty="0"/>
          </a:p>
        </p:txBody>
      </p:sp>
    </p:spTree>
    <p:extLst>
      <p:ext uri="{BB962C8B-B14F-4D97-AF65-F5344CB8AC3E}">
        <p14:creationId xmlns="" xmlns:p14="http://schemas.microsoft.com/office/powerpoint/2010/main" val="385047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1"/>
          <p:cNvSpPr txBox="1">
            <a:spLocks noGrp="1" noChangeArrowheads="1"/>
          </p:cNvSpPr>
          <p:nvPr/>
        </p:nvSpPr>
        <p:spPr bwMode="auto">
          <a:xfrm>
            <a:off x="5800417" y="8680452"/>
            <a:ext cx="796683" cy="288926"/>
          </a:xfrm>
          <a:prstGeom prst="rect">
            <a:avLst/>
          </a:prstGeom>
          <a:noFill/>
          <a:ln w="9525">
            <a:noFill/>
            <a:miter lim="800000"/>
            <a:headEnd/>
            <a:tailEnd/>
          </a:ln>
        </p:spPr>
        <p:txBody>
          <a:bodyPr lIns="18769" tIns="0" rIns="18769" bIns="0" anchor="b"/>
          <a:lstStyle/>
          <a:p>
            <a:pPr algn="r" defTabSz="899495">
              <a:buNone/>
            </a:pPr>
            <a:fld id="{AFADD62D-4B1A-431D-9358-5D868E3510AE}" type="slidenum">
              <a:rPr lang="fr-BE" sz="800" b="0" i="0">
                <a:solidFill>
                  <a:schemeClr val="tx1"/>
                </a:solidFill>
                <a:latin typeface="Calibri"/>
                <a:ea typeface="+mn-ea"/>
                <a:cs typeface="+mn-cs"/>
              </a:rPr>
              <a:pPr algn="r" defTabSz="899495">
                <a:buNone/>
              </a:pPr>
              <a:t>1</a:t>
            </a:fld>
            <a:endParaRPr lang="en-US" sz="80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394461" y="4378328"/>
            <a:ext cx="5988326" cy="4251325"/>
          </a:xfrm>
          <a:noFill/>
          <a:ln/>
        </p:spPr>
        <p:txBody>
          <a:bodyPr>
            <a:normAutofit/>
          </a:bodyPr>
          <a:lstStyle/>
          <a:p>
            <a:pPr marL="228051" indent="-228051" algn="l" defTabSz="914400">
              <a:buNone/>
            </a:pPr>
            <a:r>
              <a:rPr lang="fr-BE" sz="1200" b="0" i="0" dirty="0">
                <a:solidFill>
                  <a:schemeClr val="tx1"/>
                </a:solidFill>
                <a:latin typeface="Calibri"/>
                <a:ea typeface="+mn-ea"/>
                <a:cs typeface="+mn-cs"/>
              </a:rPr>
              <a:t>Définition de VXI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1"/>
          <p:cNvSpPr>
            <a:spLocks noGrp="1" noChangeArrowheads="1"/>
          </p:cNvSpPr>
          <p:nvPr>
            <p:ph type="sldNum" sz="quarter" idx="5"/>
          </p:nvPr>
        </p:nvSpPr>
        <p:spPr bwMode="auto">
          <a:xfrm>
            <a:off x="3884614" y="8829674"/>
            <a:ext cx="2971800" cy="465139"/>
          </a:xfrm>
          <a:prstGeom prst="rect">
            <a:avLst/>
          </a:prstGeom>
          <a:noFill/>
          <a:ln>
            <a:miter lim="800000"/>
            <a:headEnd/>
            <a:tailEnd/>
          </a:ln>
        </p:spPr>
        <p:txBody>
          <a:bodyPr wrap="square" numCol="1" anchorCtr="0" compatLnSpc="1">
            <a:prstTxWarp prst="textNoShape">
              <a:avLst/>
            </a:prstTxWarp>
          </a:bodyPr>
          <a:lstStyle/>
          <a:p>
            <a:pPr algn="r" defTabSz="914400">
              <a:spcBef>
                <a:spcPct val="0"/>
              </a:spcBef>
              <a:spcAft>
                <a:spcPct val="0"/>
              </a:spcAft>
              <a:buNone/>
            </a:pPr>
            <a:fld id="{7A679D06-76B8-4027-9D16-0F59867F909A}" type="slidenum">
              <a:rPr lang="fr-BE" sz="1200" b="0" i="0">
                <a:solidFill>
                  <a:schemeClr val="tx1"/>
                </a:solidFill>
                <a:latin typeface="Calibri"/>
                <a:ea typeface="+mn-ea"/>
                <a:cs typeface="+mn-cs"/>
              </a:rPr>
              <a:pPr algn="r" defTabSz="914400">
                <a:spcBef>
                  <a:spcPct val="0"/>
                </a:spcBef>
                <a:spcAft>
                  <a:spcPct val="0"/>
                </a:spcAft>
                <a:buNone/>
              </a:pPr>
              <a:t>10</a:t>
            </a:fld>
            <a:endParaRPr lang="en-US" dirty="0"/>
          </a:p>
        </p:txBody>
      </p:sp>
      <p:sp>
        <p:nvSpPr>
          <p:cNvPr id="76802" name="Rectangle 2"/>
          <p:cNvSpPr>
            <a:spLocks noGrp="1" noRot="1" noChangeAspect="1" noChangeArrowheads="1" noTextEdit="1"/>
          </p:cNvSpPr>
          <p:nvPr>
            <p:ph type="sldImg"/>
          </p:nvPr>
        </p:nvSpPr>
        <p:spPr bwMode="auto">
          <a:xfrm>
            <a:off x="800100" y="242888"/>
            <a:ext cx="5318125" cy="3989387"/>
          </a:xfrm>
          <a:noFill/>
          <a:ln>
            <a:solidFill>
              <a:srgbClr val="000000"/>
            </a:solidFill>
            <a:miter lim="800000"/>
            <a:headEnd/>
            <a:tailEnd/>
          </a:ln>
        </p:spPr>
      </p:sp>
      <p:sp>
        <p:nvSpPr>
          <p:cNvPr id="76803" name="Rectangle 3"/>
          <p:cNvSpPr>
            <a:spLocks noGrp="1" noChangeArrowheads="1"/>
          </p:cNvSpPr>
          <p:nvPr>
            <p:ph type="body" idx="1"/>
          </p:nvPr>
        </p:nvSpPr>
        <p:spPr bwMode="auto">
          <a:xfrm>
            <a:off x="395290" y="4379914"/>
            <a:ext cx="5989637" cy="4252912"/>
          </a:xfrm>
          <a:noFill/>
        </p:spPr>
        <p:txBody>
          <a:bodyPr wrap="square" lIns="90505" tIns="45252" rIns="90505" bIns="45252" numCol="1" anchor="t" anchorCtr="0" compatLnSpc="1">
            <a:prstTxWarp prst="textNoShape">
              <a:avLst/>
            </a:prstTxWarp>
            <a:noAutofit/>
          </a:bodyPr>
          <a:lstStyle/>
          <a:p>
            <a:pPr marL="0" algn="l" defTabSz="914400">
              <a:buNone/>
            </a:pPr>
            <a:r>
              <a:rPr lang="fr-BE" sz="1100" b="0" i="0" kern="1200" dirty="0">
                <a:solidFill>
                  <a:schemeClr val="tx1"/>
                </a:solidFill>
                <a:latin typeface="Calibri"/>
                <a:ea typeface="+mn-ea"/>
                <a:cs typeface="+mn-cs"/>
              </a:rPr>
              <a:t>Cisco VXI permet aux directeurs d'établissement</a:t>
            </a:r>
            <a:r>
              <a:rPr lang="fr-BE" sz="1100" b="0" i="0" kern="1200" baseline="0" dirty="0">
                <a:solidFill>
                  <a:schemeClr val="tx1"/>
                </a:solidFill>
                <a:latin typeface="Calibri"/>
                <a:ea typeface="+mn-ea"/>
                <a:cs typeface="+mn-cs"/>
              </a:rPr>
              <a:t> et </a:t>
            </a:r>
            <a:r>
              <a:rPr lang="fr-BE" sz="1100" b="0" i="0" kern="1200" dirty="0">
                <a:solidFill>
                  <a:schemeClr val="tx1"/>
                </a:solidFill>
                <a:latin typeface="Calibri"/>
                <a:ea typeface="+mn-ea"/>
                <a:cs typeface="+mn-cs"/>
              </a:rPr>
              <a:t>aux responsables informatiques de fournir des services d'espace de travail sécurisés et souples avec des expériences utilisateur optimales pour les étudiants, les enseignants et les administrateurs.</a:t>
            </a:r>
          </a:p>
          <a:p>
            <a:pPr marL="0" algn="l" defTabSz="914400">
              <a:buNone/>
            </a:pPr>
            <a:r>
              <a:rPr lang="fr-BE" sz="1100" b="0" i="0" kern="1200" dirty="0">
                <a:solidFill>
                  <a:schemeClr val="tx1"/>
                </a:solidFill>
                <a:latin typeface="Calibri"/>
                <a:ea typeface="+mn-ea"/>
                <a:cs typeface="+mn-cs"/>
              </a:rPr>
              <a:t> </a:t>
            </a:r>
          </a:p>
          <a:p>
            <a:pPr marL="0" algn="l" defTabSz="914400">
              <a:buNone/>
            </a:pPr>
            <a:r>
              <a:rPr lang="fr-BE" sz="1100" b="0" i="0" kern="1200" dirty="0">
                <a:solidFill>
                  <a:schemeClr val="tx1"/>
                </a:solidFill>
                <a:latin typeface="Calibri"/>
                <a:ea typeface="+mn-ea"/>
                <a:cs typeface="+mn-cs"/>
              </a:rPr>
              <a:t>Cisco VXI permet de répondre</a:t>
            </a:r>
            <a:r>
              <a:rPr lang="fr-BE" sz="1100" b="0" i="0" kern="1200" baseline="0" dirty="0">
                <a:solidFill>
                  <a:schemeClr val="tx1"/>
                </a:solidFill>
                <a:latin typeface="Calibri"/>
                <a:ea typeface="+mn-ea"/>
                <a:cs typeface="+mn-cs"/>
              </a:rPr>
              <a:t> aux besoins d'utilisation les plus importants dans l'enseignement en offrant </a:t>
            </a:r>
            <a:r>
              <a:rPr lang="fr-BE" sz="1100" b="0" i="0" kern="1200" dirty="0">
                <a:solidFill>
                  <a:schemeClr val="tx1"/>
                </a:solidFill>
                <a:latin typeface="Calibri"/>
                <a:ea typeface="+mn-ea"/>
                <a:cs typeface="+mn-cs"/>
              </a:rPr>
              <a:t>:</a:t>
            </a:r>
          </a:p>
          <a:p>
            <a:pPr marL="0" algn="l" defTabSz="914400">
              <a:buNone/>
            </a:pPr>
            <a:r>
              <a:rPr lang="fr-BE" sz="1100" b="0" i="0" kern="1200" dirty="0">
                <a:solidFill>
                  <a:schemeClr val="tx1"/>
                </a:solidFill>
                <a:latin typeface="Calibri"/>
                <a:ea typeface="+mn-ea"/>
                <a:cs typeface="+mn-cs"/>
              </a:rPr>
              <a:t> </a:t>
            </a:r>
          </a:p>
          <a:p>
            <a:pPr marL="0" marR="0" indent="0" algn="l" defTabSz="914400">
              <a:lnSpc>
                <a:spcPct val="100000"/>
              </a:lnSpc>
              <a:spcBef>
                <a:spcPts val="0"/>
              </a:spcBef>
              <a:spcAft>
                <a:spcPts val="0"/>
              </a:spcAft>
              <a:buClr>
                <a:schemeClr val="tx1"/>
              </a:buClr>
              <a:buFont typeface="Arial"/>
              <a:buChar char="•"/>
              <a:tabLst/>
            </a:pPr>
            <a:r>
              <a:rPr lang="fr-BE" sz="1100" b="0" i="0" kern="1200" dirty="0">
                <a:solidFill>
                  <a:schemeClr val="tx1"/>
                </a:solidFill>
                <a:latin typeface="Calibri"/>
                <a:ea typeface="+mn-ea"/>
                <a:cs typeface="+mn-cs"/>
              </a:rPr>
              <a:t>Des</a:t>
            </a:r>
            <a:r>
              <a:rPr lang="fr-BE" sz="1100" b="0" i="0" kern="1200" baseline="0" dirty="0">
                <a:solidFill>
                  <a:schemeClr val="tx1"/>
                </a:solidFill>
                <a:latin typeface="Calibri"/>
                <a:ea typeface="+mn-ea"/>
                <a:cs typeface="+mn-cs"/>
              </a:rPr>
              <a:t> </a:t>
            </a:r>
            <a:r>
              <a:rPr lang="fr-BE" sz="1100" b="0" i="0" kern="1200" dirty="0">
                <a:solidFill>
                  <a:schemeClr val="tx1"/>
                </a:solidFill>
                <a:latin typeface="Calibri"/>
                <a:ea typeface="+mn-ea"/>
                <a:cs typeface="+mn-cs"/>
              </a:rPr>
              <a:t>espaces de travail virtuels et personnalisés pour des environnements d'apprentissage distants</a:t>
            </a:r>
            <a:r>
              <a:rPr lang="fr-BE" sz="1100" b="0" i="0" kern="1200" baseline="0" dirty="0">
                <a:solidFill>
                  <a:schemeClr val="tx1"/>
                </a:solidFill>
                <a:latin typeface="Calibri"/>
                <a:ea typeface="+mn-ea"/>
                <a:cs typeface="+mn-cs"/>
              </a:rPr>
              <a:t> plutôt que des laboratoires informatiques fixes. </a:t>
            </a:r>
            <a:endParaRPr lang="en-US" sz="1100" kern="1200" dirty="0" smtClean="0">
              <a:solidFill>
                <a:schemeClr val="tx1"/>
              </a:solidFill>
              <a:latin typeface="+mn-lt"/>
              <a:ea typeface="+mn-ea"/>
              <a:cs typeface="+mn-cs"/>
            </a:endParaRPr>
          </a:p>
          <a:p>
            <a:pPr marL="0" algn="l" defTabSz="914400">
              <a:buClr>
                <a:schemeClr val="tx1"/>
              </a:buClr>
              <a:buFont typeface="Arial"/>
              <a:buChar char="•"/>
            </a:pPr>
            <a:r>
              <a:rPr lang="fr-BE" sz="1100" b="0" i="0" kern="1200" dirty="0">
                <a:solidFill>
                  <a:schemeClr val="tx1"/>
                </a:solidFill>
                <a:latin typeface="Calibri"/>
                <a:ea typeface="+mn-ea"/>
                <a:cs typeface="+mn-cs"/>
              </a:rPr>
              <a:t>Un</a:t>
            </a:r>
            <a:r>
              <a:rPr lang="fr-BE" sz="1100" b="0" i="0" kern="1200" baseline="0" dirty="0">
                <a:solidFill>
                  <a:schemeClr val="tx1"/>
                </a:solidFill>
                <a:latin typeface="Calibri"/>
                <a:ea typeface="+mn-ea"/>
                <a:cs typeface="+mn-cs"/>
              </a:rPr>
              <a:t> espace de travail virtuel à </a:t>
            </a:r>
            <a:r>
              <a:rPr lang="fr-BE" sz="1100" b="0" i="0" kern="1200" dirty="0">
                <a:solidFill>
                  <a:schemeClr val="tx1"/>
                </a:solidFill>
                <a:latin typeface="Calibri"/>
                <a:ea typeface="+mn-ea"/>
                <a:cs typeface="+mn-cs"/>
              </a:rPr>
              <a:t>chaque étudiant, enseignant et membre du personnel, ce qui permet une expérience cohérente sur le campus et en dehors.</a:t>
            </a:r>
            <a:r>
              <a:rPr lang="fr-BE" sz="1100" b="0" i="0" kern="1200" baseline="0" dirty="0">
                <a:solidFill>
                  <a:schemeClr val="tx1"/>
                </a:solidFill>
                <a:latin typeface="Calibri"/>
                <a:ea typeface="+mn-ea"/>
                <a:cs typeface="+mn-cs"/>
              </a:rPr>
              <a:t> </a:t>
            </a:r>
            <a:endParaRPr lang="en-US" sz="1100" kern="1200" dirty="0" smtClean="0">
              <a:solidFill>
                <a:schemeClr val="tx1"/>
              </a:solidFill>
              <a:latin typeface="+mn-lt"/>
              <a:ea typeface="+mn-ea"/>
              <a:cs typeface="+mn-cs"/>
            </a:endParaRPr>
          </a:p>
          <a:p>
            <a:pPr marL="0" algn="l" defTabSz="914400">
              <a:buClr>
                <a:schemeClr val="tx1"/>
              </a:buClr>
              <a:buFont typeface="Arial"/>
              <a:buChar char="•"/>
            </a:pPr>
            <a:r>
              <a:rPr lang="fr-BE" sz="1100" b="0" i="0" kern="1200" dirty="0">
                <a:solidFill>
                  <a:schemeClr val="tx1"/>
                </a:solidFill>
                <a:latin typeface="Calibri"/>
                <a:ea typeface="+mn-ea"/>
                <a:cs typeface="+mn-cs"/>
              </a:rPr>
              <a:t>Des postes de travail non permanents ou« sains » sans virus, programmes malveillants ou applications non autorisées, ce qui améliore la conformité aux règles de sécurité générale et des données.</a:t>
            </a:r>
          </a:p>
          <a:p>
            <a:pPr marL="0" algn="l" defTabSz="914400">
              <a:buClr>
                <a:schemeClr val="tx1"/>
              </a:buClr>
              <a:buFont typeface="Arial"/>
              <a:buChar char="•"/>
            </a:pPr>
            <a:r>
              <a:rPr lang="fr-BE" sz="1100" b="0" i="0" kern="1200" dirty="0">
                <a:solidFill>
                  <a:schemeClr val="tx1"/>
                </a:solidFill>
                <a:latin typeface="Calibri"/>
                <a:ea typeface="+mn-ea"/>
                <a:cs typeface="+mn-cs"/>
              </a:rPr>
              <a:t>L'accès des étudiants à leur espace de travail à partir de périphériques personnels, tels que des tablettes ou des </a:t>
            </a:r>
            <a:r>
              <a:rPr lang="fr-BE" sz="1100" b="0" i="0" kern="1200" dirty="0" err="1">
                <a:solidFill>
                  <a:schemeClr val="tx1"/>
                </a:solidFill>
                <a:latin typeface="Calibri"/>
                <a:ea typeface="+mn-ea"/>
                <a:cs typeface="+mn-cs"/>
              </a:rPr>
              <a:t>smartphones</a:t>
            </a:r>
            <a:r>
              <a:rPr lang="fr-BE" sz="1100" b="0" i="0" kern="1200" dirty="0">
                <a:solidFill>
                  <a:schemeClr val="tx1"/>
                </a:solidFill>
                <a:latin typeface="Calibri"/>
                <a:ea typeface="+mn-ea"/>
                <a:cs typeface="+mn-cs"/>
              </a:rPr>
              <a:t>. </a:t>
            </a:r>
          </a:p>
          <a:p>
            <a:pPr marL="0" algn="l" defTabSz="914400">
              <a:buClr>
                <a:schemeClr val="tx1"/>
              </a:buClr>
              <a:buFont typeface="Arial"/>
              <a:buChar char="•"/>
            </a:pPr>
            <a:r>
              <a:rPr lang="fr-BE" sz="1100" b="0" i="0" kern="1200" dirty="0">
                <a:solidFill>
                  <a:schemeClr val="tx1"/>
                </a:solidFill>
                <a:latin typeface="Calibri"/>
                <a:ea typeface="+mn-ea"/>
                <a:cs typeface="+mn-cs"/>
              </a:rPr>
              <a:t>Il permet d'adapter l'utilisation</a:t>
            </a:r>
            <a:r>
              <a:rPr lang="fr-BE" sz="1100" b="0" i="0" kern="1200" baseline="0" dirty="0">
                <a:solidFill>
                  <a:schemeClr val="tx1"/>
                </a:solidFill>
                <a:latin typeface="Calibri"/>
                <a:ea typeface="+mn-ea"/>
                <a:cs typeface="+mn-cs"/>
              </a:rPr>
              <a:t> des ressources informatiques existantes :</a:t>
            </a:r>
            <a:endParaRPr lang="en-US" sz="1100" kern="1200" dirty="0" smtClean="0">
              <a:solidFill>
                <a:schemeClr val="tx1"/>
              </a:solidFill>
              <a:latin typeface="+mn-lt"/>
              <a:ea typeface="+mn-ea"/>
              <a:cs typeface="+mn-cs"/>
            </a:endParaRPr>
          </a:p>
          <a:p>
            <a:pPr marL="457200" lvl="1" algn="l" defTabSz="914400">
              <a:buClr>
                <a:schemeClr val="tx1"/>
              </a:buClr>
              <a:buFont typeface="Arial"/>
              <a:buChar char="•"/>
            </a:pPr>
            <a:r>
              <a:rPr lang="fr-BE" sz="1100" b="0" i="0" kern="1200" dirty="0">
                <a:solidFill>
                  <a:schemeClr val="tx1"/>
                </a:solidFill>
                <a:latin typeface="Calibri"/>
                <a:ea typeface="+mn-ea"/>
                <a:cs typeface="+mn-cs"/>
              </a:rPr>
              <a:t>en optimisant les ajouts, les déplacements et les modifications pour les grands postes de travail, tout en consommant un minimum de ressources informatiques et de temps,</a:t>
            </a:r>
          </a:p>
          <a:p>
            <a:pPr marL="457200" lvl="1" algn="l" defTabSz="914400">
              <a:buClr>
                <a:schemeClr val="tx1"/>
              </a:buClr>
              <a:buFont typeface="Arial"/>
              <a:buChar char="•"/>
            </a:pPr>
            <a:r>
              <a:rPr lang="fr-BE" sz="1100" b="0" i="0" kern="1200" dirty="0">
                <a:solidFill>
                  <a:schemeClr val="tx1"/>
                </a:solidFill>
                <a:latin typeface="Calibri"/>
                <a:ea typeface="+mn-ea"/>
                <a:cs typeface="+mn-cs"/>
              </a:rPr>
              <a:t>en simplifiant la migration vers des systèmes d’exploitation plus récents,</a:t>
            </a:r>
          </a:p>
          <a:p>
            <a:pPr marL="457200" lvl="1" algn="l" defTabSz="914400">
              <a:buClr>
                <a:schemeClr val="tx1"/>
              </a:buClr>
              <a:buFont typeface="Arial"/>
              <a:buChar char="•"/>
            </a:pPr>
            <a:r>
              <a:rPr lang="fr-BE" sz="1100" b="0" i="0" kern="1200" dirty="0">
                <a:solidFill>
                  <a:schemeClr val="tx1"/>
                </a:solidFill>
                <a:latin typeface="Calibri"/>
                <a:ea typeface="+mn-ea"/>
                <a:cs typeface="+mn-cs"/>
              </a:rPr>
              <a:t>en réduisant l'assistance et les appels au centre d'assistance.</a:t>
            </a:r>
          </a:p>
          <a:p>
            <a:pPr marL="0" marR="0" indent="0" algn="l" defTabSz="914400">
              <a:lnSpc>
                <a:spcPct val="100000"/>
              </a:lnSpc>
              <a:spcBef>
                <a:spcPts val="0"/>
              </a:spcBef>
              <a:spcAft>
                <a:spcPts val="0"/>
              </a:spcAft>
              <a:buClr>
                <a:schemeClr val="tx1"/>
              </a:buClr>
              <a:buFont typeface="Arial"/>
              <a:buChar char="•"/>
              <a:tabLst/>
            </a:pPr>
            <a:r>
              <a:rPr lang="fr-BE" sz="1100" b="0" i="0" kern="1200" dirty="0">
                <a:solidFill>
                  <a:schemeClr val="tx1"/>
                </a:solidFill>
                <a:latin typeface="Calibri"/>
                <a:ea typeface="+mn-ea"/>
                <a:cs typeface="+mn-cs"/>
              </a:rPr>
              <a:t>Un modèle informatique plus</a:t>
            </a:r>
            <a:r>
              <a:rPr lang="fr-BE" sz="1100" b="0" i="0" kern="1200" baseline="0" dirty="0">
                <a:solidFill>
                  <a:schemeClr val="tx1"/>
                </a:solidFill>
                <a:latin typeface="Calibri"/>
                <a:ea typeface="+mn-ea"/>
                <a:cs typeface="+mn-cs"/>
              </a:rPr>
              <a:t> durable en</a:t>
            </a:r>
            <a:r>
              <a:rPr lang="fr-BE" sz="1100" b="0" i="0" kern="1200" dirty="0">
                <a:solidFill>
                  <a:schemeClr val="tx1"/>
                </a:solidFill>
                <a:latin typeface="Calibri"/>
                <a:ea typeface="+mn-ea"/>
                <a:cs typeface="+mn-cs"/>
              </a:rPr>
              <a:t> augmentant l'intervalle de renouvellement des postes de travail requis et des dépenses énergétiques</a:t>
            </a:r>
            <a:r>
              <a:rPr lang="fr-BE" sz="1100" b="0" i="0" kern="1200" baseline="0" dirty="0">
                <a:solidFill>
                  <a:schemeClr val="tx1"/>
                </a:solidFill>
                <a:latin typeface="Calibri"/>
                <a:ea typeface="+mn-ea"/>
                <a:cs typeface="+mn-cs"/>
              </a:rPr>
              <a:t> réduites</a:t>
            </a:r>
          </a:p>
          <a:p>
            <a:pPr marL="0" marR="0" indent="0" algn="l" defTabSz="914400">
              <a:lnSpc>
                <a:spcPct val="100000"/>
              </a:lnSpc>
              <a:spcBef>
                <a:spcPts val="0"/>
              </a:spcBef>
              <a:spcAft>
                <a:spcPts val="0"/>
              </a:spcAft>
              <a:buFont typeface="Arial"/>
              <a:buChar char="•"/>
              <a:tabLst/>
            </a:pPr>
            <a:endParaRPr lang="en-US" sz="1100" kern="1200" baseline="0" dirty="0" smtClean="0">
              <a:solidFill>
                <a:schemeClr val="tx1"/>
              </a:solidFill>
              <a:latin typeface="+mn-lt"/>
              <a:ea typeface="+mn-ea"/>
              <a:cs typeface="+mn-cs"/>
            </a:endParaRPr>
          </a:p>
          <a:p>
            <a:pPr marL="0" marR="0" indent="0" algn="l" defTabSz="914400">
              <a:lnSpc>
                <a:spcPct val="100000"/>
              </a:lnSpc>
              <a:spcBef>
                <a:spcPts val="0"/>
              </a:spcBef>
              <a:spcAft>
                <a:spcPts val="0"/>
              </a:spcAft>
              <a:buNone/>
              <a:tabLst/>
            </a:pPr>
            <a:r>
              <a:rPr lang="fr-BE" sz="1100" b="0" i="0" kern="1200" baseline="0" dirty="0">
                <a:solidFill>
                  <a:schemeClr val="tx1"/>
                </a:solidFill>
                <a:latin typeface="Calibri"/>
                <a:ea typeface="+mn-ea"/>
                <a:cs typeface="+mn-cs"/>
              </a:rPr>
              <a:t>Dans les diapositives qui suivent, nous allons explorer quelques-unes de ces opportunités plus en détail.</a:t>
            </a:r>
            <a:endParaRPr lang="en-US" sz="1100" kern="1200" dirty="0" smtClean="0">
              <a:solidFill>
                <a:schemeClr val="tx1"/>
              </a:solidFill>
              <a:latin typeface="+mn-lt"/>
              <a:ea typeface="+mn-ea"/>
              <a:cs typeface="+mn-cs"/>
            </a:endParaRPr>
          </a:p>
          <a:p>
            <a:pPr marL="0" algn="l" defTabSz="914400">
              <a:buFont typeface="Arial"/>
              <a:buChar char="•"/>
            </a:pPr>
            <a:endParaRPr lang="en-US" sz="1100" kern="1200" dirty="0" smtClean="0">
              <a:solidFill>
                <a:schemeClr val="tx1"/>
              </a:solidFill>
              <a:latin typeface="+mn-lt"/>
              <a:ea typeface="+mn-ea"/>
              <a:cs typeface="+mn-cs"/>
            </a:endParaRPr>
          </a:p>
          <a:p>
            <a:pPr marL="0" algn="l" defTabSz="914400">
              <a:spcBef>
                <a:spcPts val="870"/>
              </a:spcBef>
              <a:buNone/>
            </a:pPr>
            <a:endParaRPr lang="en-US" sz="11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algn="l" defTabSz="914400">
              <a:buNone/>
            </a:pPr>
            <a:r>
              <a:rPr lang="fr-BE" sz="1000" b="0" i="0" kern="1200" baseline="0" dirty="0">
                <a:solidFill>
                  <a:schemeClr val="tx1"/>
                </a:solidFill>
                <a:latin typeface="Calibri"/>
                <a:ea typeface="+mn-ea"/>
                <a:cs typeface="+mn-cs"/>
              </a:rPr>
              <a:t>Ancien </a:t>
            </a:r>
            <a:r>
              <a:rPr lang="fr-BE" sz="1000" b="0" i="0" kern="1200" baseline="0" dirty="0" err="1">
                <a:solidFill>
                  <a:schemeClr val="tx1"/>
                </a:solidFill>
                <a:latin typeface="Calibri"/>
                <a:ea typeface="+mn-ea"/>
                <a:cs typeface="+mn-cs"/>
              </a:rPr>
              <a:t>workflow</a:t>
            </a:r>
            <a:endParaRPr lang="fr-BE" sz="1000" b="0" i="0" kern="1200" baseline="0" dirty="0">
              <a:solidFill>
                <a:schemeClr val="tx1"/>
              </a:solidFill>
              <a:latin typeface="Calibri"/>
              <a:ea typeface="+mn-ea"/>
              <a:cs typeface="+mn-cs"/>
            </a:endParaRPr>
          </a:p>
          <a:p>
            <a:pPr marL="0" algn="l" defTabSz="914400">
              <a:buNone/>
            </a:pPr>
            <a:r>
              <a:rPr lang="fr-BE" sz="1000" b="0" i="0" kern="1200" baseline="0" dirty="0">
                <a:solidFill>
                  <a:schemeClr val="tx1"/>
                </a:solidFill>
                <a:latin typeface="Calibri"/>
                <a:ea typeface="+mn-ea"/>
                <a:cs typeface="+mn-cs"/>
              </a:rPr>
              <a:t>Les laboratoires informatiques traditionnels sont des environnements fixes, dans lesquels les systèmes d'exploitation et les applications sont associés à un poste de travail spécifique. </a:t>
            </a:r>
          </a:p>
          <a:p>
            <a:pPr marL="0" algn="l" defTabSz="914400">
              <a:buNone/>
            </a:pPr>
            <a:r>
              <a:rPr lang="fr-BE" sz="1000" b="0" i="0" kern="1200" baseline="0" dirty="0">
                <a:solidFill>
                  <a:schemeClr val="tx1"/>
                </a:solidFill>
                <a:latin typeface="Calibri"/>
                <a:ea typeface="+mn-ea"/>
                <a:cs typeface="+mn-cs"/>
              </a:rPr>
              <a:t>La configuration des laboratoires est souvent déterminée par les exigences du cours en termes d'applications spécifiques. Par conséquent, il faut les reconfigurer à chaque changement de cours.</a:t>
            </a:r>
          </a:p>
          <a:p>
            <a:pPr marL="0" algn="l" defTabSz="914400">
              <a:buNone/>
            </a:pPr>
            <a:r>
              <a:rPr lang="fr-BE" sz="1000" b="0" i="0" kern="1200" baseline="0" dirty="0">
                <a:solidFill>
                  <a:schemeClr val="tx1"/>
                </a:solidFill>
                <a:latin typeface="Calibri"/>
                <a:ea typeface="+mn-ea"/>
                <a:cs typeface="+mn-cs"/>
              </a:rPr>
              <a:t>L'accès aux laboratoires est limité aux « heures d'ouverture ».</a:t>
            </a:r>
          </a:p>
          <a:p>
            <a:pPr marL="0" algn="l" defTabSz="914400">
              <a:buNone/>
            </a:pPr>
            <a:endParaRPr lang="en-US" sz="1000" kern="1200" baseline="0" dirty="0" smtClean="0">
              <a:solidFill>
                <a:schemeClr val="tx1"/>
              </a:solidFill>
              <a:latin typeface="+mn-lt"/>
              <a:ea typeface="+mn-ea"/>
              <a:cs typeface="+mn-cs"/>
            </a:endParaRPr>
          </a:p>
          <a:p>
            <a:pPr marL="0" algn="l" defTabSz="914400">
              <a:buNone/>
            </a:pPr>
            <a:r>
              <a:rPr lang="fr-BE" sz="1000" b="0" i="0" kern="1200" baseline="0" dirty="0">
                <a:solidFill>
                  <a:schemeClr val="tx1"/>
                </a:solidFill>
                <a:latin typeface="Calibri"/>
                <a:ea typeface="+mn-ea"/>
                <a:cs typeface="+mn-cs"/>
              </a:rPr>
              <a:t>Nouveau </a:t>
            </a:r>
            <a:r>
              <a:rPr lang="fr-BE" sz="1000" b="0" i="0" kern="1200" baseline="0" dirty="0" err="1">
                <a:solidFill>
                  <a:schemeClr val="tx1"/>
                </a:solidFill>
                <a:latin typeface="Calibri"/>
                <a:ea typeface="+mn-ea"/>
                <a:cs typeface="+mn-cs"/>
              </a:rPr>
              <a:t>workflow</a:t>
            </a:r>
            <a:endParaRPr lang="fr-BE" sz="1000" b="0" i="0" kern="1200" baseline="0" dirty="0">
              <a:solidFill>
                <a:schemeClr val="tx1"/>
              </a:solidFill>
              <a:latin typeface="Calibri"/>
              <a:ea typeface="+mn-ea"/>
              <a:cs typeface="+mn-cs"/>
            </a:endParaRPr>
          </a:p>
          <a:p>
            <a:pPr marL="0" algn="l" defTabSz="914400">
              <a:buNone/>
            </a:pPr>
            <a:r>
              <a:rPr lang="fr-BE" sz="1000" b="0" i="0" kern="1200" baseline="0" dirty="0">
                <a:solidFill>
                  <a:schemeClr val="tx1"/>
                </a:solidFill>
                <a:latin typeface="Calibri"/>
                <a:ea typeface="+mn-ea"/>
                <a:cs typeface="+mn-cs"/>
              </a:rPr>
              <a:t>VXI permet de transformer l'environnement fixe des salles de classe et des laboratoires informatiques en espaces d'apprentissage immédiatement personnalisables et adaptés pour répondre aux besoins de chaque enseignant ou cours.</a:t>
            </a:r>
          </a:p>
          <a:p>
            <a:pPr marL="0" algn="l" defTabSz="914400">
              <a:buNone/>
            </a:pPr>
            <a:endParaRPr lang="en-US" sz="1000" kern="1200" baseline="0" dirty="0" smtClean="0">
              <a:solidFill>
                <a:schemeClr val="tx1"/>
              </a:solidFill>
              <a:latin typeface="+mn-lt"/>
              <a:ea typeface="+mn-ea"/>
              <a:cs typeface="+mn-cs"/>
            </a:endParaRPr>
          </a:p>
          <a:p>
            <a:pPr marL="0" algn="l" defTabSz="914400">
              <a:buNone/>
            </a:pPr>
            <a:r>
              <a:rPr lang="fr-BE" sz="1000" b="0" i="0" kern="1200" baseline="0" dirty="0">
                <a:solidFill>
                  <a:schemeClr val="tx1"/>
                </a:solidFill>
                <a:latin typeface="Calibri"/>
                <a:ea typeface="+mn-ea"/>
                <a:cs typeface="+mn-cs"/>
              </a:rPr>
              <a:t>VXI sépare le système d'exploitation et les applications du périphérique client, les étudiants et les enseignants peuvent donc se connecter à un espace de travail virtuel configuré en fonction de leurs exigences uniques. Par conséquent, les laboratoires informatiques existants peuvent être reconvertis en ressources polyvalentes qui peuvent être utilisées par un plus grand nombre de personnes.</a:t>
            </a:r>
          </a:p>
          <a:p>
            <a:pPr marL="0" algn="l" defTabSz="914400">
              <a:buNone/>
            </a:pPr>
            <a:endParaRPr lang="en-US" sz="1000" kern="1200" baseline="0" dirty="0" smtClean="0">
              <a:solidFill>
                <a:schemeClr val="tx1"/>
              </a:solidFill>
              <a:latin typeface="+mn-lt"/>
              <a:ea typeface="+mn-ea"/>
              <a:cs typeface="+mn-cs"/>
            </a:endParaRPr>
          </a:p>
          <a:p>
            <a:pPr marL="0" algn="l" defTabSz="914400">
              <a:buNone/>
            </a:pPr>
            <a:r>
              <a:rPr lang="fr-BE" sz="1000" b="0" i="0" kern="1200" baseline="0" dirty="0">
                <a:solidFill>
                  <a:schemeClr val="tx1"/>
                </a:solidFill>
                <a:latin typeface="Calibri"/>
                <a:ea typeface="+mn-ea"/>
                <a:cs typeface="+mn-cs"/>
              </a:rPr>
              <a:t>Pour suivre l'évolution des exigences des étudiants et des enseignants, ces espaces de travail peuvent être rapidement reconfigurés simplement en chargeant un poste de travail virtuel différent</a:t>
            </a:r>
            <a:r>
              <a:rPr lang="fr-BE" sz="1000" b="0" i="0" kern="1200" baseline="0" dirty="0" smtClean="0">
                <a:solidFill>
                  <a:schemeClr val="tx1"/>
                </a:solidFill>
                <a:latin typeface="Calibri"/>
                <a:ea typeface="+mn-ea"/>
                <a:cs typeface="+mn-cs"/>
              </a:rPr>
              <a:t>. Le </a:t>
            </a:r>
            <a:r>
              <a:rPr lang="fr-BE" sz="1000" b="0" i="0" kern="1200" baseline="0" dirty="0">
                <a:solidFill>
                  <a:schemeClr val="tx1"/>
                </a:solidFill>
                <a:latin typeface="Calibri"/>
                <a:ea typeface="+mn-ea"/>
                <a:cs typeface="+mn-cs"/>
              </a:rPr>
              <a:t>personnel informatique existant peut ainsi prendre en charge un plus grand nombre d'espaces de travail d'utilisateurs.</a:t>
            </a:r>
          </a:p>
          <a:p>
            <a:pPr marL="0" algn="l" defTabSz="914400">
              <a:buNone/>
            </a:pPr>
            <a:endParaRPr lang="en-US" sz="1000" kern="1200" baseline="0" dirty="0" smtClean="0">
              <a:solidFill>
                <a:schemeClr val="tx1"/>
              </a:solidFill>
              <a:latin typeface="+mn-lt"/>
              <a:ea typeface="+mn-ea"/>
              <a:cs typeface="+mn-cs"/>
            </a:endParaRPr>
          </a:p>
          <a:p>
            <a:pPr marL="0" algn="l" defTabSz="914400">
              <a:buNone/>
            </a:pPr>
            <a:r>
              <a:rPr lang="fr-BE" sz="1000" b="0" i="0" kern="1200" baseline="0" dirty="0">
                <a:solidFill>
                  <a:schemeClr val="tx1"/>
                </a:solidFill>
                <a:latin typeface="Calibri"/>
                <a:ea typeface="+mn-ea"/>
                <a:cs typeface="+mn-cs"/>
              </a:rPr>
              <a:t>De plus, les utilisateurs n'ont plus besoin d'être présents physiquement dans un laboratoire spécifique pour accéder à leur espace de travail. Cela présente des avantages indéniables pour les étudiants hors campus ou éloignés qui participent aux cours en ligne. Ils ont désormais accès aux mêmes ressources et applications informatiques que les étudiants présents sur le campus.</a:t>
            </a:r>
            <a:endParaRPr lang="en-US" sz="1000" dirty="0"/>
          </a:p>
        </p:txBody>
      </p:sp>
      <p:sp>
        <p:nvSpPr>
          <p:cNvPr id="4" name="Slide Number Placeholder 3"/>
          <p:cNvSpPr>
            <a:spLocks noGrp="1"/>
          </p:cNvSpPr>
          <p:nvPr>
            <p:ph type="sldNum" sz="quarter" idx="10"/>
          </p:nvPr>
        </p:nvSpPr>
        <p:spPr/>
        <p:txBody>
          <a:bodyPr/>
          <a:lstStyle/>
          <a:p>
            <a:pPr algn="r" defTabSz="914400">
              <a:buNone/>
            </a:pPr>
            <a:fld id="{F4D643A1-0A69-4170-AB49-1D0ACAA27C71}" type="slidenum">
              <a:rPr lang="fr-BE" sz="1200" b="0" i="0">
                <a:solidFill>
                  <a:schemeClr val="tx1"/>
                </a:solidFill>
                <a:latin typeface="Calibri"/>
                <a:ea typeface="+mn-ea"/>
                <a:cs typeface="+mn-cs"/>
              </a:rPr>
              <a:pPr algn="r" defTabSz="914400">
                <a:buNone/>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a:buNone/>
            </a:pPr>
            <a:r>
              <a:rPr lang="fr-BE" sz="1200" b="0" i="0" kern="1200" baseline="0">
                <a:solidFill>
                  <a:schemeClr val="tx1"/>
                </a:solidFill>
                <a:latin typeface="Calibri"/>
                <a:ea typeface="+mn-ea"/>
                <a:cs typeface="+mn-cs"/>
              </a:rPr>
              <a:t>Ancien workflow</a:t>
            </a:r>
          </a:p>
          <a:p>
            <a:pPr marL="0" algn="l" defTabSz="914400">
              <a:buNone/>
            </a:pPr>
            <a:r>
              <a:rPr lang="fr-BE" sz="1200" b="0" i="0" kern="1200" baseline="0">
                <a:solidFill>
                  <a:schemeClr val="tx1"/>
                </a:solidFill>
                <a:latin typeface="Calibri"/>
                <a:ea typeface="+mn-ea"/>
                <a:cs typeface="+mn-cs"/>
              </a:rPr>
              <a:t>Il n'y a pas si longtemps, les écoles, les facultés et les universités pouvaient « recommander » ou choisir quels périphériques les étudiants, les enseignants et le personnel utilisaient pour se connecter au réseau.</a:t>
            </a:r>
          </a:p>
          <a:p>
            <a:pPr marL="0" algn="l" defTabSz="914400">
              <a:buNone/>
            </a:pPr>
            <a:endParaRPr lang="en-US" sz="1200" kern="1200" baseline="0" dirty="0" smtClean="0">
              <a:solidFill>
                <a:schemeClr val="tx1"/>
              </a:solidFill>
              <a:latin typeface="+mn-lt"/>
              <a:ea typeface="+mn-ea"/>
              <a:cs typeface="+mn-cs"/>
            </a:endParaRPr>
          </a:p>
          <a:p>
            <a:pPr marL="0" algn="l" defTabSz="914400">
              <a:buNone/>
            </a:pPr>
            <a:r>
              <a:rPr lang="fr-BE" sz="1200" b="0" i="0" kern="1200" baseline="0">
                <a:solidFill>
                  <a:schemeClr val="tx1"/>
                </a:solidFill>
                <a:latin typeface="Calibri"/>
                <a:ea typeface="+mn-ea"/>
                <a:cs typeface="+mn-cs"/>
              </a:rPr>
              <a:t>En général, les utilisateurs possédaient un seul périphérique, habituellement un ordinateur portable.</a:t>
            </a:r>
          </a:p>
          <a:p>
            <a:pPr marL="0" algn="l" defTabSz="914400">
              <a:buNone/>
            </a:pPr>
            <a:endParaRPr lang="en-US" sz="1200" kern="1200" baseline="0" dirty="0" smtClean="0">
              <a:solidFill>
                <a:schemeClr val="tx1"/>
              </a:solidFill>
              <a:latin typeface="+mn-lt"/>
              <a:ea typeface="+mn-ea"/>
              <a:cs typeface="+mn-cs"/>
            </a:endParaRPr>
          </a:p>
          <a:p>
            <a:pPr marL="0" algn="l" defTabSz="914400">
              <a:buNone/>
            </a:pPr>
            <a:r>
              <a:rPr lang="fr-BE" sz="1200" b="0" i="0" kern="1200" baseline="0">
                <a:solidFill>
                  <a:schemeClr val="tx1"/>
                </a:solidFill>
                <a:latin typeface="Calibri"/>
                <a:ea typeface="+mn-ea"/>
                <a:cs typeface="+mn-cs"/>
              </a:rPr>
              <a:t>Nouveau workflow</a:t>
            </a:r>
          </a:p>
          <a:p>
            <a:pPr marL="0" algn="l" defTabSz="914400">
              <a:buNone/>
            </a:pPr>
            <a:r>
              <a:rPr lang="fr-BE" sz="1200" b="0" i="0" kern="1200" baseline="0">
                <a:solidFill>
                  <a:schemeClr val="tx1"/>
                </a:solidFill>
                <a:latin typeface="Calibri"/>
                <a:ea typeface="+mn-ea"/>
                <a:cs typeface="+mn-cs"/>
              </a:rPr>
              <a:t>Les temps ont changé !</a:t>
            </a:r>
          </a:p>
          <a:p>
            <a:pPr marL="0" algn="l" defTabSz="914400">
              <a:buNone/>
            </a:pPr>
            <a:r>
              <a:rPr lang="fr-BE" sz="1200" b="0" i="0" kern="1200" baseline="0">
                <a:solidFill>
                  <a:schemeClr val="tx1"/>
                </a:solidFill>
                <a:latin typeface="Calibri"/>
                <a:ea typeface="+mn-ea"/>
                <a:cs typeface="+mn-cs"/>
              </a:rPr>
              <a:t>Les étudiants d'aujourd'hui comptent bien se connecter en tout lieu, à partir du périphérique de leur choix. </a:t>
            </a:r>
          </a:p>
          <a:p>
            <a:pPr marL="0" algn="l" defTabSz="914400">
              <a:buNone/>
            </a:pPr>
            <a:r>
              <a:rPr lang="fr-BE" sz="1200" b="0" i="0" kern="1200" baseline="0">
                <a:solidFill>
                  <a:schemeClr val="tx1"/>
                </a:solidFill>
                <a:latin typeface="Calibri"/>
                <a:ea typeface="+mn-ea"/>
                <a:cs typeface="+mn-cs"/>
              </a:rPr>
              <a:t>De plus, il est probable que chaque utilisateur dispose de plusieurs périphériques (ordinateur portable, tablette et/ou smartphone).</a:t>
            </a:r>
          </a:p>
          <a:p>
            <a:pPr marL="0" algn="l" defTabSz="914400">
              <a:buNone/>
            </a:pPr>
            <a:endParaRPr lang="en-US" sz="1200" kern="1200" baseline="0" dirty="0" smtClean="0">
              <a:solidFill>
                <a:schemeClr val="tx1"/>
              </a:solidFill>
              <a:latin typeface="+mn-lt"/>
              <a:ea typeface="+mn-ea"/>
              <a:cs typeface="+mn-cs"/>
            </a:endParaRPr>
          </a:p>
          <a:p>
            <a:pPr marL="0" algn="l" defTabSz="914400">
              <a:buNone/>
            </a:pPr>
            <a:r>
              <a:rPr lang="fr-BE" sz="1200" b="0" i="0" kern="1200" baseline="0">
                <a:solidFill>
                  <a:schemeClr val="tx1"/>
                </a:solidFill>
                <a:latin typeface="Calibri"/>
                <a:ea typeface="+mn-ea"/>
                <a:cs typeface="+mn-cs"/>
              </a:rPr>
              <a:t>Résultats</a:t>
            </a:r>
          </a:p>
          <a:p>
            <a:pPr marL="0" algn="l" defTabSz="914400">
              <a:buNone/>
            </a:pPr>
            <a:r>
              <a:rPr lang="fr-BE" sz="1200" b="0" i="0" kern="1200" baseline="0">
                <a:solidFill>
                  <a:schemeClr val="tx1"/>
                </a:solidFill>
                <a:latin typeface="Calibri"/>
                <a:ea typeface="+mn-ea"/>
                <a:cs typeface="+mn-cs"/>
              </a:rPr>
              <a:t>VXI permet aux étudiants, aux enseignants et au personnel de se connecter à leur espace de travail virtuel et d'accéder aux ressources et aux applications dont ils ont besoin pour travailler.</a:t>
            </a:r>
          </a:p>
          <a:p>
            <a:pPr marL="0" algn="l" defTabSz="914400">
              <a:buNone/>
            </a:pPr>
            <a:r>
              <a:rPr lang="fr-BE" sz="1200" b="0" i="0" kern="1200" baseline="0">
                <a:solidFill>
                  <a:schemeClr val="tx1"/>
                </a:solidFill>
                <a:latin typeface="Calibri"/>
                <a:ea typeface="+mn-ea"/>
                <a:cs typeface="+mn-cs"/>
              </a:rPr>
              <a:t>Cette expérience est cohérente pour tous les périphériques</a:t>
            </a:r>
          </a:p>
          <a:p>
            <a:pPr marL="0" algn="l" defTabSz="914400">
              <a:buNone/>
            </a:pP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lgn="r" defTabSz="914400">
              <a:buNone/>
            </a:pPr>
            <a:fld id="{F4D643A1-0A69-4170-AB49-1D0ACAA27C71}" type="slidenum">
              <a:rPr lang="fr-BE" sz="1200" b="0" i="0">
                <a:solidFill>
                  <a:schemeClr val="tx1"/>
                </a:solidFill>
                <a:latin typeface="Calibri"/>
                <a:ea typeface="+mn-ea"/>
                <a:cs typeface="+mn-cs"/>
              </a:rPr>
              <a:pPr algn="r" defTabSz="914400">
                <a:buNone/>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0505" lvl="1" indent="-179405" algn="l" defTabSz="914400">
              <a:lnSpc>
                <a:spcPct val="95000"/>
              </a:lnSpc>
              <a:spcAft>
                <a:spcPts val="600"/>
              </a:spcAft>
              <a:buNone/>
            </a:pPr>
            <a:r>
              <a:rPr lang="fr-BE" sz="1600" b="0" i="0" kern="1200" dirty="0">
                <a:solidFill>
                  <a:srgbClr val="3A3A3A"/>
                </a:solidFill>
                <a:latin typeface="Calibri"/>
                <a:ea typeface="+mn-ea"/>
                <a:cs typeface="+mn-cs"/>
              </a:rPr>
              <a:t>Ancien </a:t>
            </a:r>
            <a:r>
              <a:rPr lang="fr-BE" sz="1600" b="0" i="0" kern="1200" dirty="0" err="1">
                <a:solidFill>
                  <a:srgbClr val="3A3A3A"/>
                </a:solidFill>
                <a:latin typeface="Calibri"/>
                <a:ea typeface="+mn-ea"/>
                <a:cs typeface="+mn-cs"/>
              </a:rPr>
              <a:t>workflow</a:t>
            </a:r>
            <a:endParaRPr lang="fr-BE" sz="1600" b="0" i="0" kern="1200" dirty="0">
              <a:solidFill>
                <a:srgbClr val="3A3A3A"/>
              </a:solidFill>
              <a:latin typeface="Calibri"/>
              <a:ea typeface="+mn-ea"/>
              <a:cs typeface="+mn-cs"/>
            </a:endParaRPr>
          </a:p>
          <a:p>
            <a:pPr marL="290505" lvl="1" indent="-179405" algn="l" defTabSz="914400">
              <a:lnSpc>
                <a:spcPct val="95000"/>
              </a:lnSpc>
              <a:spcAft>
                <a:spcPts val="600"/>
              </a:spcAft>
              <a:buClr>
                <a:srgbClr val="00ADEF"/>
              </a:buClr>
              <a:buSzPct val="80000"/>
              <a:buFont typeface="Arial"/>
              <a:buChar char="•"/>
            </a:pPr>
            <a:r>
              <a:rPr lang="fr-BE" sz="1600" b="0" i="0" kern="1200" dirty="0">
                <a:solidFill>
                  <a:srgbClr val="3A3A3A"/>
                </a:solidFill>
                <a:latin typeface="Calibri"/>
                <a:ea typeface="+mn-ea"/>
                <a:cs typeface="+mn-cs"/>
              </a:rPr>
              <a:t>Coût élevé de la maintenance des espaces de travail de l'établissement avec les logiciels actuels et les patchs de sécurité</a:t>
            </a:r>
          </a:p>
          <a:p>
            <a:pPr marL="290505" lvl="1" indent="-179405" algn="l" defTabSz="914400">
              <a:lnSpc>
                <a:spcPct val="95000"/>
              </a:lnSpc>
              <a:spcAft>
                <a:spcPts val="600"/>
              </a:spcAft>
              <a:buClr>
                <a:srgbClr val="00ADEF"/>
              </a:buClr>
              <a:buSzPct val="80000"/>
              <a:buFont typeface="Arial"/>
              <a:buChar char="•"/>
            </a:pPr>
            <a:r>
              <a:rPr lang="fr-BE" sz="1600" b="0" i="0" dirty="0">
                <a:solidFill>
                  <a:srgbClr val="000000"/>
                </a:solidFill>
                <a:latin typeface="Calibri"/>
                <a:ea typeface="+mn-ea"/>
                <a:cs typeface="+mn-cs"/>
              </a:rPr>
              <a:t>La configuration se fait dans chaque salle de classe, dans chaque laboratoire et dans chaque bureau</a:t>
            </a:r>
            <a:endParaRPr lang="en-US" sz="1600" kern="1200" dirty="0" smtClean="0">
              <a:solidFill>
                <a:srgbClr val="3A3A3A"/>
              </a:solidFill>
              <a:latin typeface="+mn-lt"/>
              <a:ea typeface="+mn-ea"/>
              <a:cs typeface="+mn-cs"/>
            </a:endParaRPr>
          </a:p>
          <a:p>
            <a:pPr marL="290505" lvl="1" indent="-179405" algn="l" defTabSz="914400">
              <a:lnSpc>
                <a:spcPct val="95000"/>
              </a:lnSpc>
              <a:spcAft>
                <a:spcPts val="600"/>
              </a:spcAft>
              <a:buClr>
                <a:srgbClr val="00ADEF"/>
              </a:buClr>
              <a:buSzPct val="80000"/>
              <a:buFont typeface="Arial"/>
              <a:buChar char="•"/>
            </a:pPr>
            <a:r>
              <a:rPr lang="fr-BE" sz="1600" b="0" i="0" kern="1200" dirty="0">
                <a:solidFill>
                  <a:srgbClr val="3A3A3A"/>
                </a:solidFill>
                <a:latin typeface="Calibri"/>
                <a:ea typeface="+mn-ea"/>
                <a:cs typeface="+mn-cs"/>
              </a:rPr>
              <a:t>Le nombre de personnes travaillant à l'assistance informatique ne peut pas être adapté pour gérer des nouveaux utilisateurs ou périphériques</a:t>
            </a:r>
          </a:p>
          <a:p>
            <a:pPr marL="290505" lvl="1" indent="-179405" algn="l" defTabSz="914400">
              <a:lnSpc>
                <a:spcPct val="95000"/>
              </a:lnSpc>
              <a:spcAft>
                <a:spcPts val="600"/>
              </a:spcAft>
              <a:buClr>
                <a:srgbClr val="00ADEF"/>
              </a:buClr>
              <a:buSzPct val="80000"/>
              <a:buFont typeface="Arial"/>
              <a:buChar char="•"/>
            </a:pPr>
            <a:r>
              <a:rPr lang="fr-BE" sz="1600" b="0" i="0" kern="1200" dirty="0">
                <a:solidFill>
                  <a:srgbClr val="3A3A3A"/>
                </a:solidFill>
                <a:latin typeface="Calibri"/>
                <a:ea typeface="+mn-ea"/>
                <a:cs typeface="+mn-cs"/>
              </a:rPr>
              <a:t>Dépenses énergétiques élevées</a:t>
            </a:r>
          </a:p>
          <a:p>
            <a:pPr marL="0" algn="l" defTabSz="914400">
              <a:buNone/>
            </a:pPr>
            <a:endParaRPr lang="en-US" dirty="0"/>
          </a:p>
        </p:txBody>
      </p:sp>
      <p:sp>
        <p:nvSpPr>
          <p:cNvPr id="4" name="Slide Number Placeholder 3"/>
          <p:cNvSpPr>
            <a:spLocks noGrp="1"/>
          </p:cNvSpPr>
          <p:nvPr>
            <p:ph type="sldNum" sz="quarter" idx="10"/>
          </p:nvPr>
        </p:nvSpPr>
        <p:spPr/>
        <p:txBody>
          <a:bodyPr/>
          <a:lstStyle/>
          <a:p>
            <a:pPr algn="r" defTabSz="914400">
              <a:buNone/>
            </a:pPr>
            <a:fld id="{F4D643A1-0A69-4170-AB49-1D0ACAA27C71}" type="slidenum">
              <a:rPr lang="fr-BE" sz="1200" b="0" i="0">
                <a:solidFill>
                  <a:schemeClr val="tx1"/>
                </a:solidFill>
                <a:latin typeface="Calibri"/>
                <a:ea typeface="+mn-ea"/>
                <a:cs typeface="+mn-cs"/>
              </a:rPr>
              <a:pPr algn="r" defTabSz="914400">
                <a:buNone/>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96FA8831-C8BE-4802-9C2B-197E625A8934}" type="slidenum">
              <a:rPr lang="fr-BE" sz="1200" b="0" i="0">
                <a:solidFill>
                  <a:schemeClr val="tx1"/>
                </a:solidFill>
                <a:latin typeface="Calibri"/>
                <a:ea typeface="+mn-ea"/>
                <a:cs typeface="+mn-cs"/>
              </a:rPr>
              <a:pPr algn="r" defTabSz="914400">
                <a:buNone/>
              </a:pPr>
              <a:t>14</a:t>
            </a:fld>
            <a:endParaRPr lang="en-US" dirty="0"/>
          </a:p>
        </p:txBody>
      </p:sp>
    </p:spTree>
    <p:extLst>
      <p:ext uri="{BB962C8B-B14F-4D97-AF65-F5344CB8AC3E}">
        <p14:creationId xmlns="" xmlns:p14="http://schemas.microsoft.com/office/powerpoint/2010/main" val="1171575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a:buNone/>
            </a:pPr>
            <a:r>
              <a:rPr lang="fr-BE" sz="1200" b="0" i="0">
                <a:solidFill>
                  <a:schemeClr val="tx1"/>
                </a:solidFill>
                <a:latin typeface="Calibri"/>
                <a:ea typeface="+mn-ea"/>
                <a:cs typeface="+mn-cs"/>
              </a:rPr>
              <a:t>VXI est</a:t>
            </a:r>
            <a:r>
              <a:rPr lang="fr-BE" sz="1200" b="0" i="0" baseline="0">
                <a:solidFill>
                  <a:schemeClr val="tx1"/>
                </a:solidFill>
                <a:latin typeface="Calibri"/>
                <a:ea typeface="+mn-ea"/>
                <a:cs typeface="+mn-cs"/>
              </a:rPr>
              <a:t> plus qu'une simple virtualisation du poste de travail</a:t>
            </a:r>
            <a:endParaRPr lang="en-US" dirty="0" smtClean="0"/>
          </a:p>
          <a:p>
            <a:pPr marL="0" algn="l" defTabSz="914400">
              <a:buNone/>
            </a:pPr>
            <a:endParaRPr lang="en-US" sz="1200" kern="1200" dirty="0" smtClean="0">
              <a:solidFill>
                <a:schemeClr val="tx1"/>
              </a:solidFill>
              <a:latin typeface="+mn-lt"/>
              <a:ea typeface="+mn-ea"/>
              <a:cs typeface="+mn-cs"/>
            </a:endParaRPr>
          </a:p>
          <a:p>
            <a:pPr marL="0" algn="l" defTabSz="914400">
              <a:buNone/>
            </a:pPr>
            <a:r>
              <a:rPr lang="fr-BE" sz="1200" b="0" i="0">
                <a:solidFill>
                  <a:schemeClr val="tx1"/>
                </a:solidFill>
                <a:latin typeface="Calibri"/>
                <a:ea typeface="+mn-ea"/>
                <a:cs typeface="+mn-cs"/>
              </a:rPr>
              <a:t>Cisco VXI</a:t>
            </a:r>
            <a:r>
              <a:rPr lang="fr-BE" sz="1200" b="0" i="0" baseline="0">
                <a:solidFill>
                  <a:schemeClr val="tx1"/>
                </a:solidFill>
                <a:latin typeface="Calibri"/>
                <a:ea typeface="+mn-ea"/>
                <a:cs typeface="+mn-cs"/>
              </a:rPr>
              <a:t> est plus qu'une simple « VDI »; cette solution associe les fonctionnalités de virtualisation de poste de travail bien connues à :</a:t>
            </a:r>
          </a:p>
          <a:p>
            <a:pPr marL="0" algn="l" defTabSz="914400">
              <a:buNone/>
            </a:pPr>
            <a:r>
              <a:rPr lang="fr-BE" sz="1200" b="0" i="0" baseline="0">
                <a:solidFill>
                  <a:schemeClr val="tx1"/>
                </a:solidFill>
                <a:latin typeface="Calibri"/>
                <a:ea typeface="+mn-ea"/>
                <a:cs typeface="+mn-cs"/>
              </a:rPr>
              <a:t>un système de bout en bout,</a:t>
            </a:r>
          </a:p>
          <a:p>
            <a:pPr marL="0" algn="l" defTabSz="914400">
              <a:buNone/>
            </a:pPr>
            <a:r>
              <a:rPr lang="fr-BE" sz="1200" b="0" i="0" baseline="0">
                <a:solidFill>
                  <a:schemeClr val="tx1"/>
                </a:solidFill>
                <a:latin typeface="Calibri"/>
                <a:ea typeface="+mn-ea"/>
                <a:cs typeface="+mn-cs"/>
              </a:rPr>
              <a:t>une prise en charge multimédia,</a:t>
            </a:r>
          </a:p>
          <a:p>
            <a:pPr marL="0" algn="l" defTabSz="914400">
              <a:buNone/>
            </a:pPr>
            <a:r>
              <a:rPr lang="fr-BE" sz="1200" b="0" i="0" baseline="0">
                <a:solidFill>
                  <a:schemeClr val="tx1"/>
                </a:solidFill>
                <a:latin typeface="Calibri"/>
                <a:ea typeface="+mn-ea"/>
                <a:cs typeface="+mn-cs"/>
              </a:rPr>
              <a:t>une sécurité renforcée,</a:t>
            </a:r>
          </a:p>
          <a:p>
            <a:pPr marL="0" algn="l" defTabSz="914400">
              <a:buNone/>
            </a:pPr>
            <a:r>
              <a:rPr lang="fr-BE" sz="1200" b="0" i="0" baseline="0">
                <a:solidFill>
                  <a:schemeClr val="tx1"/>
                </a:solidFill>
                <a:latin typeface="Calibri"/>
                <a:ea typeface="+mn-ea"/>
                <a:cs typeface="+mn-cs"/>
              </a:rPr>
              <a:t>une prise en charge de la migration des applications et de l'accélération,</a:t>
            </a:r>
          </a:p>
          <a:p>
            <a:pPr marL="0" algn="l" defTabSz="914400">
              <a:buNone/>
            </a:pPr>
            <a:r>
              <a:rPr lang="fr-BE" sz="1200" b="0" i="0" baseline="0">
                <a:solidFill>
                  <a:schemeClr val="tx1"/>
                </a:solidFill>
                <a:latin typeface="Calibri"/>
                <a:ea typeface="+mn-ea"/>
                <a:cs typeface="+mn-cs"/>
              </a:rPr>
              <a:t>Energy Wise/POE</a:t>
            </a:r>
          </a:p>
          <a:p>
            <a:pPr marL="0" algn="l" defTabSz="914400">
              <a:buNone/>
            </a:pPr>
            <a:endParaRPr lang="en-US" baseline="0" dirty="0" smtClean="0"/>
          </a:p>
          <a:p>
            <a:pPr marL="0" algn="l" defTabSz="914400">
              <a:buNone/>
            </a:pPr>
            <a:r>
              <a:rPr lang="fr-BE" sz="1200" b="0" i="0" baseline="0">
                <a:solidFill>
                  <a:schemeClr val="tx1"/>
                </a:solidFill>
                <a:latin typeface="Calibri"/>
                <a:ea typeface="+mn-ea"/>
                <a:cs typeface="+mn-cs"/>
              </a:rPr>
              <a:t>Cisco est la seule entreprise à pouvoir offrir cette solution complète</a:t>
            </a:r>
            <a:endParaRPr lang="en-US" dirty="0"/>
          </a:p>
        </p:txBody>
      </p:sp>
      <p:sp>
        <p:nvSpPr>
          <p:cNvPr id="4" name="Slide Number Placeholder 3"/>
          <p:cNvSpPr>
            <a:spLocks noGrp="1"/>
          </p:cNvSpPr>
          <p:nvPr>
            <p:ph type="sldNum" sz="quarter" idx="10"/>
          </p:nvPr>
        </p:nvSpPr>
        <p:spPr/>
        <p:txBody>
          <a:bodyPr/>
          <a:lstStyle/>
          <a:p>
            <a:pPr algn="r" defTabSz="914400">
              <a:buNone/>
            </a:pPr>
            <a:fld id="{5876B895-5FFE-434B-978E-B9447D6E27B9}" type="slidenum">
              <a:rPr lang="fr-BE" sz="1200" b="0" i="0">
                <a:solidFill>
                  <a:schemeClr val="tx1"/>
                </a:solidFill>
                <a:latin typeface="Calibri"/>
                <a:ea typeface="+mn-ea"/>
                <a:cs typeface="+mn-cs"/>
              </a:rPr>
              <a:pPr algn="r" defTabSz="914400">
                <a:buNone/>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96FA8831-C8BE-4802-9C2B-197E625A8934}"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5"/>
            <a:ext cx="5486400" cy="4511675"/>
          </a:xfrm>
        </p:spPr>
        <p:txBody>
          <a:bodyPr>
            <a:noAutofit/>
          </a:bodyPr>
          <a:lstStyle/>
          <a:p>
            <a:pPr marL="0" algn="l" defTabSz="914400">
              <a:lnSpc>
                <a:spcPct val="80000"/>
              </a:lnSpc>
              <a:buNone/>
            </a:pPr>
            <a:r>
              <a:rPr lang="fr-BE" sz="1200" b="0" i="0" dirty="0">
                <a:solidFill>
                  <a:schemeClr val="tx1"/>
                </a:solidFill>
                <a:latin typeface="Calibri"/>
                <a:ea typeface="+mn-ea"/>
                <a:cs typeface="+mn-cs"/>
              </a:rPr>
              <a:t>Avant :</a:t>
            </a:r>
          </a:p>
          <a:p>
            <a:pPr marL="114300" indent="-114300" algn="l" defTabSz="914400">
              <a:lnSpc>
                <a:spcPct val="80000"/>
              </a:lnSpc>
              <a:spcBef>
                <a:spcPts val="1200"/>
              </a:spcBef>
              <a:buNone/>
            </a:pPr>
            <a:r>
              <a:rPr lang="fr-BE" sz="2000" b="0" i="0" dirty="0">
                <a:solidFill>
                  <a:srgbClr val="F79646"/>
                </a:solidFill>
                <a:latin typeface="Calibri"/>
                <a:ea typeface="+mn-ea"/>
                <a:cs typeface="+mn-cs"/>
              </a:rPr>
              <a:t>Expérience inexploitable</a:t>
            </a:r>
          </a:p>
          <a:p>
            <a:pPr marL="292059" lvl="1" indent="-114300" algn="l" defTabSz="914400">
              <a:lnSpc>
                <a:spcPct val="80000"/>
              </a:lnSpc>
              <a:spcBef>
                <a:spcPts val="1200"/>
              </a:spcBef>
              <a:buNone/>
            </a:pPr>
            <a:r>
              <a:rPr lang="fr-BE" sz="1600" b="0" i="0" dirty="0">
                <a:solidFill>
                  <a:srgbClr val="F79646"/>
                </a:solidFill>
                <a:latin typeface="Calibri"/>
                <a:ea typeface="+mn-ea"/>
                <a:cs typeface="+mn-cs"/>
              </a:rPr>
              <a:t>Effet d'épingle à cheveu</a:t>
            </a:r>
          </a:p>
          <a:p>
            <a:pPr marL="114300" indent="-114300" algn="l" defTabSz="914400">
              <a:lnSpc>
                <a:spcPct val="80000"/>
              </a:lnSpc>
              <a:spcBef>
                <a:spcPts val="1200"/>
              </a:spcBef>
              <a:buNone/>
            </a:pPr>
            <a:r>
              <a:rPr lang="fr-BE" sz="2000" b="0" i="0" dirty="0">
                <a:solidFill>
                  <a:srgbClr val="F79646"/>
                </a:solidFill>
                <a:latin typeface="Calibri"/>
                <a:ea typeface="+mn-ea"/>
                <a:cs typeface="+mn-cs"/>
              </a:rPr>
              <a:t>Coût et utilisation des ressources plus importants</a:t>
            </a:r>
          </a:p>
          <a:p>
            <a:pPr marL="292059" lvl="1" indent="-114300" algn="l" defTabSz="914400">
              <a:lnSpc>
                <a:spcPct val="80000"/>
              </a:lnSpc>
              <a:spcBef>
                <a:spcPts val="1200"/>
              </a:spcBef>
              <a:buNone/>
            </a:pPr>
            <a:r>
              <a:rPr lang="fr-BE" sz="1600" b="0" i="0" dirty="0">
                <a:solidFill>
                  <a:srgbClr val="F79646"/>
                </a:solidFill>
                <a:latin typeface="Calibri"/>
                <a:ea typeface="+mn-ea"/>
                <a:cs typeface="+mn-cs"/>
              </a:rPr>
              <a:t>Explosion de la bande passante</a:t>
            </a:r>
          </a:p>
          <a:p>
            <a:pPr marL="292059" lvl="1" indent="-114300" algn="l" defTabSz="914400">
              <a:lnSpc>
                <a:spcPct val="80000"/>
              </a:lnSpc>
              <a:spcBef>
                <a:spcPts val="1200"/>
              </a:spcBef>
              <a:buNone/>
            </a:pPr>
            <a:r>
              <a:rPr lang="fr-BE" sz="1600" b="0" i="0" dirty="0">
                <a:solidFill>
                  <a:srgbClr val="F79646"/>
                </a:solidFill>
                <a:latin typeface="Calibri"/>
                <a:ea typeface="+mn-ea"/>
                <a:cs typeface="+mn-cs"/>
              </a:rPr>
              <a:t>Traitement de machine virtuelle lourd dans le data center</a:t>
            </a:r>
          </a:p>
          <a:p>
            <a:pPr marL="0" algn="l" defTabSz="914400">
              <a:lnSpc>
                <a:spcPct val="80000"/>
              </a:lnSpc>
              <a:buNone/>
            </a:pPr>
            <a:endParaRPr lang="en-US" dirty="0" smtClean="0"/>
          </a:p>
          <a:p>
            <a:pPr marL="0" algn="l" defTabSz="914400">
              <a:lnSpc>
                <a:spcPct val="80000"/>
              </a:lnSpc>
              <a:buNone/>
            </a:pPr>
            <a:r>
              <a:rPr lang="fr-BE" sz="1200" b="0" i="0" dirty="0">
                <a:solidFill>
                  <a:schemeClr val="tx1"/>
                </a:solidFill>
                <a:latin typeface="Calibri"/>
                <a:ea typeface="+mn-ea"/>
                <a:cs typeface="+mn-cs"/>
              </a:rPr>
              <a:t>Après :</a:t>
            </a:r>
          </a:p>
          <a:p>
            <a:pPr marL="114300" indent="-114300" algn="l" defTabSz="914400">
              <a:lnSpc>
                <a:spcPct val="80000"/>
              </a:lnSpc>
              <a:spcBef>
                <a:spcPts val="1200"/>
              </a:spcBef>
              <a:buNone/>
            </a:pPr>
            <a:r>
              <a:rPr lang="fr-BE" sz="2000" b="0" i="0" dirty="0">
                <a:solidFill>
                  <a:srgbClr val="F79646"/>
                </a:solidFill>
                <a:latin typeface="Calibri"/>
                <a:ea typeface="+mn-ea"/>
                <a:cs typeface="+mn-cs"/>
              </a:rPr>
              <a:t>Expérience utilisateur optimale</a:t>
            </a:r>
          </a:p>
          <a:p>
            <a:pPr marL="292059" lvl="1" indent="-114300" algn="l" defTabSz="914400">
              <a:lnSpc>
                <a:spcPct val="80000"/>
              </a:lnSpc>
              <a:spcBef>
                <a:spcPts val="1200"/>
              </a:spcBef>
              <a:buNone/>
            </a:pPr>
            <a:r>
              <a:rPr lang="fr-BE" sz="1600" b="0" i="0" dirty="0">
                <a:solidFill>
                  <a:srgbClr val="F79646"/>
                </a:solidFill>
                <a:latin typeface="Calibri"/>
                <a:ea typeface="+mn-ea"/>
                <a:cs typeface="+mn-cs"/>
              </a:rPr>
              <a:t>Routage point à point des services voix et vidéo</a:t>
            </a:r>
          </a:p>
          <a:p>
            <a:pPr marL="114300" indent="-114300" algn="l" defTabSz="914400">
              <a:lnSpc>
                <a:spcPct val="80000"/>
              </a:lnSpc>
              <a:spcBef>
                <a:spcPts val="1200"/>
              </a:spcBef>
              <a:buNone/>
            </a:pPr>
            <a:r>
              <a:rPr lang="fr-BE" sz="2000" b="0" i="0" dirty="0">
                <a:solidFill>
                  <a:srgbClr val="F79646"/>
                </a:solidFill>
                <a:latin typeface="Calibri"/>
                <a:ea typeface="+mn-ea"/>
                <a:cs typeface="+mn-cs"/>
              </a:rPr>
              <a:t>Ressources optimisées</a:t>
            </a:r>
          </a:p>
          <a:p>
            <a:pPr marL="292059" lvl="1" indent="-114300" algn="l" defTabSz="914400">
              <a:lnSpc>
                <a:spcPct val="80000"/>
              </a:lnSpc>
              <a:spcBef>
                <a:spcPts val="1200"/>
              </a:spcBef>
              <a:buNone/>
            </a:pPr>
            <a:r>
              <a:rPr lang="fr-BE" sz="1600" b="0" i="0" dirty="0">
                <a:solidFill>
                  <a:srgbClr val="F79646"/>
                </a:solidFill>
                <a:latin typeface="Calibri"/>
                <a:ea typeface="+mn-ea"/>
                <a:cs typeface="+mn-cs"/>
              </a:rPr>
              <a:t>Réduction de la bande passante de mégaoctets en kilo-octets</a:t>
            </a:r>
          </a:p>
          <a:p>
            <a:pPr marL="292059" lvl="1" indent="-114300" algn="l" defTabSz="914400">
              <a:lnSpc>
                <a:spcPct val="80000"/>
              </a:lnSpc>
              <a:spcBef>
                <a:spcPts val="1200"/>
              </a:spcBef>
              <a:buNone/>
            </a:pPr>
            <a:r>
              <a:rPr lang="fr-BE" sz="1600" b="0" i="0" dirty="0">
                <a:solidFill>
                  <a:srgbClr val="F79646"/>
                </a:solidFill>
                <a:latin typeface="Calibri"/>
                <a:ea typeface="+mn-ea"/>
                <a:cs typeface="+mn-cs"/>
              </a:rPr>
              <a:t>Traitement réduit dans le data center</a:t>
            </a:r>
          </a:p>
          <a:p>
            <a:pPr marL="114300" indent="-114300" algn="l" defTabSz="914400">
              <a:lnSpc>
                <a:spcPct val="80000"/>
              </a:lnSpc>
              <a:spcBef>
                <a:spcPts val="1200"/>
              </a:spcBef>
              <a:buClr>
                <a:srgbClr val="F79646"/>
              </a:buClr>
              <a:buFont typeface="Arial"/>
              <a:buChar char="•"/>
            </a:pPr>
            <a:r>
              <a:rPr lang="fr-BE" sz="2000" b="0" i="0" dirty="0">
                <a:solidFill>
                  <a:srgbClr val="F79646"/>
                </a:solidFill>
                <a:latin typeface="Calibri"/>
                <a:ea typeface="+mn-ea"/>
                <a:cs typeface="+mn-cs"/>
              </a:rPr>
              <a:t>Services voix et vidéo professionnels</a:t>
            </a:r>
          </a:p>
          <a:p>
            <a:pPr marL="0" algn="l" defTabSz="914400">
              <a:lnSpc>
                <a:spcPct val="80000"/>
              </a:lnSpc>
              <a:buNone/>
            </a:pPr>
            <a:endParaRPr lang="en-US" dirty="0"/>
          </a:p>
        </p:txBody>
      </p:sp>
      <p:sp>
        <p:nvSpPr>
          <p:cNvPr id="4" name="Slide Number Placeholder 3"/>
          <p:cNvSpPr>
            <a:spLocks noGrp="1"/>
          </p:cNvSpPr>
          <p:nvPr>
            <p:ph type="sldNum" sz="quarter" idx="10"/>
          </p:nvPr>
        </p:nvSpPr>
        <p:spPr/>
        <p:txBody>
          <a:bodyPr/>
          <a:lstStyle/>
          <a:p>
            <a:pPr algn="r" defTabSz="914400">
              <a:buNone/>
            </a:pPr>
            <a:fld id="{5876B895-5FFE-434B-978E-B9447D6E27B9}" type="slidenum">
              <a:rPr lang="fr-BE" sz="1200" b="0" i="0" kern="1200">
                <a:solidFill>
                  <a:prstClr val="black"/>
                </a:solidFill>
                <a:latin typeface="Calibri"/>
                <a:ea typeface="+mn-ea"/>
                <a:cs typeface="+mn-cs"/>
              </a:rPr>
              <a:pPr algn="r" defTabSz="914400">
                <a:buNone/>
              </a:pPr>
              <a:t>17</a:t>
            </a:fld>
            <a:endParaRPr lang="en-US" sz="1200" kern="1200" dirty="0">
              <a:solidFill>
                <a:prstClr val="black"/>
              </a:solidFill>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6366673" y="8934873"/>
            <a:ext cx="388937" cy="278913"/>
          </a:xfrm>
        </p:spPr>
        <p:txBody>
          <a:bodyPr/>
          <a:lstStyle/>
          <a:p>
            <a:pPr algn="r" defTabSz="914400">
              <a:buNone/>
            </a:pPr>
            <a:fld id="{E47FD1A1-53E5-4C1F-AEDC-C489D8ECA207}" type="slidenum">
              <a:rPr lang="fr-BE" sz="1200" b="0" i="0">
                <a:solidFill>
                  <a:prstClr val="black"/>
                </a:solidFill>
                <a:latin typeface="Calibri"/>
                <a:ea typeface="+mn-ea"/>
                <a:cs typeface="+mn-cs"/>
              </a:rPr>
              <a:pPr algn="r" defTabSz="914400">
                <a:buNone/>
              </a:pPr>
              <a:t>18</a:t>
            </a:fld>
            <a:endParaRPr lang="en-US" sz="1200" dirty="0">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6366672" y="8934879"/>
            <a:ext cx="388936" cy="278905"/>
          </a:xfrm>
        </p:spPr>
        <p:txBody>
          <a:bodyPr/>
          <a:lstStyle/>
          <a:p>
            <a:pPr algn="r" defTabSz="914400">
              <a:buNone/>
            </a:pPr>
            <a:fld id="{168FE730-B185-4C56-BE69-9870AA471BAF}" type="slidenum">
              <a:rPr lang="fr-BE" sz="1200" b="0" i="0" kern="1200">
                <a:solidFill>
                  <a:prstClr val="black"/>
                </a:solidFill>
                <a:latin typeface="Calibri"/>
                <a:ea typeface="+mn-ea"/>
                <a:cs typeface="+mn-cs"/>
              </a:rPr>
              <a:pPr algn="r" defTabSz="914400">
                <a:buNone/>
              </a:pPr>
              <a:t>19</a:t>
            </a:fld>
            <a:endParaRPr lang="en-US" sz="1200" kern="1200" dirty="0">
              <a:solidFill>
                <a:prstClr val="black"/>
              </a:solidFill>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96FA8831-C8BE-4802-9C2B-197E625A8934}" type="slidenum">
              <a:rPr lang="fr-BE" sz="1200" b="0" i="0">
                <a:solidFill>
                  <a:schemeClr val="tx1"/>
                </a:solidFill>
                <a:latin typeface="Calibri"/>
                <a:ea typeface="+mn-ea"/>
                <a:cs typeface="+mn-cs"/>
              </a:rPr>
              <a:pPr algn="r" defTabSz="914400">
                <a:buNone/>
              </a:pPr>
              <a:t>2</a:t>
            </a:fld>
            <a:endParaRPr lang="en-US" dirty="0"/>
          </a:p>
        </p:txBody>
      </p:sp>
    </p:spTree>
    <p:extLst>
      <p:ext uri="{BB962C8B-B14F-4D97-AF65-F5344CB8AC3E}">
        <p14:creationId xmlns="" xmlns:p14="http://schemas.microsoft.com/office/powerpoint/2010/main" val="1171575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96FA8831-C8BE-4802-9C2B-197E625A8934}" type="slidenum">
              <a:rPr lang="fr-BE" sz="1200" b="0" i="0">
                <a:solidFill>
                  <a:schemeClr val="tx1"/>
                </a:solidFill>
                <a:latin typeface="Calibri"/>
                <a:ea typeface="+mn-ea"/>
                <a:cs typeface="+mn-cs"/>
              </a:rPr>
              <a:pPr algn="r" defTabSz="914400">
                <a:buNone/>
              </a:pPr>
              <a:t>20</a:t>
            </a:fld>
            <a:endParaRPr lang="en-US" dirty="0"/>
          </a:p>
        </p:txBody>
      </p:sp>
    </p:spTree>
    <p:extLst>
      <p:ext uri="{BB962C8B-B14F-4D97-AF65-F5344CB8AC3E}">
        <p14:creationId xmlns="" xmlns:p14="http://schemas.microsoft.com/office/powerpoint/2010/main" val="1171575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a:buNone/>
            </a:pPr>
            <a:r>
              <a:rPr lang="fr-BE" sz="1200" b="0" i="0">
                <a:solidFill>
                  <a:schemeClr val="tx1"/>
                </a:solidFill>
                <a:latin typeface="Calibri"/>
                <a:ea typeface="+mn-ea"/>
                <a:cs typeface="+mn-cs"/>
              </a:rPr>
              <a:t>Les modèles VXC</a:t>
            </a:r>
            <a:r>
              <a:rPr lang="fr-BE" sz="1200" b="0" i="0" baseline="0">
                <a:solidFill>
                  <a:schemeClr val="tx1"/>
                </a:solidFill>
                <a:latin typeface="Calibri"/>
                <a:ea typeface="+mn-ea"/>
                <a:cs typeface="+mn-cs"/>
              </a:rPr>
              <a:t> 2100, 2200 et la tablette Cius sont déjà commercialisés. Au quatrième trimestre de l'année 2011, le nouveau client léger VXC 6215 et le boîtier applicatif VXC 4000 feront partie de la gamme VXC.</a:t>
            </a:r>
            <a:endParaRPr lang="en-US" dirty="0"/>
          </a:p>
        </p:txBody>
      </p:sp>
      <p:sp>
        <p:nvSpPr>
          <p:cNvPr id="4" name="Slide Number Placeholder 3"/>
          <p:cNvSpPr>
            <a:spLocks noGrp="1"/>
          </p:cNvSpPr>
          <p:nvPr>
            <p:ph type="sldNum" sz="quarter" idx="10"/>
          </p:nvPr>
        </p:nvSpPr>
        <p:spPr/>
        <p:txBody>
          <a:bodyPr/>
          <a:lstStyle/>
          <a:p>
            <a:pPr algn="r" defTabSz="914400">
              <a:buNone/>
            </a:pPr>
            <a:fld id="{FDA4D267-26D7-446E-9C26-527D78C5C6B4}" type="slidenum">
              <a:rPr lang="fr-BE" sz="1200" b="0" i="0" kern="1200">
                <a:solidFill>
                  <a:prstClr val="black"/>
                </a:solidFill>
                <a:latin typeface="Calibri"/>
                <a:ea typeface="+mn-ea"/>
                <a:cs typeface="+mn-cs"/>
              </a:rPr>
              <a:pPr algn="r" defTabSz="914400">
                <a:buNone/>
              </a:pPr>
              <a:t>21</a:t>
            </a:fld>
            <a:endParaRPr lang="en-US" sz="1200" kern="1200" dirty="0">
              <a:solidFill>
                <a:prstClr val="black"/>
              </a:solidFill>
              <a:latin typeface="Calibri"/>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7744" marR="0" indent="-237744" algn="l" defTabSz="914400">
              <a:lnSpc>
                <a:spcPct val="95000"/>
              </a:lnSpc>
              <a:spcBef>
                <a:spcPts val="1440"/>
              </a:spcBef>
              <a:spcAft>
                <a:spcPts val="0"/>
              </a:spcAft>
              <a:buClr>
                <a:schemeClr val="tx1"/>
              </a:buClr>
              <a:buFont typeface="Wingdings"/>
              <a:buChar char="§"/>
              <a:tabLst/>
            </a:pPr>
            <a:r>
              <a:rPr lang="fr-BE" sz="1200" b="0" i="0">
                <a:solidFill>
                  <a:schemeClr val="tx1"/>
                </a:solidFill>
                <a:latin typeface="Calibri"/>
                <a:ea typeface="+mn-ea"/>
                <a:cs typeface="+mn-cs"/>
              </a:rPr>
              <a:t>Cisco Virtualization</a:t>
            </a:r>
            <a:r>
              <a:rPr lang="fr-BE" sz="1200" b="0" i="0" baseline="0">
                <a:solidFill>
                  <a:schemeClr val="tx1"/>
                </a:solidFill>
                <a:latin typeface="Calibri"/>
                <a:ea typeface="+mn-ea"/>
                <a:cs typeface="+mn-cs"/>
              </a:rPr>
              <a:t> Experience Client 2110</a:t>
            </a:r>
            <a:r>
              <a:rPr lang="fr-BE" sz="1200" b="0" i="0">
                <a:solidFill>
                  <a:schemeClr val="tx1"/>
                </a:solidFill>
                <a:latin typeface="Calibri"/>
                <a:ea typeface="+mn-ea"/>
                <a:cs typeface="+mn-cs"/>
              </a:rPr>
              <a:t> : solution « intégrée » aux téléphones IP 9900 et 8900 avec vidéo intégrée. Nous retirons l'existant et intégrons le client. Vous pouvez vous connecter à partir d'un port accessoire, d'un protocole PoE... Le déploiement se fait de manière</a:t>
            </a:r>
            <a:r>
              <a:rPr lang="fr-BE" sz="1200" b="0" i="0" baseline="0">
                <a:solidFill>
                  <a:schemeClr val="tx1"/>
                </a:solidFill>
                <a:latin typeface="Calibri"/>
                <a:ea typeface="+mn-ea"/>
                <a:cs typeface="+mn-cs"/>
              </a:rPr>
              <a:t> élégante. Le téléphone et zero client sont intégrés.</a:t>
            </a:r>
          </a:p>
          <a:p>
            <a:pPr marL="237744" marR="0" indent="-237744" algn="l" defTabSz="914400">
              <a:lnSpc>
                <a:spcPct val="95000"/>
              </a:lnSpc>
              <a:spcBef>
                <a:spcPts val="1440"/>
              </a:spcBef>
              <a:spcAft>
                <a:spcPts val="0"/>
              </a:spcAft>
              <a:buClr>
                <a:schemeClr val="tx1"/>
              </a:buClr>
              <a:buFont typeface="Wingdings"/>
              <a:buChar char="§"/>
              <a:tabLst/>
            </a:pPr>
            <a:r>
              <a:rPr lang="fr-BE" sz="1200" b="0" i="0" baseline="0">
                <a:solidFill>
                  <a:schemeClr val="tx1"/>
                </a:solidFill>
                <a:latin typeface="Calibri"/>
                <a:ea typeface="+mn-ea"/>
                <a:cs typeface="+mn-cs"/>
              </a:rPr>
              <a:t>Prise en charge de Citrix XenDesktop et VMware View</a:t>
            </a:r>
          </a:p>
          <a:p>
            <a:pPr marL="237744" marR="0" indent="-237744" algn="l" defTabSz="914400">
              <a:lnSpc>
                <a:spcPct val="95000"/>
              </a:lnSpc>
              <a:spcBef>
                <a:spcPts val="1440"/>
              </a:spcBef>
              <a:spcAft>
                <a:spcPts val="0"/>
              </a:spcAft>
              <a:buClr>
                <a:schemeClr val="tx1"/>
              </a:buClr>
              <a:buFont typeface="Wingdings"/>
              <a:buChar char="§"/>
              <a:tabLst/>
            </a:pPr>
            <a:r>
              <a:rPr lang="fr-BE" sz="1200" b="0" i="0" baseline="0">
                <a:solidFill>
                  <a:schemeClr val="tx1"/>
                </a:solidFill>
                <a:latin typeface="Calibri"/>
                <a:ea typeface="+mn-ea"/>
                <a:cs typeface="+mn-cs"/>
              </a:rPr>
              <a:t>PoE (Power-over-Ethernet) pris en charge</a:t>
            </a:r>
          </a:p>
          <a:p>
            <a:pPr marL="237744" marR="0" indent="-237744" algn="l" defTabSz="914400">
              <a:lnSpc>
                <a:spcPct val="95000"/>
              </a:lnSpc>
              <a:spcBef>
                <a:spcPts val="1440"/>
              </a:spcBef>
              <a:spcAft>
                <a:spcPts val="0"/>
              </a:spcAft>
              <a:buClr>
                <a:schemeClr val="tx1"/>
              </a:buClr>
              <a:buFont typeface="Wingdings"/>
              <a:buChar char="§"/>
              <a:tabLst/>
            </a:pPr>
            <a:r>
              <a:rPr lang="fr-BE" sz="1200" b="0" i="0" baseline="0">
                <a:solidFill>
                  <a:schemeClr val="tx1"/>
                </a:solidFill>
                <a:latin typeface="Calibri"/>
                <a:ea typeface="+mn-ea"/>
                <a:cs typeface="+mn-cs"/>
              </a:rPr>
              <a:t>Un seul port Ethernet est utilisé pour le téléphone et le client léger</a:t>
            </a:r>
          </a:p>
          <a:p>
            <a:pPr marL="237744" marR="0" indent="-237744" algn="l" defTabSz="914400">
              <a:lnSpc>
                <a:spcPct val="95000"/>
              </a:lnSpc>
              <a:spcBef>
                <a:spcPts val="1440"/>
              </a:spcBef>
              <a:spcAft>
                <a:spcPts val="0"/>
              </a:spcAft>
              <a:buFont typeface="Wingdings"/>
              <a:buChar char="§"/>
              <a:tabLst/>
            </a:pPr>
            <a:endParaRPr lang="en-US" baseline="0" dirty="0" smtClean="0"/>
          </a:p>
          <a:p>
            <a:pPr marL="237744" marR="0" indent="-237744" algn="l" defTabSz="914400">
              <a:lnSpc>
                <a:spcPct val="95000"/>
              </a:lnSpc>
              <a:spcBef>
                <a:spcPts val="1440"/>
              </a:spcBef>
              <a:spcAft>
                <a:spcPts val="0"/>
              </a:spcAft>
              <a:buClr>
                <a:schemeClr val="tx1"/>
              </a:buClr>
              <a:buFont typeface="Wingdings"/>
              <a:buChar char="§"/>
              <a:tabLst/>
            </a:pPr>
            <a:r>
              <a:rPr lang="fr-BE" sz="1200" b="0" i="0" baseline="0">
                <a:solidFill>
                  <a:schemeClr val="tx1"/>
                </a:solidFill>
                <a:latin typeface="Calibri"/>
                <a:ea typeface="+mn-ea"/>
                <a:cs typeface="+mn-cs"/>
              </a:rPr>
              <a:t>Affichage de VMware</a:t>
            </a:r>
          </a:p>
          <a:p>
            <a:pPr marL="0" algn="l" defTabSz="914400">
              <a:buNone/>
            </a:pPr>
            <a:endParaRPr lang="en-US" dirty="0"/>
          </a:p>
        </p:txBody>
      </p:sp>
      <p:sp>
        <p:nvSpPr>
          <p:cNvPr id="4" name="Slide Number Placeholder 3"/>
          <p:cNvSpPr>
            <a:spLocks noGrp="1"/>
          </p:cNvSpPr>
          <p:nvPr>
            <p:ph type="sldNum" sz="quarter" idx="10"/>
          </p:nvPr>
        </p:nvSpPr>
        <p:spPr>
          <a:xfrm>
            <a:off x="6366671" y="8904897"/>
            <a:ext cx="388937" cy="278987"/>
          </a:xfrm>
        </p:spPr>
        <p:txBody>
          <a:bodyPr/>
          <a:lstStyle/>
          <a:p>
            <a:pPr algn="r" defTabSz="914400">
              <a:buNone/>
            </a:pPr>
            <a:fld id="{567B6F56-350B-4E5B-A84B-F03C933C9AF6}" type="slidenum">
              <a:rPr lang="fr-BE" sz="1200" b="0" i="0" kern="1200">
                <a:solidFill>
                  <a:prstClr val="black"/>
                </a:solidFill>
                <a:latin typeface="Calibri"/>
                <a:ea typeface="+mn-ea"/>
                <a:cs typeface="+mn-cs"/>
              </a:rPr>
              <a:pPr algn="r" defTabSz="914400">
                <a:buNone/>
              </a:pPr>
              <a:t>22</a:t>
            </a:fld>
            <a:endParaRPr lang="en-US" sz="1200" kern="1200" dirty="0">
              <a:solidFill>
                <a:prstClr val="black"/>
              </a:solidFill>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7744" marR="0" indent="-237744" algn="l" defTabSz="914400">
              <a:lnSpc>
                <a:spcPct val="95000"/>
              </a:lnSpc>
              <a:spcBef>
                <a:spcPts val="1440"/>
              </a:spcBef>
              <a:spcAft>
                <a:spcPts val="0"/>
              </a:spcAft>
              <a:buClr>
                <a:schemeClr val="tx1"/>
              </a:buClr>
              <a:buFont typeface="Wingdings"/>
              <a:buChar char="§"/>
              <a:tabLst/>
            </a:pPr>
            <a:r>
              <a:rPr lang="fr-BE" sz="1200" b="0" i="0">
                <a:solidFill>
                  <a:schemeClr val="tx1"/>
                </a:solidFill>
                <a:latin typeface="Calibri"/>
                <a:ea typeface="+mn-ea"/>
                <a:cs typeface="+mn-cs"/>
              </a:rPr>
              <a:t>Cisco Virtualization</a:t>
            </a:r>
            <a:r>
              <a:rPr lang="fr-BE" sz="1200" b="0" i="0" baseline="0">
                <a:solidFill>
                  <a:schemeClr val="tx1"/>
                </a:solidFill>
                <a:latin typeface="Calibri"/>
                <a:ea typeface="+mn-ea"/>
                <a:cs typeface="+mn-cs"/>
              </a:rPr>
              <a:t> Experience Client 2110</a:t>
            </a:r>
            <a:r>
              <a:rPr lang="fr-BE" sz="1200" b="0" i="0">
                <a:solidFill>
                  <a:schemeClr val="tx1"/>
                </a:solidFill>
                <a:latin typeface="Calibri"/>
                <a:ea typeface="+mn-ea"/>
                <a:cs typeface="+mn-cs"/>
              </a:rPr>
              <a:t> : solution « intégrée » aux téléphones IP 9900 et 8900 avec vidéo intégrée. Nous retirons l'existant et intégrons le client. Vous pouvez vous connecter à partir d'un port accessoire, d'un protocole PoE... Le déploiement se fait de manière</a:t>
            </a:r>
            <a:r>
              <a:rPr lang="fr-BE" sz="1200" b="0" i="0" baseline="0">
                <a:solidFill>
                  <a:schemeClr val="tx1"/>
                </a:solidFill>
                <a:latin typeface="Calibri"/>
                <a:ea typeface="+mn-ea"/>
                <a:cs typeface="+mn-cs"/>
              </a:rPr>
              <a:t> élégante. Le téléphone et zero client sont intégrés.</a:t>
            </a:r>
          </a:p>
          <a:p>
            <a:pPr marL="237744" marR="0" indent="-237744" algn="l" defTabSz="914400">
              <a:lnSpc>
                <a:spcPct val="95000"/>
              </a:lnSpc>
              <a:spcBef>
                <a:spcPts val="1440"/>
              </a:spcBef>
              <a:spcAft>
                <a:spcPts val="0"/>
              </a:spcAft>
              <a:buClr>
                <a:schemeClr val="tx1"/>
              </a:buClr>
              <a:buFont typeface="Wingdings"/>
              <a:buChar char="§"/>
              <a:tabLst/>
            </a:pPr>
            <a:r>
              <a:rPr lang="fr-BE" sz="1200" b="0" i="0" baseline="0">
                <a:solidFill>
                  <a:schemeClr val="tx1"/>
                </a:solidFill>
                <a:latin typeface="Calibri"/>
                <a:ea typeface="+mn-ea"/>
                <a:cs typeface="+mn-cs"/>
              </a:rPr>
              <a:t>Prise en charge de Citrix XenDesktop et VMware View</a:t>
            </a:r>
          </a:p>
          <a:p>
            <a:pPr marL="237744" marR="0" indent="-237744" algn="l" defTabSz="914400">
              <a:lnSpc>
                <a:spcPct val="95000"/>
              </a:lnSpc>
              <a:spcBef>
                <a:spcPts val="1440"/>
              </a:spcBef>
              <a:spcAft>
                <a:spcPts val="0"/>
              </a:spcAft>
              <a:buClr>
                <a:schemeClr val="tx1"/>
              </a:buClr>
              <a:buFont typeface="Wingdings"/>
              <a:buChar char="§"/>
              <a:tabLst/>
            </a:pPr>
            <a:r>
              <a:rPr lang="fr-BE" sz="1200" b="0" i="0" baseline="0">
                <a:solidFill>
                  <a:schemeClr val="tx1"/>
                </a:solidFill>
                <a:latin typeface="Calibri"/>
                <a:ea typeface="+mn-ea"/>
                <a:cs typeface="+mn-cs"/>
              </a:rPr>
              <a:t>PoE (Power-over-Ethernet) pris en charge</a:t>
            </a:r>
          </a:p>
          <a:p>
            <a:pPr marL="237744" marR="0" indent="-237744" algn="l" defTabSz="914400">
              <a:lnSpc>
                <a:spcPct val="95000"/>
              </a:lnSpc>
              <a:spcBef>
                <a:spcPts val="1440"/>
              </a:spcBef>
              <a:spcAft>
                <a:spcPts val="0"/>
              </a:spcAft>
              <a:buClr>
                <a:schemeClr val="tx1"/>
              </a:buClr>
              <a:buFont typeface="Wingdings"/>
              <a:buChar char="§"/>
              <a:tabLst/>
            </a:pPr>
            <a:r>
              <a:rPr lang="fr-BE" sz="1200" b="0" i="0" baseline="0">
                <a:solidFill>
                  <a:schemeClr val="tx1"/>
                </a:solidFill>
                <a:latin typeface="Calibri"/>
                <a:ea typeface="+mn-ea"/>
                <a:cs typeface="+mn-cs"/>
              </a:rPr>
              <a:t>Un seul port Ethernet est utilisé pour le téléphone et le client léger</a:t>
            </a:r>
          </a:p>
          <a:p>
            <a:pPr marL="237744" marR="0" indent="-237744" algn="l" defTabSz="914400">
              <a:lnSpc>
                <a:spcPct val="95000"/>
              </a:lnSpc>
              <a:spcBef>
                <a:spcPts val="1440"/>
              </a:spcBef>
              <a:spcAft>
                <a:spcPts val="0"/>
              </a:spcAft>
              <a:buFont typeface="Wingdings"/>
              <a:buChar char="§"/>
              <a:tabLst/>
            </a:pPr>
            <a:endParaRPr lang="en-US" baseline="0" dirty="0" smtClean="0"/>
          </a:p>
          <a:p>
            <a:pPr marL="0" algn="l" defTabSz="914400">
              <a:buNone/>
            </a:pPr>
            <a:endParaRPr lang="en-US" dirty="0"/>
          </a:p>
        </p:txBody>
      </p:sp>
      <p:sp>
        <p:nvSpPr>
          <p:cNvPr id="4" name="Slide Number Placeholder 3"/>
          <p:cNvSpPr>
            <a:spLocks noGrp="1"/>
          </p:cNvSpPr>
          <p:nvPr>
            <p:ph type="sldNum" sz="quarter" idx="10"/>
          </p:nvPr>
        </p:nvSpPr>
        <p:spPr>
          <a:xfrm>
            <a:off x="6366671" y="8904897"/>
            <a:ext cx="388937" cy="278987"/>
          </a:xfrm>
        </p:spPr>
        <p:txBody>
          <a:bodyPr/>
          <a:lstStyle/>
          <a:p>
            <a:pPr algn="r" defTabSz="914400">
              <a:buNone/>
            </a:pPr>
            <a:fld id="{567B6F56-350B-4E5B-A84B-F03C933C9AF6}" type="slidenum">
              <a:rPr lang="fr-BE" sz="1200" b="0" i="0" kern="1200">
                <a:solidFill>
                  <a:prstClr val="black"/>
                </a:solidFill>
                <a:latin typeface="Calibri"/>
                <a:ea typeface="+mn-ea"/>
                <a:cs typeface="+mn-cs"/>
              </a:rPr>
              <a:pPr algn="r" defTabSz="914400">
                <a:buNone/>
              </a:pPr>
              <a:t>23</a:t>
            </a:fld>
            <a:endParaRPr lang="en-US" sz="1200" kern="1200" dirty="0">
              <a:solidFill>
                <a:prstClr val="black"/>
              </a:solidFill>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2245027E-657E-4C4E-9A32-29318DE6140C}" type="slidenum">
              <a:rPr lang="fr-BE" sz="1200" b="0" i="0">
                <a:solidFill>
                  <a:schemeClr val="tx1"/>
                </a:solidFill>
                <a:latin typeface="Calibri"/>
                <a:ea typeface="+mn-ea"/>
                <a:cs typeface="+mn-cs"/>
              </a:rPr>
              <a:pPr algn="r" defTabSz="914400">
                <a:buNone/>
              </a:pPr>
              <a:t>24</a:t>
            </a:fld>
            <a:endParaRPr lang="en-US"/>
          </a:p>
        </p:txBody>
      </p:sp>
    </p:spTree>
    <p:extLst>
      <p:ext uri="{BB962C8B-B14F-4D97-AF65-F5344CB8AC3E}">
        <p14:creationId xmlns="" xmlns:p14="http://schemas.microsoft.com/office/powerpoint/2010/main" val="2568276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txBox="1">
            <a:spLocks noGrp="1" noChangeArrowheads="1"/>
          </p:cNvSpPr>
          <p:nvPr/>
        </p:nvSpPr>
        <p:spPr bwMode="auto">
          <a:xfrm>
            <a:off x="5800417" y="8680452"/>
            <a:ext cx="796683" cy="288926"/>
          </a:xfrm>
          <a:prstGeom prst="rect">
            <a:avLst/>
          </a:prstGeom>
          <a:noFill/>
          <a:ln w="9525">
            <a:noFill/>
            <a:miter lim="800000"/>
            <a:headEnd/>
            <a:tailEnd/>
          </a:ln>
        </p:spPr>
        <p:txBody>
          <a:bodyPr lIns="18783" tIns="0" rIns="18783" bIns="0" anchor="b"/>
          <a:lstStyle/>
          <a:p>
            <a:pPr algn="r" defTabSz="901690">
              <a:buNone/>
            </a:pPr>
            <a:fld id="{13BA62FE-A262-47BE-B4A1-25A2F9BED1C0}" type="slidenum">
              <a:rPr lang="fr-BE" sz="800" b="0" i="0">
                <a:solidFill>
                  <a:prstClr val="black"/>
                </a:solidFill>
                <a:latin typeface="Calibri"/>
                <a:ea typeface="+mn-ea"/>
                <a:cs typeface="+mn-cs"/>
              </a:rPr>
              <a:pPr algn="r" defTabSz="901690">
                <a:buNone/>
              </a:pPr>
              <a:t>25</a:t>
            </a:fld>
            <a:endParaRPr lang="en-US" sz="800" dirty="0">
              <a:solidFill>
                <a:prstClr val="black"/>
              </a:solidFill>
              <a:latin typeface="Calibri"/>
            </a:endParaRPr>
          </a:p>
        </p:txBody>
      </p:sp>
      <p:sp>
        <p:nvSpPr>
          <p:cNvPr id="90114" name="Rectangle 2"/>
          <p:cNvSpPr>
            <a:spLocks noGrp="1" noRot="1" noChangeAspect="1" noChangeArrowheads="1" noTextEdit="1"/>
          </p:cNvSpPr>
          <p:nvPr>
            <p:ph type="sldImg"/>
          </p:nvPr>
        </p:nvSpPr>
        <p:spPr>
          <a:xfrm>
            <a:off x="793750" y="242888"/>
            <a:ext cx="5326063" cy="3994150"/>
          </a:xfrm>
          <a:ln/>
        </p:spPr>
      </p:sp>
      <p:sp>
        <p:nvSpPr>
          <p:cNvPr id="90115" name="Rectangle 3"/>
          <p:cNvSpPr>
            <a:spLocks noGrp="1" noChangeArrowheads="1"/>
          </p:cNvSpPr>
          <p:nvPr>
            <p:ph type="body" idx="1"/>
          </p:nvPr>
        </p:nvSpPr>
        <p:spPr>
          <a:xfrm>
            <a:off x="751647" y="4378328"/>
            <a:ext cx="5350048" cy="4613272"/>
          </a:xfrm>
          <a:noFill/>
          <a:ln/>
        </p:spPr>
        <p:txBody>
          <a:bodyPr lIns="95487" tIns="50092" rIns="95487" bIns="50092">
            <a:noAutofit/>
          </a:bodyPr>
          <a:lstStyle/>
          <a:p>
            <a:pPr marL="0" algn="l" defTabSz="914400">
              <a:buNone/>
            </a:pPr>
            <a:r>
              <a:rPr lang="en-US" sz="900" b="1" i="0" kern="1200" dirty="0" err="1">
                <a:solidFill>
                  <a:schemeClr val="tx1"/>
                </a:solidFill>
                <a:latin typeface="Calibri"/>
                <a:ea typeface="+mn-ea"/>
                <a:cs typeface="+mn-cs"/>
              </a:rPr>
              <a:t>Accès</a:t>
            </a:r>
            <a:r>
              <a:rPr lang="en-US" sz="900" b="1" i="0" kern="1200" dirty="0">
                <a:solidFill>
                  <a:schemeClr val="tx1"/>
                </a:solidFill>
                <a:latin typeface="Calibri"/>
                <a:ea typeface="+mn-ea"/>
                <a:cs typeface="+mn-cs"/>
              </a:rPr>
              <a:t> </a:t>
            </a:r>
            <a:r>
              <a:rPr lang="en-US" sz="900" b="1" i="0" kern="1200" dirty="0" err="1">
                <a:solidFill>
                  <a:schemeClr val="tx1"/>
                </a:solidFill>
                <a:latin typeface="Calibri"/>
                <a:ea typeface="+mn-ea"/>
                <a:cs typeface="+mn-cs"/>
              </a:rPr>
              <a:t>basé</a:t>
            </a:r>
            <a:r>
              <a:rPr lang="en-US" sz="900" b="1" i="0" kern="1200" dirty="0">
                <a:solidFill>
                  <a:schemeClr val="tx1"/>
                </a:solidFill>
                <a:latin typeface="Calibri"/>
                <a:ea typeface="+mn-ea"/>
                <a:cs typeface="+mn-cs"/>
              </a:rPr>
              <a:t> </a:t>
            </a:r>
            <a:r>
              <a:rPr lang="en-US" sz="900" b="1" i="0" kern="1200" dirty="0" err="1">
                <a:solidFill>
                  <a:schemeClr val="tx1"/>
                </a:solidFill>
                <a:latin typeface="Calibri"/>
                <a:ea typeface="+mn-ea"/>
                <a:cs typeface="+mn-cs"/>
              </a:rPr>
              <a:t>sur</a:t>
            </a:r>
            <a:r>
              <a:rPr lang="en-US" sz="900" b="1" i="0" kern="1200" dirty="0">
                <a:solidFill>
                  <a:schemeClr val="tx1"/>
                </a:solidFill>
                <a:latin typeface="Calibri"/>
                <a:ea typeface="+mn-ea"/>
                <a:cs typeface="+mn-cs"/>
              </a:rPr>
              <a:t> des </a:t>
            </a:r>
            <a:r>
              <a:rPr lang="en-US" sz="900" b="1" i="0" kern="1200" dirty="0" err="1">
                <a:solidFill>
                  <a:schemeClr val="tx1"/>
                </a:solidFill>
                <a:latin typeface="Calibri"/>
                <a:ea typeface="+mn-ea"/>
                <a:cs typeface="+mn-cs"/>
              </a:rPr>
              <a:t>règles</a:t>
            </a:r>
            <a:r>
              <a:rPr lang="en-US" sz="900" b="1" i="0" kern="1200" dirty="0">
                <a:solidFill>
                  <a:schemeClr val="tx1"/>
                </a:solidFill>
                <a:latin typeface="Calibri"/>
                <a:ea typeface="+mn-ea"/>
                <a:cs typeface="+mn-cs"/>
              </a:rPr>
              <a:t> pour VXI avec Cisco Identity Services Engine (ISE)</a:t>
            </a:r>
            <a:endParaRPr lang="en-US" sz="900" kern="1200" dirty="0" smtClean="0">
              <a:solidFill>
                <a:schemeClr val="tx1"/>
              </a:solidFill>
              <a:latin typeface="+mn-lt"/>
              <a:ea typeface="+mn-ea"/>
              <a:cs typeface="+mn-cs"/>
            </a:endParaRPr>
          </a:p>
          <a:p>
            <a:pPr marL="0" algn="l" defTabSz="914400">
              <a:buNone/>
            </a:pPr>
            <a:r>
              <a:rPr lang="fr-BE" sz="900" b="0" i="0" kern="1200" dirty="0">
                <a:solidFill>
                  <a:schemeClr val="tx1"/>
                </a:solidFill>
                <a:latin typeface="Calibri"/>
                <a:ea typeface="+mn-ea"/>
                <a:cs typeface="+mn-cs"/>
              </a:rPr>
              <a:t> </a:t>
            </a:r>
          </a:p>
          <a:p>
            <a:pPr marL="0" algn="l" defTabSz="914400">
              <a:buNone/>
            </a:pPr>
            <a:r>
              <a:rPr lang="fr-BE" sz="900" b="0" i="0" kern="1200" dirty="0">
                <a:solidFill>
                  <a:schemeClr val="tx1"/>
                </a:solidFill>
                <a:latin typeface="Calibri"/>
                <a:ea typeface="+mn-ea"/>
                <a:cs typeface="+mn-cs"/>
              </a:rPr>
              <a:t>Cisco </a:t>
            </a:r>
            <a:r>
              <a:rPr lang="fr-BE" sz="900" b="0" i="0" kern="1200" dirty="0" err="1">
                <a:solidFill>
                  <a:schemeClr val="tx1"/>
                </a:solidFill>
                <a:latin typeface="Calibri"/>
                <a:ea typeface="+mn-ea"/>
                <a:cs typeface="+mn-cs"/>
              </a:rPr>
              <a:t>Identity</a:t>
            </a:r>
            <a:r>
              <a:rPr lang="fr-BE" sz="900" b="0" i="0" kern="1200" dirty="0">
                <a:solidFill>
                  <a:schemeClr val="tx1"/>
                </a:solidFill>
                <a:latin typeface="Calibri"/>
                <a:ea typeface="+mn-ea"/>
                <a:cs typeface="+mn-cs"/>
              </a:rPr>
              <a:t> Services </a:t>
            </a:r>
            <a:r>
              <a:rPr lang="fr-BE" sz="900" b="0" i="0" kern="1200" dirty="0" err="1">
                <a:solidFill>
                  <a:schemeClr val="tx1"/>
                </a:solidFill>
                <a:latin typeface="Calibri"/>
                <a:ea typeface="+mn-ea"/>
                <a:cs typeface="+mn-cs"/>
              </a:rPr>
              <a:t>Engine</a:t>
            </a:r>
            <a:r>
              <a:rPr lang="fr-BE" sz="900" b="0" i="0" kern="1200" dirty="0">
                <a:solidFill>
                  <a:schemeClr val="tx1"/>
                </a:solidFill>
                <a:latin typeface="Calibri"/>
                <a:ea typeface="+mn-ea"/>
                <a:cs typeface="+mn-cs"/>
              </a:rPr>
              <a:t> (ISE) : conçu pour fournir des services basés sur des règles qui s'adaptent facilement aux multiples applications et services réseau. Cet outil a été validé pour Cisco </a:t>
            </a:r>
            <a:r>
              <a:rPr lang="fr-BE" sz="900" b="0" i="0" kern="1200" dirty="0" err="1">
                <a:solidFill>
                  <a:schemeClr val="tx1"/>
                </a:solidFill>
                <a:latin typeface="Calibri"/>
                <a:ea typeface="+mn-ea"/>
                <a:cs typeface="+mn-cs"/>
              </a:rPr>
              <a:t>Virtualization</a:t>
            </a:r>
            <a:r>
              <a:rPr lang="fr-BE" sz="900" b="0" i="0" kern="1200" dirty="0">
                <a:solidFill>
                  <a:schemeClr val="tx1"/>
                </a:solidFill>
                <a:latin typeface="Calibri"/>
                <a:ea typeface="+mn-ea"/>
                <a:cs typeface="+mn-cs"/>
              </a:rPr>
              <a:t> </a:t>
            </a:r>
            <a:r>
              <a:rPr lang="fr-BE" sz="900" b="0" i="0" kern="1200" dirty="0" err="1">
                <a:solidFill>
                  <a:schemeClr val="tx1"/>
                </a:solidFill>
                <a:latin typeface="Calibri"/>
                <a:ea typeface="+mn-ea"/>
                <a:cs typeface="+mn-cs"/>
              </a:rPr>
              <a:t>Experience</a:t>
            </a:r>
            <a:r>
              <a:rPr lang="fr-BE" sz="900" b="0" i="0" kern="1200" dirty="0">
                <a:solidFill>
                  <a:schemeClr val="tx1"/>
                </a:solidFill>
                <a:latin typeface="Calibri"/>
                <a:ea typeface="+mn-ea"/>
                <a:cs typeface="+mn-cs"/>
              </a:rPr>
              <a:t> Infrastructure (VXI) dans le but de fournir un accès sécurisé basé sur des rôles et des périphériques aux données de l'entreprise via des postes de travail virtuels. En associant les fonctionnalités réseau et VDI, les entreprises disposent désormais de souplesse pour permettre aux utilisateurs d'ajouter des périphériques personnels sur le réseau de l'entreprise sans mettre en danger l'intégrité des données. .  </a:t>
            </a:r>
          </a:p>
          <a:p>
            <a:pPr marL="0" algn="l" defTabSz="914400">
              <a:buNone/>
            </a:pPr>
            <a:r>
              <a:rPr lang="fr-BE" sz="900" b="0" i="0" kern="1200" dirty="0">
                <a:solidFill>
                  <a:schemeClr val="tx1"/>
                </a:solidFill>
                <a:latin typeface="Calibri"/>
                <a:ea typeface="+mn-ea"/>
                <a:cs typeface="+mn-cs"/>
              </a:rPr>
              <a:t> </a:t>
            </a:r>
          </a:p>
          <a:p>
            <a:pPr marL="0" algn="l" defTabSz="914400">
              <a:buNone/>
            </a:pPr>
            <a:r>
              <a:rPr lang="fr-BE" sz="900" b="1" i="0" kern="1200" dirty="0">
                <a:solidFill>
                  <a:schemeClr val="tx1"/>
                </a:solidFill>
                <a:latin typeface="Calibri"/>
                <a:ea typeface="+mn-ea"/>
                <a:cs typeface="+mn-cs"/>
              </a:rPr>
              <a:t>Évolutivité pour répondre aux besoins de l'entreprise</a:t>
            </a:r>
            <a:r>
              <a:rPr lang="fr-BE" sz="900" b="0" i="0" kern="1200" dirty="0">
                <a:solidFill>
                  <a:schemeClr val="tx1"/>
                </a:solidFill>
                <a:latin typeface="Calibri"/>
                <a:ea typeface="+mn-ea"/>
                <a:cs typeface="+mn-cs"/>
              </a:rPr>
              <a:t> : permet aux équipes informatiques d'étendre efficacement et facilement la prise en charge des environnements de postes de travail physiques aux postes de travail virtuels, avec plusieurs périphériques par utilisateur. ISE centralise toutes les créations de règles et propage les informations de manière transparente à tous les contrôleurs sans fil, périphériques d'accès au réseau (NAD) et commutateurs Cisco. </a:t>
            </a:r>
          </a:p>
          <a:p>
            <a:pPr marL="0" algn="l" defTabSz="914400">
              <a:buNone/>
            </a:pPr>
            <a:r>
              <a:rPr lang="fr-BE" sz="900" b="0" i="0" kern="1200" dirty="0">
                <a:solidFill>
                  <a:schemeClr val="tx1"/>
                </a:solidFill>
                <a:latin typeface="Calibri"/>
                <a:ea typeface="+mn-ea"/>
                <a:cs typeface="+mn-cs"/>
              </a:rPr>
              <a:t> </a:t>
            </a:r>
          </a:p>
          <a:p>
            <a:pPr marL="0" algn="l" defTabSz="914400">
              <a:buNone/>
            </a:pPr>
            <a:r>
              <a:rPr lang="fr-BE" sz="900" b="1" i="0" kern="1200" dirty="0">
                <a:solidFill>
                  <a:schemeClr val="tx1"/>
                </a:solidFill>
                <a:latin typeface="Calibri"/>
                <a:ea typeface="+mn-ea"/>
                <a:cs typeface="+mn-cs"/>
              </a:rPr>
              <a:t>Sécurité et conformité des données pour</a:t>
            </a:r>
            <a:r>
              <a:rPr lang="fr-BE" sz="900" b="0" i="0" kern="1200" dirty="0">
                <a:solidFill>
                  <a:schemeClr val="tx1"/>
                </a:solidFill>
                <a:latin typeface="Calibri"/>
                <a:ea typeface="+mn-ea"/>
                <a:cs typeface="+mn-cs"/>
              </a:rPr>
              <a:t> </a:t>
            </a:r>
            <a:r>
              <a:rPr lang="fr-BE" sz="900" b="1" i="0" kern="1200" dirty="0">
                <a:solidFill>
                  <a:schemeClr val="tx1"/>
                </a:solidFill>
                <a:latin typeface="Calibri"/>
                <a:ea typeface="+mn-ea"/>
                <a:cs typeface="+mn-cs"/>
              </a:rPr>
              <a:t>BYOD (</a:t>
            </a:r>
            <a:r>
              <a:rPr lang="fr-BE" sz="900" b="1" i="0" kern="1200" dirty="0" err="1">
                <a:solidFill>
                  <a:schemeClr val="tx1"/>
                </a:solidFill>
                <a:latin typeface="Calibri"/>
                <a:ea typeface="+mn-ea"/>
                <a:cs typeface="+mn-cs"/>
              </a:rPr>
              <a:t>Bring</a:t>
            </a:r>
            <a:r>
              <a:rPr lang="fr-BE" sz="900" b="1" i="0" kern="1200" dirty="0">
                <a:solidFill>
                  <a:schemeClr val="tx1"/>
                </a:solidFill>
                <a:latin typeface="Calibri"/>
                <a:ea typeface="+mn-ea"/>
                <a:cs typeface="+mn-cs"/>
              </a:rPr>
              <a:t> </a:t>
            </a:r>
            <a:r>
              <a:rPr lang="fr-BE" sz="900" b="1" i="0" kern="1200" dirty="0" err="1">
                <a:solidFill>
                  <a:schemeClr val="tx1"/>
                </a:solidFill>
                <a:latin typeface="Calibri"/>
                <a:ea typeface="+mn-ea"/>
                <a:cs typeface="+mn-cs"/>
              </a:rPr>
              <a:t>Your</a:t>
            </a:r>
            <a:r>
              <a:rPr lang="fr-BE" sz="900" b="1" i="0" kern="1200" dirty="0">
                <a:solidFill>
                  <a:schemeClr val="tx1"/>
                </a:solidFill>
                <a:latin typeface="Calibri"/>
                <a:ea typeface="+mn-ea"/>
                <a:cs typeface="+mn-cs"/>
              </a:rPr>
              <a:t> </a:t>
            </a:r>
            <a:r>
              <a:rPr lang="fr-BE" sz="900" b="1" i="0" kern="1200" dirty="0" err="1">
                <a:solidFill>
                  <a:schemeClr val="tx1"/>
                </a:solidFill>
                <a:latin typeface="Calibri"/>
                <a:ea typeface="+mn-ea"/>
                <a:cs typeface="+mn-cs"/>
              </a:rPr>
              <a:t>Own</a:t>
            </a:r>
            <a:r>
              <a:rPr lang="fr-BE" sz="900" b="1" i="0" kern="1200" dirty="0">
                <a:solidFill>
                  <a:schemeClr val="tx1"/>
                </a:solidFill>
                <a:latin typeface="Calibri"/>
                <a:ea typeface="+mn-ea"/>
                <a:cs typeface="+mn-cs"/>
              </a:rPr>
              <a:t> Desktop) et les tablettes mobiles</a:t>
            </a:r>
            <a:r>
              <a:rPr lang="fr-BE" sz="900" b="0" i="0" kern="1200" dirty="0">
                <a:solidFill>
                  <a:schemeClr val="tx1"/>
                </a:solidFill>
                <a:latin typeface="Calibri"/>
                <a:ea typeface="+mn-ea"/>
                <a:cs typeface="+mn-cs"/>
              </a:rPr>
              <a:t> : ISE permet aux équipes informatiques de simplifier la gestion du phénomène BYOD (</a:t>
            </a:r>
            <a:r>
              <a:rPr lang="fr-BE" sz="900" b="0" i="0" kern="1200" dirty="0" err="1">
                <a:solidFill>
                  <a:schemeClr val="tx1"/>
                </a:solidFill>
                <a:latin typeface="Calibri"/>
                <a:ea typeface="+mn-ea"/>
                <a:cs typeface="+mn-cs"/>
              </a:rPr>
              <a:t>bring</a:t>
            </a:r>
            <a:r>
              <a:rPr lang="fr-BE" sz="900" b="0" i="0" kern="1200" dirty="0">
                <a:solidFill>
                  <a:schemeClr val="tx1"/>
                </a:solidFill>
                <a:latin typeface="Calibri"/>
                <a:ea typeface="+mn-ea"/>
                <a:cs typeface="+mn-cs"/>
              </a:rPr>
              <a:t>-</a:t>
            </a:r>
            <a:r>
              <a:rPr lang="fr-BE" sz="900" b="0" i="0" kern="1200" dirty="0" err="1">
                <a:solidFill>
                  <a:schemeClr val="tx1"/>
                </a:solidFill>
                <a:latin typeface="Calibri"/>
                <a:ea typeface="+mn-ea"/>
                <a:cs typeface="+mn-cs"/>
              </a:rPr>
              <a:t>your</a:t>
            </a:r>
            <a:r>
              <a:rPr lang="fr-BE" sz="900" b="0" i="0" kern="1200" dirty="0">
                <a:solidFill>
                  <a:schemeClr val="tx1"/>
                </a:solidFill>
                <a:latin typeface="Calibri"/>
                <a:ea typeface="+mn-ea"/>
                <a:cs typeface="+mn-cs"/>
              </a:rPr>
              <a:t>-</a:t>
            </a:r>
            <a:r>
              <a:rPr lang="fr-BE" sz="900" b="0" i="0" kern="1200" dirty="0" err="1">
                <a:solidFill>
                  <a:schemeClr val="tx1"/>
                </a:solidFill>
                <a:latin typeface="Calibri"/>
                <a:ea typeface="+mn-ea"/>
                <a:cs typeface="+mn-cs"/>
              </a:rPr>
              <a:t>own</a:t>
            </a:r>
            <a:r>
              <a:rPr lang="fr-BE" sz="900" b="0" i="0" kern="1200" dirty="0">
                <a:solidFill>
                  <a:schemeClr val="tx1"/>
                </a:solidFill>
                <a:latin typeface="Calibri"/>
                <a:ea typeface="+mn-ea"/>
                <a:cs typeface="+mn-cs"/>
              </a:rPr>
              <a:t>-</a:t>
            </a:r>
            <a:r>
              <a:rPr lang="fr-BE" sz="900" b="0" i="0" kern="1200" dirty="0" err="1">
                <a:solidFill>
                  <a:schemeClr val="tx1"/>
                </a:solidFill>
                <a:latin typeface="Calibri"/>
                <a:ea typeface="+mn-ea"/>
                <a:cs typeface="+mn-cs"/>
              </a:rPr>
              <a:t>device</a:t>
            </a:r>
            <a:r>
              <a:rPr lang="fr-BE" sz="900" b="0" i="0" kern="1200" dirty="0">
                <a:solidFill>
                  <a:schemeClr val="tx1"/>
                </a:solidFill>
                <a:latin typeface="Calibri"/>
                <a:ea typeface="+mn-ea"/>
                <a:cs typeface="+mn-cs"/>
              </a:rPr>
              <a:t>), où les utilisateurs s'attendent à pouvoir accéder à leurs postes de travail virtuels à partir de nombreux périphériques</a:t>
            </a:r>
            <a:r>
              <a:rPr lang="fr-BE" sz="900" b="0" i="0" kern="1200" dirty="0" smtClean="0">
                <a:solidFill>
                  <a:schemeClr val="tx1"/>
                </a:solidFill>
                <a:latin typeface="Calibri"/>
                <a:ea typeface="+mn-ea"/>
                <a:cs typeface="+mn-cs"/>
              </a:rPr>
              <a:t>. La </a:t>
            </a:r>
            <a:r>
              <a:rPr lang="fr-BE" sz="900" b="0" i="0" kern="1200" dirty="0">
                <a:solidFill>
                  <a:schemeClr val="tx1"/>
                </a:solidFill>
                <a:latin typeface="Calibri"/>
                <a:ea typeface="+mn-ea"/>
                <a:cs typeface="+mn-cs"/>
              </a:rPr>
              <a:t>plate-forme de règles centralisée Cisco ISE permet la création de règles coordonnées et une application des règles cohérente dans l'ensemble de l'infrastructure de l'entreprise, avec n'importe quel utilisateur utilisant n'importe quel périphérique depuis n'importe où. Cela est valable pour des sessions virtuelles et non virtuelles. </a:t>
            </a:r>
          </a:p>
          <a:p>
            <a:pPr marL="0" algn="l" defTabSz="914400">
              <a:buNone/>
            </a:pPr>
            <a:r>
              <a:rPr lang="fr-BE" sz="900" b="0" i="0" kern="1200" dirty="0">
                <a:solidFill>
                  <a:schemeClr val="tx1"/>
                </a:solidFill>
                <a:latin typeface="Calibri"/>
                <a:ea typeface="+mn-ea"/>
                <a:cs typeface="+mn-cs"/>
              </a:rPr>
              <a:t> </a:t>
            </a:r>
          </a:p>
          <a:p>
            <a:pPr marL="0" algn="l" defTabSz="914400">
              <a:buNone/>
            </a:pPr>
            <a:r>
              <a:rPr lang="fr-BE" sz="900" b="0" i="0" kern="1200" dirty="0">
                <a:solidFill>
                  <a:schemeClr val="tx1"/>
                </a:solidFill>
                <a:latin typeface="Calibri"/>
                <a:ea typeface="+mn-ea"/>
                <a:cs typeface="+mn-cs"/>
              </a:rPr>
              <a:t>ISE fournit un profilage des périphériques et associe différentes règles par périphérique ou sur la base d'une distinction périphérique d'entreprise ou non. Il reconnaît les tablettes telles que </a:t>
            </a:r>
            <a:r>
              <a:rPr lang="fr-BE" sz="900" b="0" i="0" kern="1200" dirty="0" err="1">
                <a:solidFill>
                  <a:schemeClr val="tx1"/>
                </a:solidFill>
                <a:latin typeface="Calibri"/>
                <a:ea typeface="+mn-ea"/>
                <a:cs typeface="+mn-cs"/>
              </a:rPr>
              <a:t>iPad</a:t>
            </a:r>
            <a:r>
              <a:rPr lang="fr-BE" sz="900" b="0" i="0" kern="1200" dirty="0">
                <a:solidFill>
                  <a:schemeClr val="tx1"/>
                </a:solidFill>
                <a:latin typeface="Calibri"/>
                <a:ea typeface="+mn-ea"/>
                <a:cs typeface="+mn-cs"/>
              </a:rPr>
              <a:t> et </a:t>
            </a:r>
            <a:r>
              <a:rPr lang="fr-BE" sz="900" b="0" i="0" kern="1200" dirty="0" err="1">
                <a:solidFill>
                  <a:schemeClr val="tx1"/>
                </a:solidFill>
                <a:latin typeface="Calibri"/>
                <a:ea typeface="+mn-ea"/>
                <a:cs typeface="+mn-cs"/>
              </a:rPr>
              <a:t>Cius</a:t>
            </a:r>
            <a:r>
              <a:rPr lang="fr-BE" sz="900" b="0" i="0" kern="1200" dirty="0">
                <a:solidFill>
                  <a:schemeClr val="tx1"/>
                </a:solidFill>
                <a:latin typeface="Calibri"/>
                <a:ea typeface="+mn-ea"/>
                <a:cs typeface="+mn-cs"/>
              </a:rPr>
              <a:t> et d'autres périphériques extérieurs à l'entreprise et demande l'accès de l'utilisateur d'un réseau d'entreprise utilisant une tablette ou un périphérique personnel à toutes les données de l'entreprise uniquement grâce à un poste de travail virtuel. Le périphérique de l'entreprise est plus souple. Il peut accéder aux données directement à partir du poste de travail ou via une session VDI. Ce modèle de souplesse et de contrôle permet à l'administrateur informatique de s'assurer du confinement des données au sein des postes de travail virtuels ou des périphériques de l'entreprise. Il minimise la mise en danger des données via le poste de travail personnel de l'employé lorsque celui-ci quitte l'entreprise.</a:t>
            </a:r>
          </a:p>
          <a:p>
            <a:pPr marL="0" algn="l" defTabSz="914400">
              <a:buNone/>
            </a:pPr>
            <a:r>
              <a:rPr lang="fr-BE" sz="900" b="0" i="0" kern="1200" dirty="0">
                <a:solidFill>
                  <a:schemeClr val="tx1"/>
                </a:solidFill>
                <a:latin typeface="Calibri"/>
                <a:ea typeface="+mn-ea"/>
                <a:cs typeface="+mn-cs"/>
              </a:rPr>
              <a:t> </a:t>
            </a:r>
          </a:p>
          <a:p>
            <a:pPr marL="0" algn="l" defTabSz="914400">
              <a:buNone/>
            </a:pPr>
            <a:endParaRPr lang="en-US" sz="90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244475"/>
            <a:ext cx="5319713" cy="3990975"/>
          </a:xfrm>
        </p:spPr>
      </p:sp>
      <p:sp>
        <p:nvSpPr>
          <p:cNvPr id="3" name="Notes Placeholder 2"/>
          <p:cNvSpPr>
            <a:spLocks noGrp="1"/>
          </p:cNvSpPr>
          <p:nvPr>
            <p:ph type="body" idx="1"/>
          </p:nvPr>
        </p:nvSpPr>
        <p:spPr/>
        <p:txBody>
          <a:bodyPr>
            <a:normAutofit/>
          </a:bodyPr>
          <a:lstStyle/>
          <a:p>
            <a:pPr marL="0" algn="l" defTabSz="895746">
              <a:buNone/>
            </a:pPr>
            <a:r>
              <a:rPr lang="fr-BE" sz="1200" b="0" i="0">
                <a:solidFill>
                  <a:schemeClr val="tx1"/>
                </a:solidFill>
                <a:latin typeface="Arial"/>
                <a:ea typeface="+mn-ea"/>
                <a:cs typeface="+mn-cs"/>
              </a:rPr>
              <a:t>Utiliser Cisco</a:t>
            </a:r>
            <a:r>
              <a:rPr lang="fr-BE" sz="1200" b="0" i="0" baseline="0">
                <a:solidFill>
                  <a:schemeClr val="tx1"/>
                </a:solidFill>
                <a:latin typeface="Arial"/>
                <a:ea typeface="+mn-ea"/>
                <a:cs typeface="+mn-cs"/>
              </a:rPr>
              <a:t> Unified Computing System comme base pour votre infrastructure de poste de travail virtuel unit l'accès au traitement, au réseau, à la virtualisation et au stockage en utilisant l’innovation technologique pour fournir la plate-forme idéale à la virtualisation du poste de travail</a:t>
            </a:r>
            <a:endParaRPr lang="en-US" dirty="0" smtClean="0">
              <a:latin typeface="Arial" charset="0"/>
            </a:endParaRPr>
          </a:p>
          <a:p>
            <a:pPr marL="0" algn="l" defTabSz="895746">
              <a:buNone/>
            </a:pPr>
            <a:r>
              <a:rPr lang="fr-BE" sz="1200" b="0" i="0">
                <a:solidFill>
                  <a:schemeClr val="tx1"/>
                </a:solidFill>
                <a:latin typeface="Arial"/>
                <a:ea typeface="+mn-ea"/>
                <a:cs typeface="+mn-cs"/>
              </a:rPr>
              <a:t>Plus précisément,</a:t>
            </a:r>
            <a:r>
              <a:rPr lang="fr-BE" sz="1200" b="0" i="0" baseline="0">
                <a:solidFill>
                  <a:schemeClr val="tx1"/>
                </a:solidFill>
                <a:latin typeface="Arial"/>
                <a:ea typeface="+mn-ea"/>
                <a:cs typeface="+mn-cs"/>
              </a:rPr>
              <a:t> grâce à son architecture radicalement simplifiée nécessitant moins de composants, Cisco UCS coûte au moins 20 % moins cher que les UCS des concurrents.</a:t>
            </a:r>
          </a:p>
          <a:p>
            <a:pPr marL="0" algn="l" defTabSz="895746">
              <a:buNone/>
            </a:pPr>
            <a:r>
              <a:rPr lang="fr-BE" sz="1200" b="0" i="0" baseline="0">
                <a:solidFill>
                  <a:schemeClr val="tx1"/>
                </a:solidFill>
                <a:latin typeface="Arial"/>
                <a:ea typeface="+mn-ea"/>
                <a:cs typeface="+mn-cs"/>
              </a:rPr>
              <a:t>Cet outil prend en charge 60 % de postes de travail en plus, sans affecter les performances de l'utilisateur.</a:t>
            </a:r>
          </a:p>
          <a:p>
            <a:pPr marL="0" algn="l" defTabSz="895746">
              <a:buNone/>
            </a:pPr>
            <a:r>
              <a:rPr lang="fr-BE" sz="1200" b="0" i="0" baseline="0">
                <a:solidFill>
                  <a:schemeClr val="tx1"/>
                </a:solidFill>
                <a:latin typeface="Arial"/>
                <a:ea typeface="+mn-ea"/>
                <a:cs typeface="+mn-cs"/>
              </a:rPr>
              <a:t>Il est facile à déployer et à adapter.</a:t>
            </a:r>
          </a:p>
          <a:p>
            <a:pPr marL="0" algn="l" defTabSz="895746">
              <a:buNone/>
            </a:pPr>
            <a:r>
              <a:rPr lang="fr-BE" sz="1200" b="0" i="0">
                <a:solidFill>
                  <a:schemeClr val="tx1"/>
                </a:solidFill>
                <a:latin typeface="Calibri"/>
                <a:ea typeface="+mn-ea"/>
                <a:cs typeface="+mn-cs"/>
              </a:rPr>
              <a:t>L'évolutivité est très importante : le système complet s'adapte à 320 serveurs x 120 postes de travail/serveurs virtuels = jusqu'à 38 400 postes de travail.</a:t>
            </a:r>
            <a:endParaRPr lang="en-US" baseline="0" dirty="0" smtClean="0">
              <a:latin typeface="Arial" charset="0"/>
            </a:endParaRPr>
          </a:p>
          <a:p>
            <a:pPr marL="0" algn="l" defTabSz="895746">
              <a:buNone/>
            </a:pPr>
            <a:r>
              <a:rPr lang="fr-BE" sz="1200" b="0" i="0" baseline="0">
                <a:solidFill>
                  <a:schemeClr val="tx1"/>
                </a:solidFill>
                <a:latin typeface="Arial"/>
                <a:ea typeface="+mn-ea"/>
                <a:cs typeface="+mn-cs"/>
              </a:rPr>
              <a:t>Il dispose de l'empreinte mémoire la plus grande et la plus économique pour un serveur à 2 connecteurs associé à des E/S extrêmement rapides et sécurisées évitant les engorgements.</a:t>
            </a:r>
            <a:endParaRPr lang="en-US" dirty="0"/>
          </a:p>
        </p:txBody>
      </p:sp>
      <p:sp>
        <p:nvSpPr>
          <p:cNvPr id="4" name="Slide Number Placeholder 3"/>
          <p:cNvSpPr>
            <a:spLocks noGrp="1"/>
          </p:cNvSpPr>
          <p:nvPr>
            <p:ph type="sldNum" sz="quarter" idx="10"/>
          </p:nvPr>
        </p:nvSpPr>
        <p:spPr/>
        <p:txBody>
          <a:bodyPr/>
          <a:lstStyle/>
          <a:p>
            <a:pPr algn="r" defTabSz="914400">
              <a:buNone/>
            </a:pPr>
            <a:fld id="{634D9984-92D9-4FC0-9CDC-A25ECE250237}" type="slidenum">
              <a:rPr lang="fr-BE" sz="1200" b="0" i="0">
                <a:solidFill>
                  <a:schemeClr val="tx1"/>
                </a:solidFill>
                <a:latin typeface="Calibri"/>
                <a:ea typeface="+mn-ea"/>
                <a:cs typeface="+mn-cs"/>
              </a:rPr>
              <a:pPr algn="r" defTabSz="914400">
                <a:buNone/>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algn="l" defTabSz="914400">
              <a:buNone/>
            </a:pPr>
            <a:r>
              <a:rPr lang="fr-BE" sz="1200" b="0" i="0" kern="1200" dirty="0">
                <a:solidFill>
                  <a:schemeClr val="tx1"/>
                </a:solidFill>
                <a:latin typeface="Calibri"/>
                <a:ea typeface="+mn-ea"/>
                <a:cs typeface="+mn-cs"/>
              </a:rPr>
              <a:t>Évolutivité du domaine de gestion</a:t>
            </a:r>
          </a:p>
          <a:p>
            <a:pPr marL="0" algn="l" defTabSz="914400">
              <a:buNone/>
            </a:pPr>
            <a:r>
              <a:rPr lang="fr-BE" sz="1200" b="0" i="0" kern="1200" dirty="0">
                <a:solidFill>
                  <a:schemeClr val="tx1"/>
                </a:solidFill>
                <a:latin typeface="Calibri"/>
                <a:ea typeface="+mn-ea"/>
                <a:cs typeface="+mn-cs"/>
              </a:rPr>
              <a:t> </a:t>
            </a:r>
          </a:p>
          <a:p>
            <a:pPr marL="0" algn="l" defTabSz="914400">
              <a:buNone/>
            </a:pPr>
            <a:r>
              <a:rPr lang="fr-BE" sz="1200" b="0" i="0" kern="1200" dirty="0">
                <a:solidFill>
                  <a:schemeClr val="tx1"/>
                </a:solidFill>
                <a:latin typeface="Calibri"/>
                <a:ea typeface="+mn-ea"/>
                <a:cs typeface="+mn-cs"/>
              </a:rPr>
              <a:t>Les 12 châssis</a:t>
            </a:r>
            <a:r>
              <a:rPr lang="fr-BE" sz="1200" b="0" i="0" kern="1200" baseline="0" dirty="0">
                <a:solidFill>
                  <a:schemeClr val="tx1"/>
                </a:solidFill>
                <a:latin typeface="Calibri"/>
                <a:ea typeface="+mn-ea"/>
                <a:cs typeface="+mn-cs"/>
              </a:rPr>
              <a:t> précédemment pris en charge par </a:t>
            </a:r>
            <a:r>
              <a:rPr lang="fr-BE" sz="1200" b="0" i="0" kern="1200" baseline="0" dirty="0" err="1">
                <a:solidFill>
                  <a:schemeClr val="tx1"/>
                </a:solidFill>
                <a:latin typeface="Calibri"/>
                <a:ea typeface="+mn-ea"/>
                <a:cs typeface="+mn-cs"/>
              </a:rPr>
              <a:t>Fabric</a:t>
            </a:r>
            <a:r>
              <a:rPr lang="fr-BE" sz="1200" b="0" i="0" kern="1200" baseline="0" dirty="0">
                <a:solidFill>
                  <a:schemeClr val="tx1"/>
                </a:solidFill>
                <a:latin typeface="Calibri"/>
                <a:ea typeface="+mn-ea"/>
                <a:cs typeface="+mn-cs"/>
              </a:rPr>
              <a:t> </a:t>
            </a:r>
            <a:r>
              <a:rPr lang="fr-BE" sz="1200" b="0" i="0" kern="1200" baseline="0" dirty="0" err="1">
                <a:solidFill>
                  <a:schemeClr val="tx1"/>
                </a:solidFill>
                <a:latin typeface="Calibri"/>
                <a:ea typeface="+mn-ea"/>
                <a:cs typeface="+mn-cs"/>
              </a:rPr>
              <a:t>Interconnect</a:t>
            </a:r>
            <a:r>
              <a:rPr lang="fr-BE" sz="1200" b="0" i="0" kern="1200" baseline="0" dirty="0">
                <a:solidFill>
                  <a:schemeClr val="tx1"/>
                </a:solidFill>
                <a:latin typeface="Calibri"/>
                <a:ea typeface="+mn-ea"/>
                <a:cs typeface="+mn-cs"/>
              </a:rPr>
              <a:t> avec B250 M2 = 110 postes de travail virtuels par lame : </a:t>
            </a:r>
          </a:p>
          <a:p>
            <a:pPr marL="0" algn="l" defTabSz="914400">
              <a:buNone/>
            </a:pPr>
            <a:r>
              <a:rPr lang="fr-BE" sz="1200" b="0" i="0" kern="1200" baseline="0" dirty="0">
                <a:solidFill>
                  <a:schemeClr val="tx1"/>
                </a:solidFill>
                <a:latin typeface="Calibri"/>
                <a:ea typeface="+mn-ea"/>
                <a:cs typeface="+mn-cs"/>
              </a:rPr>
              <a:t>= 4 x 110 par châssis x 12 = 5 280 par gestion de domaine</a:t>
            </a:r>
          </a:p>
          <a:p>
            <a:pPr marL="0" algn="l" defTabSz="914400">
              <a:buNone/>
            </a:pPr>
            <a:endParaRPr lang="en-US" sz="1200" kern="1200" baseline="0" dirty="0" smtClean="0">
              <a:solidFill>
                <a:schemeClr val="tx1"/>
              </a:solidFill>
              <a:latin typeface="+mn-lt"/>
              <a:ea typeface="+mn-ea"/>
              <a:cs typeface="+mn-cs"/>
            </a:endParaRPr>
          </a:p>
          <a:p>
            <a:pPr marL="0" algn="l" defTabSz="914400">
              <a:buNone/>
            </a:pPr>
            <a:r>
              <a:rPr lang="fr-BE" sz="1200" b="0" i="0" kern="1200" dirty="0">
                <a:solidFill>
                  <a:schemeClr val="tx1"/>
                </a:solidFill>
                <a:latin typeface="Calibri"/>
                <a:ea typeface="+mn-ea"/>
                <a:cs typeface="+mn-cs"/>
              </a:rPr>
              <a:t>Le QA a confirmé que 20 châssis sont pris en charge avec </a:t>
            </a:r>
            <a:r>
              <a:rPr lang="fr-BE" sz="1200" b="0" i="0" kern="1200" dirty="0" err="1">
                <a:solidFill>
                  <a:schemeClr val="tx1"/>
                </a:solidFill>
                <a:latin typeface="Calibri"/>
                <a:ea typeface="+mn-ea"/>
                <a:cs typeface="+mn-cs"/>
              </a:rPr>
              <a:t>Capitola</a:t>
            </a:r>
            <a:r>
              <a:rPr lang="fr-BE" sz="1200" b="0" i="0" kern="1200" dirty="0">
                <a:solidFill>
                  <a:schemeClr val="tx1"/>
                </a:solidFill>
                <a:latin typeface="Calibri"/>
                <a:ea typeface="+mn-ea"/>
                <a:cs typeface="+mn-cs"/>
              </a:rPr>
              <a:t>. Nous pouvons également aborder l'ancienne architecture : B250M2 sur 20 châssis = 160 x 4 = 640 postes de travail/châssis &gt; 640 x 20 = 12 800 postes de travail/domaines de gestion UCS</a:t>
            </a:r>
          </a:p>
          <a:p>
            <a:pPr marL="0" algn="l" defTabSz="914400">
              <a:buNone/>
            </a:pPr>
            <a:r>
              <a:rPr lang="fr-BE" sz="1200" b="0" i="0" kern="1200" dirty="0">
                <a:solidFill>
                  <a:schemeClr val="tx1"/>
                </a:solidFill>
                <a:latin typeface="Calibri"/>
                <a:ea typeface="+mn-ea"/>
                <a:cs typeface="+mn-cs"/>
              </a:rPr>
              <a:t> </a:t>
            </a:r>
          </a:p>
          <a:p>
            <a:pPr marL="0" algn="l" defTabSz="914400">
              <a:buNone/>
            </a:pPr>
            <a:r>
              <a:rPr lang="fr-BE" sz="1200" b="0" i="0" kern="1200" dirty="0">
                <a:solidFill>
                  <a:schemeClr val="tx1"/>
                </a:solidFill>
                <a:latin typeface="Calibri"/>
                <a:ea typeface="+mn-ea"/>
                <a:cs typeface="+mn-cs"/>
              </a:rPr>
              <a:t>Avec B230M1, nous obtenons le même résultat par densité de serveur que B250M2, soit 2 fois plus de MV sur le domaine de gestion UCS (B230 représente la moitié de la capacité de B250)</a:t>
            </a:r>
          </a:p>
          <a:p>
            <a:pPr marL="0" algn="l" defTabSz="914400">
              <a:buNone/>
            </a:pPr>
            <a:r>
              <a:rPr lang="fr-BE" sz="1200" b="0" i="0" kern="1200" dirty="0">
                <a:solidFill>
                  <a:schemeClr val="tx1"/>
                </a:solidFill>
                <a:latin typeface="Calibri"/>
                <a:ea typeface="+mn-ea"/>
                <a:cs typeface="+mn-cs"/>
              </a:rPr>
              <a:t> </a:t>
            </a:r>
          </a:p>
          <a:p>
            <a:pPr marL="0" algn="l" defTabSz="914400">
              <a:buNone/>
            </a:pPr>
            <a:r>
              <a:rPr lang="fr-BE" sz="1200" b="0" i="0" kern="1200" dirty="0">
                <a:solidFill>
                  <a:schemeClr val="tx1"/>
                </a:solidFill>
                <a:latin typeface="Calibri"/>
                <a:ea typeface="+mn-ea"/>
                <a:cs typeface="+mn-cs"/>
              </a:rPr>
              <a:t>En ajoutant 20 % de densité en plus avec B230M2. C'est-à-dire environ 192 MV/lame.  </a:t>
            </a:r>
          </a:p>
          <a:p>
            <a:pPr marL="0" algn="l" defTabSz="914400">
              <a:buNone/>
            </a:pPr>
            <a:endParaRPr lang="en-US" sz="1200" kern="1200" dirty="0" smtClean="0">
              <a:solidFill>
                <a:schemeClr val="tx1"/>
              </a:solidFill>
              <a:latin typeface="+mn-lt"/>
              <a:ea typeface="+mn-ea"/>
              <a:cs typeface="+mn-cs"/>
            </a:endParaRPr>
          </a:p>
          <a:p>
            <a:pPr marL="0" algn="l" defTabSz="914400">
              <a:buNone/>
            </a:pPr>
            <a:r>
              <a:rPr lang="fr-BE" sz="1200" b="0" i="0" kern="1200" dirty="0">
                <a:solidFill>
                  <a:schemeClr val="tx1"/>
                </a:solidFill>
                <a:latin typeface="Calibri"/>
                <a:ea typeface="+mn-ea"/>
                <a:cs typeface="+mn-cs"/>
              </a:rPr>
              <a:t>Évolutivité nettement améliorée du domaine de gestion</a:t>
            </a:r>
            <a:r>
              <a:rPr lang="fr-BE" sz="1200" b="0" i="0" kern="1200" baseline="0" dirty="0">
                <a:solidFill>
                  <a:schemeClr val="tx1"/>
                </a:solidFill>
                <a:latin typeface="Calibri"/>
                <a:ea typeface="+mn-ea"/>
                <a:cs typeface="+mn-cs"/>
              </a:rPr>
              <a:t> avec B230M2 et 20 châssis par domaine à partir de 5 280 postes de travail virtuels par gestion FI dans une ancienne architecture par domaine pour 192 x 8 lames x 8 châssis = 30 720 postes de travail virtuels avec l'architecture </a:t>
            </a:r>
            <a:r>
              <a:rPr lang="fr-BE" sz="1200" b="0" i="0" kern="1200" baseline="0" dirty="0" err="1">
                <a:solidFill>
                  <a:schemeClr val="tx1"/>
                </a:solidFill>
                <a:latin typeface="Calibri"/>
                <a:ea typeface="+mn-ea"/>
                <a:cs typeface="+mn-cs"/>
              </a:rPr>
              <a:t>Capitola</a:t>
            </a:r>
            <a:r>
              <a:rPr lang="fr-BE" sz="1200" b="0" i="0" kern="1200" baseline="0" dirty="0">
                <a:solidFill>
                  <a:schemeClr val="tx1"/>
                </a:solidFill>
                <a:latin typeface="Calibri"/>
                <a:ea typeface="+mn-ea"/>
                <a:cs typeface="+mn-cs"/>
              </a:rPr>
              <a:t>.</a:t>
            </a:r>
          </a:p>
          <a:p>
            <a:pPr marL="0" algn="l" defTabSz="914400">
              <a:buNone/>
            </a:pPr>
            <a:endParaRPr lang="en-US" sz="1200" kern="1200" baseline="0" dirty="0" smtClean="0">
              <a:solidFill>
                <a:schemeClr val="tx1"/>
              </a:solidFill>
              <a:latin typeface="+mn-lt"/>
              <a:ea typeface="+mn-ea"/>
              <a:cs typeface="+mn-cs"/>
            </a:endParaRPr>
          </a:p>
          <a:p>
            <a:pPr marL="0" algn="l" defTabSz="914400">
              <a:buNone/>
            </a:pPr>
            <a:r>
              <a:rPr lang="fr-BE" sz="1200" b="0" i="0" kern="1200" baseline="0" dirty="0">
                <a:solidFill>
                  <a:schemeClr val="tx1"/>
                </a:solidFill>
                <a:latin typeface="Calibri"/>
                <a:ea typeface="+mn-ea"/>
                <a:cs typeface="+mn-cs"/>
              </a:rPr>
              <a:t>En passant de 110 postes de travail virtuels sous Windows 7 par serveur B250 M2 à 160 postes de travail virtuels par serveur B250.</a:t>
            </a:r>
          </a:p>
          <a:p>
            <a:pPr marL="0" algn="l" defTabSz="914400">
              <a:buNone/>
            </a:pPr>
            <a:endParaRPr lang="en-US" sz="1200" kern="1200" baseline="0" dirty="0" smtClean="0">
              <a:solidFill>
                <a:schemeClr val="tx1"/>
              </a:solidFill>
              <a:latin typeface="+mn-lt"/>
              <a:ea typeface="+mn-ea"/>
              <a:cs typeface="+mn-cs"/>
            </a:endParaRPr>
          </a:p>
          <a:p>
            <a:pPr marL="0" algn="l" defTabSz="914400">
              <a:buNone/>
            </a:pPr>
            <a:endParaRPr lang="en-US" sz="1200" kern="1200" baseline="0" dirty="0" smtClean="0">
              <a:solidFill>
                <a:schemeClr val="tx1"/>
              </a:solidFill>
              <a:latin typeface="+mn-lt"/>
              <a:ea typeface="+mn-ea"/>
              <a:cs typeface="+mn-cs"/>
            </a:endParaRPr>
          </a:p>
          <a:p>
            <a:pPr marL="0" algn="l" defTabSz="914400">
              <a:buNone/>
            </a:pPr>
            <a:endParaRPr lang="en-US" sz="1200" kern="1200" baseline="0" dirty="0" smtClean="0">
              <a:solidFill>
                <a:schemeClr val="tx1"/>
              </a:solidFill>
              <a:latin typeface="+mn-lt"/>
              <a:ea typeface="+mn-ea"/>
              <a:cs typeface="+mn-cs"/>
            </a:endParaRPr>
          </a:p>
          <a:p>
            <a:pPr marL="0" algn="l" defTabSz="914400">
              <a:buNone/>
            </a:pPr>
            <a:endParaRPr lang="en-US" sz="1200" kern="1200" dirty="0" smtClean="0">
              <a:solidFill>
                <a:schemeClr val="tx1"/>
              </a:solidFill>
              <a:latin typeface="+mn-lt"/>
              <a:ea typeface="+mn-ea"/>
              <a:cs typeface="+mn-cs"/>
            </a:endParaRPr>
          </a:p>
          <a:p>
            <a:pPr marL="0" algn="l" defTabSz="914400">
              <a:buNone/>
            </a:pPr>
            <a:endParaRPr lang="en-US" dirty="0"/>
          </a:p>
        </p:txBody>
      </p:sp>
      <p:sp>
        <p:nvSpPr>
          <p:cNvPr id="4" name="Slide Number Placeholder 3"/>
          <p:cNvSpPr>
            <a:spLocks noGrp="1"/>
          </p:cNvSpPr>
          <p:nvPr>
            <p:ph type="sldNum" sz="quarter" idx="10"/>
          </p:nvPr>
        </p:nvSpPr>
        <p:spPr/>
        <p:txBody>
          <a:bodyPr/>
          <a:lstStyle/>
          <a:p>
            <a:pPr algn="r" defTabSz="914400">
              <a:buNone/>
            </a:pPr>
            <a:fld id="{5876B895-5FFE-434B-978E-B9447D6E27B9}" type="slidenum">
              <a:rPr lang="fr-BE" sz="1200" b="0" i="0" kern="1200">
                <a:solidFill>
                  <a:prstClr val="black"/>
                </a:solidFill>
                <a:latin typeface="Calibri"/>
                <a:ea typeface="+mn-ea"/>
                <a:cs typeface="+mn-cs"/>
              </a:rPr>
              <a:pPr algn="r" defTabSz="914400">
                <a:buNone/>
              </a:pPr>
              <a:t>27</a:t>
            </a:fld>
            <a:endParaRPr lang="en-US" sz="1200" kern="1200" dirty="0">
              <a:solidFill>
                <a:prstClr val="black"/>
              </a:solidFill>
              <a:latin typeface="Calibri"/>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96FA8831-C8BE-4802-9C2B-197E625A8934}" type="slidenum">
              <a:rPr lang="fr-BE" sz="1200" b="0" i="0">
                <a:solidFill>
                  <a:schemeClr val="tx1"/>
                </a:solidFill>
                <a:latin typeface="Calibri"/>
                <a:ea typeface="+mn-ea"/>
                <a:cs typeface="+mn-cs"/>
              </a:rPr>
              <a:pPr algn="r" defTabSz="914400">
                <a:buNone/>
              </a:pPr>
              <a:t>28</a:t>
            </a:fld>
            <a:endParaRPr lang="en-US" dirty="0"/>
          </a:p>
        </p:txBody>
      </p:sp>
    </p:spTree>
    <p:extLst>
      <p:ext uri="{BB962C8B-B14F-4D97-AF65-F5344CB8AC3E}">
        <p14:creationId xmlns="" xmlns:p14="http://schemas.microsoft.com/office/powerpoint/2010/main" val="1171575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noAutofit/>
          </a:bodyPr>
          <a:lstStyle/>
          <a:p>
            <a:pPr marL="0" algn="l" defTabSz="914400">
              <a:spcBef>
                <a:spcPct val="0"/>
              </a:spcBef>
              <a:buNone/>
            </a:pPr>
            <a:r>
              <a:rPr lang="fr-BE" sz="1100" b="0" i="0" dirty="0">
                <a:solidFill>
                  <a:schemeClr val="tx1"/>
                </a:solidFill>
                <a:latin typeface="Calibri"/>
                <a:ea typeface="+mn-ea"/>
                <a:cs typeface="+mn-cs"/>
              </a:rPr>
              <a:t>Les campus sont créés de la même façon depuis 50 ans. Chaque bâtiment possède ses propres réseaux : pour les données, les services voix et vidéo, les horloges et les sonneries, la gestion de l'énergie, le contrôle des bâtiments, les appels par haut-parleur, etc. </a:t>
            </a:r>
          </a:p>
          <a:p>
            <a:pPr marL="457200" lvl="1" algn="l" defTabSz="914400">
              <a:spcBef>
                <a:spcPct val="0"/>
              </a:spcBef>
              <a:buNone/>
            </a:pPr>
            <a:r>
              <a:rPr lang="fr-BE" sz="1100" b="0" i="0" dirty="0">
                <a:solidFill>
                  <a:schemeClr val="tx1"/>
                </a:solidFill>
                <a:latin typeface="Calibri"/>
                <a:ea typeface="+mn-ea"/>
                <a:cs typeface="+mn-cs"/>
              </a:rPr>
              <a:t>Les solutions Cisco </a:t>
            </a:r>
            <a:r>
              <a:rPr lang="fr-BE" sz="1100" b="0" i="0" dirty="0" err="1">
                <a:solidFill>
                  <a:schemeClr val="tx1"/>
                </a:solidFill>
                <a:latin typeface="Calibri"/>
                <a:ea typeface="+mn-ea"/>
                <a:cs typeface="+mn-cs"/>
              </a:rPr>
              <a:t>Connected</a:t>
            </a:r>
            <a:r>
              <a:rPr lang="fr-BE" sz="1100" b="0" i="0" dirty="0">
                <a:solidFill>
                  <a:schemeClr val="tx1"/>
                </a:solidFill>
                <a:latin typeface="Calibri"/>
                <a:ea typeface="+mn-ea"/>
                <a:cs typeface="+mn-cs"/>
              </a:rPr>
              <a:t> Learning réunissent ces réseaux multiples en un environnement qui connecte les bâtiments, les systèmes d'apprentissage, de service et de données. Ces systèmes améliorent la collaboration et la recherche globales, la sécurité des informations, les services aux étudiants, permettent des communications et une collaboration en temps réel, améliorent l'utilisation de l'énergie et créent des campus intelligents et « écologiques ». </a:t>
            </a:r>
          </a:p>
          <a:p>
            <a:pPr marL="0" algn="l" defTabSz="914400">
              <a:spcBef>
                <a:spcPct val="0"/>
              </a:spcBef>
              <a:buNone/>
            </a:pPr>
            <a:r>
              <a:rPr lang="fr-BE" sz="1100" b="0" i="0" dirty="0">
                <a:solidFill>
                  <a:schemeClr val="tx1"/>
                </a:solidFill>
                <a:latin typeface="Calibri"/>
                <a:ea typeface="+mn-ea"/>
                <a:cs typeface="+mn-cs"/>
              </a:rPr>
              <a:t>Ces solutions avancées peuvent transformer votre campus en un environnement d'apprentissage connecté, mais pour que ce soit possible, il faut les </a:t>
            </a:r>
            <a:r>
              <a:rPr lang="fr-BE" sz="1100" b="1" i="0" dirty="0">
                <a:solidFill>
                  <a:schemeClr val="tx1"/>
                </a:solidFill>
                <a:latin typeface="Calibri"/>
                <a:ea typeface="+mn-ea"/>
                <a:cs typeface="+mn-cs"/>
              </a:rPr>
              <a:t>déployer rapidement, de manière efficace et avec le minimum de perturbations</a:t>
            </a:r>
            <a:r>
              <a:rPr lang="fr-BE" sz="1100" b="0" i="0" dirty="0">
                <a:solidFill>
                  <a:schemeClr val="tx1"/>
                </a:solidFill>
                <a:latin typeface="Calibri"/>
                <a:ea typeface="+mn-ea"/>
                <a:cs typeface="+mn-cs"/>
              </a:rPr>
              <a:t>. Vous obtiendrez ainsi un retour sur investissement optimal et pourrez adapter vos services futurs. </a:t>
            </a:r>
          </a:p>
          <a:p>
            <a:pPr marL="0" algn="l" defTabSz="914400">
              <a:spcBef>
                <a:spcPct val="0"/>
              </a:spcBef>
              <a:buNone/>
            </a:pPr>
            <a:endParaRPr lang="en-US" sz="1100" dirty="0" smtClean="0"/>
          </a:p>
          <a:p>
            <a:pPr marL="0" algn="l" defTabSz="914400">
              <a:spcBef>
                <a:spcPct val="0"/>
              </a:spcBef>
              <a:buNone/>
            </a:pPr>
            <a:r>
              <a:rPr lang="fr-BE" sz="1100" b="0" i="0" dirty="0">
                <a:solidFill>
                  <a:schemeClr val="tx1"/>
                </a:solidFill>
                <a:latin typeface="Calibri"/>
                <a:ea typeface="+mn-ea"/>
                <a:cs typeface="+mn-cs"/>
              </a:rPr>
              <a:t>Cisco Services et ses partenaires sont experts de ces solutions avancées et des services d'assistance nécessaires pour en faire la maintenance.</a:t>
            </a:r>
          </a:p>
          <a:p>
            <a:pPr marL="457200" lvl="1" algn="l" defTabSz="914400">
              <a:spcBef>
                <a:spcPct val="0"/>
              </a:spcBef>
              <a:buNone/>
            </a:pPr>
            <a:r>
              <a:rPr lang="fr-BE" sz="1100" b="0" i="0" dirty="0">
                <a:solidFill>
                  <a:schemeClr val="tx1"/>
                </a:solidFill>
                <a:latin typeface="Calibri"/>
                <a:ea typeface="+mn-ea"/>
                <a:cs typeface="+mn-cs"/>
              </a:rPr>
              <a:t>En travaillant avec des établissements d'enseignement supérieur pour </a:t>
            </a:r>
            <a:r>
              <a:rPr lang="fr-BE" sz="1100" b="1" i="0" dirty="0">
                <a:solidFill>
                  <a:schemeClr val="tx1"/>
                </a:solidFill>
                <a:latin typeface="Calibri"/>
                <a:ea typeface="+mn-ea"/>
                <a:cs typeface="+mn-cs"/>
              </a:rPr>
              <a:t>rationaliser les processus, limiter les coûts</a:t>
            </a:r>
            <a:r>
              <a:rPr lang="fr-BE" sz="1100" b="0" i="0" dirty="0">
                <a:solidFill>
                  <a:schemeClr val="tx1"/>
                </a:solidFill>
                <a:latin typeface="Calibri"/>
                <a:ea typeface="+mn-ea"/>
                <a:cs typeface="+mn-cs"/>
              </a:rPr>
              <a:t> et permettre une interaction et des communications en temps réel, Cisco Services et ses partenaires peuvent aider à planifier et à créer des expériences d'apprentissage connectées réellement novatrices. En facilitant </a:t>
            </a:r>
            <a:r>
              <a:rPr lang="fr-BE" sz="1100" b="1" i="0" dirty="0">
                <a:solidFill>
                  <a:schemeClr val="tx1"/>
                </a:solidFill>
                <a:latin typeface="Calibri"/>
                <a:ea typeface="+mn-ea"/>
                <a:cs typeface="+mn-cs"/>
              </a:rPr>
              <a:t>l'optimisation des ressources existantes</a:t>
            </a:r>
            <a:r>
              <a:rPr lang="fr-BE" sz="1100" b="0" i="0" dirty="0">
                <a:solidFill>
                  <a:schemeClr val="tx1"/>
                </a:solidFill>
                <a:latin typeface="Calibri"/>
                <a:ea typeface="+mn-ea"/>
                <a:cs typeface="+mn-cs"/>
              </a:rPr>
              <a:t> et en intégrant des nouvelles technologies rapidement et de manière transparente, nous garantissons un accès sécurisé et fiable aux données et aux ressources pour les administrateurs, les chercheurs, le personnel, les membres de l'enseignement et les étudiants. </a:t>
            </a:r>
          </a:p>
          <a:p>
            <a:pPr marL="0" algn="l" defTabSz="914400">
              <a:spcBef>
                <a:spcPct val="0"/>
              </a:spcBef>
              <a:buNone/>
            </a:pPr>
            <a:r>
              <a:rPr lang="fr-BE" sz="1100" b="0" i="0" dirty="0">
                <a:solidFill>
                  <a:schemeClr val="tx1"/>
                </a:solidFill>
                <a:latin typeface="Calibri"/>
                <a:ea typeface="+mn-ea"/>
                <a:cs typeface="+mn-cs"/>
              </a:rPr>
              <a:t>www.cisco.com/go/educationservices</a:t>
            </a:r>
          </a:p>
          <a:p>
            <a:pPr marL="0" algn="l" defTabSz="914400">
              <a:spcBef>
                <a:spcPct val="0"/>
              </a:spcBef>
              <a:buNone/>
            </a:pPr>
            <a:endParaRPr lang="en-US" sz="1100" dirty="0" smtClean="0"/>
          </a:p>
        </p:txBody>
      </p:sp>
      <p:sp>
        <p:nvSpPr>
          <p:cNvPr id="1280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defTabSz="914400">
              <a:spcBef>
                <a:spcPct val="0"/>
              </a:spcBef>
              <a:spcAft>
                <a:spcPct val="0"/>
              </a:spcAft>
              <a:buNone/>
            </a:pPr>
            <a:fld id="{EBEE12F6-CFEB-4383-BE79-6C19672CC601}" type="slidenum">
              <a:rPr lang="fr-BE" sz="1200" b="0" i="0">
                <a:solidFill>
                  <a:schemeClr val="tx1"/>
                </a:solidFill>
                <a:latin typeface="Calibri"/>
                <a:ea typeface="+mn-ea"/>
                <a:cs typeface="+mn-cs"/>
              </a:rPr>
              <a:pPr algn="r" defTabSz="914400">
                <a:spcBef>
                  <a:spcPct val="0"/>
                </a:spcBef>
                <a:spcAft>
                  <a:spcPct val="0"/>
                </a:spcAft>
                <a:buNone/>
              </a:pPr>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5876B895-5FFE-434B-978E-B9447D6E27B9}" type="slidenum">
              <a:rPr lang="fr-BE" sz="1200" b="0" i="0" kern="1200">
                <a:solidFill>
                  <a:prstClr val="black"/>
                </a:solidFill>
                <a:latin typeface="Calibri"/>
                <a:ea typeface="+mn-ea"/>
                <a:cs typeface="+mn-cs"/>
              </a:rPr>
              <a:pPr algn="r" defTabSz="914400">
                <a:buNone/>
              </a:pPr>
              <a:t>3</a:t>
            </a:fld>
            <a:endParaRPr lang="en-US" sz="1200" kern="1200" dirty="0">
              <a:solidFill>
                <a:prstClr val="black"/>
              </a:solidFill>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5876B895-5FFE-434B-978E-B9447D6E27B9}" type="slidenum">
              <a:rPr lang="fr-BE" sz="1200" b="0" i="0" kern="1200">
                <a:solidFill>
                  <a:prstClr val="black"/>
                </a:solidFill>
                <a:latin typeface="Calibri"/>
                <a:ea typeface="+mn-ea"/>
                <a:cs typeface="+mn-cs"/>
              </a:rPr>
              <a:pPr algn="r" defTabSz="914400">
                <a:buNone/>
              </a:pPr>
              <a:t>30</a:t>
            </a:fld>
            <a:endParaRPr lang="en-US" sz="1200" kern="1200" dirty="0">
              <a:solidFill>
                <a:prstClr val="black"/>
              </a:solidFill>
              <a:latin typeface="Calibri"/>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96FA8831-C8BE-4802-9C2B-197E625A8934}" type="slidenum">
              <a:rPr lang="fr-BE" sz="1200" b="0" i="0">
                <a:solidFill>
                  <a:schemeClr val="tx1"/>
                </a:solidFill>
                <a:latin typeface="Calibri"/>
                <a:ea typeface="+mn-ea"/>
                <a:cs typeface="+mn-cs"/>
              </a:rPr>
              <a:pPr algn="r" defTabSz="914400">
                <a:buNone/>
              </a:pPr>
              <a:t>31</a:t>
            </a:fld>
            <a:endParaRPr lang="en-US" dirty="0"/>
          </a:p>
        </p:txBody>
      </p:sp>
    </p:spTree>
    <p:extLst>
      <p:ext uri="{BB962C8B-B14F-4D97-AF65-F5344CB8AC3E}">
        <p14:creationId xmlns="" xmlns:p14="http://schemas.microsoft.com/office/powerpoint/2010/main" val="1171575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xfrm>
            <a:off x="788988" y="236538"/>
            <a:ext cx="5335587" cy="4003675"/>
          </a:xfrm>
          <a:noFill/>
          <a:ln>
            <a:solidFill>
              <a:srgbClr val="000000"/>
            </a:solidFill>
            <a:miter lim="800000"/>
            <a:headEnd/>
            <a:tailEnd/>
          </a:ln>
        </p:spPr>
      </p:sp>
      <p:sp>
        <p:nvSpPr>
          <p:cNvPr id="1156099" name="Rectangle 3"/>
          <p:cNvSpPr>
            <a:spLocks noGrp="1" noChangeArrowheads="1"/>
          </p:cNvSpPr>
          <p:nvPr>
            <p:ph type="body" idx="1"/>
          </p:nvPr>
        </p:nvSpPr>
        <p:spPr>
          <a:xfrm>
            <a:off x="396875" y="4386263"/>
            <a:ext cx="5983288" cy="4251325"/>
          </a:xfrm>
        </p:spPr>
        <p:txBody>
          <a:bodyPr/>
          <a:lstStyle/>
          <a:p>
            <a:pPr marL="114300" indent="-114300" algn="l" defTabSz="814365">
              <a:lnSpc>
                <a:spcPct val="85000"/>
              </a:lnSpc>
              <a:spcBef>
                <a:spcPct val="40000"/>
              </a:spcBef>
              <a:spcAft>
                <a:spcPts val="0"/>
              </a:spcAft>
              <a:buNone/>
            </a:pPr>
            <a:r>
              <a:rPr lang="fr-BE" sz="1200" b="0" i="0">
                <a:solidFill>
                  <a:schemeClr val="tx1"/>
                </a:solidFill>
                <a:latin typeface="Calibri"/>
                <a:ea typeface="+mn-ea"/>
                <a:cs typeface="+mn-cs"/>
              </a:rPr>
              <a:t>Situation</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Cycles de vie d'ordinateur de bureau courts, gestion difficile de l'environnement de l'application bureautique et coûts d'exploitation élevés</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Incapacité à répondre aux demandes spécifiques, en temps réel des professeurs, des étudiants et des doyens de l'université en termes d'applications logicielles</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Décalage entre les postes de travail, les applications et les données dans le data center</a:t>
            </a:r>
          </a:p>
          <a:p>
            <a:pPr marL="0" algn="l" defTabSz="914400">
              <a:spcBef>
                <a:spcPts val="0"/>
              </a:spcBef>
              <a:spcAft>
                <a:spcPts val="0"/>
              </a:spcAft>
              <a:buNone/>
            </a:pPr>
            <a:endParaRPr lang="en-US" dirty="0" smtClean="0"/>
          </a:p>
          <a:p>
            <a:pPr marL="0" algn="l" defTabSz="914400">
              <a:spcBef>
                <a:spcPts val="0"/>
              </a:spcBef>
              <a:spcAft>
                <a:spcPts val="0"/>
              </a:spcAft>
              <a:buNone/>
            </a:pPr>
            <a:r>
              <a:rPr lang="fr-BE" sz="1200" b="0" i="0">
                <a:solidFill>
                  <a:schemeClr val="tx1"/>
                </a:solidFill>
                <a:latin typeface="Calibri"/>
                <a:ea typeface="+mn-ea"/>
                <a:cs typeface="+mn-cs"/>
              </a:rPr>
              <a:t>Solution</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Implémentez la technologie de pointe Cisco Unified Computing System (UCS) optimisée pour VMware et Virtual Desktop</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Permettez l'administration des services à partir d'un écran unique en utilisant le système de traitement unifié.</a:t>
            </a:r>
          </a:p>
          <a:p>
            <a:pPr marL="0" algn="l" defTabSz="914400">
              <a:spcBef>
                <a:spcPts val="0"/>
              </a:spcBef>
              <a:spcAft>
                <a:spcPts val="0"/>
              </a:spcAft>
              <a:buNone/>
            </a:pPr>
            <a:endParaRPr lang="en-US" dirty="0" smtClean="0"/>
          </a:p>
          <a:p>
            <a:pPr marL="0" algn="l" defTabSz="914400">
              <a:spcBef>
                <a:spcPts val="0"/>
              </a:spcBef>
              <a:spcAft>
                <a:spcPts val="0"/>
              </a:spcAft>
              <a:buNone/>
            </a:pPr>
            <a:r>
              <a:rPr lang="fr-BE" sz="1200" b="0" i="0">
                <a:solidFill>
                  <a:schemeClr val="tx1"/>
                </a:solidFill>
                <a:latin typeface="Calibri"/>
                <a:ea typeface="+mn-ea"/>
                <a:cs typeface="+mn-cs"/>
              </a:rPr>
              <a:t>Résultats</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Possibilité de déployer des applications logicielles et de répondre à des besoins professionnels à la demande pour n'importe quel service éducatif ou administratif</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Réponses plus rapides aux étudiants, aux professeurs et aux enseignants pour aider à satisfaire les besoins en matière d'éducation et d'administration</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Conversion des ordinateurs de bureau en postes de travail virtuels, diminution des coûts d'exploitation et cycle de vie du poste de travail prolongé</a:t>
            </a:r>
          </a:p>
          <a:p>
            <a:pPr marL="0" algn="l" defTabSz="914400">
              <a:spcBef>
                <a:spcPts val="0"/>
              </a:spcBef>
              <a:spcAft>
                <a:spcPts val="0"/>
              </a:spcAft>
              <a:buNone/>
            </a:pP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xfrm>
            <a:off x="788988" y="236538"/>
            <a:ext cx="5335587" cy="4003675"/>
          </a:xfrm>
          <a:noFill/>
          <a:ln>
            <a:solidFill>
              <a:srgbClr val="000000"/>
            </a:solidFill>
            <a:miter lim="800000"/>
            <a:headEnd/>
            <a:tailEnd/>
          </a:ln>
        </p:spPr>
      </p:sp>
      <p:sp>
        <p:nvSpPr>
          <p:cNvPr id="1156099" name="Rectangle 3"/>
          <p:cNvSpPr>
            <a:spLocks noGrp="1" noChangeArrowheads="1"/>
          </p:cNvSpPr>
          <p:nvPr>
            <p:ph type="body" idx="1"/>
          </p:nvPr>
        </p:nvSpPr>
        <p:spPr>
          <a:xfrm>
            <a:off x="396875" y="4386263"/>
            <a:ext cx="5983288" cy="4251325"/>
          </a:xfrm>
        </p:spPr>
        <p:txBody>
          <a:bodyPr/>
          <a:lstStyle/>
          <a:p>
            <a:pPr marL="114300" indent="-114300" algn="l" defTabSz="814365">
              <a:lnSpc>
                <a:spcPct val="85000"/>
              </a:lnSpc>
              <a:spcBef>
                <a:spcPct val="40000"/>
              </a:spcBef>
              <a:spcAft>
                <a:spcPts val="0"/>
              </a:spcAft>
              <a:buNone/>
            </a:pPr>
            <a:r>
              <a:rPr lang="fr-BE" sz="1200" b="0" i="0">
                <a:solidFill>
                  <a:schemeClr val="tx1"/>
                </a:solidFill>
                <a:latin typeface="Calibri"/>
                <a:ea typeface="+mn-ea"/>
                <a:cs typeface="+mn-cs"/>
              </a:rPr>
              <a:t>Situation</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Cycles de vie d'ordinateur de bureau courts, gestion difficile de l'environnement de l'application bureautique et coûts d'exploitation élevés</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Incapacité à répondre aux demandes spécifiques, en temps réel des professeurs, des étudiants et des doyens de l'université en termes d'applications logicielles</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Décalage entre les postes de travail, les applications et les données dans le data center</a:t>
            </a:r>
          </a:p>
          <a:p>
            <a:pPr marL="0" algn="l" defTabSz="914400">
              <a:spcBef>
                <a:spcPts val="0"/>
              </a:spcBef>
              <a:spcAft>
                <a:spcPts val="0"/>
              </a:spcAft>
              <a:buNone/>
            </a:pPr>
            <a:endParaRPr lang="en-US" dirty="0" smtClean="0"/>
          </a:p>
          <a:p>
            <a:pPr marL="0" algn="l" defTabSz="914400">
              <a:spcBef>
                <a:spcPts val="0"/>
              </a:spcBef>
              <a:spcAft>
                <a:spcPts val="0"/>
              </a:spcAft>
              <a:buNone/>
            </a:pPr>
            <a:r>
              <a:rPr lang="fr-BE" sz="1200" b="0" i="0">
                <a:solidFill>
                  <a:schemeClr val="tx1"/>
                </a:solidFill>
                <a:latin typeface="Calibri"/>
                <a:ea typeface="+mn-ea"/>
                <a:cs typeface="+mn-cs"/>
              </a:rPr>
              <a:t>Solution</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Implémentez la technologie de pointe Cisco Unified Computing System (UCS) optimisée pour VMware et Virtual Desktop</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Permettez l'administration des services à partir d'un écran unique en utilisant le système de traitement unifié.</a:t>
            </a:r>
          </a:p>
          <a:p>
            <a:pPr marL="0" algn="l" defTabSz="914400">
              <a:spcBef>
                <a:spcPts val="0"/>
              </a:spcBef>
              <a:spcAft>
                <a:spcPts val="0"/>
              </a:spcAft>
              <a:buNone/>
            </a:pPr>
            <a:endParaRPr lang="en-US" dirty="0" smtClean="0"/>
          </a:p>
          <a:p>
            <a:pPr marL="0" algn="l" defTabSz="914400">
              <a:spcBef>
                <a:spcPts val="0"/>
              </a:spcBef>
              <a:spcAft>
                <a:spcPts val="0"/>
              </a:spcAft>
              <a:buNone/>
            </a:pPr>
            <a:r>
              <a:rPr lang="fr-BE" sz="1200" b="0" i="0">
                <a:solidFill>
                  <a:schemeClr val="tx1"/>
                </a:solidFill>
                <a:latin typeface="Calibri"/>
                <a:ea typeface="+mn-ea"/>
                <a:cs typeface="+mn-cs"/>
              </a:rPr>
              <a:t>Résultats</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Possibilité de déployer des applications logicielles et de répondre à des besoins professionnels à la demande pour n'importe quel service éducatif ou administratif</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Réponses plus rapides aux étudiants, aux professeurs et aux enseignants pour aider à satisfaire les besoins en matière d'éducation et d'administration</a:t>
            </a:r>
          </a:p>
          <a:p>
            <a:pPr marL="114300" indent="-114300" algn="l" defTabSz="814365">
              <a:lnSpc>
                <a:spcPct val="85000"/>
              </a:lnSpc>
              <a:spcBef>
                <a:spcPct val="40000"/>
              </a:spcBef>
              <a:spcAft>
                <a:spcPts val="0"/>
              </a:spcAft>
              <a:buClr>
                <a:srgbClr val="1F497D"/>
              </a:buClr>
              <a:buFont typeface="Wingdings"/>
              <a:buChar char="§"/>
            </a:pPr>
            <a:r>
              <a:rPr lang="fr-BE" sz="1200" b="0" i="0">
                <a:solidFill>
                  <a:schemeClr val="tx1"/>
                </a:solidFill>
                <a:latin typeface="Calibri"/>
                <a:ea typeface="+mn-ea"/>
                <a:cs typeface="+mn-cs"/>
              </a:rPr>
              <a:t>Conversion des ordinateurs de bureau en postes de travail virtuels, diminution des coûts d'exploitation et cycle de vie du poste de travail prolongé</a:t>
            </a:r>
          </a:p>
          <a:p>
            <a:pPr marL="0" algn="l" defTabSz="914400">
              <a:spcBef>
                <a:spcPts val="0"/>
              </a:spcBef>
              <a:spcAft>
                <a:spcPts val="0"/>
              </a:spcAft>
              <a:buNone/>
            </a:pP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96FA8831-C8BE-4802-9C2B-197E625A8934}" type="slidenum">
              <a:rPr lang="fr-BE" sz="1200" b="0" i="0">
                <a:solidFill>
                  <a:schemeClr val="tx1"/>
                </a:solidFill>
                <a:latin typeface="Calibri"/>
                <a:ea typeface="+mn-ea"/>
                <a:cs typeface="+mn-cs"/>
              </a:rPr>
              <a:pPr algn="r" defTabSz="914400">
                <a:buNone/>
              </a:pPr>
              <a:t>34</a:t>
            </a:fld>
            <a:endParaRPr lang="en-US" dirty="0"/>
          </a:p>
        </p:txBody>
      </p:sp>
    </p:spTree>
    <p:extLst>
      <p:ext uri="{BB962C8B-B14F-4D97-AF65-F5344CB8AC3E}">
        <p14:creationId xmlns="" xmlns:p14="http://schemas.microsoft.com/office/powerpoint/2010/main" val="1171575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5"/>
            <a:ext cx="5486400" cy="4702175"/>
          </a:xfrm>
        </p:spPr>
        <p:txBody>
          <a:bodyPr>
            <a:noAutofit/>
          </a:bodyPr>
          <a:lstStyle/>
          <a:p>
            <a:pPr marL="0" algn="l" defTabSz="914400">
              <a:lnSpc>
                <a:spcPct val="95000"/>
              </a:lnSpc>
              <a:buNone/>
            </a:pPr>
            <a:r>
              <a:rPr lang="fr-BE" sz="700" b="0" i="0" dirty="0">
                <a:solidFill>
                  <a:schemeClr val="tx1"/>
                </a:solidFill>
                <a:latin typeface="Calibri"/>
                <a:ea typeface="+mn-ea"/>
                <a:cs typeface="+mn-cs"/>
              </a:rPr>
              <a:t>Mise à disposition d'une calculatrice pour ROI...</a:t>
            </a:r>
          </a:p>
          <a:p>
            <a:pPr marL="0" algn="l" defTabSz="914400">
              <a:lnSpc>
                <a:spcPct val="95000"/>
              </a:lnSpc>
              <a:buNone/>
            </a:pPr>
            <a:endParaRPr lang="en-US" sz="700" dirty="0" smtClean="0"/>
          </a:p>
          <a:p>
            <a:pPr marL="0" algn="l" defTabSz="914400">
              <a:lnSpc>
                <a:spcPct val="95000"/>
              </a:lnSpc>
              <a:buNone/>
            </a:pPr>
            <a:r>
              <a:rPr lang="fr-BE" sz="700" b="0" i="0" dirty="0">
                <a:solidFill>
                  <a:schemeClr val="tx1"/>
                </a:solidFill>
                <a:latin typeface="Calibri"/>
                <a:ea typeface="+mn-ea"/>
                <a:cs typeface="+mn-cs"/>
              </a:rPr>
              <a:t>Qui achète cette solution ? Cette solution attire les</a:t>
            </a:r>
            <a:r>
              <a:rPr lang="fr-BE" sz="700" b="0" i="0" baseline="0" dirty="0">
                <a:solidFill>
                  <a:schemeClr val="tx1"/>
                </a:solidFill>
                <a:latin typeface="Calibri"/>
                <a:ea typeface="+mn-ea"/>
                <a:cs typeface="+mn-cs"/>
              </a:rPr>
              <a:t> centrales d'achats, les personnes intéressées par les services voix/la communication unifiée, celles intéressées par le réseau, celles qui se concentrent sur le centre de données et d'autres intéressées par les postes de travail...</a:t>
            </a:r>
          </a:p>
          <a:p>
            <a:pPr marL="0" algn="l" defTabSz="914400">
              <a:lnSpc>
                <a:spcPct val="95000"/>
              </a:lnSpc>
              <a:buNone/>
            </a:pPr>
            <a:endParaRPr lang="en-US" sz="700" baseline="0" dirty="0" smtClean="0"/>
          </a:p>
          <a:p>
            <a:pPr marL="0" algn="l" defTabSz="914400">
              <a:lnSpc>
                <a:spcPct val="95000"/>
              </a:lnSpc>
              <a:buNone/>
            </a:pPr>
            <a:r>
              <a:rPr lang="fr-BE" sz="700" b="0" i="0" baseline="0" dirty="0">
                <a:solidFill>
                  <a:schemeClr val="tx1"/>
                </a:solidFill>
                <a:latin typeface="Calibri"/>
                <a:ea typeface="+mn-ea"/>
                <a:cs typeface="+mn-cs"/>
              </a:rPr>
              <a:t>Chaque client commence à se réveiller... La plupart adhèrent à cette solution... environ 25 % des clients vont </a:t>
            </a:r>
            <a:r>
              <a:rPr lang="fr-BE" sz="700" b="0" i="0" baseline="0" dirty="0" err="1">
                <a:solidFill>
                  <a:schemeClr val="tx1"/>
                </a:solidFill>
                <a:latin typeface="Calibri"/>
                <a:ea typeface="+mn-ea"/>
                <a:cs typeface="+mn-cs"/>
              </a:rPr>
              <a:t>virtualiser</a:t>
            </a:r>
            <a:r>
              <a:rPr lang="fr-BE" sz="700" b="0" i="0" baseline="0" dirty="0">
                <a:solidFill>
                  <a:schemeClr val="tx1"/>
                </a:solidFill>
                <a:latin typeface="Calibri"/>
                <a:ea typeface="+mn-ea"/>
                <a:cs typeface="+mn-cs"/>
              </a:rPr>
              <a:t> 25 à 50 % de leurs postes de travail </a:t>
            </a:r>
            <a:r>
              <a:rPr lang="fr-BE" sz="700" b="0" i="0" baseline="0" dirty="0" smtClean="0">
                <a:solidFill>
                  <a:schemeClr val="tx1"/>
                </a:solidFill>
                <a:latin typeface="Calibri"/>
                <a:ea typeface="+mn-ea"/>
                <a:cs typeface="+mn-cs"/>
              </a:rPr>
              <a:t>! À </a:t>
            </a:r>
            <a:r>
              <a:rPr lang="fr-BE" sz="700" b="0" i="0" baseline="0" dirty="0">
                <a:solidFill>
                  <a:schemeClr val="tx1"/>
                </a:solidFill>
                <a:latin typeface="Calibri"/>
                <a:ea typeface="+mn-ea"/>
                <a:cs typeface="+mn-cs"/>
              </a:rPr>
              <a:t>la demande des responsables des technologies de l'information, toutes les organisations sont en train de restructurer leurs sociétés pour gérer cette nouvelle approche VXI, examinant la technologie, les processus et le personnel.</a:t>
            </a:r>
          </a:p>
          <a:p>
            <a:pPr marL="0" algn="l" defTabSz="914400">
              <a:lnSpc>
                <a:spcPct val="95000"/>
              </a:lnSpc>
              <a:buNone/>
            </a:pPr>
            <a:endParaRPr lang="en-US" sz="700" baseline="0" dirty="0" smtClean="0"/>
          </a:p>
          <a:p>
            <a:pPr marL="0" algn="l" defTabSz="914400">
              <a:lnSpc>
                <a:spcPct val="95000"/>
              </a:lnSpc>
              <a:buNone/>
            </a:pPr>
            <a:r>
              <a:rPr lang="fr-BE" sz="700" b="0" i="0" baseline="0" dirty="0">
                <a:solidFill>
                  <a:schemeClr val="tx1"/>
                </a:solidFill>
                <a:latin typeface="Calibri"/>
                <a:ea typeface="+mn-ea"/>
                <a:cs typeface="+mn-cs"/>
              </a:rPr>
              <a:t>Plus de 80 % de nos clients prennent en considération la </a:t>
            </a:r>
            <a:r>
              <a:rPr lang="fr-BE" sz="700" b="0" i="0" baseline="0" dirty="0" err="1">
                <a:solidFill>
                  <a:schemeClr val="tx1"/>
                </a:solidFill>
                <a:latin typeface="Calibri"/>
                <a:ea typeface="+mn-ea"/>
                <a:cs typeface="+mn-cs"/>
              </a:rPr>
              <a:t>virtualisation</a:t>
            </a:r>
            <a:r>
              <a:rPr lang="fr-BE" sz="700" b="0" i="0" baseline="0" dirty="0">
                <a:solidFill>
                  <a:schemeClr val="tx1"/>
                </a:solidFill>
                <a:latin typeface="Calibri"/>
                <a:ea typeface="+mn-ea"/>
                <a:cs typeface="+mn-cs"/>
              </a:rPr>
              <a:t> dans cet environnement. Déclics :</a:t>
            </a:r>
          </a:p>
          <a:p>
            <a:pPr marL="457200" lvl="1" algn="l" defTabSz="914400">
              <a:lnSpc>
                <a:spcPct val="95000"/>
              </a:lnSpc>
              <a:buNone/>
            </a:pPr>
            <a:r>
              <a:rPr lang="fr-BE" sz="700" b="0" i="0" baseline="0" dirty="0">
                <a:solidFill>
                  <a:schemeClr val="tx1"/>
                </a:solidFill>
                <a:latin typeface="Calibri"/>
                <a:ea typeface="+mn-ea"/>
                <a:cs typeface="+mn-cs"/>
              </a:rPr>
              <a:t>Migration vers Windows 7.</a:t>
            </a:r>
          </a:p>
          <a:p>
            <a:pPr marL="457200" lvl="1" algn="l" defTabSz="914400">
              <a:lnSpc>
                <a:spcPct val="95000"/>
              </a:lnSpc>
              <a:buNone/>
            </a:pPr>
            <a:r>
              <a:rPr lang="fr-BE" sz="700" b="0" i="0" baseline="0" dirty="0">
                <a:solidFill>
                  <a:schemeClr val="tx1"/>
                </a:solidFill>
                <a:latin typeface="Calibri"/>
                <a:ea typeface="+mn-ea"/>
                <a:cs typeface="+mn-cs"/>
              </a:rPr>
              <a:t>Employés sous-traitants (centres d'appels)</a:t>
            </a:r>
          </a:p>
          <a:p>
            <a:pPr marL="457200" lvl="1" algn="l" defTabSz="914400">
              <a:lnSpc>
                <a:spcPct val="95000"/>
              </a:lnSpc>
              <a:buNone/>
            </a:pPr>
            <a:r>
              <a:rPr lang="fr-BE" sz="700" b="0" i="0" baseline="0" dirty="0">
                <a:solidFill>
                  <a:schemeClr val="tx1"/>
                </a:solidFill>
                <a:latin typeface="Calibri"/>
                <a:ea typeface="+mn-ea"/>
                <a:cs typeface="+mn-cs"/>
              </a:rPr>
              <a:t>Opportunité d'installations nouvelles pour un serveur</a:t>
            </a:r>
          </a:p>
          <a:p>
            <a:pPr marL="457200" lvl="1" algn="l" defTabSz="914400">
              <a:lnSpc>
                <a:spcPct val="95000"/>
              </a:lnSpc>
              <a:buNone/>
            </a:pPr>
            <a:r>
              <a:rPr lang="fr-BE" sz="700" b="0" i="0" baseline="0" dirty="0">
                <a:solidFill>
                  <a:schemeClr val="tx1"/>
                </a:solidFill>
                <a:latin typeface="Calibri"/>
                <a:ea typeface="+mn-ea"/>
                <a:cs typeface="+mn-cs"/>
              </a:rPr>
              <a:t>Au cours d'un cycle de mise à niveau du centre de données, associez-vous à vos collègues du centre de données</a:t>
            </a:r>
          </a:p>
          <a:p>
            <a:pPr marL="457200" lvl="1" algn="l" defTabSz="914400">
              <a:lnSpc>
                <a:spcPct val="95000"/>
              </a:lnSpc>
              <a:buNone/>
            </a:pPr>
            <a:endParaRPr lang="en-US" sz="700" baseline="0" dirty="0" smtClean="0"/>
          </a:p>
          <a:p>
            <a:pPr marL="457200" lvl="1" algn="l" defTabSz="914400">
              <a:lnSpc>
                <a:spcPct val="95000"/>
              </a:lnSpc>
              <a:buNone/>
            </a:pPr>
            <a:r>
              <a:rPr lang="fr-BE" sz="700" b="0" i="0" baseline="0" dirty="0" err="1">
                <a:solidFill>
                  <a:schemeClr val="tx1"/>
                </a:solidFill>
                <a:latin typeface="Calibri"/>
                <a:ea typeface="+mn-ea"/>
                <a:cs typeface="+mn-cs"/>
              </a:rPr>
              <a:t>VMworld</a:t>
            </a:r>
            <a:r>
              <a:rPr lang="fr-BE" sz="700" b="0" i="0" baseline="0" dirty="0">
                <a:solidFill>
                  <a:schemeClr val="tx1"/>
                </a:solidFill>
                <a:latin typeface="Calibri"/>
                <a:ea typeface="+mn-ea"/>
                <a:cs typeface="+mn-cs"/>
              </a:rPr>
              <a:t> – l'analyste était surpris par le nombre de clients qui essayaient d'associer la communication unifiée et la vidéo numérique. L'un ne va pas sans l'autre : le partenariat avec la communication unifiée et la vidéo numérique et les cycles de mise à niveau. Cisco est une très bonne solution à tout cela.</a:t>
            </a:r>
          </a:p>
          <a:p>
            <a:pPr marL="457200" lvl="1" algn="l" defTabSz="914400">
              <a:lnSpc>
                <a:spcPct val="95000"/>
              </a:lnSpc>
              <a:buNone/>
            </a:pPr>
            <a:endParaRPr lang="en-US" sz="700" baseline="0" dirty="0" smtClean="0"/>
          </a:p>
          <a:p>
            <a:pPr marL="457200" lvl="1" algn="l" defTabSz="914400">
              <a:lnSpc>
                <a:spcPct val="95000"/>
              </a:lnSpc>
              <a:buNone/>
            </a:pPr>
            <a:r>
              <a:rPr lang="fr-BE" sz="700" b="0" i="0" baseline="0" dirty="0">
                <a:solidFill>
                  <a:schemeClr val="tx1"/>
                </a:solidFill>
                <a:latin typeface="Calibri"/>
                <a:ea typeface="+mn-ea"/>
                <a:cs typeface="+mn-cs"/>
              </a:rPr>
              <a:t>Fenêtre contextuelle sur un poste de travail, pas de différence notable d'un point de vue technique Machine virtuelle dans un centre de données qui est exécutée en tant que votre PC. Connexions identiques à la méthode classique. L'utilisateur observe sur son moniteur qu'il a la capacité de disposer d'applications de communication unifiée </a:t>
            </a:r>
            <a:r>
              <a:rPr lang="fr-BE" sz="700" b="0" i="0" baseline="0" dirty="0" err="1">
                <a:solidFill>
                  <a:schemeClr val="tx1"/>
                </a:solidFill>
                <a:latin typeface="Calibri"/>
                <a:ea typeface="+mn-ea"/>
                <a:cs typeface="+mn-cs"/>
              </a:rPr>
              <a:t>virtualisées</a:t>
            </a:r>
            <a:r>
              <a:rPr lang="fr-BE" sz="700" b="0" i="0" baseline="0" dirty="0">
                <a:solidFill>
                  <a:schemeClr val="tx1"/>
                </a:solidFill>
                <a:latin typeface="Calibri"/>
                <a:ea typeface="+mn-ea"/>
                <a:cs typeface="+mn-cs"/>
              </a:rPr>
              <a:t> dans le centre de données. Localement, cela est possible via un IPC qui contrôle ce téléphone.</a:t>
            </a:r>
          </a:p>
          <a:p>
            <a:pPr marL="457200" lvl="1" algn="l" defTabSz="914400">
              <a:lnSpc>
                <a:spcPct val="95000"/>
              </a:lnSpc>
              <a:buNone/>
            </a:pPr>
            <a:endParaRPr lang="en-US" sz="700" baseline="0" dirty="0" smtClean="0"/>
          </a:p>
          <a:p>
            <a:pPr marL="457200" lvl="1" algn="l" defTabSz="914400">
              <a:lnSpc>
                <a:spcPct val="95000"/>
              </a:lnSpc>
              <a:buNone/>
            </a:pPr>
            <a:r>
              <a:rPr lang="fr-BE" sz="700" b="0" i="0" baseline="0" dirty="0">
                <a:solidFill>
                  <a:schemeClr val="tx1"/>
                </a:solidFill>
                <a:latin typeface="Calibri"/>
                <a:ea typeface="+mn-ea"/>
                <a:cs typeface="+mn-cs"/>
              </a:rPr>
              <a:t>Relations avec Microsoft : ce que cela signifie pour Cisco. (au niveau de la </a:t>
            </a:r>
            <a:r>
              <a:rPr lang="fr-BE" sz="700" b="0" i="0" baseline="0" dirty="0" err="1">
                <a:solidFill>
                  <a:schemeClr val="tx1"/>
                </a:solidFill>
                <a:latin typeface="Calibri"/>
                <a:ea typeface="+mn-ea"/>
                <a:cs typeface="+mn-cs"/>
              </a:rPr>
              <a:t>virtualisation</a:t>
            </a:r>
            <a:r>
              <a:rPr lang="fr-BE" sz="700" b="0" i="0" baseline="0" dirty="0">
                <a:solidFill>
                  <a:schemeClr val="tx1"/>
                </a:solidFill>
                <a:latin typeface="Calibri"/>
                <a:ea typeface="+mn-ea"/>
                <a:cs typeface="+mn-cs"/>
              </a:rPr>
              <a:t>) Mettre le partenaire de licence de côté, dans les communications unifiées, les OCS incompréhensibles...se concurrencer pour certains espaces et s'allier pour d'autres. Ce que nous faisons dans le centre de données diffère de ce que nous faisons au final...s'allier et se concurrencer.</a:t>
            </a:r>
          </a:p>
          <a:p>
            <a:pPr marL="457200" lvl="1" algn="l" defTabSz="914400">
              <a:lnSpc>
                <a:spcPct val="95000"/>
              </a:lnSpc>
              <a:buNone/>
            </a:pPr>
            <a:endParaRPr lang="en-US" sz="700" baseline="0" dirty="0" smtClean="0"/>
          </a:p>
          <a:p>
            <a:pPr marL="457200" lvl="1" algn="l" defTabSz="914400">
              <a:lnSpc>
                <a:spcPct val="95000"/>
              </a:lnSpc>
              <a:buNone/>
            </a:pPr>
            <a:r>
              <a:rPr lang="fr-BE" sz="700" b="0" i="0" baseline="0" dirty="0" err="1">
                <a:solidFill>
                  <a:schemeClr val="tx1"/>
                </a:solidFill>
                <a:latin typeface="Calibri"/>
                <a:ea typeface="+mn-ea"/>
                <a:cs typeface="+mn-cs"/>
              </a:rPr>
              <a:t>Citrix</a:t>
            </a:r>
            <a:r>
              <a:rPr lang="fr-BE" sz="700" b="0" i="0" baseline="0" dirty="0">
                <a:solidFill>
                  <a:schemeClr val="tx1"/>
                </a:solidFill>
                <a:latin typeface="Calibri"/>
                <a:ea typeface="+mn-ea"/>
                <a:cs typeface="+mn-cs"/>
              </a:rPr>
              <a:t> et </a:t>
            </a:r>
            <a:r>
              <a:rPr lang="fr-BE" sz="700" b="0" i="0" baseline="0" dirty="0" err="1">
                <a:solidFill>
                  <a:schemeClr val="tx1"/>
                </a:solidFill>
                <a:latin typeface="Calibri"/>
                <a:ea typeface="+mn-ea"/>
                <a:cs typeface="+mn-cs"/>
              </a:rPr>
              <a:t>Vmware</a:t>
            </a:r>
            <a:r>
              <a:rPr lang="fr-BE" sz="700" b="0" i="0" baseline="0" dirty="0">
                <a:solidFill>
                  <a:schemeClr val="tx1"/>
                </a:solidFill>
                <a:latin typeface="Calibri"/>
                <a:ea typeface="+mn-ea"/>
                <a:cs typeface="+mn-cs"/>
              </a:rPr>
              <a:t> sont les plus importants pour l'</a:t>
            </a:r>
            <a:r>
              <a:rPr lang="fr-BE" sz="700" b="0" i="0" baseline="0" dirty="0" err="1">
                <a:solidFill>
                  <a:schemeClr val="tx1"/>
                </a:solidFill>
                <a:latin typeface="Calibri"/>
                <a:ea typeface="+mn-ea"/>
                <a:cs typeface="+mn-cs"/>
              </a:rPr>
              <a:t>hyperviseur</a:t>
            </a:r>
            <a:r>
              <a:rPr lang="fr-BE" sz="700" b="0" i="0" baseline="0" dirty="0">
                <a:solidFill>
                  <a:schemeClr val="tx1"/>
                </a:solidFill>
                <a:latin typeface="Calibri"/>
                <a:ea typeface="+mn-ea"/>
                <a:cs typeface="+mn-cs"/>
              </a:rPr>
              <a:t>.</a:t>
            </a:r>
          </a:p>
          <a:p>
            <a:pPr marL="457200" lvl="1" algn="l" defTabSz="914400">
              <a:lnSpc>
                <a:spcPct val="95000"/>
              </a:lnSpc>
              <a:buNone/>
            </a:pPr>
            <a:endParaRPr lang="en-US" sz="700" baseline="0" dirty="0" smtClean="0"/>
          </a:p>
          <a:p>
            <a:pPr marL="457200" lvl="1" algn="l" defTabSz="914400">
              <a:lnSpc>
                <a:spcPct val="95000"/>
              </a:lnSpc>
              <a:buNone/>
            </a:pPr>
            <a:r>
              <a:rPr lang="fr-BE" sz="700" b="0" i="0" baseline="0" dirty="0">
                <a:solidFill>
                  <a:schemeClr val="tx1"/>
                </a:solidFill>
                <a:latin typeface="Calibri"/>
                <a:ea typeface="+mn-ea"/>
                <a:cs typeface="+mn-cs"/>
              </a:rPr>
              <a:t>La tarification est compétitive. Estimez la valeur de la « solution ». Le prix est compris entre 300 et 400 $. </a:t>
            </a:r>
          </a:p>
          <a:p>
            <a:pPr marL="457200" lvl="1" algn="l" defTabSz="914400">
              <a:lnSpc>
                <a:spcPct val="95000"/>
              </a:lnSpc>
              <a:buNone/>
            </a:pPr>
            <a:endParaRPr lang="en-US" sz="700" baseline="0" dirty="0" smtClean="0"/>
          </a:p>
          <a:p>
            <a:pPr marL="457200" lvl="1" algn="l" defTabSz="914400">
              <a:lnSpc>
                <a:spcPct val="95000"/>
              </a:lnSpc>
              <a:buNone/>
            </a:pPr>
            <a:r>
              <a:rPr lang="fr-BE" sz="700" b="0" i="0" baseline="0" dirty="0">
                <a:solidFill>
                  <a:schemeClr val="tx1"/>
                </a:solidFill>
                <a:latin typeface="Calibri"/>
                <a:ea typeface="+mn-ea"/>
                <a:cs typeface="+mn-cs"/>
              </a:rPr>
              <a:t>Les employés apportent leurs propres ordinateurs portables ; apportez le vôtre. Peu importe le périphérique, si vous achetez la licence, la solution fonctionne. Large gamme, diagnostic de périphérique, la meilleure du marché. L'utilisateur fait son choix, on ne lui impose pas de terminal.</a:t>
            </a:r>
          </a:p>
          <a:p>
            <a:pPr marL="457200" lvl="1" algn="l" defTabSz="914400">
              <a:lnSpc>
                <a:spcPct val="95000"/>
              </a:lnSpc>
              <a:buNone/>
            </a:pPr>
            <a:endParaRPr lang="en-US" sz="700" baseline="0" dirty="0" smtClean="0"/>
          </a:p>
          <a:p>
            <a:pPr marL="457200" lvl="1" algn="l" defTabSz="914400">
              <a:lnSpc>
                <a:spcPct val="95000"/>
              </a:lnSpc>
              <a:buNone/>
            </a:pPr>
            <a:r>
              <a:rPr lang="fr-BE" sz="700" b="0" i="0" baseline="0" dirty="0">
                <a:solidFill>
                  <a:schemeClr val="tx1"/>
                </a:solidFill>
                <a:latin typeface="Calibri"/>
                <a:ea typeface="+mn-ea"/>
                <a:cs typeface="+mn-cs"/>
              </a:rPr>
              <a:t>Les informations utilisées pour créer cette présentation ont été collectées auprès du service commercial, de la force de vente internationale. Les clients sont très intéressés. Ce résultat a pu être obtenu surtout grâce aux équipes de vente qui l'ont exigée auprès du CDO.</a:t>
            </a:r>
          </a:p>
          <a:p>
            <a:pPr marL="457200" lvl="1" algn="l" defTabSz="914400">
              <a:lnSpc>
                <a:spcPct val="95000"/>
              </a:lnSpc>
              <a:buNone/>
            </a:pPr>
            <a:endParaRPr lang="en-US" sz="700" baseline="0" dirty="0" smtClean="0"/>
          </a:p>
          <a:p>
            <a:pPr marL="457200" lvl="1" algn="l" defTabSz="914400">
              <a:lnSpc>
                <a:spcPct val="95000"/>
              </a:lnSpc>
              <a:buNone/>
            </a:pPr>
            <a:r>
              <a:rPr lang="fr-BE" sz="700" b="0" i="0" baseline="0" dirty="0">
                <a:solidFill>
                  <a:schemeClr val="tx1"/>
                </a:solidFill>
                <a:latin typeface="Calibri"/>
                <a:ea typeface="+mn-ea"/>
                <a:cs typeface="+mn-cs"/>
              </a:rPr>
              <a:t>Des démonstrations seront disponibles dans les EBC et des kits portables seront mis à disposition : quelques VD, Quad, etc. Quad est utilisé pour appeler quelqu'un qui se sert de CUPC. Les démonstrations sont des éléments essentiels de la vente.</a:t>
            </a:r>
          </a:p>
          <a:p>
            <a:pPr marL="457200" lvl="1" algn="l" defTabSz="914400">
              <a:lnSpc>
                <a:spcPct val="95000"/>
              </a:lnSpc>
              <a:buNone/>
            </a:pPr>
            <a:endParaRPr lang="en-US" sz="700" baseline="0" dirty="0" smtClean="0"/>
          </a:p>
          <a:p>
            <a:pPr marL="457200" lvl="1" algn="l" defTabSz="914400">
              <a:lnSpc>
                <a:spcPct val="95000"/>
              </a:lnSpc>
              <a:buNone/>
            </a:pPr>
            <a:r>
              <a:rPr lang="fr-BE" sz="700" b="0" i="0" baseline="0" dirty="0">
                <a:solidFill>
                  <a:schemeClr val="tx1"/>
                </a:solidFill>
                <a:latin typeface="Calibri"/>
                <a:ea typeface="+mn-ea"/>
                <a:cs typeface="+mn-cs"/>
              </a:rPr>
              <a:t>Les témoignages des clients sont très importants ! </a:t>
            </a:r>
          </a:p>
          <a:p>
            <a:pPr marL="457200" lvl="1" algn="l" defTabSz="914400">
              <a:lnSpc>
                <a:spcPct val="95000"/>
              </a:lnSpc>
              <a:buNone/>
            </a:pPr>
            <a:endParaRPr lang="en-US" sz="700" baseline="0" dirty="0" smtClean="0"/>
          </a:p>
          <a:p>
            <a:pPr marL="457200" lvl="1" algn="l" defTabSz="914400">
              <a:lnSpc>
                <a:spcPct val="95000"/>
              </a:lnSpc>
              <a:buNone/>
            </a:pPr>
            <a:r>
              <a:rPr lang="fr-BE" sz="700" b="0" i="0" baseline="0" dirty="0">
                <a:solidFill>
                  <a:schemeClr val="tx1"/>
                </a:solidFill>
                <a:latin typeface="Calibri"/>
                <a:ea typeface="+mn-ea"/>
                <a:cs typeface="+mn-cs"/>
              </a:rPr>
              <a:t>Témoignage client : ING, marché de 14 M $ dans le centre de données. </a:t>
            </a:r>
          </a:p>
        </p:txBody>
      </p:sp>
      <p:sp>
        <p:nvSpPr>
          <p:cNvPr id="4" name="Slide Number Placeholder 3"/>
          <p:cNvSpPr>
            <a:spLocks noGrp="1"/>
          </p:cNvSpPr>
          <p:nvPr>
            <p:ph type="sldNum" sz="quarter" idx="10"/>
          </p:nvPr>
        </p:nvSpPr>
        <p:spPr/>
        <p:txBody>
          <a:bodyPr/>
          <a:lstStyle/>
          <a:p>
            <a:pPr algn="r" defTabSz="914400">
              <a:buNone/>
            </a:pPr>
            <a:fld id="{567B6F56-350B-4E5B-A84B-F03C933C9AF6}" type="slidenum">
              <a:rPr lang="fr-BE" sz="1200" b="0" i="0">
                <a:solidFill>
                  <a:schemeClr val="tx1"/>
                </a:solidFill>
                <a:latin typeface="Calibri"/>
                <a:ea typeface="+mn-ea"/>
                <a:cs typeface="+mn-cs"/>
              </a:rPr>
              <a:pPr algn="r" defTabSz="914400">
                <a:buNone/>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96FA8831-C8BE-4802-9C2B-197E625A8934}" type="slidenum">
              <a:rPr lang="fr-BE" sz="1200" b="0" i="0">
                <a:solidFill>
                  <a:schemeClr val="tx1"/>
                </a:solidFill>
                <a:latin typeface="Calibri"/>
                <a:ea typeface="+mn-ea"/>
                <a:cs typeface="+mn-cs"/>
              </a:rPr>
              <a:pPr algn="r" defTabSz="914400">
                <a:buNone/>
              </a:pPr>
              <a:t>36</a:t>
            </a:fld>
            <a:endParaRPr lang="en-US" dirty="0"/>
          </a:p>
        </p:txBody>
      </p:sp>
    </p:spTree>
    <p:extLst>
      <p:ext uri="{BB962C8B-B14F-4D97-AF65-F5344CB8AC3E}">
        <p14:creationId xmlns="" xmlns:p14="http://schemas.microsoft.com/office/powerpoint/2010/main" val="3507315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0" algn="l" defTabSz="914400">
              <a:spcBef>
                <a:spcPct val="0"/>
              </a:spcBef>
              <a:buClr>
                <a:schemeClr val="tx1"/>
              </a:buClr>
              <a:buFontTx/>
              <a:buChar char="•"/>
            </a:pPr>
            <a:r>
              <a:rPr lang="fr-BE" sz="1200" b="0" i="0" dirty="0">
                <a:solidFill>
                  <a:schemeClr val="tx1"/>
                </a:solidFill>
                <a:latin typeface="Calibri"/>
                <a:ea typeface="+mn-ea"/>
                <a:cs typeface="+mn-cs"/>
              </a:rPr>
              <a:t>  CLX est une communauté mondiale de professionnels de l'enseignement des écoles, des facultés et des universités ...qui travaillent ensemble, font part de leurs méthodes et donnent les conseils pratiques qui améliorent considérablement l'enseignement dans le monde entier.</a:t>
            </a:r>
          </a:p>
          <a:p>
            <a:pPr marL="0" algn="l" defTabSz="914400">
              <a:spcBef>
                <a:spcPct val="0"/>
              </a:spcBef>
              <a:buClr>
                <a:schemeClr val="tx1"/>
              </a:buClr>
              <a:buFontTx/>
              <a:buChar char="•"/>
            </a:pPr>
            <a:r>
              <a:rPr lang="fr-BE" sz="1200" b="0" i="0" dirty="0">
                <a:solidFill>
                  <a:schemeClr val="tx1"/>
                </a:solidFill>
                <a:latin typeface="Calibri"/>
                <a:ea typeface="+mn-ea"/>
                <a:cs typeface="+mn-cs"/>
              </a:rPr>
              <a:t>  Cisco est fier de sponsoriser CLX</a:t>
            </a:r>
            <a:r>
              <a:rPr lang="fr-BE" sz="1200" b="0" i="0" dirty="0" smtClean="0">
                <a:solidFill>
                  <a:schemeClr val="tx1"/>
                </a:solidFill>
                <a:latin typeface="Calibri"/>
                <a:ea typeface="+mn-ea"/>
                <a:cs typeface="+mn-cs"/>
              </a:rPr>
              <a:t>. Nous </a:t>
            </a:r>
            <a:r>
              <a:rPr lang="fr-BE" sz="1200" b="0" i="0" dirty="0">
                <a:solidFill>
                  <a:schemeClr val="tx1"/>
                </a:solidFill>
                <a:latin typeface="Calibri"/>
                <a:ea typeface="+mn-ea"/>
                <a:cs typeface="+mn-cs"/>
              </a:rPr>
              <a:t>vous remercions d'être parmi les premiers à nous rejoindre pour promouvoir la collaboration et mettre en valeur des stratégies innovantes et pratiques pour aider à garantir que tous les élèves utilisent pleinement leur potentiel.</a:t>
            </a:r>
          </a:p>
          <a:p>
            <a:pPr marL="0" algn="l" defTabSz="914400">
              <a:spcBef>
                <a:spcPct val="0"/>
              </a:spcBef>
              <a:buClr>
                <a:schemeClr val="tx1"/>
              </a:buClr>
              <a:buFontTx/>
              <a:buChar char="•"/>
            </a:pPr>
            <a:r>
              <a:rPr lang="fr-BE" sz="1200" b="0" i="0" dirty="0">
                <a:solidFill>
                  <a:schemeClr val="tx1"/>
                </a:solidFill>
                <a:latin typeface="Calibri"/>
                <a:ea typeface="+mn-ea"/>
                <a:cs typeface="+mn-cs"/>
              </a:rPr>
              <a:t>  Si vous êtes intéressé par l'apprentissage en ligne, nous vous encourageons à rejoindre CLX pour entrer en contact avec vos collègues dans le monde entier, des collègues qui partagent votre vision.</a:t>
            </a:r>
          </a:p>
          <a:p>
            <a:pPr marL="0" algn="l" defTabSz="914400">
              <a:spcBef>
                <a:spcPct val="0"/>
              </a:spcBef>
              <a:buClr>
                <a:schemeClr val="tx1"/>
              </a:buClr>
              <a:buFontTx/>
              <a:buChar char="•"/>
            </a:pPr>
            <a:r>
              <a:rPr lang="fr-BE" sz="1200" b="0" i="0" dirty="0">
                <a:solidFill>
                  <a:schemeClr val="tx1"/>
                </a:solidFill>
                <a:latin typeface="Calibri"/>
                <a:ea typeface="+mn-ea"/>
                <a:cs typeface="+mn-cs"/>
              </a:rPr>
              <a:t>  Les groupes d'intérêts spéciaux peuvent s'avérer être une source de formations professionnelles essentielle qui vous permettra d'échanger des pratiques de qualité </a:t>
            </a:r>
            <a:r>
              <a:rPr lang="fr-BE" sz="1200" b="0" i="0" dirty="0" smtClean="0">
                <a:solidFill>
                  <a:schemeClr val="tx1"/>
                </a:solidFill>
                <a:latin typeface="Calibri"/>
                <a:ea typeface="+mn-ea"/>
                <a:cs typeface="+mn-cs"/>
              </a:rPr>
              <a:t>et des </a:t>
            </a:r>
            <a:r>
              <a:rPr lang="fr-BE" sz="1200" b="0" i="0" dirty="0">
                <a:solidFill>
                  <a:schemeClr val="tx1"/>
                </a:solidFill>
                <a:latin typeface="Calibri"/>
                <a:ea typeface="+mn-ea"/>
                <a:cs typeface="+mn-cs"/>
              </a:rPr>
              <a:t>informations avec d'autres membres de la communauté.</a:t>
            </a:r>
          </a:p>
          <a:p>
            <a:pPr marL="0" algn="l" defTabSz="914400">
              <a:spcBef>
                <a:spcPct val="0"/>
              </a:spcBef>
              <a:buFontTx/>
              <a:buChar char="•"/>
            </a:pPr>
            <a:endParaRPr lang="en-US" dirty="0" smtClean="0"/>
          </a:p>
        </p:txBody>
      </p:sp>
      <p:sp>
        <p:nvSpPr>
          <p:cNvPr id="1290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defTabSz="914400">
              <a:spcBef>
                <a:spcPct val="0"/>
              </a:spcBef>
              <a:spcAft>
                <a:spcPct val="0"/>
              </a:spcAft>
              <a:buNone/>
            </a:pPr>
            <a:fld id="{59E4A89D-D872-428A-97B4-66667EF223EA}" type="slidenum">
              <a:rPr lang="fr-BE" sz="1200" b="0" i="0">
                <a:solidFill>
                  <a:schemeClr val="tx1"/>
                </a:solidFill>
                <a:latin typeface="Calibri"/>
                <a:ea typeface="+mn-ea"/>
                <a:cs typeface="+mn-cs"/>
              </a:rPr>
              <a:pPr algn="r" defTabSz="914400">
                <a:spcBef>
                  <a:spcPct val="0"/>
                </a:spcBef>
                <a:spcAft>
                  <a:spcPct val="0"/>
                </a:spcAft>
                <a:buNone/>
              </a:pPr>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96FA8831-C8BE-4802-9C2B-197E625A8934}"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96FA8831-C8BE-4802-9C2B-197E625A8934}" type="slidenum">
              <a:rPr lang="fr-BE" sz="1200" b="0" i="0">
                <a:solidFill>
                  <a:schemeClr val="tx1"/>
                </a:solidFill>
                <a:latin typeface="Calibri"/>
                <a:ea typeface="+mn-ea"/>
                <a:cs typeface="+mn-cs"/>
              </a:rPr>
              <a:pPr algn="r" defTabSz="914400">
                <a:buNone/>
              </a:pPr>
              <a:t>39</a:t>
            </a:fld>
            <a:endParaRPr lang="en-US" dirty="0"/>
          </a:p>
        </p:txBody>
      </p:sp>
    </p:spTree>
    <p:extLst>
      <p:ext uri="{BB962C8B-B14F-4D97-AF65-F5344CB8AC3E}">
        <p14:creationId xmlns="" xmlns:p14="http://schemas.microsoft.com/office/powerpoint/2010/main" val="357414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3138" y="4378326"/>
            <a:ext cx="6322407" cy="4252913"/>
          </a:xfrm>
        </p:spPr>
        <p:txBody>
          <a:bodyPr/>
          <a:lstStyle/>
          <a:p>
            <a:pPr marL="0" marR="0" indent="0" algn="l" defTabSz="914400">
              <a:lnSpc>
                <a:spcPct val="100000"/>
              </a:lnSpc>
              <a:spcBef>
                <a:spcPts val="0"/>
              </a:spcBef>
              <a:spcAft>
                <a:spcPts val="0"/>
              </a:spcAft>
              <a:buNone/>
              <a:tabLst/>
            </a:pPr>
            <a:r>
              <a:rPr lang="fr-BE" sz="1200" b="0" i="0" kern="1200" dirty="0">
                <a:solidFill>
                  <a:schemeClr val="tx1"/>
                </a:solidFill>
                <a:latin typeface="Calibri"/>
                <a:ea typeface="+mn-ea"/>
                <a:cs typeface="+mn-cs"/>
              </a:rPr>
              <a:t>La signification de l'expression « aller à l'école » est en pleine évolution. </a:t>
            </a:r>
          </a:p>
          <a:p>
            <a:pPr marL="0" marR="0" indent="0" algn="l" defTabSz="914400">
              <a:lnSpc>
                <a:spcPct val="100000"/>
              </a:lnSpc>
              <a:spcBef>
                <a:spcPts val="0"/>
              </a:spcBef>
              <a:spcAft>
                <a:spcPts val="0"/>
              </a:spcAft>
              <a:buNone/>
              <a:tabLst/>
            </a:pPr>
            <a:r>
              <a:rPr lang="fr-BE" sz="1200" b="0" i="0" kern="1200" dirty="0">
                <a:solidFill>
                  <a:schemeClr val="tx1"/>
                </a:solidFill>
                <a:latin typeface="Calibri"/>
                <a:ea typeface="+mn-ea"/>
                <a:cs typeface="+mn-cs"/>
              </a:rPr>
              <a:t>Alors que l'enseignement est plus important que jamais, l'idée de</a:t>
            </a:r>
            <a:r>
              <a:rPr lang="fr-BE" sz="1200" b="0" i="0" kern="1200" baseline="0" dirty="0">
                <a:solidFill>
                  <a:schemeClr val="tx1"/>
                </a:solidFill>
                <a:latin typeface="Calibri"/>
                <a:ea typeface="+mn-ea"/>
                <a:cs typeface="+mn-cs"/>
              </a:rPr>
              <a:t> la salle de classe</a:t>
            </a:r>
            <a:r>
              <a:rPr lang="fr-BE" sz="1200" b="0" i="0" kern="1200" dirty="0">
                <a:solidFill>
                  <a:schemeClr val="tx1"/>
                </a:solidFill>
                <a:latin typeface="Calibri"/>
                <a:ea typeface="+mn-ea"/>
                <a:cs typeface="+mn-cs"/>
              </a:rPr>
              <a:t> évolue. </a:t>
            </a:r>
          </a:p>
          <a:p>
            <a:pPr marL="0" marR="0" indent="0" algn="l" defTabSz="914400">
              <a:lnSpc>
                <a:spcPct val="100000"/>
              </a:lnSpc>
              <a:spcBef>
                <a:spcPts val="0"/>
              </a:spcBef>
              <a:spcAft>
                <a:spcPts val="0"/>
              </a:spcAft>
              <a:buNone/>
              <a:tabLst/>
            </a:pPr>
            <a:r>
              <a:rPr lang="fr-BE" sz="1200" b="0" i="0" kern="1200" dirty="0">
                <a:solidFill>
                  <a:schemeClr val="tx1"/>
                </a:solidFill>
                <a:latin typeface="Calibri"/>
                <a:ea typeface="+mn-ea"/>
                <a:cs typeface="+mn-cs"/>
              </a:rPr>
              <a:t>Ces évolutions sont largement influencées par des tendances technologiques importantes.</a:t>
            </a:r>
          </a:p>
          <a:p>
            <a:pPr marL="0" marR="0" indent="0" algn="l" defTabSz="914400">
              <a:lnSpc>
                <a:spcPct val="100000"/>
              </a:lnSpc>
              <a:spcBef>
                <a:spcPts val="0"/>
              </a:spcBef>
              <a:spcAft>
                <a:spcPts val="0"/>
              </a:spcAft>
              <a:buClr>
                <a:schemeClr val="tx1"/>
              </a:buClr>
              <a:buFont typeface="Arial"/>
              <a:buChar char="•"/>
              <a:tabLst/>
            </a:pPr>
            <a:r>
              <a:rPr lang="fr-BE" sz="1200" b="0" i="0" kern="1200" baseline="0" dirty="0">
                <a:solidFill>
                  <a:schemeClr val="tx1"/>
                </a:solidFill>
                <a:latin typeface="Calibri"/>
                <a:ea typeface="+mn-ea"/>
                <a:cs typeface="+mn-cs"/>
              </a:rPr>
              <a:t> La mobilité est une évidence pour la génération actuelle d'étudiants. Cependant, cela va bien au-delà de la connectivité de base. L'apprentissage lui-même devient mobile.</a:t>
            </a:r>
          </a:p>
          <a:p>
            <a:pPr marL="0" marR="0" indent="0" algn="l" defTabSz="914400">
              <a:lnSpc>
                <a:spcPct val="100000"/>
              </a:lnSpc>
              <a:spcBef>
                <a:spcPts val="0"/>
              </a:spcBef>
              <a:spcAft>
                <a:spcPts val="0"/>
              </a:spcAft>
              <a:buClr>
                <a:schemeClr val="tx1"/>
              </a:buClr>
              <a:buFont typeface="Arial"/>
              <a:buChar char="•"/>
              <a:tabLst/>
            </a:pPr>
            <a:r>
              <a:rPr lang="fr-BE" sz="1200" b="0" i="0" kern="1200" baseline="0" dirty="0">
                <a:solidFill>
                  <a:schemeClr val="tx1"/>
                </a:solidFill>
                <a:latin typeface="Calibri"/>
                <a:ea typeface="+mn-ea"/>
                <a:cs typeface="+mn-cs"/>
              </a:rPr>
              <a:t> Les étudiants d'aujourd'hui ont grandi avec les réseaux sociaux et attendent le même degré d'interactions sur le campus et en classe.</a:t>
            </a:r>
          </a:p>
          <a:p>
            <a:pPr marL="0" marR="0" indent="0" algn="l" defTabSz="914400">
              <a:lnSpc>
                <a:spcPct val="100000"/>
              </a:lnSpc>
              <a:spcBef>
                <a:spcPts val="0"/>
              </a:spcBef>
              <a:spcAft>
                <a:spcPts val="0"/>
              </a:spcAft>
              <a:buClr>
                <a:schemeClr val="tx1"/>
              </a:buClr>
              <a:buFont typeface="Arial"/>
              <a:buChar char="•"/>
              <a:tabLst/>
            </a:pPr>
            <a:r>
              <a:rPr lang="fr-BE" sz="1200" b="0" i="0" kern="1200" baseline="0" dirty="0">
                <a:solidFill>
                  <a:schemeClr val="tx1"/>
                </a:solidFill>
                <a:latin typeface="Calibri"/>
                <a:ea typeface="+mn-ea"/>
                <a:cs typeface="+mn-cs"/>
              </a:rPr>
              <a:t> La vidéo crée de nouvelles opportunités d'accès à l'enseignement, tout en garantissant l'interactivité et un enseignement asynchrone de haute qualité.</a:t>
            </a:r>
            <a:endParaRPr lang="en-US" sz="1200" b="0" kern="1200" dirty="0" smtClean="0">
              <a:solidFill>
                <a:schemeClr val="tx1"/>
              </a:solidFill>
              <a:latin typeface="+mn-lt"/>
              <a:ea typeface="+mn-ea"/>
              <a:cs typeface="+mn-cs"/>
            </a:endParaRPr>
          </a:p>
          <a:p>
            <a:pPr marL="0" marR="0" indent="0" algn="l" defTabSz="914400">
              <a:lnSpc>
                <a:spcPct val="100000"/>
              </a:lnSpc>
              <a:spcBef>
                <a:spcPts val="0"/>
              </a:spcBef>
              <a:spcAft>
                <a:spcPts val="0"/>
              </a:spcAft>
              <a:buNone/>
              <a:tabLst/>
            </a:pPr>
            <a:endParaRPr lang="en-US" sz="1200" b="0" kern="1200" dirty="0" smtClean="0">
              <a:solidFill>
                <a:schemeClr val="tx1"/>
              </a:solidFill>
              <a:latin typeface="+mn-lt"/>
              <a:ea typeface="+mn-ea"/>
              <a:cs typeface="+mn-cs"/>
            </a:endParaRPr>
          </a:p>
          <a:p>
            <a:pPr marL="0" marR="0" indent="0" algn="l" defTabSz="914400">
              <a:lnSpc>
                <a:spcPct val="100000"/>
              </a:lnSpc>
              <a:spcBef>
                <a:spcPts val="0"/>
              </a:spcBef>
              <a:spcAft>
                <a:spcPts val="0"/>
              </a:spcAft>
              <a:buNone/>
              <a:tabLst/>
            </a:pPr>
            <a:r>
              <a:rPr lang="fr-BE" sz="1200" b="0" i="0" kern="1200" dirty="0">
                <a:solidFill>
                  <a:schemeClr val="tx1"/>
                </a:solidFill>
                <a:latin typeface="Calibri"/>
                <a:ea typeface="+mn-ea"/>
                <a:cs typeface="+mn-cs"/>
              </a:rPr>
              <a:t>La technologie multiplie les opportunités d'apprentissage, en faisant des ordinateurs, des </a:t>
            </a:r>
            <a:r>
              <a:rPr lang="fr-BE" sz="1200" b="0" i="0" kern="1200" dirty="0" err="1">
                <a:solidFill>
                  <a:schemeClr val="tx1"/>
                </a:solidFill>
                <a:latin typeface="Calibri"/>
                <a:ea typeface="+mn-ea"/>
                <a:cs typeface="+mn-cs"/>
              </a:rPr>
              <a:t>smartphones</a:t>
            </a:r>
            <a:r>
              <a:rPr lang="fr-BE" sz="1200" b="0" i="0" kern="1200" dirty="0">
                <a:solidFill>
                  <a:schemeClr val="tx1"/>
                </a:solidFill>
                <a:latin typeface="Calibri"/>
                <a:ea typeface="+mn-ea"/>
                <a:cs typeface="+mn-cs"/>
              </a:rPr>
              <a:t> et des tablettes personnels une ressource académique potentielle. </a:t>
            </a:r>
          </a:p>
          <a:p>
            <a:pPr marL="0" marR="0" indent="0" algn="l" defTabSz="914400">
              <a:lnSpc>
                <a:spcPct val="100000"/>
              </a:lnSpc>
              <a:spcBef>
                <a:spcPts val="0"/>
              </a:spcBef>
              <a:spcAft>
                <a:spcPts val="0"/>
              </a:spcAft>
              <a:buNone/>
              <a:tabLst/>
            </a:pPr>
            <a:endParaRPr lang="en-US" sz="1200" b="0" kern="1200" dirty="0" smtClean="0">
              <a:solidFill>
                <a:schemeClr val="tx1"/>
              </a:solidFill>
              <a:latin typeface="+mn-lt"/>
              <a:ea typeface="+mn-ea"/>
              <a:cs typeface="+mn-cs"/>
            </a:endParaRPr>
          </a:p>
          <a:p>
            <a:pPr marL="0" indent="0" algn="l" defTabSz="914400">
              <a:buNone/>
            </a:pPr>
            <a:endParaRPr lang="en-US" sz="1100" dirty="0" smtClean="0">
              <a:solidFill>
                <a:srgbClr val="000000"/>
              </a:solidFill>
            </a:endParaRPr>
          </a:p>
        </p:txBody>
      </p:sp>
      <p:sp>
        <p:nvSpPr>
          <p:cNvPr id="4" name="Slide Number Placeholder 3"/>
          <p:cNvSpPr>
            <a:spLocks noGrp="1"/>
          </p:cNvSpPr>
          <p:nvPr>
            <p:ph type="sldNum" sz="quarter" idx="10"/>
          </p:nvPr>
        </p:nvSpPr>
        <p:spPr/>
        <p:txBody>
          <a:bodyPr/>
          <a:lstStyle/>
          <a:p>
            <a:pPr algn="r" defTabSz="914400">
              <a:buNone/>
            </a:pPr>
            <a:fld id="{8EAAB909-CEE8-4D03-8A78-5C0850B16A3E}" type="slidenum">
              <a:rPr lang="fr-BE" sz="1200" b="0" i="0" kern="1200">
                <a:solidFill>
                  <a:prstClr val="black"/>
                </a:solidFill>
                <a:latin typeface="Calibri"/>
                <a:ea typeface="+mn-ea"/>
                <a:cs typeface="+mn-cs"/>
              </a:rPr>
              <a:pPr algn="r" defTabSz="914400">
                <a:buNone/>
              </a:pPr>
              <a:t>4</a:t>
            </a:fld>
            <a:endParaRPr lang="en-US" sz="1200" kern="1200" dirty="0">
              <a:solidFill>
                <a:prstClr val="black"/>
              </a:solidFill>
              <a:latin typeface="Calibri"/>
              <a:ea typeface="+mn-ea"/>
              <a:cs typeface="+mn-cs"/>
            </a:endParaRPr>
          </a:p>
        </p:txBody>
      </p:sp>
    </p:spTree>
    <p:extLst>
      <p:ext uri="{BB962C8B-B14F-4D97-AF65-F5344CB8AC3E}">
        <p14:creationId xmlns="" xmlns:p14="http://schemas.microsoft.com/office/powerpoint/2010/main" val="2975766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a:buNone/>
            </a:pPr>
            <a:r>
              <a:rPr lang="fr-BE" sz="1200" b="0" i="0" kern="1200">
                <a:solidFill>
                  <a:schemeClr val="tx1"/>
                </a:solidFill>
                <a:latin typeface="Calibri"/>
                <a:ea typeface="+mn-ea"/>
                <a:cs typeface="+mn-cs"/>
              </a:rPr>
              <a:t>Selon Gartner, la virtualisation du poste de travail se développe dans les entreprises. Les bureaux virtuels hébergés (BVH) devraient représenter un marché de 70 millions d'unités à travers le monde, soit 15 pour cent des postes de travail et des ordinateurs portables d'entreprise d'ici 2014.* Cependant, il ne faut pas transiger sur la qualité. Pour obtenir une croissance encore plus rapide, les clients doivent garantir que leurs utilisateurs bénéficient d'une expérience haute définition pour les services voix et vidéo, et mettre en place une approche des systèmes intégrés qui réduit les coûts et la complexité du déploiement. </a:t>
            </a:r>
          </a:p>
          <a:p>
            <a:pPr marL="0" algn="l" defTabSz="914400">
              <a:buNone/>
            </a:pPr>
            <a:r>
              <a:rPr lang="fr-BE" sz="1200" b="0" i="0" kern="1200">
                <a:solidFill>
                  <a:schemeClr val="tx1"/>
                </a:solidFill>
                <a:latin typeface="Calibri"/>
                <a:ea typeface="+mn-ea"/>
                <a:cs typeface="+mn-cs"/>
              </a:rPr>
              <a:t> </a:t>
            </a:r>
          </a:p>
          <a:p>
            <a:pPr marL="0" algn="l" defTabSz="914400">
              <a:buNone/>
            </a:pPr>
            <a:r>
              <a:rPr lang="fr-BE" sz="1200" b="0" i="0" kern="1200">
                <a:solidFill>
                  <a:schemeClr val="tx1"/>
                </a:solidFill>
                <a:latin typeface="Calibri"/>
                <a:ea typeface="+mn-ea"/>
                <a:cs typeface="+mn-cs"/>
              </a:rPr>
              <a:t> </a:t>
            </a:r>
          </a:p>
          <a:p>
            <a:pPr marL="0" algn="l" defTabSz="914400">
              <a:buNone/>
            </a:pPr>
            <a:r>
              <a:rPr lang="fr-BE" sz="1200" b="0" i="0" kern="1200">
                <a:solidFill>
                  <a:schemeClr val="tx1"/>
                </a:solidFill>
                <a:latin typeface="Calibri"/>
                <a:ea typeface="+mn-ea"/>
                <a:cs typeface="+mn-cs"/>
              </a:rPr>
              <a:t> </a:t>
            </a:r>
          </a:p>
          <a:p>
            <a:pPr marL="0" algn="l" defTabSz="914400">
              <a:buNone/>
            </a:pPr>
            <a:endParaRPr lang="en-US" b="0" dirty="0"/>
          </a:p>
        </p:txBody>
      </p:sp>
      <p:sp>
        <p:nvSpPr>
          <p:cNvPr id="4" name="Slide Number Placeholder 3"/>
          <p:cNvSpPr>
            <a:spLocks noGrp="1"/>
          </p:cNvSpPr>
          <p:nvPr>
            <p:ph type="sldNum" sz="quarter" idx="10"/>
          </p:nvPr>
        </p:nvSpPr>
        <p:spPr/>
        <p:txBody>
          <a:bodyPr/>
          <a:lstStyle/>
          <a:p>
            <a:pPr algn="r" defTabSz="914400">
              <a:buNone/>
            </a:pPr>
            <a:fld id="{D8B0DFB1-C835-4049-8551-241CE276AC71}" type="slidenum">
              <a:rPr lang="fr-BE" sz="1200" b="0" i="0" kern="1200">
                <a:solidFill>
                  <a:prstClr val="black"/>
                </a:solidFill>
                <a:latin typeface="Calibri"/>
                <a:ea typeface="+mn-ea"/>
                <a:cs typeface="+mn-cs"/>
              </a:rPr>
              <a:pPr algn="r" defTabSz="914400">
                <a:buNone/>
              </a:pPr>
              <a:t>5</a:t>
            </a:fld>
            <a:endParaRPr lang="en-US" sz="1200" kern="1200" dirty="0">
              <a:solidFill>
                <a:prstClr val="black"/>
              </a:solidFill>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96FA8831-C8BE-4802-9C2B-197E625A893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5"/>
            <a:ext cx="5486400" cy="4422775"/>
          </a:xfrm>
        </p:spPr>
        <p:txBody>
          <a:bodyPr>
            <a:noAutofit/>
          </a:bodyPr>
          <a:lstStyle/>
          <a:p>
            <a:pPr marL="0" algn="l" defTabSz="914400">
              <a:buNone/>
            </a:pPr>
            <a:r>
              <a:rPr lang="fr-BE" sz="1100" b="0" i="0" kern="1200" baseline="0" dirty="0">
                <a:solidFill>
                  <a:schemeClr val="tx1"/>
                </a:solidFill>
                <a:latin typeface="Calibri"/>
                <a:ea typeface="+mn-ea"/>
                <a:cs typeface="+mn-cs"/>
              </a:rPr>
              <a:t>Dans le domaine de l'enseignement, les responsables sont confrontés à des pressions et à des défis significatifs.</a:t>
            </a:r>
          </a:p>
          <a:p>
            <a:pPr marL="0" algn="l" defTabSz="914400">
              <a:buNone/>
            </a:pPr>
            <a:endParaRPr lang="en-US" sz="1100" kern="1200" baseline="0" dirty="0" smtClean="0">
              <a:solidFill>
                <a:schemeClr val="tx1"/>
              </a:solidFill>
              <a:latin typeface="+mn-lt"/>
              <a:ea typeface="+mn-ea"/>
              <a:cs typeface="+mn-cs"/>
            </a:endParaRPr>
          </a:p>
          <a:p>
            <a:pPr marL="0" algn="l" defTabSz="914400">
              <a:buNone/>
            </a:pPr>
            <a:r>
              <a:rPr lang="fr-BE" sz="1100" b="0" i="0" kern="1200" baseline="0" dirty="0">
                <a:solidFill>
                  <a:schemeClr val="tx1"/>
                </a:solidFill>
                <a:latin typeface="Calibri"/>
                <a:ea typeface="+mn-ea"/>
                <a:cs typeface="+mn-cs"/>
              </a:rPr>
              <a:t>Ils subissent des pressions pour contrôler, voire réduire le coût des services informatiques. </a:t>
            </a:r>
          </a:p>
          <a:p>
            <a:pPr marL="0" algn="l" defTabSz="914400">
              <a:buNone/>
            </a:pPr>
            <a:endParaRPr lang="en-US" sz="1100" kern="1200" baseline="0" dirty="0" smtClean="0">
              <a:solidFill>
                <a:schemeClr val="tx1"/>
              </a:solidFill>
              <a:latin typeface="+mn-lt"/>
              <a:ea typeface="+mn-ea"/>
              <a:cs typeface="+mn-cs"/>
            </a:endParaRPr>
          </a:p>
          <a:p>
            <a:pPr marL="0" algn="l" defTabSz="914400">
              <a:buNone/>
            </a:pPr>
            <a:r>
              <a:rPr lang="fr-BE" sz="1100" b="0" i="0" kern="1200" baseline="0" dirty="0">
                <a:solidFill>
                  <a:schemeClr val="tx1"/>
                </a:solidFill>
                <a:latin typeface="Calibri"/>
                <a:ea typeface="+mn-ea"/>
                <a:cs typeface="+mn-cs"/>
              </a:rPr>
              <a:t>Dans le même temps, les exigences des étudiants, des enseignants et du personnel en termes de services informatiques fiables augmentent.</a:t>
            </a:r>
          </a:p>
          <a:p>
            <a:pPr marL="0" algn="l" defTabSz="914400">
              <a:buNone/>
            </a:pPr>
            <a:endParaRPr lang="en-US" sz="1100" kern="1200" baseline="0" dirty="0" smtClean="0">
              <a:solidFill>
                <a:schemeClr val="tx1"/>
              </a:solidFill>
              <a:latin typeface="+mn-lt"/>
              <a:ea typeface="+mn-ea"/>
              <a:cs typeface="+mn-cs"/>
            </a:endParaRPr>
          </a:p>
          <a:p>
            <a:pPr marL="0" algn="l" defTabSz="914400">
              <a:buNone/>
            </a:pPr>
            <a:r>
              <a:rPr lang="fr-BE" sz="1100" b="0" i="0" kern="1200" baseline="0" dirty="0">
                <a:solidFill>
                  <a:schemeClr val="tx1"/>
                </a:solidFill>
                <a:latin typeface="Calibri"/>
                <a:ea typeface="+mn-ea"/>
                <a:cs typeface="+mn-cs"/>
              </a:rPr>
              <a:t>La liste des périphériques et des applications pris en charge s'allonge en raison des choix des utilisateurs finaux.</a:t>
            </a:r>
          </a:p>
          <a:p>
            <a:pPr marL="0" algn="l" defTabSz="914400">
              <a:buNone/>
            </a:pPr>
            <a:endParaRPr lang="en-US" sz="1100" kern="1200" baseline="0" dirty="0" smtClean="0">
              <a:solidFill>
                <a:schemeClr val="tx1"/>
              </a:solidFill>
              <a:latin typeface="+mn-lt"/>
              <a:ea typeface="+mn-ea"/>
              <a:cs typeface="+mn-cs"/>
            </a:endParaRPr>
          </a:p>
          <a:p>
            <a:pPr marL="0" algn="l" defTabSz="914400">
              <a:buNone/>
            </a:pPr>
            <a:r>
              <a:rPr lang="fr-BE" sz="1100" b="0" i="0" kern="1200" baseline="0" dirty="0">
                <a:solidFill>
                  <a:schemeClr val="tx1"/>
                </a:solidFill>
                <a:latin typeface="Calibri"/>
                <a:ea typeface="+mn-ea"/>
                <a:cs typeface="+mn-cs"/>
              </a:rPr>
              <a:t>Le maintien de la sécurité réseau, de la confidentialité des données et de la conformité est un défi très important dans cet environnement.</a:t>
            </a:r>
          </a:p>
          <a:p>
            <a:pPr marL="0" algn="l" defTabSz="914400">
              <a:buNone/>
            </a:pPr>
            <a:endParaRPr lang="en-US" sz="1100" kern="1200" baseline="0" dirty="0" smtClean="0">
              <a:solidFill>
                <a:schemeClr val="tx1"/>
              </a:solidFill>
              <a:latin typeface="+mn-lt"/>
              <a:ea typeface="+mn-ea"/>
              <a:cs typeface="+mn-cs"/>
            </a:endParaRPr>
          </a:p>
          <a:p>
            <a:pPr marL="0" algn="l" defTabSz="914400">
              <a:buNone/>
            </a:pPr>
            <a:r>
              <a:rPr lang="fr-BE" sz="1100" b="0" i="0" kern="1200" baseline="0" dirty="0">
                <a:solidFill>
                  <a:schemeClr val="tx1"/>
                </a:solidFill>
                <a:latin typeface="Calibri"/>
                <a:ea typeface="+mn-ea"/>
                <a:cs typeface="+mn-cs"/>
              </a:rPr>
              <a:t>Les laboratoires informatiques traditionnels ne satisfont plus étudiants et enseignants. Ils veulent pouvoir accéder aux applications dont ils ont besoin pour les cours à tout moment et à partir de n'importe quel périphérique.</a:t>
            </a:r>
          </a:p>
          <a:p>
            <a:pPr marL="0" algn="l" defTabSz="914400">
              <a:buNone/>
            </a:pPr>
            <a:endParaRPr lang="en-US" sz="1100" kern="1200" baseline="0" dirty="0" smtClean="0">
              <a:solidFill>
                <a:schemeClr val="tx1"/>
              </a:solidFill>
              <a:latin typeface="+mn-lt"/>
              <a:ea typeface="+mn-ea"/>
              <a:cs typeface="+mn-cs"/>
            </a:endParaRPr>
          </a:p>
          <a:p>
            <a:pPr marL="0" algn="l" defTabSz="914400">
              <a:buNone/>
            </a:pPr>
            <a:r>
              <a:rPr lang="fr-BE" sz="1100" b="0" i="0" kern="1200" baseline="0" dirty="0">
                <a:solidFill>
                  <a:schemeClr val="tx1"/>
                </a:solidFill>
                <a:latin typeface="Calibri"/>
                <a:ea typeface="+mn-ea"/>
                <a:cs typeface="+mn-cs"/>
              </a:rPr>
              <a:t>Répondre à toutes ces demandes augmente les exigences relatives aux réseaux et aux data center. Les réseaux doivent être plus intelligents avec des data center automatisés, tout en étant plus fiables, plus rapides et évolutifs.</a:t>
            </a:r>
          </a:p>
          <a:p>
            <a:pPr marL="0" algn="l" defTabSz="914400">
              <a:buNone/>
            </a:pPr>
            <a:endParaRPr lang="en-US" sz="1100" kern="1200" baseline="0" dirty="0" smtClean="0">
              <a:solidFill>
                <a:schemeClr val="tx1"/>
              </a:solidFill>
              <a:latin typeface="+mn-lt"/>
              <a:ea typeface="+mn-ea"/>
              <a:cs typeface="+mn-cs"/>
            </a:endParaRPr>
          </a:p>
          <a:p>
            <a:pPr marL="0" algn="l" defTabSz="914400">
              <a:buNone/>
            </a:pPr>
            <a:r>
              <a:rPr lang="fr-BE" sz="1100" b="0" i="0" kern="1200" baseline="0" dirty="0">
                <a:solidFill>
                  <a:schemeClr val="tx1"/>
                </a:solidFill>
                <a:latin typeface="Calibri"/>
                <a:ea typeface="+mn-ea"/>
                <a:cs typeface="+mn-cs"/>
              </a:rPr>
              <a:t>De plus en plus, les responsables recherchent de nouveaux modèles pour répondre à ces pressions et à ces défis. Ils sont à la recherche de modèles durables qui peuvent satisfaire l'évolution des besoins des établissements scolaires actuels.</a:t>
            </a:r>
          </a:p>
        </p:txBody>
      </p:sp>
      <p:sp>
        <p:nvSpPr>
          <p:cNvPr id="4" name="Slide Number Placeholder 3"/>
          <p:cNvSpPr>
            <a:spLocks noGrp="1"/>
          </p:cNvSpPr>
          <p:nvPr>
            <p:ph type="sldNum" sz="quarter" idx="10"/>
          </p:nvPr>
        </p:nvSpPr>
        <p:spPr/>
        <p:txBody>
          <a:bodyPr/>
          <a:lstStyle/>
          <a:p>
            <a:pPr algn="r" defTabSz="914400">
              <a:buNone/>
            </a:pPr>
            <a:fld id="{96FA8831-C8BE-4802-9C2B-197E625A8934}" type="slidenum">
              <a:rPr lang="fr-BE" sz="1200" b="0" i="0">
                <a:solidFill>
                  <a:schemeClr val="tx1"/>
                </a:solidFill>
                <a:latin typeface="Calibri"/>
                <a:ea typeface="+mn-ea"/>
                <a:cs typeface="+mn-cs"/>
              </a:rPr>
              <a:pPr algn="r" defTabSz="914400">
                <a:buNone/>
              </a:pPr>
              <a:t>7</a:t>
            </a:fld>
            <a:endParaRPr lang="en-US" dirty="0"/>
          </a:p>
        </p:txBody>
      </p:sp>
    </p:spTree>
    <p:extLst>
      <p:ext uri="{BB962C8B-B14F-4D97-AF65-F5344CB8AC3E}">
        <p14:creationId xmlns="" xmlns:p14="http://schemas.microsoft.com/office/powerpoint/2010/main" val="1827703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5"/>
            <a:ext cx="5486400" cy="4632325"/>
          </a:xfrm>
        </p:spPr>
        <p:txBody>
          <a:bodyPr>
            <a:noAutofit/>
          </a:bodyPr>
          <a:lstStyle/>
          <a:p>
            <a:pPr marL="0" indent="0" algn="l" defTabSz="914400">
              <a:spcBef>
                <a:spcPts val="800"/>
              </a:spcBef>
              <a:buNone/>
            </a:pPr>
            <a:r>
              <a:rPr lang="fr-BE" sz="800" b="0" i="0" kern="1200" dirty="0">
                <a:solidFill>
                  <a:schemeClr val="tx1"/>
                </a:solidFill>
                <a:latin typeface="Calibri"/>
                <a:ea typeface="+mn-ea"/>
                <a:cs typeface="+mn-cs"/>
              </a:rPr>
              <a:t>Cisco</a:t>
            </a:r>
            <a:r>
              <a:rPr lang="fr-BE" sz="800" b="0" i="0" kern="1200" baseline="30000" dirty="0">
                <a:solidFill>
                  <a:schemeClr val="tx1"/>
                </a:solidFill>
                <a:latin typeface="Calibri"/>
                <a:ea typeface="+mn-ea"/>
                <a:cs typeface="+mn-cs"/>
              </a:rPr>
              <a:t> </a:t>
            </a:r>
            <a:r>
              <a:rPr lang="fr-BE" sz="800" b="0" i="0" kern="1200" dirty="0">
                <a:solidFill>
                  <a:schemeClr val="tx1"/>
                </a:solidFill>
                <a:latin typeface="Calibri"/>
                <a:ea typeface="+mn-ea"/>
                <a:cs typeface="+mn-cs"/>
              </a:rPr>
              <a:t>VXI</a:t>
            </a:r>
            <a:r>
              <a:rPr lang="fr-BE" sz="800" b="0" i="0" kern="1200" baseline="0" dirty="0">
                <a:solidFill>
                  <a:schemeClr val="tx1"/>
                </a:solidFill>
                <a:latin typeface="Calibri"/>
                <a:ea typeface="+mn-ea"/>
                <a:cs typeface="+mn-cs"/>
              </a:rPr>
              <a:t> </a:t>
            </a:r>
            <a:r>
              <a:rPr lang="fr-BE" sz="800" b="0" i="0" kern="1200" dirty="0">
                <a:solidFill>
                  <a:schemeClr val="tx1"/>
                </a:solidFill>
                <a:latin typeface="Calibri"/>
                <a:ea typeface="+mn-ea"/>
                <a:cs typeface="+mn-cs"/>
              </a:rPr>
              <a:t>offre des espaces de travail virtuels dont les fonctionnalités dépassent celles des postes de travail de salle de classe traditionnels afin d'unifier les postes de travail virtuels, les services voix et vidéo. </a:t>
            </a:r>
            <a:endParaRPr lang="fr-BE" sz="800" b="0" i="0" kern="1200" dirty="0" smtClean="0">
              <a:solidFill>
                <a:schemeClr val="tx1"/>
              </a:solidFill>
              <a:latin typeface="Calibri"/>
              <a:ea typeface="+mn-ea"/>
              <a:cs typeface="+mn-cs"/>
            </a:endParaRPr>
          </a:p>
          <a:p>
            <a:pPr marL="0" indent="0" algn="l" defTabSz="914400">
              <a:spcBef>
                <a:spcPts val="800"/>
              </a:spcBef>
              <a:buNone/>
            </a:pPr>
            <a:endParaRPr lang="en-US" sz="8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0" indent="0" algn="l" defTabSz="914400">
              <a:spcBef>
                <a:spcPts val="800"/>
              </a:spcBef>
              <a:buNone/>
            </a:pPr>
            <a:r>
              <a:rPr lang="fr-BE" sz="1000" b="0" i="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Calibri"/>
                <a:ea typeface="+mn-ea"/>
                <a:cs typeface="+mn-cs"/>
              </a:rPr>
              <a:t>Administrateurs</a:t>
            </a:r>
            <a:endParaRPr lang="fr-BE" sz="10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Calibri"/>
              <a:ea typeface="+mn-ea"/>
              <a:cs typeface="+mn-cs"/>
            </a:endParaRPr>
          </a:p>
          <a:p>
            <a:pPr marL="236555" lvl="1" indent="-125456" algn="l" defTabSz="914400">
              <a:spcBef>
                <a:spcPts val="600"/>
              </a:spcBef>
              <a:spcAft>
                <a:spcPts val="600"/>
              </a:spcAft>
              <a:buClr>
                <a:srgbClr val="000000"/>
              </a:buClr>
              <a:buSzPct val="80000"/>
              <a:buFont typeface="Arial"/>
              <a:buChar char="•"/>
            </a:pPr>
            <a:r>
              <a:rPr lang="fr-BE" sz="800" b="0" i="0" dirty="0">
                <a:solidFill>
                  <a:srgbClr val="000000"/>
                </a:solidFill>
                <a:latin typeface="Calibri"/>
                <a:ea typeface="+mn-ea"/>
                <a:cs typeface="+mn-cs"/>
              </a:rPr>
              <a:t>Il propose une solution d'espace de travail qui unifie poste de travail virtuel, services voix et vidéo, et collaboration pour des interactions immersives entre étudiants et enseignants et un apprentissage accéléré.</a:t>
            </a:r>
            <a:endParaRPr lang="en-US" sz="800" dirty="0" smtClean="0">
              <a:solidFill>
                <a:srgbClr val="3A3A3A"/>
              </a:solidFill>
            </a:endParaRPr>
          </a:p>
          <a:p>
            <a:pPr marL="236555" lvl="1" indent="-125456" algn="l" defTabSz="914400">
              <a:spcBef>
                <a:spcPts val="600"/>
              </a:spcBef>
              <a:spcAft>
                <a:spcPts val="600"/>
              </a:spcAft>
              <a:buClr>
                <a:srgbClr val="000000"/>
              </a:buClr>
              <a:buSzPct val="80000"/>
              <a:buFont typeface="Arial"/>
              <a:buChar char="•"/>
            </a:pPr>
            <a:r>
              <a:rPr lang="fr-BE" sz="800" b="0" i="0" dirty="0">
                <a:solidFill>
                  <a:srgbClr val="000000"/>
                </a:solidFill>
                <a:latin typeface="Calibri"/>
                <a:ea typeface="+mn-ea"/>
                <a:cs typeface="+mn-cs"/>
              </a:rPr>
              <a:t>Il renforce la conformité et la réduction des risques en centralisant les données et les applications en toute sécurité.</a:t>
            </a:r>
          </a:p>
          <a:p>
            <a:pPr marL="236555" lvl="1" indent="-125456" algn="l" defTabSz="914400">
              <a:spcBef>
                <a:spcPts val="600"/>
              </a:spcBef>
              <a:spcAft>
                <a:spcPts val="600"/>
              </a:spcAft>
              <a:buClr>
                <a:srgbClr val="000000"/>
              </a:buClr>
              <a:buSzPct val="80000"/>
              <a:buFont typeface="Arial"/>
              <a:buChar char="•"/>
            </a:pPr>
            <a:r>
              <a:rPr lang="fr-BE" sz="800" b="0" i="0" dirty="0">
                <a:solidFill>
                  <a:srgbClr val="000000"/>
                </a:solidFill>
                <a:latin typeface="Calibri"/>
                <a:ea typeface="+mn-ea"/>
                <a:cs typeface="+mn-cs"/>
              </a:rPr>
              <a:t>Il augmente le ROI grâce à une infrastructure optimisée, des opérations simplifiées, des cycles de renouvellement de PC prolongés et des dépenses énergétiques </a:t>
            </a:r>
            <a:r>
              <a:rPr lang="fr-BE" sz="800" b="0" i="0" dirty="0" smtClean="0">
                <a:solidFill>
                  <a:srgbClr val="000000"/>
                </a:solidFill>
                <a:latin typeface="Calibri"/>
                <a:ea typeface="+mn-ea"/>
                <a:cs typeface="+mn-cs"/>
              </a:rPr>
              <a:t>réduites</a:t>
            </a:r>
          </a:p>
          <a:p>
            <a:pPr marL="236555" lvl="1" indent="-125456" algn="l" defTabSz="914400">
              <a:spcBef>
                <a:spcPts val="600"/>
              </a:spcBef>
              <a:spcAft>
                <a:spcPts val="600"/>
              </a:spcAft>
              <a:buClr>
                <a:srgbClr val="000000"/>
              </a:buClr>
              <a:buSzPct val="80000"/>
              <a:buFont typeface="Arial"/>
              <a:buChar char="•"/>
            </a:pPr>
            <a:endParaRPr lang="fr-BE" sz="800" b="0" i="0" dirty="0">
              <a:solidFill>
                <a:srgbClr val="000000"/>
              </a:solidFill>
              <a:latin typeface="Calibri"/>
              <a:ea typeface="+mn-ea"/>
              <a:cs typeface="+mn-cs"/>
            </a:endParaRPr>
          </a:p>
          <a:p>
            <a:pPr marL="236555" lvl="1" indent="-125456" algn="l" defTabSz="914400">
              <a:spcBef>
                <a:spcPts val="0"/>
              </a:spcBef>
              <a:spcAft>
                <a:spcPts val="600"/>
              </a:spcAft>
              <a:buNone/>
            </a:pPr>
            <a:r>
              <a:rPr lang="fr-BE" sz="1000" b="0" i="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Calibri"/>
                <a:ea typeface="+mn-ea"/>
                <a:cs typeface="+mn-cs"/>
              </a:rPr>
              <a:t>Étudiants </a:t>
            </a:r>
            <a:r>
              <a:rPr lang="fr-BE" sz="10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Calibri"/>
                <a:ea typeface="+mn-ea"/>
                <a:cs typeface="+mn-cs"/>
              </a:rPr>
              <a:t>et professionnels de l'enseignement</a:t>
            </a:r>
          </a:p>
          <a:p>
            <a:pPr marL="236555" lvl="1" indent="-125456" algn="l" defTabSz="914400">
              <a:spcBef>
                <a:spcPts val="0"/>
              </a:spcBef>
              <a:spcAft>
                <a:spcPts val="600"/>
              </a:spcAft>
              <a:buClr>
                <a:srgbClr val="000000"/>
              </a:buClr>
              <a:buSzPct val="80000"/>
              <a:buFont typeface="Arial"/>
              <a:buChar char="•"/>
            </a:pPr>
            <a:r>
              <a:rPr lang="fr-BE" sz="800" b="0" i="0" dirty="0">
                <a:solidFill>
                  <a:srgbClr val="000000"/>
                </a:solidFill>
                <a:latin typeface="Calibri"/>
                <a:ea typeface="+mn-ea"/>
                <a:cs typeface="+mn-cs"/>
              </a:rPr>
              <a:t>Il permet une expérience optimale avec un accès à tous les services d'applications et de collaboration, en tout lieu et sur n'importe quel périphérique.</a:t>
            </a:r>
          </a:p>
          <a:p>
            <a:pPr marL="236555" lvl="1" indent="-125456" algn="l" defTabSz="914400">
              <a:spcBef>
                <a:spcPts val="0"/>
              </a:spcBef>
              <a:spcAft>
                <a:spcPts val="600"/>
              </a:spcAft>
              <a:buClr>
                <a:srgbClr val="000000"/>
              </a:buClr>
              <a:buSzPct val="80000"/>
              <a:buFont typeface="Arial"/>
              <a:buChar char="•"/>
            </a:pPr>
            <a:r>
              <a:rPr lang="fr-BE" sz="800" b="0" i="0" dirty="0">
                <a:solidFill>
                  <a:srgbClr val="000000"/>
                </a:solidFill>
                <a:latin typeface="Calibri"/>
                <a:ea typeface="+mn-ea"/>
                <a:cs typeface="+mn-cs"/>
              </a:rPr>
              <a:t>Il offre choix, liberté et la souplesse, en s'adaptant aux différents modes d'apprentissage et d'enseignement. </a:t>
            </a:r>
            <a:endParaRPr lang="fr-BE" sz="800" b="0" i="0" dirty="0" smtClean="0">
              <a:solidFill>
                <a:srgbClr val="000000"/>
              </a:solidFill>
              <a:latin typeface="Calibri"/>
              <a:ea typeface="+mn-ea"/>
              <a:cs typeface="+mn-cs"/>
            </a:endParaRPr>
          </a:p>
          <a:p>
            <a:pPr marL="236555" lvl="1" indent="-125456" algn="l" defTabSz="914400">
              <a:spcBef>
                <a:spcPts val="0"/>
              </a:spcBef>
              <a:spcAft>
                <a:spcPts val="600"/>
              </a:spcAft>
              <a:buClr>
                <a:srgbClr val="000000"/>
              </a:buClr>
              <a:buSzPct val="80000"/>
              <a:buFont typeface="Arial"/>
              <a:buChar char="•"/>
            </a:pPr>
            <a:endParaRPr lang="fr-BE" sz="800" b="0" i="0" dirty="0">
              <a:solidFill>
                <a:srgbClr val="000000"/>
              </a:solidFill>
              <a:latin typeface="Calibri"/>
              <a:ea typeface="+mn-ea"/>
              <a:cs typeface="+mn-cs"/>
            </a:endParaRPr>
          </a:p>
          <a:p>
            <a:pPr marL="236555" lvl="1" indent="-125456" algn="l" defTabSz="914400">
              <a:spcBef>
                <a:spcPts val="0"/>
              </a:spcBef>
              <a:spcAft>
                <a:spcPts val="600"/>
              </a:spcAft>
              <a:buNone/>
            </a:pPr>
            <a:r>
              <a:rPr lang="fr-BE" sz="1000" b="0" i="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Calibri"/>
                <a:ea typeface="+mn-ea"/>
                <a:cs typeface="+mn-cs"/>
              </a:rPr>
              <a:t>Responsables </a:t>
            </a:r>
            <a:r>
              <a:rPr lang="fr-BE" sz="10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Calibri"/>
                <a:ea typeface="+mn-ea"/>
                <a:cs typeface="+mn-cs"/>
              </a:rPr>
              <a:t>informatiques</a:t>
            </a:r>
          </a:p>
          <a:p>
            <a:pPr marL="0" algn="l" defTabSz="914400">
              <a:spcBef>
                <a:spcPts val="600"/>
              </a:spcBef>
              <a:spcAft>
                <a:spcPts val="600"/>
              </a:spcAft>
              <a:buClr>
                <a:srgbClr val="000000"/>
              </a:buClr>
              <a:buFont typeface="Arial"/>
              <a:buChar char="•"/>
            </a:pPr>
            <a:r>
              <a:rPr lang="fr-BE" sz="800" b="0" i="0" dirty="0">
                <a:solidFill>
                  <a:srgbClr val="000000"/>
                </a:solidFill>
                <a:latin typeface="Calibri"/>
                <a:ea typeface="+mn-ea"/>
                <a:cs typeface="+mn-cs"/>
              </a:rPr>
              <a:t>Il répond rapidement aux demandent d'applications évolutives, tout en garantissant des images de système d'exploitation standardisées.</a:t>
            </a:r>
          </a:p>
          <a:p>
            <a:pPr marL="0" algn="l" defTabSz="914400">
              <a:spcBef>
                <a:spcPts val="600"/>
              </a:spcBef>
              <a:spcAft>
                <a:spcPts val="600"/>
              </a:spcAft>
              <a:buClr>
                <a:srgbClr val="000000"/>
              </a:buClr>
              <a:buFont typeface="Arial"/>
              <a:buChar char="•"/>
            </a:pPr>
            <a:r>
              <a:rPr lang="fr-BE" sz="800" b="0" i="0" dirty="0">
                <a:solidFill>
                  <a:srgbClr val="000000"/>
                </a:solidFill>
                <a:latin typeface="Calibri"/>
                <a:ea typeface="+mn-ea"/>
                <a:cs typeface="+mn-cs"/>
              </a:rPr>
              <a:t>Il optimise la souplesse de l'entreprise en facilitant l'approvisionnement sécurisé de plus d'utilisateurs finaux. </a:t>
            </a:r>
          </a:p>
          <a:p>
            <a:pPr marL="0" algn="l" defTabSz="914400">
              <a:spcBef>
                <a:spcPts val="600"/>
              </a:spcBef>
              <a:spcAft>
                <a:spcPts val="600"/>
              </a:spcAft>
              <a:buClr>
                <a:srgbClr val="000000"/>
              </a:buClr>
              <a:buFont typeface="Arial"/>
              <a:buChar char="•"/>
            </a:pPr>
            <a:r>
              <a:rPr lang="fr-BE" sz="800" b="0" i="0" dirty="0">
                <a:solidFill>
                  <a:srgbClr val="000000"/>
                </a:solidFill>
                <a:latin typeface="Calibri"/>
                <a:ea typeface="+mn-ea"/>
                <a:cs typeface="+mn-cs"/>
              </a:rPr>
              <a:t>Il fournit une sécurité renforcée contre les applications non autorisées ou les programmes malveillants.</a:t>
            </a:r>
          </a:p>
          <a:p>
            <a:pPr marL="0" algn="l" defTabSz="914400">
              <a:spcBef>
                <a:spcPts val="600"/>
              </a:spcBef>
              <a:spcAft>
                <a:spcPts val="600"/>
              </a:spcAft>
              <a:buClr>
                <a:srgbClr val="000000"/>
              </a:buClr>
              <a:buFont typeface="Arial"/>
              <a:buChar char="•"/>
            </a:pPr>
            <a:r>
              <a:rPr lang="fr-BE" sz="800" b="0" i="0" dirty="0">
                <a:solidFill>
                  <a:srgbClr val="000000"/>
                </a:solidFill>
                <a:latin typeface="Calibri"/>
                <a:ea typeface="+mn-ea"/>
                <a:cs typeface="+mn-cs"/>
              </a:rPr>
              <a:t>Il permet le déploiement plus rapide et simplifié des solutions d'espace de travail avec des conceptions validées, des feuilles de route système, des modèles opérationnels simplifiés, ainsi qu'un</a:t>
            </a:r>
            <a:r>
              <a:rPr lang="fr-BE" sz="800" b="0" i="0" baseline="0" dirty="0">
                <a:solidFill>
                  <a:srgbClr val="000000"/>
                </a:solidFill>
                <a:latin typeface="Calibri"/>
                <a:ea typeface="+mn-ea"/>
                <a:cs typeface="+mn-cs"/>
              </a:rPr>
              <a:t> </a:t>
            </a:r>
            <a:r>
              <a:rPr lang="fr-BE" sz="800" b="0" i="0" dirty="0">
                <a:solidFill>
                  <a:srgbClr val="000000"/>
                </a:solidFill>
                <a:latin typeface="Calibri"/>
                <a:ea typeface="+mn-ea"/>
                <a:cs typeface="+mn-cs"/>
              </a:rPr>
              <a:t>service et une assistance de bout en bout.</a:t>
            </a:r>
            <a:endParaRPr lang="en-US" sz="800" dirty="0"/>
          </a:p>
        </p:txBody>
      </p:sp>
      <p:sp>
        <p:nvSpPr>
          <p:cNvPr id="4" name="Slide Number Placeholder 3"/>
          <p:cNvSpPr>
            <a:spLocks noGrp="1"/>
          </p:cNvSpPr>
          <p:nvPr>
            <p:ph type="sldNum" sz="quarter" idx="10"/>
          </p:nvPr>
        </p:nvSpPr>
        <p:spPr/>
        <p:txBody>
          <a:bodyPr/>
          <a:lstStyle/>
          <a:p>
            <a:pPr algn="r" defTabSz="914400">
              <a:buNone/>
            </a:pPr>
            <a:fld id="{96FA8831-C8BE-4802-9C2B-197E625A8934}" type="slidenum">
              <a:rPr lang="fr-BE" sz="1200" b="0" i="0">
                <a:solidFill>
                  <a:schemeClr val="tx1"/>
                </a:solidFill>
                <a:latin typeface="Calibri"/>
                <a:ea typeface="+mn-ea"/>
                <a:cs typeface="+mn-cs"/>
              </a:rPr>
              <a:pPr algn="r" defTabSz="914400">
                <a:buNone/>
              </a:pPr>
              <a:t>8</a:t>
            </a:fld>
            <a:endParaRPr lang="en-US" dirty="0"/>
          </a:p>
        </p:txBody>
      </p:sp>
    </p:spTree>
    <p:extLst>
      <p:ext uri="{BB962C8B-B14F-4D97-AF65-F5344CB8AC3E}">
        <p14:creationId xmlns="" xmlns:p14="http://schemas.microsoft.com/office/powerpoint/2010/main" val="909713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96FA8831-C8BE-4802-9C2B-197E625A8934}" type="slidenum">
              <a:rPr lang="fr-BE" sz="1200" b="0" i="0">
                <a:solidFill>
                  <a:schemeClr val="tx1"/>
                </a:solidFill>
                <a:latin typeface="Calibri"/>
                <a:ea typeface="+mn-ea"/>
                <a:cs typeface="+mn-cs"/>
              </a:rPr>
              <a:pPr algn="r" defTabSz="914400">
                <a:buNone/>
              </a:pPr>
              <a:t>9</a:t>
            </a:fld>
            <a:endParaRPr lang="en-US" dirty="0"/>
          </a:p>
        </p:txBody>
      </p:sp>
    </p:spTree>
    <p:extLst>
      <p:ext uri="{BB962C8B-B14F-4D97-AF65-F5344CB8AC3E}">
        <p14:creationId xmlns="" xmlns:p14="http://schemas.microsoft.com/office/powerpoint/2010/main" val="11715750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20406" t="5006" r="8569" b="31071"/>
          <a:stretch/>
        </p:blipFill>
        <p:spPr>
          <a:xfrm flipH="1">
            <a:off x="0" y="0"/>
            <a:ext cx="9144000" cy="6858000"/>
          </a:xfrm>
          <a:prstGeom prst="rect">
            <a:avLst/>
          </a:prstGeom>
        </p:spPr>
      </p:pic>
      <p:grpSp>
        <p:nvGrpSpPr>
          <p:cNvPr id="59" name="Group 67"/>
          <p:cNvGrpSpPr/>
          <p:nvPr userDrawn="1"/>
        </p:nvGrpSpPr>
        <p:grpSpPr>
          <a:xfrm>
            <a:off x="341314" y="311151"/>
            <a:ext cx="829170"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2" name="Title 1"/>
          <p:cNvSpPr>
            <a:spLocks noGrp="1"/>
          </p:cNvSpPr>
          <p:nvPr>
            <p:ph type="ctrTitle" hasCustomPrompt="1"/>
          </p:nvPr>
        </p:nvSpPr>
        <p:spPr>
          <a:xfrm>
            <a:off x="221393" y="1236689"/>
            <a:ext cx="8112125" cy="2651722"/>
          </a:xfrm>
        </p:spPr>
        <p:txBody>
          <a:bodyPr/>
          <a:lstStyle>
            <a:lvl1pPr>
              <a:lnSpc>
                <a:spcPct val="90000"/>
              </a:lnSpc>
              <a:defRPr lang="en-US" sz="48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4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chemeClr val="bg2">
                    <a:lumMod val="50000"/>
                  </a:schemeClr>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chemeClr val="bg2">
                    <a:lumMod val="50000"/>
                  </a:schemeClr>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 xmlns:p14="http://schemas.microsoft.com/office/powerpoint/2010/main" val="3192980404"/>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5" y="1600200"/>
            <a:ext cx="2622550" cy="4391025"/>
          </a:xfrm>
        </p:spPr>
        <p:txBody>
          <a:bodyPr/>
          <a:lstStyle>
            <a:lvl1pPr>
              <a:defRPr>
                <a:solidFill>
                  <a:srgbClr val="2B348E"/>
                </a:solidFill>
                <a:latin typeface="+mj-lt"/>
                <a:cs typeface="Arial" pitchFamily="34" charset="0"/>
              </a:defRPr>
            </a:lvl1pPr>
            <a:lvl2pPr>
              <a:defRPr>
                <a:solidFill>
                  <a:srgbClr val="2B348E"/>
                </a:solidFill>
                <a:latin typeface="+mj-lt"/>
                <a:cs typeface="Arial" pitchFamily="34" charset="0"/>
              </a:defRPr>
            </a:lvl2pPr>
            <a:lvl3pPr>
              <a:defRPr>
                <a:solidFill>
                  <a:srgbClr val="2B348E"/>
                </a:solidFill>
                <a:latin typeface="+mj-lt"/>
                <a:cs typeface="Arial" pitchFamily="34" charset="0"/>
              </a:defRPr>
            </a:lvl3pPr>
            <a:lvl4pPr>
              <a:defRPr>
                <a:solidFill>
                  <a:srgbClr val="2B348E"/>
                </a:solidFill>
                <a:latin typeface="+mj-lt"/>
                <a:cs typeface="Arial" pitchFamily="34" charset="0"/>
              </a:defRPr>
            </a:lvl4pPr>
            <a:lvl5pPr>
              <a:defRPr>
                <a:solidFill>
                  <a:srgbClr val="2B348E"/>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rgbClr val="2B348E"/>
                </a:solidFill>
                <a:latin typeface="+mj-lt"/>
                <a:cs typeface="Arial" pitchFamily="34" charset="0"/>
              </a:defRPr>
            </a:lvl1pPr>
            <a:lvl2pPr>
              <a:defRPr>
                <a:solidFill>
                  <a:srgbClr val="2B348E"/>
                </a:solidFill>
                <a:latin typeface="+mj-lt"/>
                <a:cs typeface="Arial" pitchFamily="34" charset="0"/>
              </a:defRPr>
            </a:lvl2pPr>
            <a:lvl3pPr>
              <a:defRPr>
                <a:solidFill>
                  <a:srgbClr val="2B348E"/>
                </a:solidFill>
                <a:latin typeface="+mj-lt"/>
                <a:cs typeface="Arial" pitchFamily="34" charset="0"/>
              </a:defRPr>
            </a:lvl3pPr>
            <a:lvl4pPr>
              <a:defRPr>
                <a:solidFill>
                  <a:srgbClr val="2B348E"/>
                </a:solidFill>
                <a:latin typeface="+mj-lt"/>
                <a:cs typeface="Arial" pitchFamily="34" charset="0"/>
              </a:defRPr>
            </a:lvl4pPr>
            <a:lvl5pPr>
              <a:defRPr>
                <a:solidFill>
                  <a:srgbClr val="2B348E"/>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rgbClr val="2B348E"/>
                </a:solidFill>
                <a:latin typeface="+mj-lt"/>
                <a:cs typeface="Arial" pitchFamily="34" charset="0"/>
              </a:defRPr>
            </a:lvl1pPr>
            <a:lvl2pPr>
              <a:defRPr>
                <a:solidFill>
                  <a:srgbClr val="2B348E"/>
                </a:solidFill>
                <a:latin typeface="+mj-lt"/>
                <a:cs typeface="Arial" pitchFamily="34" charset="0"/>
              </a:defRPr>
            </a:lvl2pPr>
            <a:lvl3pPr>
              <a:defRPr>
                <a:solidFill>
                  <a:srgbClr val="2B348E"/>
                </a:solidFill>
                <a:latin typeface="+mj-lt"/>
                <a:cs typeface="Arial" pitchFamily="34" charset="0"/>
              </a:defRPr>
            </a:lvl3pPr>
            <a:lvl4pPr>
              <a:defRPr>
                <a:solidFill>
                  <a:srgbClr val="2B348E"/>
                </a:solidFill>
                <a:latin typeface="+mj-lt"/>
                <a:cs typeface="Arial" pitchFamily="34" charset="0"/>
              </a:defRPr>
            </a:lvl4pPr>
            <a:lvl5pPr>
              <a:defRPr>
                <a:solidFill>
                  <a:srgbClr val="2B348E"/>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20"/>
          <p:cNvSpPr>
            <a:spLocks noGrp="1" noChangeAspect="1"/>
          </p:cNvSpPr>
          <p:nvPr>
            <p:ph type="body" sz="quarter" idx="17"/>
          </p:nvPr>
        </p:nvSpPr>
        <p:spPr>
          <a:xfrm>
            <a:off x="219456"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solidFill>
                  <a:srgbClr val="2B348E"/>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2" name="Text Placeholder 20"/>
          <p:cNvSpPr>
            <a:spLocks noGrp="1"/>
          </p:cNvSpPr>
          <p:nvPr>
            <p:ph type="body" sz="quarter" idx="18"/>
          </p:nvPr>
        </p:nvSpPr>
        <p:spPr>
          <a:xfrm>
            <a:off x="3255264"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solidFill>
                  <a:srgbClr val="2B348E"/>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4" name="Text Placeholder 20"/>
          <p:cNvSpPr>
            <a:spLocks noGrp="1" noChangeAspect="1"/>
          </p:cNvSpPr>
          <p:nvPr>
            <p:ph type="body" sz="quarter" idx="19"/>
          </p:nvPr>
        </p:nvSpPr>
        <p:spPr>
          <a:xfrm>
            <a:off x="6273302"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solidFill>
                  <a:srgbClr val="2B348E"/>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pic>
        <p:nvPicPr>
          <p:cNvPr id="8" name="Picture 7" descr="CISCO_WAVE_01_RGB.jpg"/>
          <p:cNvPicPr>
            <a:picLocks noChangeAspect="1"/>
          </p:cNvPicPr>
          <p:nvPr userDrawn="1"/>
        </p:nvPicPr>
        <p:blipFill>
          <a:blip r:embed="rId2" cstate="print"/>
          <a:srcRect l="78496" r="20456" b="20091"/>
          <a:stretch>
            <a:fillRect/>
          </a:stretch>
        </p:blipFill>
        <p:spPr>
          <a:xfrm>
            <a:off x="3038785" y="726538"/>
            <a:ext cx="86236" cy="5480128"/>
          </a:xfrm>
          <a:prstGeom prst="rect">
            <a:avLst/>
          </a:prstGeom>
        </p:spPr>
      </p:pic>
      <p:pic>
        <p:nvPicPr>
          <p:cNvPr id="9" name="Picture 8" descr="CISCO_WAVE_01_RGB.jpg"/>
          <p:cNvPicPr>
            <a:picLocks noChangeAspect="1"/>
          </p:cNvPicPr>
          <p:nvPr userDrawn="1"/>
        </p:nvPicPr>
        <p:blipFill>
          <a:blip r:embed="rId2" cstate="print"/>
          <a:srcRect l="78496" r="20456" b="20091"/>
          <a:stretch>
            <a:fillRect/>
          </a:stretch>
        </p:blipFill>
        <p:spPr>
          <a:xfrm>
            <a:off x="6057066" y="726538"/>
            <a:ext cx="86236" cy="5480128"/>
          </a:xfrm>
          <a:prstGeom prst="rect">
            <a:avLst/>
          </a:prstGeom>
        </p:spPr>
      </p:pic>
    </p:spTree>
    <p:extLst>
      <p:ext uri="{BB962C8B-B14F-4D97-AF65-F5344CB8AC3E}">
        <p14:creationId xmlns="" xmlns:p14="http://schemas.microsoft.com/office/powerpoint/2010/main" val="2341436537"/>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6" y="6062114"/>
            <a:ext cx="7461250"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 xmlns:p14="http://schemas.microsoft.com/office/powerpoint/2010/main" val="971312337"/>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rgbClr val="2B348E"/>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 xmlns:p14="http://schemas.microsoft.com/office/powerpoint/2010/main" val="1899270705"/>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Slide Title Goes Here</a:t>
            </a:r>
            <a:endParaRPr lang="en-US" dirty="0"/>
          </a:p>
        </p:txBody>
      </p:sp>
    </p:spTree>
    <p:extLst>
      <p:ext uri="{BB962C8B-B14F-4D97-AF65-F5344CB8AC3E}">
        <p14:creationId xmlns="" xmlns:p14="http://schemas.microsoft.com/office/powerpoint/2010/main" val="95727001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20406" t="5006" r="8569" b="31071"/>
          <a:stretch/>
        </p:blipFill>
        <p:spPr>
          <a:xfrm flipH="1">
            <a:off x="0" y="0"/>
            <a:ext cx="9144000" cy="6858000"/>
          </a:xfrm>
          <a:prstGeom prst="rect">
            <a:avLst/>
          </a:prstGeom>
        </p:spPr>
      </p:pic>
      <p:sp>
        <p:nvSpPr>
          <p:cNvPr id="3" name="Subtitle 2"/>
          <p:cNvSpPr>
            <a:spLocks noGrp="1"/>
          </p:cNvSpPr>
          <p:nvPr>
            <p:ph type="subTitle" idx="1" hasCustomPrompt="1"/>
          </p:nvPr>
        </p:nvSpPr>
        <p:spPr>
          <a:xfrm>
            <a:off x="387097" y="5842635"/>
            <a:ext cx="8112126"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 name="Title 1"/>
          <p:cNvSpPr>
            <a:spLocks noGrp="1"/>
          </p:cNvSpPr>
          <p:nvPr>
            <p:ph type="ctrTitle" hasCustomPrompt="1"/>
          </p:nvPr>
        </p:nvSpPr>
        <p:spPr>
          <a:xfrm>
            <a:off x="387097" y="649224"/>
            <a:ext cx="7447744" cy="4462426"/>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solidFill>
                  <a:srgbClr val="FFFFFF"/>
                </a:soli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Tree>
    <p:extLst>
      <p:ext uri="{BB962C8B-B14F-4D97-AF65-F5344CB8AC3E}">
        <p14:creationId xmlns="" xmlns:p14="http://schemas.microsoft.com/office/powerpoint/2010/main" val="3265912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solidFill>
                  <a:srgbClr val="2B348E"/>
                </a:soli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rgbClr val="2B348E"/>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5" name="Picture 4" descr="CISCO_WAVE_01_RGB.jpg"/>
          <p:cNvPicPr>
            <a:picLocks noChangeAspect="1"/>
          </p:cNvPicPr>
          <p:nvPr userDrawn="1"/>
        </p:nvPicPr>
        <p:blipFill>
          <a:blip r:embed="rId2" cstate="print"/>
          <a:srcRect l="78496" r="20456" b="20091"/>
          <a:stretch>
            <a:fillRect/>
          </a:stretch>
        </p:blipFill>
        <p:spPr>
          <a:xfrm>
            <a:off x="4578370" y="752635"/>
            <a:ext cx="86236" cy="5480128"/>
          </a:xfrm>
          <a:prstGeom prst="rect">
            <a:avLst/>
          </a:prstGeom>
        </p:spPr>
      </p:pic>
    </p:spTree>
    <p:extLst>
      <p:ext uri="{BB962C8B-B14F-4D97-AF65-F5344CB8AC3E}">
        <p14:creationId xmlns="" xmlns:p14="http://schemas.microsoft.com/office/powerpoint/2010/main" val="42587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solidFill>
                  <a:srgbClr val="2B348E"/>
                </a:soli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rgbClr val="2B348E"/>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 xmlns:p14="http://schemas.microsoft.com/office/powerpoint/2010/main" val="335007728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2B348E"/>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solidFill>
                  <a:srgbClr val="2B348E"/>
                </a:soli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 xmlns:p14="http://schemas.microsoft.com/office/powerpoint/2010/main" val="379310527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7744" y="484632"/>
            <a:ext cx="8755128" cy="4372131"/>
          </a:xfrm>
        </p:spPr>
        <p:txBody>
          <a:bodyPr anchor="b" anchorCtr="0"/>
          <a:lstStyle>
            <a:lvl1pPr marL="228600" indent="-228600">
              <a:buFont typeface="Arial" pitchFamily="34" charset="0"/>
              <a:buChar char="“"/>
              <a:defRPr sz="6000" spc="0" baseline="0">
                <a:solidFill>
                  <a:srgbClr val="2B348E"/>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65">
              <a:buNone/>
            </a:pPr>
            <a:r>
              <a:rPr lang="fr-BE" sz="600" b="0" i="0">
                <a:solidFill>
                  <a:srgbClr val="FFFFFF"/>
                </a:solidFill>
                <a:latin typeface="Arial"/>
                <a:ea typeface="+mn-ea"/>
                <a:cs typeface="+mn-cs"/>
              </a:rPr>
              <a:t>Document public de Cisco</a:t>
            </a:r>
            <a:endParaRPr lang="en-US" sz="600" dirty="0">
              <a:solidFill>
                <a:srgbClr val="FFFFFF"/>
              </a:solidFill>
            </a:endParaRPr>
          </a:p>
        </p:txBody>
      </p:sp>
      <p:sp>
        <p:nvSpPr>
          <p:cNvPr id="19" name="Rectangle 5"/>
          <p:cNvSpPr>
            <a:spLocks noChangeArrowheads="1"/>
          </p:cNvSpPr>
          <p:nvPr userDrawn="1"/>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65">
              <a:buNone/>
            </a:pPr>
            <a:r>
              <a:rPr lang="fr-BE" sz="600" b="0" i="0">
                <a:solidFill>
                  <a:srgbClr val="FFFFFF"/>
                </a:solidFill>
                <a:latin typeface="Arial"/>
                <a:ea typeface="+mn-ea"/>
                <a:cs typeface="+mn-cs"/>
              </a:rPr>
              <a:t>Document public de Cisco</a:t>
            </a:r>
            <a:endParaRPr lang="en-US" sz="600" dirty="0">
              <a:solidFill>
                <a:srgbClr val="FFFFFF"/>
              </a:solidFill>
            </a:endParaRPr>
          </a:p>
        </p:txBody>
      </p:sp>
      <p:sp>
        <p:nvSpPr>
          <p:cNvPr id="7" name="Text Placeholder 4"/>
          <p:cNvSpPr>
            <a:spLocks noGrp="1"/>
          </p:cNvSpPr>
          <p:nvPr>
            <p:ph type="body" sz="quarter" idx="11" hasCustomPrompt="1"/>
          </p:nvPr>
        </p:nvSpPr>
        <p:spPr>
          <a:xfrm>
            <a:off x="460248" y="5358903"/>
            <a:ext cx="8574685" cy="614362"/>
          </a:xfrm>
        </p:spPr>
        <p:txBody>
          <a:bodyPr vert="horz" lIns="91440" tIns="45720" rIns="91440" bIns="45720" rtlCol="0">
            <a:normAutofit/>
          </a:bodyPr>
          <a:lstStyle>
            <a:lvl1pPr marL="0" indent="0">
              <a:buNone/>
              <a:defRPr lang="en-US" sz="2400" kern="1200" dirty="0" smtClean="0">
                <a:solidFill>
                  <a:srgbClr val="2B348E"/>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65">
              <a:buNone/>
            </a:pPr>
            <a:r>
              <a:rPr lang="fr-BE" sz="600" b="0" i="0">
                <a:solidFill>
                  <a:srgbClr val="FFFFFF"/>
                </a:solidFill>
                <a:latin typeface="Arial"/>
                <a:ea typeface="+mn-ea"/>
                <a:cs typeface="+mn-cs"/>
              </a:rPr>
              <a:t>© 2010 Cisco ou ses filiales. Tous droits réservés.</a:t>
            </a:r>
            <a:endParaRPr lang="en-US" sz="600" dirty="0">
              <a:solidFill>
                <a:srgbClr val="FFFFFF"/>
              </a:solidFill>
            </a:endParaRPr>
          </a:p>
        </p:txBody>
      </p:sp>
      <p:sp>
        <p:nvSpPr>
          <p:cNvPr id="22"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65">
              <a:buNone/>
            </a:pPr>
            <a:fld id="{DFCF27A5-1A5B-48D3-A060-2758FFBB1ADD}" type="slidenum">
              <a:rPr lang="fr-BE" sz="600" b="0" i="0">
                <a:solidFill>
                  <a:srgbClr val="FFFFFF"/>
                </a:solidFill>
                <a:latin typeface="Arial"/>
                <a:ea typeface="+mn-ea"/>
                <a:cs typeface="+mn-cs"/>
              </a:rPr>
              <a:pPr algn="r" defTabSz="814365">
                <a:buNone/>
              </a:pPr>
              <a:t>‹#›</a:t>
            </a:fld>
            <a:endParaRPr lang="en-US" sz="600" dirty="0">
              <a:solidFill>
                <a:srgbClr val="FFFFFF"/>
              </a:solidFill>
            </a:endParaRPr>
          </a:p>
        </p:txBody>
      </p:sp>
    </p:spTree>
    <p:extLst>
      <p:ext uri="{BB962C8B-B14F-4D97-AF65-F5344CB8AC3E}">
        <p14:creationId xmlns="" xmlns:p14="http://schemas.microsoft.com/office/powerpoint/2010/main" val="2732359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p:cNvSpPr/>
          <p:nvPr userDrawn="1"/>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 xmlns:p14="http://schemas.microsoft.com/office/powerpoint/2010/main" val="247718705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grpSp>
        <p:nvGrpSpPr>
          <p:cNvPr id="4" name="Group 67"/>
          <p:cNvGrpSpPr/>
          <p:nvPr userDrawn="1"/>
        </p:nvGrpSpPr>
        <p:grpSpPr>
          <a:xfrm>
            <a:off x="341314" y="311151"/>
            <a:ext cx="829170"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2" name="Title 1"/>
          <p:cNvSpPr>
            <a:spLocks noGrp="1"/>
          </p:cNvSpPr>
          <p:nvPr>
            <p:ph type="ctrTitle" hasCustomPrompt="1"/>
          </p:nvPr>
        </p:nvSpPr>
        <p:spPr>
          <a:xfrm>
            <a:off x="221393" y="1236689"/>
            <a:ext cx="8112125" cy="2918779"/>
          </a:xfrm>
        </p:spPr>
        <p:txBody>
          <a:bodyPr/>
          <a:lstStyle>
            <a:lvl1pPr algn="l" defTabSz="914400" rtl="0" eaLnBrk="1" latinLnBrk="0" hangingPunct="1">
              <a:lnSpc>
                <a:spcPct val="90000"/>
              </a:lnSpc>
              <a:spcBef>
                <a:spcPct val="0"/>
              </a:spcBef>
              <a:buNone/>
              <a:defRPr lang="en-US" sz="5400" b="0" kern="1200" spc="0" baseline="0" dirty="0">
                <a:solidFill>
                  <a:srgbClr val="2B348E"/>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rgbClr val="2B308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rgbClr val="2B3082"/>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rgbClr val="2B3082"/>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 xmlns:p14="http://schemas.microsoft.com/office/powerpoint/2010/main" val="294074080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rgbClr val="2B348E"/>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 xmlns:p14="http://schemas.microsoft.com/office/powerpoint/2010/main" val="4176605258"/>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1089529"/>
          </a:xfrm>
        </p:spPr>
        <p:txBody>
          <a:bodyPr anchor="t">
            <a:noAutofit/>
          </a:bodyPr>
          <a:lstStyle>
            <a:lvl1pPr>
              <a:lnSpc>
                <a:spcPct val="90000"/>
              </a:lnSpc>
              <a:defRPr>
                <a:solidFill>
                  <a:srgbClr val="2B348E"/>
                </a:solidFill>
                <a:latin typeface="+mj-lt"/>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213604299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 xmlns:p14="http://schemas.microsoft.com/office/powerpoint/2010/main" val="2830264332"/>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 xmlns:p14="http://schemas.microsoft.com/office/powerpoint/2010/main" val="223235384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6455" y="6584512"/>
            <a:ext cx="589195" cy="175257"/>
          </a:xfrm>
          <a:prstGeom prst="rect">
            <a:avLst/>
          </a:prstGeom>
          <a:noFill/>
          <a:ln w="9525">
            <a:noFill/>
            <a:miter lim="800000"/>
            <a:headEnd/>
            <a:tailEnd/>
          </a:ln>
          <a:effectLst/>
        </p:spPr>
        <p:txBody>
          <a:bodyPr wrap="none" lIns="82124" tIns="41061" rIns="82124" bIns="41061" anchor="b">
            <a:spAutoFit/>
          </a:bodyPr>
          <a:lstStyle/>
          <a:p>
            <a:pPr algn="r" defTabSz="814365">
              <a:buNone/>
            </a:pPr>
            <a:r>
              <a:rPr lang="fr-BE" sz="600" b="0" i="0">
                <a:solidFill>
                  <a:srgbClr val="C0C0C0"/>
                </a:solidFill>
                <a:latin typeface="Arial"/>
                <a:ea typeface="+mn-ea"/>
                <a:cs typeface="+mn-cs"/>
              </a:rPr>
              <a:t>Document public de Cisco</a:t>
            </a:r>
            <a:endParaRPr lang="en-US" sz="600" dirty="0">
              <a:solidFill>
                <a:srgbClr val="C0C0C0"/>
              </a:solidFill>
            </a:endParaRPr>
          </a:p>
        </p:txBody>
      </p:sp>
      <p:sp>
        <p:nvSpPr>
          <p:cNvPr id="6"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65">
              <a:buNone/>
            </a:pPr>
            <a:fld id="{DFCF27A5-1A5B-48D3-A060-2758FFBB1ADD}" type="slidenum">
              <a:rPr lang="fr-BE" sz="600" b="0" i="0">
                <a:solidFill>
                  <a:srgbClr val="C0C0C0"/>
                </a:solidFill>
                <a:latin typeface="Arial"/>
                <a:ea typeface="+mn-ea"/>
                <a:cs typeface="+mn-cs"/>
              </a:rPr>
              <a:pPr algn="r" defTabSz="814365">
                <a:buNone/>
              </a:pPr>
              <a:t>‹#›</a:t>
            </a:fld>
            <a:endParaRPr lang="en-US" sz="600" dirty="0">
              <a:solidFill>
                <a:srgbClr val="C0C0C0"/>
              </a:solidFill>
            </a:endParaRPr>
          </a:p>
        </p:txBody>
      </p:sp>
    </p:spTree>
    <p:extLst>
      <p:ext uri="{BB962C8B-B14F-4D97-AF65-F5344CB8AC3E}">
        <p14:creationId xmlns="" xmlns:p14="http://schemas.microsoft.com/office/powerpoint/2010/main" val="12706879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losing Slide_green">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l="20406" t="5006" r="8569" b="31071"/>
          <a:stretch/>
        </p:blipFill>
        <p:spPr>
          <a:xfrm flipH="1">
            <a:off x="0" y="0"/>
            <a:ext cx="9144000" cy="6858000"/>
          </a:xfrm>
          <a:prstGeom prst="rect">
            <a:avLst/>
          </a:prstGeom>
        </p:spPr>
      </p:pic>
      <p:sp>
        <p:nvSpPr>
          <p:cNvPr id="20" name="Rectangle 19"/>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3" name="Freeform 22"/>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5" name="Freeform 24"/>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26" name="Freeform 25"/>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7" name="Freeform 26"/>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9" name="Freeform 28"/>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30" name="Freeform 29"/>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1" name="Freeform 30"/>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2" name="Freeform 31"/>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3" name="Freeform 32"/>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Tree>
    <p:extLst>
      <p:ext uri="{BB962C8B-B14F-4D97-AF65-F5344CB8AC3E}">
        <p14:creationId xmlns="" xmlns:p14="http://schemas.microsoft.com/office/powerpoint/2010/main" val="4009040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losing Slide-green thank you">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l="20406" t="5006" r="8569" b="31071"/>
          <a:stretch/>
        </p:blipFill>
        <p:spPr>
          <a:xfrm flipH="1">
            <a:off x="0" y="0"/>
            <a:ext cx="9144000" cy="6858000"/>
          </a:xfrm>
          <a:prstGeom prst="rect">
            <a:avLst/>
          </a:prstGeom>
        </p:spPr>
      </p:pic>
      <p:sp>
        <p:nvSpPr>
          <p:cNvPr id="20" name="Rectangle 19"/>
          <p:cNvSpPr>
            <a:spLocks noChangeArrowheads="1"/>
          </p:cNvSpPr>
          <p:nvPr userDrawn="1"/>
        </p:nvSpPr>
        <p:spPr bwMode="black">
          <a:xfrm>
            <a:off x="6312989" y="3708603"/>
            <a:ext cx="116616" cy="441827"/>
          </a:xfrm>
          <a:prstGeom prst="rect">
            <a:avLst/>
          </a:prstGeom>
          <a:solidFill>
            <a:schemeClr val="bg2"/>
          </a:solidFill>
          <a:ln w="9525">
            <a:noFill/>
            <a:miter lim="800000"/>
            <a:headEnd/>
            <a:tailEnd/>
          </a:ln>
        </p:spPr>
        <p:txBody>
          <a:bodyPr/>
          <a:lstStyle/>
          <a:p>
            <a:endParaRPr lang="en-US" dirty="0">
              <a:solidFill>
                <a:srgbClr val="0096D6"/>
              </a:solidFill>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2"/>
          </a:solidFill>
          <a:ln w="9525">
            <a:noFill/>
            <a:round/>
            <a:headEnd/>
            <a:tailEnd/>
          </a:ln>
        </p:spPr>
        <p:txBody>
          <a:bodyPr/>
          <a:lstStyle/>
          <a:p>
            <a:endParaRPr lang="en-US" dirty="0">
              <a:solidFill>
                <a:srgbClr val="0096D6"/>
              </a:solidFill>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2"/>
          </a:solidFill>
          <a:ln w="9525">
            <a:noFill/>
            <a:round/>
            <a:headEnd/>
            <a:tailEnd/>
          </a:ln>
        </p:spPr>
        <p:txBody>
          <a:bodyPr/>
          <a:lstStyle/>
          <a:p>
            <a:endParaRPr lang="en-US" dirty="0">
              <a:solidFill>
                <a:srgbClr val="0096D6"/>
              </a:solidFill>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2"/>
          </a:solidFill>
          <a:ln w="9525">
            <a:noFill/>
            <a:round/>
            <a:headEnd/>
            <a:tailEnd/>
          </a:ln>
        </p:spPr>
        <p:txBody>
          <a:bodyPr/>
          <a:lstStyle/>
          <a:p>
            <a:endParaRPr lang="en-US" dirty="0">
              <a:solidFill>
                <a:srgbClr val="0096D6"/>
              </a:solidFill>
            </a:endParaRPr>
          </a:p>
        </p:txBody>
      </p:sp>
      <p:sp>
        <p:nvSpPr>
          <p:cNvPr id="24" name="Freeform 23"/>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2"/>
          </a:solidFill>
          <a:ln w="9525">
            <a:noFill/>
            <a:round/>
            <a:headEnd/>
            <a:tailEnd/>
          </a:ln>
        </p:spPr>
        <p:txBody>
          <a:bodyPr/>
          <a:lstStyle/>
          <a:p>
            <a:endParaRPr lang="en-US" dirty="0">
              <a:solidFill>
                <a:srgbClr val="0096D6"/>
              </a:solidFill>
            </a:endParaRPr>
          </a:p>
        </p:txBody>
      </p:sp>
      <p:sp>
        <p:nvSpPr>
          <p:cNvPr id="25" name="Freeform 24"/>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2"/>
          </a:solidFill>
          <a:ln w="9525">
            <a:noFill/>
            <a:round/>
            <a:headEnd/>
            <a:tailEnd/>
          </a:ln>
        </p:spPr>
        <p:txBody>
          <a:bodyPr/>
          <a:lstStyle/>
          <a:p>
            <a:endParaRPr lang="en-US" dirty="0">
              <a:solidFill>
                <a:srgbClr val="0096D6"/>
              </a:solidFill>
            </a:endParaRPr>
          </a:p>
        </p:txBody>
      </p:sp>
      <p:sp>
        <p:nvSpPr>
          <p:cNvPr id="26" name="Freeform 25"/>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27" name="Freeform 26"/>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28" name="Freeform 27"/>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2"/>
          </a:solidFill>
          <a:ln w="9525">
            <a:noFill/>
            <a:round/>
            <a:headEnd/>
            <a:tailEnd/>
          </a:ln>
        </p:spPr>
        <p:txBody>
          <a:bodyPr/>
          <a:lstStyle/>
          <a:p>
            <a:endParaRPr lang="en-US" dirty="0">
              <a:solidFill>
                <a:srgbClr val="0096D6"/>
              </a:solidFill>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33" name="Freeform 32"/>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2"/>
          </a:solidFill>
          <a:ln w="9525">
            <a:noFill/>
            <a:round/>
            <a:headEnd/>
            <a:tailEnd/>
          </a:ln>
        </p:spPr>
        <p:txBody>
          <a:bodyPr/>
          <a:lstStyle/>
          <a:p>
            <a:endParaRPr lang="en-US" dirty="0">
              <a:solidFill>
                <a:srgbClr val="0096D6"/>
              </a:solidFill>
            </a:endParaRPr>
          </a:p>
        </p:txBody>
      </p:sp>
      <p:sp>
        <p:nvSpPr>
          <p:cNvPr id="34" name="TextBox 33"/>
          <p:cNvSpPr txBox="1"/>
          <p:nvPr userDrawn="1"/>
        </p:nvSpPr>
        <p:spPr>
          <a:xfrm>
            <a:off x="644691" y="3060488"/>
            <a:ext cx="2468644" cy="646331"/>
          </a:xfrm>
          <a:prstGeom prst="rect">
            <a:avLst/>
          </a:prstGeom>
          <a:noFill/>
        </p:spPr>
        <p:txBody>
          <a:bodyPr wrap="none" rtlCol="0">
            <a:spAutoFit/>
          </a:bodyPr>
          <a:lstStyle/>
          <a:p>
            <a:pPr algn="l" defTabSz="914400">
              <a:buNone/>
            </a:pPr>
            <a:r>
              <a:rPr lang="fr-BE" sz="3600" b="0" i="0">
                <a:solidFill>
                  <a:srgbClr val="FFFFFF"/>
                </a:solidFill>
                <a:latin typeface="Arial"/>
                <a:ea typeface="+mn-ea"/>
                <a:cs typeface="+mn-cs"/>
              </a:rPr>
              <a:t>Merci.</a:t>
            </a:r>
            <a:endParaRPr lang="en-US" sz="3600" dirty="0">
              <a:solidFill>
                <a:srgbClr val="FFFFFF"/>
              </a:solidFill>
            </a:endParaRPr>
          </a:p>
        </p:txBody>
      </p:sp>
    </p:spTree>
    <p:extLst>
      <p:ext uri="{BB962C8B-B14F-4D97-AF65-F5344CB8AC3E}">
        <p14:creationId xmlns="" xmlns:p14="http://schemas.microsoft.com/office/powerpoint/2010/main" val="2854163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Bullet tex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bg1"/>
                    </a:gs>
                    <a:gs pos="44000">
                      <a:schemeClr val="bg1">
                        <a:lumMod val="85000"/>
                      </a:schemeClr>
                    </a:gs>
                    <a:gs pos="100000">
                      <a:schemeClr val="bg1">
                        <a:lumMod val="65000"/>
                      </a:schemeClr>
                    </a:gs>
                  </a:gsLst>
                  <a:lin ang="4800000" scaled="0"/>
                </a:gradFill>
                <a:latin typeface="+mj-lt"/>
                <a:ea typeface="+mj-ea"/>
                <a:cs typeface="+mj-cs"/>
              </a:defRPr>
            </a:lvl1pPr>
          </a:lstStyle>
          <a:p>
            <a:r>
              <a:rPr lang="en-US" dirty="0" smtClean="0"/>
              <a:t>Click to edit Master title style</a:t>
            </a:r>
            <a:endParaRPr lang="en-US" dirty="0"/>
          </a:p>
        </p:txBody>
      </p:sp>
      <p:sp>
        <p:nvSpPr>
          <p:cNvPr id="5" name="Rectangle 4"/>
          <p:cNvSpPr/>
          <p:nvPr userDrawn="1"/>
        </p:nvSpPr>
        <p:spPr>
          <a:xfrm>
            <a:off x="0" y="5029200"/>
            <a:ext cx="9144000" cy="1828800"/>
          </a:xfrm>
          <a:prstGeom prst="rect">
            <a:avLst/>
          </a:prstGeom>
          <a:gradFill flip="none" rotWithShape="1">
            <a:gsLst>
              <a:gs pos="0">
                <a:schemeClr val="tx1">
                  <a:lumMod val="75000"/>
                </a:schemeClr>
              </a:gs>
              <a:gs pos="90000">
                <a:schemeClr val="accent6">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p:cNvSpPr>
            <a:spLocks noChangeArrowheads="1"/>
          </p:cNvSpPr>
          <p:nvPr userDrawn="1"/>
        </p:nvSpPr>
        <p:spPr bwMode="auto">
          <a:xfrm rot="10800000" flipH="1" flipV="1">
            <a:off x="0" y="5029200"/>
            <a:ext cx="9145588" cy="1828801"/>
          </a:xfrm>
          <a:prstGeom prst="rect">
            <a:avLst/>
          </a:prstGeom>
          <a:solidFill>
            <a:srgbClr val="111111">
              <a:alpha val="39608"/>
            </a:srgbClr>
          </a:solidFill>
          <a:ln w="9525" algn="ctr">
            <a:noFill/>
            <a:miter lim="800000"/>
            <a:headEnd/>
            <a:tailEnd/>
          </a:ln>
          <a:effectLst/>
        </p:spPr>
        <p:txBody>
          <a:bodyPr wrap="square" lIns="82124" tIns="41061" rIns="82124" bIns="41061" anchor="ctr">
            <a:spAutoFit/>
          </a:bodyPr>
          <a:lstStyle/>
          <a:p>
            <a:pPr>
              <a:defRPr/>
            </a:pPr>
            <a:endParaRPr lang="en-US" kern="0" dirty="0">
              <a:solidFill>
                <a:sysClr val="windowText" lastClr="000000"/>
              </a:solidFill>
            </a:endParaRPr>
          </a:p>
        </p:txBody>
      </p:sp>
      <p:sp>
        <p:nvSpPr>
          <p:cNvPr id="7" name="Rectangle 16"/>
          <p:cNvSpPr>
            <a:spLocks noChangeArrowheads="1"/>
          </p:cNvSpPr>
          <p:nvPr userDrawn="1"/>
        </p:nvSpPr>
        <p:spPr bwMode="auto">
          <a:xfrm rot="10800000" flipH="1" flipV="1">
            <a:off x="0" y="5029200"/>
            <a:ext cx="9145588" cy="1828800"/>
          </a:xfrm>
          <a:prstGeom prst="rect">
            <a:avLst/>
          </a:prstGeom>
          <a:gradFill rotWithShape="1">
            <a:gsLst>
              <a:gs pos="10000">
                <a:srgbClr val="111111"/>
              </a:gs>
              <a:gs pos="100000">
                <a:srgbClr val="000000">
                  <a:alpha val="0"/>
                </a:srgbClr>
              </a:gs>
            </a:gsLst>
            <a:lin ang="5400000" scaled="1"/>
          </a:gradFill>
          <a:ln w="9525" algn="ctr">
            <a:noFill/>
            <a:miter lim="800000"/>
            <a:headEnd/>
            <a:tailEnd/>
          </a:ln>
          <a:effectLst/>
        </p:spPr>
        <p:txBody>
          <a:bodyPr wrap="square" lIns="82124" tIns="41061" rIns="82124" bIns="41061" anchor="ctr">
            <a:spAutoFit/>
          </a:bodyPr>
          <a:lstStyle/>
          <a:p>
            <a:pPr>
              <a:defRPr/>
            </a:pPr>
            <a:endParaRPr lang="en-US" kern="0" dirty="0">
              <a:solidFill>
                <a:sysClr val="windowText" lastClr="000000"/>
              </a:solidFill>
            </a:endParaRPr>
          </a:p>
        </p:txBody>
      </p:sp>
      <p:sp>
        <p:nvSpPr>
          <p:cNvPr id="8" name="Rectangle 16"/>
          <p:cNvSpPr>
            <a:spLocks noChangeArrowheads="1"/>
          </p:cNvSpPr>
          <p:nvPr userDrawn="1"/>
        </p:nvSpPr>
        <p:spPr bwMode="auto">
          <a:xfrm rot="10800000" flipH="1" flipV="1">
            <a:off x="-1" y="4480559"/>
            <a:ext cx="9145588" cy="2377441"/>
          </a:xfrm>
          <a:prstGeom prst="rect">
            <a:avLst/>
          </a:prstGeom>
          <a:gradFill rotWithShape="1">
            <a:gsLst>
              <a:gs pos="10000">
                <a:srgbClr val="111111"/>
              </a:gs>
              <a:gs pos="100000">
                <a:srgbClr val="000000">
                  <a:alpha val="0"/>
                </a:srgbClr>
              </a:gs>
            </a:gsLst>
            <a:lin ang="5400000" scaled="1"/>
          </a:gradFill>
          <a:ln w="9525" algn="ctr">
            <a:noFill/>
            <a:miter lim="800000"/>
            <a:headEnd/>
            <a:tailEnd/>
          </a:ln>
          <a:effectLst/>
        </p:spPr>
        <p:txBody>
          <a:bodyPr wrap="square" lIns="82124" tIns="41061" rIns="82124" bIns="41061" anchor="ctr">
            <a:spAutoFit/>
          </a:bodyPr>
          <a:lstStyle/>
          <a:p>
            <a:pPr>
              <a:defRPr/>
            </a:pPr>
            <a:endParaRPr lang="en-US" kern="0" dirty="0">
              <a:solidFill>
                <a:sysClr val="windowText" lastClr="000000"/>
              </a:solidFill>
            </a:endParaRPr>
          </a:p>
        </p:txBody>
      </p:sp>
      <p:sp>
        <p:nvSpPr>
          <p:cNvPr id="9"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65">
              <a:buNone/>
            </a:pPr>
            <a:r>
              <a:rPr lang="fr-BE" sz="600" b="0" i="0">
                <a:solidFill>
                  <a:srgbClr val="C0C0C0"/>
                </a:solidFill>
                <a:latin typeface="Arial"/>
                <a:ea typeface="+mn-ea"/>
                <a:cs typeface="+mn-cs"/>
              </a:rPr>
              <a:t>© 2012 Cisco et/ou ses filiales. Tous droits réservés.</a:t>
            </a:r>
          </a:p>
        </p:txBody>
      </p:sp>
      <p:sp>
        <p:nvSpPr>
          <p:cNvPr id="10" name="Rectangle 5"/>
          <p:cNvSpPr>
            <a:spLocks noChangeArrowheads="1"/>
          </p:cNvSpPr>
          <p:nvPr userDrawn="1"/>
        </p:nvSpPr>
        <p:spPr bwMode="ltGray">
          <a:xfrm>
            <a:off x="7986455" y="6584512"/>
            <a:ext cx="589195" cy="175257"/>
          </a:xfrm>
          <a:prstGeom prst="rect">
            <a:avLst/>
          </a:prstGeom>
          <a:noFill/>
          <a:ln w="9525">
            <a:noFill/>
            <a:miter lim="800000"/>
            <a:headEnd/>
            <a:tailEnd/>
          </a:ln>
          <a:effectLst/>
        </p:spPr>
        <p:txBody>
          <a:bodyPr wrap="none" lIns="82124" tIns="41061" rIns="82124" bIns="41061" anchor="b">
            <a:spAutoFit/>
          </a:bodyPr>
          <a:lstStyle/>
          <a:p>
            <a:pPr algn="r" defTabSz="814365">
              <a:buNone/>
            </a:pPr>
            <a:r>
              <a:rPr lang="fr-BE" sz="600" b="0" i="0">
                <a:solidFill>
                  <a:srgbClr val="C0C0C0"/>
                </a:solidFill>
                <a:latin typeface="Arial"/>
                <a:ea typeface="+mn-ea"/>
                <a:cs typeface="+mn-cs"/>
              </a:rPr>
              <a:t>Document public de Cisco</a:t>
            </a:r>
            <a:endParaRPr lang="en-US" sz="600" dirty="0">
              <a:solidFill>
                <a:srgbClr val="C0C0C0"/>
              </a:solidFill>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65">
              <a:buNone/>
            </a:pPr>
            <a:fld id="{DFCF27A5-1A5B-48D3-A060-2758FFBB1ADD}" type="slidenum">
              <a:rPr lang="fr-BE" sz="600" b="0" i="0">
                <a:solidFill>
                  <a:srgbClr val="C0C0C0"/>
                </a:solidFill>
                <a:latin typeface="Arial"/>
                <a:ea typeface="+mn-ea"/>
                <a:cs typeface="+mn-cs"/>
              </a:rPr>
              <a:pPr algn="r" defTabSz="814365">
                <a:buNone/>
              </a:pPr>
              <a:t>‹#›</a:t>
            </a:fld>
            <a:endParaRPr lang="en-US" sz="600" dirty="0">
              <a:solidFill>
                <a:srgbClr val="C0C0C0"/>
              </a:solidFill>
            </a:endParaRPr>
          </a:p>
        </p:txBody>
      </p:sp>
    </p:spTree>
  </p:cSld>
  <p:clrMapOvr>
    <a:masterClrMapping/>
  </p:clrMapOvr>
  <p:transition>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58" y="4800600"/>
            <a:ext cx="5486638"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358" y="612775"/>
            <a:ext cx="548663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358" y="5367338"/>
            <a:ext cx="548663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2803526" y="2413318"/>
            <a:ext cx="3529012" cy="1876721"/>
            <a:chOff x="384" y="331"/>
            <a:chExt cx="912" cy="485"/>
          </a:xfrm>
        </p:grpSpPr>
        <p:sp>
          <p:nvSpPr>
            <p:cNvPr id="14"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15"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16"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17"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18"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19"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0"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1"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2"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3"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4"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5"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6"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7"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8"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grpSp>
    </p:spTree>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0000"/>
              </a:lnSpc>
              <a:spcBef>
                <a:spcPct val="0"/>
              </a:spcBef>
              <a:buNone/>
              <a:defRPr lang="en-US" sz="5400" b="0" kern="1200" spc="0" baseline="0" dirty="0">
                <a:solidFill>
                  <a:srgbClr val="2B348E"/>
                </a:solidFill>
                <a:latin typeface="+mj-lt"/>
                <a:ea typeface="+mj-ea"/>
                <a:cs typeface="+mj-cs"/>
              </a:defRPr>
            </a:lvl1pPr>
          </a:lstStyle>
          <a:p>
            <a:r>
              <a:rPr lang="en-US" dirty="0" smtClean="0"/>
              <a:t>Presentation Title Goes Here</a:t>
            </a:r>
            <a:endParaRPr lang="en-US" dirty="0"/>
          </a:p>
        </p:txBody>
      </p:sp>
    </p:spTree>
    <p:extLst>
      <p:ext uri="{BB962C8B-B14F-4D97-AF65-F5344CB8AC3E}">
        <p14:creationId xmlns="" xmlns:p14="http://schemas.microsoft.com/office/powerpoint/2010/main" val="195431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CiscoSans ExtraLight" pitchFamily="34" charset="0"/>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3751" y="304800"/>
            <a:ext cx="7435849" cy="83820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793751" y="1600200"/>
            <a:ext cx="7435849" cy="4525963"/>
          </a:xfr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51" y="1186542"/>
            <a:ext cx="7435849"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10" name="Text Placeholder 9"/>
          <p:cNvSpPr>
            <a:spLocks noGrp="1"/>
          </p:cNvSpPr>
          <p:nvPr>
            <p:ph type="body" sz="quarter" idx="11" hasCustomPrompt="1"/>
          </p:nvPr>
        </p:nvSpPr>
        <p:spPr>
          <a:xfrm>
            <a:off x="793750" y="6372423"/>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393" y="1967967"/>
            <a:ext cx="8112125" cy="2407042"/>
          </a:xfrm>
        </p:spPr>
        <p:txBody>
          <a:bodyPr/>
          <a:lstStyle>
            <a:lvl1pPr algn="l" defTabSz="914400" rtl="0" eaLnBrk="1" latinLnBrk="0" hangingPunct="1">
              <a:lnSpc>
                <a:spcPct val="80000"/>
              </a:lnSpc>
              <a:spcBef>
                <a:spcPct val="0"/>
              </a:spcBef>
              <a:buNone/>
              <a:defRPr lang="en-US" sz="5400" b="0" kern="1200" spc="0" baseline="0" dirty="0">
                <a:solidFill>
                  <a:srgbClr val="2B348E"/>
                </a:solidFill>
                <a:latin typeface="+mj-lt"/>
                <a:ea typeface="+mj-ea"/>
                <a:cs typeface="+mj-cs"/>
              </a:defRPr>
            </a:lvl1pPr>
          </a:lstStyle>
          <a:p>
            <a:r>
              <a:rPr lang="en-US" dirty="0" smtClean="0"/>
              <a:t>Presentation Title Goes Here</a:t>
            </a:r>
            <a:endParaRPr lang="en-US" dirty="0"/>
          </a:p>
        </p:txBody>
      </p:sp>
      <p:sp>
        <p:nvSpPr>
          <p:cNvPr id="24" name="Rectangle 5"/>
          <p:cNvSpPr>
            <a:spLocks noChangeArrowheads="1"/>
          </p:cNvSpPr>
          <p:nvPr userDrawn="1"/>
        </p:nvSpPr>
        <p:spPr bwMode="ltGray">
          <a:xfrm>
            <a:off x="7986455" y="6584512"/>
            <a:ext cx="589195" cy="175257"/>
          </a:xfrm>
          <a:prstGeom prst="rect">
            <a:avLst/>
          </a:prstGeom>
          <a:noFill/>
          <a:ln w="9525">
            <a:noFill/>
            <a:miter lim="800000"/>
            <a:headEnd/>
            <a:tailEnd/>
          </a:ln>
          <a:effectLst/>
        </p:spPr>
        <p:txBody>
          <a:bodyPr wrap="none" lIns="82124" tIns="41061" rIns="82124" bIns="41061" anchor="b">
            <a:spAutoFit/>
          </a:bodyPr>
          <a:lstStyle/>
          <a:p>
            <a:pPr algn="r" defTabSz="814365">
              <a:buNone/>
            </a:pPr>
            <a:r>
              <a:rPr lang="fr-BE" sz="600" b="0" i="0">
                <a:solidFill>
                  <a:srgbClr val="C0C0C0"/>
                </a:solidFill>
                <a:latin typeface="Arial"/>
                <a:ea typeface="+mn-ea"/>
                <a:cs typeface="+mn-cs"/>
              </a:rPr>
              <a:t>Document public de Cisco</a:t>
            </a:r>
            <a:endParaRPr lang="en-US" sz="600" dirty="0">
              <a:solidFill>
                <a:srgbClr val="C0C0C0"/>
              </a:solidFill>
            </a:endParaRP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65">
              <a:buNone/>
            </a:pPr>
            <a:r>
              <a:rPr lang="fr-BE" sz="600" b="0" i="0">
                <a:solidFill>
                  <a:srgbClr val="C0C0C0"/>
                </a:solidFill>
                <a:latin typeface="Arial"/>
                <a:ea typeface="+mn-ea"/>
                <a:cs typeface="+mn-cs"/>
              </a:rPr>
              <a:t>© 2010 Cisco ou ses filiales. Tous droits réservés.</a:t>
            </a:r>
            <a:endParaRPr lang="en-US" sz="600" dirty="0">
              <a:solidFill>
                <a:srgbClr val="C0C0C0"/>
              </a:solidFill>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65">
              <a:buNone/>
            </a:pPr>
            <a:fld id="{DFCF27A5-1A5B-48D3-A060-2758FFBB1ADD}" type="slidenum">
              <a:rPr lang="fr-BE" sz="600" b="0" i="0">
                <a:solidFill>
                  <a:srgbClr val="C0C0C0"/>
                </a:solidFill>
                <a:latin typeface="Arial"/>
                <a:ea typeface="+mn-ea"/>
                <a:cs typeface="+mn-cs"/>
              </a:rPr>
              <a:pPr algn="r" defTabSz="814365">
                <a:buNone/>
              </a:pPr>
              <a:t>‹#›</a:t>
            </a:fld>
            <a:endParaRPr lang="en-US" sz="600" dirty="0">
              <a:solidFill>
                <a:srgbClr val="C0C0C0"/>
              </a:solidFill>
            </a:endParaRPr>
          </a:p>
        </p:txBody>
      </p:sp>
    </p:spTree>
    <p:extLst>
      <p:ext uri="{BB962C8B-B14F-4D97-AF65-F5344CB8AC3E}">
        <p14:creationId xmlns="" xmlns:p14="http://schemas.microsoft.com/office/powerpoint/2010/main" val="414341656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200" b="0" kern="1200" spc="0" baseline="0" dirty="0">
                <a:solidFill>
                  <a:srgbClr val="2B348E"/>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3" y="1344168"/>
            <a:ext cx="8578850" cy="4965192"/>
          </a:xfrm>
        </p:spPr>
        <p:txBody>
          <a:bodyPr/>
          <a:lstStyle>
            <a:lvl1pPr>
              <a:lnSpc>
                <a:spcPct val="95000"/>
              </a:lnSpc>
              <a:spcBef>
                <a:spcPts val="1480"/>
              </a:spcBef>
              <a:defRPr sz="2200">
                <a:solidFill>
                  <a:srgbClr val="2B348E"/>
                </a:solidFill>
                <a:latin typeface="+mj-lt"/>
              </a:defRPr>
            </a:lvl1pPr>
            <a:lvl2pPr>
              <a:lnSpc>
                <a:spcPct val="95000"/>
              </a:lnSpc>
              <a:spcBef>
                <a:spcPts val="600"/>
              </a:spcBef>
              <a:defRPr>
                <a:solidFill>
                  <a:srgbClr val="2B348E"/>
                </a:solidFill>
                <a:latin typeface="+mj-lt"/>
              </a:defRPr>
            </a:lvl2pPr>
            <a:lvl3pPr>
              <a:defRPr>
                <a:solidFill>
                  <a:srgbClr val="2B348E"/>
                </a:solidFill>
                <a:latin typeface="+mj-lt"/>
              </a:defRPr>
            </a:lvl3pPr>
            <a:lvl4pPr>
              <a:defRPr>
                <a:solidFill>
                  <a:srgbClr val="2B348E"/>
                </a:solidFill>
                <a:latin typeface="+mj-lt"/>
              </a:defRPr>
            </a:lvl4pPr>
            <a:lvl5pPr>
              <a:defRPr>
                <a:solidFill>
                  <a:srgbClr val="2B348E"/>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04741274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200" b="0" kern="1200" spc="0" baseline="0" dirty="0">
                <a:solidFill>
                  <a:srgbClr val="2B348E"/>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183732898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noChangeAspect="1"/>
          </p:cNvSpPr>
          <p:nvPr>
            <p:ph type="body" sz="quarter" idx="10"/>
          </p:nvPr>
        </p:nvSpPr>
        <p:spPr>
          <a:xfrm>
            <a:off x="239713" y="1339745"/>
            <a:ext cx="4122425" cy="4965700"/>
          </a:xfrm>
        </p:spPr>
        <p:txBody>
          <a:bodyPr>
            <a:noAutofit/>
          </a:bodyPr>
          <a:lstStyle>
            <a:lvl1pPr>
              <a:lnSpc>
                <a:spcPct val="95000"/>
              </a:lnSpc>
              <a:spcBef>
                <a:spcPts val="1480"/>
              </a:spcBef>
              <a:defRPr sz="1800">
                <a:solidFill>
                  <a:srgbClr val="2B348E"/>
                </a:solidFill>
                <a:latin typeface="+mj-lt"/>
              </a:defRPr>
            </a:lvl1pPr>
            <a:lvl2pPr>
              <a:lnSpc>
                <a:spcPct val="95000"/>
              </a:lnSpc>
              <a:spcBef>
                <a:spcPts val="600"/>
              </a:spcBef>
              <a:defRPr sz="1400">
                <a:solidFill>
                  <a:srgbClr val="2B348E"/>
                </a:solidFill>
                <a:latin typeface="+mj-lt"/>
              </a:defRPr>
            </a:lvl2pPr>
            <a:lvl3pPr>
              <a:defRPr sz="1200">
                <a:solidFill>
                  <a:srgbClr val="2B348E"/>
                </a:solidFill>
                <a:latin typeface="+mj-lt"/>
              </a:defRPr>
            </a:lvl3pPr>
            <a:lvl4pPr>
              <a:defRPr sz="1100">
                <a:solidFill>
                  <a:srgbClr val="2B348E"/>
                </a:solidFill>
                <a:latin typeface="+mj-lt"/>
              </a:defRPr>
            </a:lvl4pPr>
            <a:lvl5pPr>
              <a:defRPr sz="1100">
                <a:solidFill>
                  <a:srgbClr val="2B348E"/>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Autofit/>
          </a:bodyPr>
          <a:lstStyle>
            <a:lvl1pPr>
              <a:lnSpc>
                <a:spcPct val="95000"/>
              </a:lnSpc>
              <a:spcBef>
                <a:spcPts val="1480"/>
              </a:spcBef>
              <a:defRPr sz="1800">
                <a:solidFill>
                  <a:srgbClr val="2B348E"/>
                </a:solidFill>
                <a:latin typeface="+mj-lt"/>
              </a:defRPr>
            </a:lvl1pPr>
            <a:lvl2pPr>
              <a:lnSpc>
                <a:spcPct val="95000"/>
              </a:lnSpc>
              <a:spcBef>
                <a:spcPts val="600"/>
              </a:spcBef>
              <a:defRPr sz="1400">
                <a:solidFill>
                  <a:srgbClr val="2B348E"/>
                </a:solidFill>
                <a:latin typeface="+mj-lt"/>
              </a:defRPr>
            </a:lvl2pPr>
            <a:lvl3pPr>
              <a:defRPr sz="1200">
                <a:solidFill>
                  <a:srgbClr val="2B348E"/>
                </a:solidFill>
                <a:latin typeface="+mj-lt"/>
              </a:defRPr>
            </a:lvl3pPr>
            <a:lvl4pPr>
              <a:defRPr sz="1100">
                <a:solidFill>
                  <a:srgbClr val="2B348E"/>
                </a:solidFill>
                <a:latin typeface="+mj-lt"/>
              </a:defRPr>
            </a:lvl4pPr>
            <a:lvl5pPr>
              <a:defRPr sz="1100">
                <a:solidFill>
                  <a:srgbClr val="2B348E"/>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2965504866"/>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2B348E"/>
                </a:solidFill>
                <a:latin typeface="+mj-lt"/>
              </a:defRPr>
            </a:lvl1pPr>
            <a:lvl2pPr>
              <a:lnSpc>
                <a:spcPct val="95000"/>
              </a:lnSpc>
              <a:spcBef>
                <a:spcPts val="600"/>
              </a:spcBef>
              <a:defRPr>
                <a:solidFill>
                  <a:srgbClr val="2B348E"/>
                </a:solidFill>
                <a:latin typeface="+mj-lt"/>
              </a:defRPr>
            </a:lvl2pPr>
            <a:lvl3pPr>
              <a:defRPr>
                <a:solidFill>
                  <a:srgbClr val="2B348E"/>
                </a:solidFill>
                <a:latin typeface="+mj-lt"/>
              </a:defRPr>
            </a:lvl3pPr>
            <a:lvl4pPr>
              <a:defRPr>
                <a:solidFill>
                  <a:srgbClr val="2B348E"/>
                </a:solidFill>
                <a:latin typeface="+mj-lt"/>
              </a:defRPr>
            </a:lvl4pPr>
            <a:lvl5pPr>
              <a:defRPr>
                <a:solidFill>
                  <a:srgbClr val="2B348E"/>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solidFill>
                  <a:srgbClr val="2B348E"/>
                </a:soli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algn="l" defTabSz="814365">
              <a:buNone/>
            </a:pPr>
            <a:r>
              <a:rPr lang="fr-BE" sz="600" b="0" i="0">
                <a:solidFill>
                  <a:srgbClr val="C0C0C0"/>
                </a:solidFill>
                <a:latin typeface="Arial"/>
                <a:ea typeface="+mn-ea"/>
                <a:cs typeface="+mn-cs"/>
              </a:rPr>
              <a:t>© 2010 Cisco ou ses filiales. Tous droits réservés.</a:t>
            </a:r>
            <a:endParaRPr lang="en-US" sz="600" dirty="0">
              <a:solidFill>
                <a:srgbClr val="C0C0C0"/>
              </a:solidFill>
            </a:endParaRPr>
          </a:p>
        </p:txBody>
      </p:sp>
      <p:sp>
        <p:nvSpPr>
          <p:cNvPr id="14" name="Rectangle 5"/>
          <p:cNvSpPr>
            <a:spLocks noChangeArrowheads="1"/>
          </p:cNvSpPr>
          <p:nvPr userDrawn="1"/>
        </p:nvSpPr>
        <p:spPr bwMode="ltGray">
          <a:xfrm>
            <a:off x="7986455" y="6584512"/>
            <a:ext cx="589195" cy="175257"/>
          </a:xfrm>
          <a:prstGeom prst="rect">
            <a:avLst/>
          </a:prstGeom>
          <a:noFill/>
          <a:ln w="9525">
            <a:noFill/>
            <a:miter lim="800000"/>
            <a:headEnd/>
            <a:tailEnd/>
          </a:ln>
          <a:effectLst/>
        </p:spPr>
        <p:txBody>
          <a:bodyPr wrap="none" lIns="82124" tIns="41061" rIns="82124" bIns="41061" anchor="b">
            <a:spAutoFit/>
          </a:bodyPr>
          <a:lstStyle/>
          <a:p>
            <a:pPr algn="r" defTabSz="814365">
              <a:buNone/>
            </a:pPr>
            <a:r>
              <a:rPr lang="fr-BE" sz="600" b="0" i="0">
                <a:solidFill>
                  <a:srgbClr val="C0C0C0"/>
                </a:solidFill>
                <a:latin typeface="Arial"/>
                <a:ea typeface="+mn-ea"/>
                <a:cs typeface="+mn-cs"/>
              </a:rPr>
              <a:t>Document public de Cisco</a:t>
            </a:r>
            <a:endParaRPr lang="en-US" sz="600" dirty="0">
              <a:solidFill>
                <a:srgbClr val="C0C0C0"/>
              </a:solidFill>
            </a:endParaRPr>
          </a:p>
        </p:txBody>
      </p:sp>
      <p:sp>
        <p:nvSpPr>
          <p:cNvPr id="13"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65">
              <a:buNone/>
            </a:pPr>
            <a:fld id="{DFCF27A5-1A5B-48D3-A060-2758FFBB1ADD}" type="slidenum">
              <a:rPr lang="fr-BE" sz="600" b="0" i="0">
                <a:solidFill>
                  <a:srgbClr val="C0C0C0"/>
                </a:solidFill>
                <a:latin typeface="Arial"/>
                <a:ea typeface="+mn-ea"/>
                <a:cs typeface="+mn-cs"/>
              </a:rPr>
              <a:pPr algn="r" defTabSz="814365">
                <a:buNone/>
              </a:pPr>
              <a:t>‹#›</a:t>
            </a:fld>
            <a:endParaRPr lang="en-US" sz="600" dirty="0">
              <a:solidFill>
                <a:srgbClr val="C0C0C0"/>
              </a:solidFil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Click to edit Master title style</a:t>
            </a:r>
            <a:endParaRPr lang="en-US" dirty="0"/>
          </a:p>
        </p:txBody>
      </p:sp>
      <p:sp>
        <p:nvSpPr>
          <p:cNvPr id="20" name="Text Placeholder 19"/>
          <p:cNvSpPr>
            <a:spLocks noGrp="1"/>
          </p:cNvSpPr>
          <p:nvPr>
            <p:ph type="body" sz="quarter" idx="14" hasCustomPrompt="1"/>
          </p:nvPr>
        </p:nvSpPr>
        <p:spPr>
          <a:xfrm>
            <a:off x="5334000" y="4876800"/>
            <a:ext cx="3200400" cy="457200"/>
          </a:xfrm>
        </p:spPr>
        <p:txBody>
          <a:bodyPr anchor="t">
            <a:noAutofit/>
          </a:bodyPr>
          <a:lstStyle>
            <a:lvl1pPr marL="0" indent="0">
              <a:buFontTx/>
              <a:buNone/>
              <a:defRPr sz="1600">
                <a:solidFill>
                  <a:srgbClr val="2B348E"/>
                </a:solidFill>
              </a:defRPr>
            </a:lvl1pPr>
          </a:lstStyle>
          <a:p>
            <a:pPr lvl="0"/>
            <a:r>
              <a:rPr lang="en-US" dirty="0" smtClean="0"/>
              <a:t>Source Name</a:t>
            </a:r>
            <a:endParaRPr lang="en-US" dirty="0"/>
          </a:p>
        </p:txBody>
      </p:sp>
    </p:spTree>
    <p:extLst>
      <p:ext uri="{BB962C8B-B14F-4D97-AF65-F5344CB8AC3E}">
        <p14:creationId xmlns="" xmlns:p14="http://schemas.microsoft.com/office/powerpoint/2010/main" val="170000783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295275"/>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rgbClr val="2B348E"/>
                </a:solidFill>
                <a:latin typeface="+mj-lt"/>
              </a:defRPr>
            </a:lvl1pPr>
            <a:lvl2pPr marL="635000" indent="-228600">
              <a:buClr>
                <a:srgbClr val="96CA4B"/>
              </a:buClr>
              <a:buFont typeface="Arial" pitchFamily="34" charset="0"/>
              <a:buChar char="•"/>
              <a:tabLst/>
              <a:defRPr>
                <a:solidFill>
                  <a:srgbClr val="2B348E"/>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rgbClr val="2B348E"/>
                </a:solidFill>
                <a:latin typeface="+mj-lt"/>
              </a:defRPr>
            </a:lvl1pPr>
            <a:lvl2pPr marL="635000" indent="-228600">
              <a:buClr>
                <a:srgbClr val="96CA4B"/>
              </a:buClr>
              <a:buFont typeface="Arial" pitchFamily="34" charset="0"/>
              <a:buChar char="•"/>
              <a:defRPr>
                <a:solidFill>
                  <a:srgbClr val="2B348E"/>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4824413" y="295275"/>
            <a:ext cx="4122737" cy="838200"/>
          </a:xfrm>
        </p:spPr>
        <p:txBody>
          <a:bodyPr lIns="82296" rIns="82296"/>
          <a:lstStyle>
            <a:lvl1pPr marL="0" marR="0" indent="0" algn="l" defTabSz="914400" rtl="0" eaLnBrk="1" fontAlgn="auto" latinLnBrk="0" hangingPunct="1">
              <a:lnSpc>
                <a:spcPct val="80000"/>
              </a:lnSpc>
              <a:spcBef>
                <a:spcPts val="0"/>
              </a:spcBef>
              <a:spcAft>
                <a:spcPts val="0"/>
              </a:spcAft>
              <a:buClr>
                <a:srgbClr val="00ADEF"/>
              </a:buClr>
              <a:buSzPct val="90000"/>
              <a:buFontTx/>
              <a:buNone/>
              <a:tabLst/>
              <a:defRPr lang="en-US" sz="3600" b="0" kern="1200" spc="0" baseline="0" dirty="0" smtClean="0">
                <a:solidFill>
                  <a:srgbClr val="2B348E"/>
                </a:solidFill>
                <a:latin typeface="+mj-lt"/>
                <a:ea typeface="+mj-ea"/>
                <a:cs typeface="+mj-cs"/>
              </a:defRPr>
            </a:lvl1pPr>
          </a:lstStyle>
          <a:p>
            <a:pPr marL="0" marR="0" lvl="0" indent="0" algn="l" defTabSz="914400" rtl="0" eaLnBrk="1" fontAlgn="auto" latinLnBrk="0" hangingPunct="1">
              <a:lnSpc>
                <a:spcPct val="80000"/>
              </a:lnSpc>
              <a:spcBef>
                <a:spcPts val="0"/>
              </a:spcBef>
              <a:spcAft>
                <a:spcPts val="0"/>
              </a:spcAft>
              <a:buClr>
                <a:srgbClr val="00ADEF"/>
              </a:buClr>
              <a:buSzPct val="90000"/>
              <a:buFontTx/>
              <a:buNone/>
              <a:tabLst/>
              <a:defRPr/>
            </a:pPr>
            <a:r>
              <a:rPr lang="en-US" dirty="0" smtClean="0"/>
              <a:t>Two Column</a:t>
            </a:r>
            <a:br>
              <a:rPr lang="en-US" dirty="0" smtClean="0"/>
            </a:br>
            <a:r>
              <a:rPr lang="en-US" dirty="0" smtClean="0"/>
              <a:t>Title Left</a:t>
            </a:r>
            <a:endParaRPr lang="en-US" dirty="0"/>
          </a:p>
        </p:txBody>
      </p:sp>
    </p:spTree>
    <p:extLst>
      <p:ext uri="{BB962C8B-B14F-4D97-AF65-F5344CB8AC3E}">
        <p14:creationId xmlns="" xmlns:p14="http://schemas.microsoft.com/office/powerpoint/2010/main" val="3138895077"/>
      </p:ext>
    </p:extLst>
  </p:cSld>
  <p:clrMapOvr>
    <a:masterClrMapping/>
  </p:clrMapOvr>
  <p:transition>
    <p:fade/>
  </p:transition>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5"/>
            <a:ext cx="8551441"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65">
              <a:buNone/>
            </a:pPr>
            <a:r>
              <a:rPr lang="fr-BE" sz="600" b="0" i="0" noProof="0" smtClean="0">
                <a:solidFill>
                  <a:srgbClr val="FFFFFF">
                    <a:lumMod val="50000"/>
                  </a:srgbClr>
                </a:solidFill>
                <a:latin typeface="Arial"/>
                <a:ea typeface="+mn-ea"/>
                <a:cs typeface="+mn-cs"/>
              </a:rPr>
              <a:t>© 2012 Cisco et/ou ses filiales. Tous droits réservés.</a:t>
            </a:r>
            <a:endParaRPr lang="fr-BE" sz="600" noProof="0">
              <a:solidFill>
                <a:srgbClr val="FFFFFF">
                  <a:lumMod val="50000"/>
                </a:srgbClr>
              </a:solidFill>
            </a:endParaRPr>
          </a:p>
        </p:txBody>
      </p:sp>
      <p:sp>
        <p:nvSpPr>
          <p:cNvPr id="11" name="Rectangle 5"/>
          <p:cNvSpPr>
            <a:spLocks noChangeArrowheads="1"/>
          </p:cNvSpPr>
          <p:nvPr/>
        </p:nvSpPr>
        <p:spPr bwMode="ltGray">
          <a:xfrm>
            <a:off x="7510513" y="6584512"/>
            <a:ext cx="1065137" cy="175257"/>
          </a:xfrm>
          <a:prstGeom prst="rect">
            <a:avLst/>
          </a:prstGeom>
          <a:noFill/>
          <a:ln w="9525">
            <a:noFill/>
            <a:miter lim="800000"/>
            <a:headEnd/>
            <a:tailEnd/>
          </a:ln>
          <a:effectLst/>
        </p:spPr>
        <p:txBody>
          <a:bodyPr wrap="none" lIns="82124" tIns="41061" rIns="82124" bIns="41061" anchor="b">
            <a:spAutoFit/>
          </a:bodyPr>
          <a:lstStyle/>
          <a:p>
            <a:pPr algn="r" defTabSz="814365">
              <a:buNone/>
            </a:pPr>
            <a:r>
              <a:rPr lang="fr-BE" sz="600" b="0" i="0" noProof="0" smtClean="0">
                <a:solidFill>
                  <a:srgbClr val="FFFFFF">
                    <a:lumMod val="50000"/>
                  </a:srgbClr>
                </a:solidFill>
                <a:latin typeface="Arial"/>
                <a:ea typeface="+mn-ea"/>
                <a:cs typeface="+mn-cs"/>
              </a:rPr>
              <a:t>Document public de Cisco</a:t>
            </a:r>
            <a:endParaRPr lang="fr-BE" sz="600" noProof="0">
              <a:solidFill>
                <a:srgbClr val="FFFFFF">
                  <a:lumMod val="50000"/>
                </a:srgbClr>
              </a:solidFill>
            </a:endParaRPr>
          </a:p>
        </p:txBody>
      </p:sp>
      <p:sp>
        <p:nvSpPr>
          <p:cNvPr id="9"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65">
              <a:buNone/>
            </a:pPr>
            <a:fld id="{DFCF27A5-1A5B-48D3-A060-2758FFBB1ADD}" type="slidenum">
              <a:rPr lang="fr-BE" sz="600" b="0" i="0">
                <a:solidFill>
                  <a:srgbClr val="FFFFFF">
                    <a:lumMod val="50000"/>
                  </a:srgbClr>
                </a:solidFill>
                <a:latin typeface="Arial"/>
                <a:ea typeface="+mn-ea"/>
                <a:cs typeface="+mn-cs"/>
              </a:rPr>
              <a:pPr algn="r" defTabSz="814365">
                <a:buNone/>
              </a:pPr>
              <a:t>‹#›</a:t>
            </a:fld>
            <a:endParaRPr lang="en-US" sz="600" dirty="0">
              <a:solidFill>
                <a:srgbClr val="FFFFFF">
                  <a:lumMod val="50000"/>
                </a:srgbClr>
              </a:solidFill>
            </a:endParaRPr>
          </a:p>
        </p:txBody>
      </p:sp>
      <p:sp>
        <p:nvSpPr>
          <p:cNvPr id="7" name="Rectangle 5"/>
          <p:cNvSpPr>
            <a:spLocks noChangeArrowheads="1"/>
          </p:cNvSpPr>
          <p:nvPr/>
        </p:nvSpPr>
        <p:spPr bwMode="ltGray">
          <a:xfrm>
            <a:off x="4766061" y="6584512"/>
            <a:ext cx="686827" cy="175257"/>
          </a:xfrm>
          <a:prstGeom prst="rect">
            <a:avLst/>
          </a:prstGeom>
          <a:noFill/>
          <a:ln w="9525">
            <a:noFill/>
            <a:miter lim="800000"/>
            <a:headEnd/>
            <a:tailEnd/>
          </a:ln>
          <a:effectLst/>
        </p:spPr>
        <p:txBody>
          <a:bodyPr wrap="none" lIns="82124" tIns="41061" rIns="82124" bIns="41061" anchor="b">
            <a:spAutoFit/>
          </a:bodyPr>
          <a:lstStyle/>
          <a:p>
            <a:pPr algn="r" defTabSz="814365">
              <a:buNone/>
            </a:pPr>
            <a:r>
              <a:rPr lang="fr-BE" sz="600" b="0" i="0" noProof="0" smtClean="0">
                <a:solidFill>
                  <a:srgbClr val="FFFFFF">
                    <a:lumMod val="50000"/>
                  </a:srgbClr>
                </a:solidFill>
                <a:latin typeface="Arial"/>
                <a:ea typeface="+mn-ea"/>
                <a:cs typeface="+mn-cs"/>
              </a:rPr>
              <a:t>EDCS-962068 </a:t>
            </a:r>
            <a:endParaRPr lang="fr-BE" sz="600" noProof="0">
              <a:solidFill>
                <a:srgbClr val="FFFFFF">
                  <a:lumMod val="50000"/>
                </a:srgbClr>
              </a:solidFill>
            </a:endParaRPr>
          </a:p>
        </p:txBody>
      </p:sp>
    </p:spTree>
    <p:extLst>
      <p:ext uri="{BB962C8B-B14F-4D97-AF65-F5344CB8AC3E}">
        <p14:creationId xmlns="" xmlns:p14="http://schemas.microsoft.com/office/powerpoint/2010/main" val="888456256"/>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 id="2147484040" r:id="rId25"/>
    <p:sldLayoutId id="2147484041" r:id="rId26"/>
    <p:sldLayoutId id="2147484045" r:id="rId27"/>
    <p:sldLayoutId id="2147484046" r:id="rId28"/>
    <p:sldLayoutId id="2147484047" r:id="rId29"/>
    <p:sldLayoutId id="2147484048" r:id="rId30"/>
    <p:sldLayoutId id="2147484049" r:id="rId31"/>
    <p:sldLayoutId id="2147484050" r:id="rId32"/>
  </p:sldLayoutIdLst>
  <p:transition>
    <p:fade/>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solidFill>
            <a:srgbClr val="2B3082"/>
          </a:solidFill>
          <a:latin typeface="+mj-lt"/>
          <a:ea typeface="+mj-ea"/>
          <a:cs typeface="+mj-cs"/>
        </a:defRPr>
      </a:lvl1pPr>
    </p:titleStyle>
    <p:bodyStyle>
      <a:lvl1pPr marL="231775" indent="-231775" algn="l" defTabSz="914400" rtl="0" eaLnBrk="1" latinLnBrk="0" hangingPunct="1">
        <a:lnSpc>
          <a:spcPct val="95000"/>
        </a:lnSpc>
        <a:spcBef>
          <a:spcPts val="1440"/>
        </a:spcBef>
        <a:buClr>
          <a:srgbClr val="00ADEF"/>
        </a:buClr>
        <a:buSzPct val="90000"/>
        <a:buFont typeface="Arial"/>
        <a:buChar char="•"/>
        <a:tabLst/>
        <a:defRPr lang="en-US" sz="2000" kern="1200" dirty="0" smtClean="0">
          <a:solidFill>
            <a:srgbClr val="2B3082"/>
          </a:solidFill>
          <a:latin typeface="+mj-lt"/>
          <a:ea typeface="+mn-ea"/>
          <a:cs typeface="+mn-cs"/>
        </a:defRPr>
      </a:lvl1pPr>
      <a:lvl2pPr marL="569913" indent="-163513" algn="l" defTabSz="914400" rtl="0" eaLnBrk="1" latinLnBrk="0" hangingPunct="1">
        <a:lnSpc>
          <a:spcPct val="95000"/>
        </a:lnSpc>
        <a:spcBef>
          <a:spcPts val="840"/>
        </a:spcBef>
        <a:buClr>
          <a:srgbClr val="00ADEF"/>
        </a:buClr>
        <a:buFont typeface="Arial"/>
        <a:buChar char="•"/>
        <a:defRPr lang="en-US" sz="1800" kern="1200" dirty="0" smtClean="0">
          <a:solidFill>
            <a:srgbClr val="2B3082"/>
          </a:solidFill>
          <a:latin typeface="+mj-lt"/>
          <a:ea typeface="+mn-ea"/>
          <a:cs typeface="+mn-cs"/>
        </a:defRPr>
      </a:lvl2pPr>
      <a:lvl3pPr marL="741363" indent="-173038" algn="l" defTabSz="741363" rtl="0" eaLnBrk="1" latinLnBrk="0" hangingPunct="1">
        <a:lnSpc>
          <a:spcPct val="95000"/>
        </a:lnSpc>
        <a:spcBef>
          <a:spcPts val="840"/>
        </a:spcBef>
        <a:buClr>
          <a:srgbClr val="00ADEF"/>
        </a:buClr>
        <a:buFont typeface="Arial"/>
        <a:buChar char="•"/>
        <a:defRPr lang="en-US" sz="1600" kern="1200" dirty="0" smtClean="0">
          <a:solidFill>
            <a:srgbClr val="2B3082"/>
          </a:solidFill>
          <a:latin typeface="+mj-lt"/>
          <a:ea typeface="+mn-ea"/>
          <a:cs typeface="+mn-cs"/>
        </a:defRPr>
      </a:lvl3pPr>
      <a:lvl4pPr marL="914400" indent="-225425" algn="l" defTabSz="914400" rtl="0" eaLnBrk="1" latinLnBrk="0" hangingPunct="1">
        <a:lnSpc>
          <a:spcPct val="95000"/>
        </a:lnSpc>
        <a:spcBef>
          <a:spcPts val="840"/>
        </a:spcBef>
        <a:buClr>
          <a:srgbClr val="00ADEF"/>
        </a:buClr>
        <a:buFont typeface="Arial"/>
        <a:buChar char="•"/>
        <a:defRPr lang="en-US" sz="1400" kern="1200" dirty="0" smtClean="0">
          <a:solidFill>
            <a:srgbClr val="2B3082"/>
          </a:solidFill>
          <a:latin typeface="+mj-lt"/>
          <a:ea typeface="+mn-ea"/>
          <a:cs typeface="+mn-cs"/>
        </a:defRPr>
      </a:lvl4pPr>
      <a:lvl5pPr marL="1027113" indent="-225425" algn="l" defTabSz="914400" rtl="0" eaLnBrk="1" latinLnBrk="0" hangingPunct="1">
        <a:lnSpc>
          <a:spcPct val="95000"/>
        </a:lnSpc>
        <a:spcBef>
          <a:spcPts val="840"/>
        </a:spcBef>
        <a:buClr>
          <a:srgbClr val="00ADEF"/>
        </a:buClr>
        <a:buFont typeface="Arial"/>
        <a:buChar char="•"/>
        <a:defRPr lang="en-US" sz="1400" kern="1200" dirty="0">
          <a:solidFill>
            <a:srgbClr val="2B308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7.jpeg"/><Relationship Id="rId5" Type="http://schemas.openxmlformats.org/officeDocument/2006/relationships/oleObject" Target="../embeddings/oleObject1.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8.jpeg"/><Relationship Id="rId5" Type="http://schemas.openxmlformats.org/officeDocument/2006/relationships/oleObject" Target="../embeddings/oleObject2.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9.jpeg"/><Relationship Id="rId5" Type="http://schemas.openxmlformats.org/officeDocument/2006/relationships/oleObject" Target="../embeddings/oleObject3.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gif"/><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2" Type="http://schemas.openxmlformats.org/officeDocument/2006/relationships/notesSlide" Target="../notesSlides/notesSlide19.xml"/><Relationship Id="rId16" Type="http://schemas.openxmlformats.org/officeDocument/2006/relationships/image" Target="../media/image52.wmf"/><Relationship Id="rId20" Type="http://schemas.openxmlformats.org/officeDocument/2006/relationships/image" Target="../media/image56.png"/><Relationship Id="rId29" Type="http://schemas.openxmlformats.org/officeDocument/2006/relationships/image" Target="../media/image65.wmf"/><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5" Type="http://schemas.openxmlformats.org/officeDocument/2006/relationships/image" Target="../media/image41.png"/><Relationship Id="rId15" Type="http://schemas.openxmlformats.org/officeDocument/2006/relationships/image" Target="../media/image51.wmf"/><Relationship Id="rId23" Type="http://schemas.openxmlformats.org/officeDocument/2006/relationships/image" Target="../media/image59.png"/><Relationship Id="rId28" Type="http://schemas.openxmlformats.org/officeDocument/2006/relationships/image" Target="../media/image64.emf"/><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emf"/><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0.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emf"/><Relationship Id="rId3" Type="http://schemas.openxmlformats.org/officeDocument/2006/relationships/image" Target="../media/image78.png"/><Relationship Id="rId21" Type="http://schemas.openxmlformats.org/officeDocument/2006/relationships/image" Target="../media/image75.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47.png"/><Relationship Id="rId2" Type="http://schemas.openxmlformats.org/officeDocument/2006/relationships/notesSlide" Target="../notesSlides/notesSlide24.xml"/><Relationship Id="rId16" Type="http://schemas.openxmlformats.org/officeDocument/2006/relationships/image" Target="../media/image91.png"/><Relationship Id="rId20"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5.jpe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4.png"/><Relationship Id="rId10" Type="http://schemas.openxmlformats.org/officeDocument/2006/relationships/image" Target="../media/image85.png"/><Relationship Id="rId19" Type="http://schemas.openxmlformats.org/officeDocument/2006/relationships/image" Target="../media/image4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8.pn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89.png"/><Relationship Id="rId9" Type="http://schemas.openxmlformats.org/officeDocument/2006/relationships/image" Target="../media/image95.jpe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0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5.png"/><Relationship Id="rId7"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wmf"/><Relationship Id="rId7"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86.png"/></Relationships>
</file>

<file path=ppt/slides/_rels/slide3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www.cisco.com/go/vxi" TargetMode="External"/><Relationship Id="rId7"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hyperlink" Target="http://clx.cisco.com" TargetMode="External"/><Relationship Id="rId4" Type="http://schemas.openxmlformats.org/officeDocument/2006/relationships/image" Target="../media/image122.jpeg"/></Relationships>
</file>

<file path=ppt/slides/_rels/slide38.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hyperlink" Target="http://www.facebook.com/" TargetMode="External"/><Relationship Id="rId7"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hyperlink" Target="http://www.youtubecisco.com/education" TargetMode="External"/><Relationship Id="rId5" Type="http://schemas.openxmlformats.org/officeDocument/2006/relationships/hyperlink" Target="http://blogs.cisco.com/category/education/" TargetMode="External"/><Relationship Id="rId10" Type="http://schemas.openxmlformats.org/officeDocument/2006/relationships/image" Target="../media/image126.jpeg"/><Relationship Id="rId4" Type="http://schemas.openxmlformats.org/officeDocument/2006/relationships/hyperlink" Target="http://twitter.com/" TargetMode="External"/><Relationship Id="rId9" Type="http://schemas.openxmlformats.org/officeDocument/2006/relationships/image" Target="../media/image12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endParaRPr lang="en-US" dirty="0">
              <a:solidFill>
                <a:schemeClr val="bg1">
                  <a:lumMod val="95000"/>
                </a:schemeClr>
              </a:solidFill>
              <a:effectLst>
                <a:outerShdw blurRad="177800" algn="ctr" rotWithShape="0">
                  <a:schemeClr val="tx1">
                    <a:lumMod val="50000"/>
                    <a:alpha val="60000"/>
                  </a:schemeClr>
                </a:outerShdw>
              </a:effectLst>
            </a:endParaRPr>
          </a:p>
        </p:txBody>
      </p:sp>
      <p:sp>
        <p:nvSpPr>
          <p:cNvPr id="14" name="Text Placeholder 13"/>
          <p:cNvSpPr>
            <a:spLocks noGrp="1"/>
          </p:cNvSpPr>
          <p:nvPr>
            <p:ph type="body" sz="quarter" idx="11"/>
          </p:nvPr>
        </p:nvSpPr>
        <p:spPr/>
        <p:txBody>
          <a:bodyPr/>
          <a:lstStyle/>
          <a:p>
            <a:endParaRPr lang="en-US" dirty="0"/>
          </a:p>
        </p:txBody>
      </p:sp>
      <p:sp>
        <p:nvSpPr>
          <p:cNvPr id="6" name="Subtitle 5"/>
          <p:cNvSpPr>
            <a:spLocks noGrp="1"/>
          </p:cNvSpPr>
          <p:nvPr>
            <p:ph type="subTitle" idx="1"/>
          </p:nvPr>
        </p:nvSpPr>
        <p:spPr/>
        <p:txBody>
          <a:bodyPr/>
          <a:lstStyle/>
          <a:p>
            <a:endParaRPr lang="en-US" dirty="0"/>
          </a:p>
        </p:txBody>
      </p:sp>
      <p:sp>
        <p:nvSpPr>
          <p:cNvPr id="8" name="Title 3"/>
          <p:cNvSpPr>
            <a:spLocks noGrp="1"/>
          </p:cNvSpPr>
          <p:nvPr>
            <p:ph type="ctrTitle"/>
          </p:nvPr>
        </p:nvSpPr>
        <p:spPr>
          <a:xfrm>
            <a:off x="167605" y="941295"/>
            <a:ext cx="5843230" cy="3294529"/>
          </a:xfrm>
        </p:spPr>
        <p:txBody>
          <a:bodyPr/>
          <a:lstStyle/>
          <a:p>
            <a:pPr algn="l" defTabSz="914400">
              <a:lnSpc>
                <a:spcPct val="90000"/>
              </a:lnSpc>
              <a:spcBef>
                <a:spcPct val="0"/>
              </a:spcBef>
              <a:buNone/>
            </a:pPr>
            <a:r>
              <a:rPr lang="fr-BE" sz="3600" b="0" i="0" spc="0" baseline="0" dirty="0">
                <a:solidFill>
                  <a:srgbClr val="FFFFFF"/>
                </a:solidFill>
                <a:latin typeface="Arial"/>
                <a:ea typeface="+mj-ea"/>
                <a:cs typeface="+mj-cs"/>
              </a:rPr>
              <a:t>Un nouvel espace de travail virtuel pour l'enseignement</a:t>
            </a:r>
            <a:br>
              <a:rPr lang="fr-BE" sz="3600" b="0" i="0" spc="0" baseline="0" dirty="0">
                <a:solidFill>
                  <a:srgbClr val="FFFFFF"/>
                </a:solidFill>
                <a:latin typeface="Arial"/>
                <a:ea typeface="+mj-ea"/>
                <a:cs typeface="+mj-cs"/>
              </a:rPr>
            </a:br>
            <a:r>
              <a:rPr lang="fr-BE" sz="3600" b="0" i="0" spc="0" baseline="0" dirty="0">
                <a:solidFill>
                  <a:srgbClr val="FFFFFF"/>
                </a:solidFill>
                <a:latin typeface="Arial"/>
                <a:ea typeface="+mj-ea"/>
                <a:cs typeface="+mj-cs"/>
              </a:rPr>
              <a:t/>
            </a:r>
            <a:br>
              <a:rPr lang="fr-BE" sz="3600" b="0" i="0" spc="0" baseline="0" dirty="0">
                <a:solidFill>
                  <a:srgbClr val="FFFFFF"/>
                </a:solidFill>
                <a:latin typeface="Arial"/>
                <a:ea typeface="+mj-ea"/>
                <a:cs typeface="+mj-cs"/>
              </a:rPr>
            </a:br>
            <a:r>
              <a:rPr lang="fr-BE" sz="2800" b="0" i="0" spc="0" baseline="0" dirty="0">
                <a:solidFill>
                  <a:srgbClr val="FFFFFF"/>
                </a:solidFill>
                <a:latin typeface="Arial"/>
                <a:ea typeface="+mj-ea"/>
                <a:cs typeface="+mj-cs"/>
              </a:rPr>
              <a:t>Poste de travail virtuel, voix et vidéo unifiés</a:t>
            </a:r>
            <a:endParaRPr lang="en-US" sz="4000"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 Same Side Corner Rectangle 56"/>
          <p:cNvSpPr/>
          <p:nvPr/>
        </p:nvSpPr>
        <p:spPr>
          <a:xfrm flipH="1" flipV="1">
            <a:off x="0" y="1395413"/>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4579" name="Rectangle 3"/>
          <p:cNvSpPr>
            <a:spLocks noGrp="1" noChangeArrowheads="1"/>
          </p:cNvSpPr>
          <p:nvPr>
            <p:ph type="title"/>
          </p:nvPr>
        </p:nvSpPr>
        <p:spPr/>
        <p:txBody>
          <a:bodyPr/>
          <a:lstStyle/>
          <a:p>
            <a:pPr algn="l" defTabSz="914400">
              <a:lnSpc>
                <a:spcPct val="80000"/>
              </a:lnSpc>
              <a:spcBef>
                <a:spcPct val="0"/>
              </a:spcBef>
              <a:buNone/>
            </a:pPr>
            <a:r>
              <a:rPr lang="fr-BE" sz="3200" b="0" i="0" spc="0" baseline="0">
                <a:solidFill>
                  <a:srgbClr val="12188E"/>
                </a:solidFill>
                <a:latin typeface="Arial"/>
                <a:ea typeface="+mj-ea"/>
                <a:cs typeface="+mj-cs"/>
              </a:rPr>
              <a:t>Exemples d'utilisation de VXI dans l'enseignement</a:t>
            </a:r>
            <a:endParaRPr lang="en-US" dirty="0">
              <a:solidFill>
                <a:srgbClr val="12188E"/>
              </a:solidFill>
            </a:endParaRPr>
          </a:p>
        </p:txBody>
      </p:sp>
      <p:grpSp>
        <p:nvGrpSpPr>
          <p:cNvPr id="28" name="Group 27"/>
          <p:cNvGrpSpPr/>
          <p:nvPr/>
        </p:nvGrpSpPr>
        <p:grpSpPr>
          <a:xfrm>
            <a:off x="6003" y="3248806"/>
            <a:ext cx="3518190" cy="1094509"/>
            <a:chOff x="6003" y="3058306"/>
            <a:chExt cx="3518190" cy="1094509"/>
          </a:xfrm>
        </p:grpSpPr>
        <p:sp>
          <p:nvSpPr>
            <p:cNvPr id="50" name="Round Single Corner Rectangle 49"/>
            <p:cNvSpPr/>
            <p:nvPr/>
          </p:nvSpPr>
          <p:spPr>
            <a:xfrm>
              <a:off x="780993" y="3165312"/>
              <a:ext cx="2743200" cy="868680"/>
            </a:xfrm>
            <a:prstGeom prst="round1Rect">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814388"/>
              <a:endParaRPr lang="en-US" sz="1500" dirty="0">
                <a:solidFill>
                  <a:schemeClr val="bg1"/>
                </a:solidFill>
              </a:endParaRPr>
            </a:p>
          </p:txBody>
        </p:sp>
        <p:pic>
          <p:nvPicPr>
            <p:cNvPr id="14" name="Picture 13" descr="B.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03" y="3058306"/>
              <a:ext cx="1459345" cy="1094509"/>
            </a:xfrm>
            <a:prstGeom prst="rect">
              <a:avLst/>
            </a:prstGeom>
          </p:spPr>
        </p:pic>
        <p:sp>
          <p:nvSpPr>
            <p:cNvPr id="20" name="TextBox 19"/>
            <p:cNvSpPr txBox="1"/>
            <p:nvPr/>
          </p:nvSpPr>
          <p:spPr>
            <a:xfrm>
              <a:off x="1189178" y="3350196"/>
              <a:ext cx="2055090" cy="492443"/>
            </a:xfrm>
            <a:prstGeom prst="rect">
              <a:avLst/>
            </a:prstGeom>
            <a:noFill/>
          </p:spPr>
          <p:txBody>
            <a:bodyPr wrap="square" rtlCol="0">
              <a:spAutoFit/>
            </a:bodyPr>
            <a:lstStyle/>
            <a:p>
              <a:pPr algn="l" defTabSz="914400">
                <a:buNone/>
              </a:pPr>
              <a:r>
                <a:rPr lang="fr-BE" sz="1300" b="0" i="0" dirty="0">
                  <a:solidFill>
                    <a:srgbClr val="FFFFFF"/>
                  </a:solidFill>
                  <a:latin typeface="Arial"/>
                  <a:ea typeface="+mn-ea"/>
                  <a:cs typeface="+mn-cs"/>
                </a:rPr>
                <a:t>Vidéo, voix et collaboration unifiées</a:t>
              </a:r>
            </a:p>
          </p:txBody>
        </p:sp>
      </p:grpSp>
      <p:grpSp>
        <p:nvGrpSpPr>
          <p:cNvPr id="29" name="Group 28"/>
          <p:cNvGrpSpPr/>
          <p:nvPr/>
        </p:nvGrpSpPr>
        <p:grpSpPr>
          <a:xfrm>
            <a:off x="384232" y="4607706"/>
            <a:ext cx="3813725" cy="1094509"/>
            <a:chOff x="384232" y="4417206"/>
            <a:chExt cx="3813725" cy="1094509"/>
          </a:xfrm>
        </p:grpSpPr>
        <p:sp>
          <p:nvSpPr>
            <p:cNvPr id="51" name="Round Single Corner Rectangle 50"/>
            <p:cNvSpPr/>
            <p:nvPr/>
          </p:nvSpPr>
          <p:spPr>
            <a:xfrm>
              <a:off x="1454757" y="4533259"/>
              <a:ext cx="2743200" cy="868680"/>
            </a:xfrm>
            <a:prstGeom prst="round1Rect">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814388"/>
              <a:endParaRPr lang="en-US" sz="1500" dirty="0">
                <a:solidFill>
                  <a:schemeClr val="bg1"/>
                </a:solidFill>
              </a:endParaRPr>
            </a:p>
          </p:txBody>
        </p:sp>
        <p:pic>
          <p:nvPicPr>
            <p:cNvPr id="18" name="Picture 17" descr="E.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4232" y="4417206"/>
              <a:ext cx="1403927" cy="1094509"/>
            </a:xfrm>
            <a:prstGeom prst="rect">
              <a:avLst/>
            </a:prstGeom>
          </p:spPr>
        </p:pic>
        <p:sp>
          <p:nvSpPr>
            <p:cNvPr id="21" name="TextBox 20"/>
            <p:cNvSpPr txBox="1"/>
            <p:nvPr/>
          </p:nvSpPr>
          <p:spPr>
            <a:xfrm>
              <a:off x="1754907" y="4720108"/>
              <a:ext cx="2032001" cy="492443"/>
            </a:xfrm>
            <a:prstGeom prst="rect">
              <a:avLst/>
            </a:prstGeom>
            <a:noFill/>
          </p:spPr>
          <p:txBody>
            <a:bodyPr wrap="square" rtlCol="0">
              <a:spAutoFit/>
            </a:bodyPr>
            <a:lstStyle/>
            <a:p>
              <a:pPr algn="l" defTabSz="914400">
                <a:buNone/>
              </a:pPr>
              <a:r>
                <a:rPr lang="fr-BE" sz="1300" b="0" i="0" dirty="0">
                  <a:solidFill>
                    <a:srgbClr val="FFFFFF"/>
                  </a:solidFill>
                  <a:latin typeface="Arial"/>
                  <a:ea typeface="+mn-ea"/>
                  <a:cs typeface="+mn-cs"/>
                </a:rPr>
                <a:t>Assistance informatique efficace et adaptable</a:t>
              </a:r>
            </a:p>
          </p:txBody>
        </p:sp>
      </p:grpSp>
      <p:grpSp>
        <p:nvGrpSpPr>
          <p:cNvPr id="27" name="Group 26"/>
          <p:cNvGrpSpPr/>
          <p:nvPr/>
        </p:nvGrpSpPr>
        <p:grpSpPr>
          <a:xfrm>
            <a:off x="562724" y="1884680"/>
            <a:ext cx="3677564" cy="1117600"/>
            <a:chOff x="562724" y="1694180"/>
            <a:chExt cx="3677564" cy="1117600"/>
          </a:xfrm>
        </p:grpSpPr>
        <p:sp>
          <p:nvSpPr>
            <p:cNvPr id="47" name="Round Single Corner Rectangle 46"/>
            <p:cNvSpPr/>
            <p:nvPr/>
          </p:nvSpPr>
          <p:spPr>
            <a:xfrm>
              <a:off x="1722241" y="1818419"/>
              <a:ext cx="2518047" cy="868680"/>
            </a:xfrm>
            <a:prstGeom prst="round1Rect">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814388"/>
              <a:endParaRPr lang="en-US" sz="1500" dirty="0">
                <a:solidFill>
                  <a:schemeClr val="bg1"/>
                </a:solidFill>
              </a:endParaRPr>
            </a:p>
          </p:txBody>
        </p:sp>
        <p:pic>
          <p:nvPicPr>
            <p:cNvPr id="13" name="Picture 12" descr="A.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62724" y="1694180"/>
              <a:ext cx="1671782" cy="1117600"/>
            </a:xfrm>
            <a:prstGeom prst="rect">
              <a:avLst/>
            </a:prstGeom>
          </p:spPr>
        </p:pic>
        <p:sp>
          <p:nvSpPr>
            <p:cNvPr id="22" name="TextBox 21"/>
            <p:cNvSpPr txBox="1"/>
            <p:nvPr/>
          </p:nvSpPr>
          <p:spPr>
            <a:xfrm>
              <a:off x="2008908" y="1847275"/>
              <a:ext cx="1916546" cy="692497"/>
            </a:xfrm>
            <a:prstGeom prst="rect">
              <a:avLst/>
            </a:prstGeom>
            <a:noFill/>
          </p:spPr>
          <p:txBody>
            <a:bodyPr wrap="square" rtlCol="0">
              <a:spAutoFit/>
            </a:bodyPr>
            <a:lstStyle/>
            <a:p>
              <a:pPr algn="l" defTabSz="914400">
                <a:buNone/>
              </a:pPr>
              <a:r>
                <a:rPr lang="fr-BE" sz="1300" b="0" i="0" dirty="0">
                  <a:solidFill>
                    <a:srgbClr val="FFFFFF"/>
                  </a:solidFill>
                  <a:latin typeface="Arial"/>
                  <a:ea typeface="+mn-ea"/>
                  <a:cs typeface="+mn-cs"/>
                </a:rPr>
                <a:t>Une expérience cohérente sur le campus et en dehors</a:t>
              </a:r>
              <a:endParaRPr lang="en-US" sz="1300" dirty="0"/>
            </a:p>
          </p:txBody>
        </p:sp>
      </p:grpSp>
      <p:grpSp>
        <p:nvGrpSpPr>
          <p:cNvPr id="30" name="Group 29"/>
          <p:cNvGrpSpPr/>
          <p:nvPr/>
        </p:nvGrpSpPr>
        <p:grpSpPr>
          <a:xfrm>
            <a:off x="5207002" y="1608425"/>
            <a:ext cx="3846721" cy="1380836"/>
            <a:chOff x="5207002" y="1417925"/>
            <a:chExt cx="3846721" cy="1380836"/>
          </a:xfrm>
        </p:grpSpPr>
        <p:sp>
          <p:nvSpPr>
            <p:cNvPr id="49" name="Round Single Corner Rectangle 48"/>
            <p:cNvSpPr/>
            <p:nvPr/>
          </p:nvSpPr>
          <p:spPr>
            <a:xfrm flipH="1">
              <a:off x="5207002" y="1818419"/>
              <a:ext cx="2743200" cy="868680"/>
            </a:xfrm>
            <a:prstGeom prst="round1Rect">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814388"/>
              <a:endParaRPr lang="en-US" sz="1500" dirty="0">
                <a:solidFill>
                  <a:schemeClr val="bg1"/>
                </a:solidFill>
              </a:endParaRPr>
            </a:p>
          </p:txBody>
        </p:sp>
        <p:pic>
          <p:nvPicPr>
            <p:cNvPr id="19" name="Picture 18" descr="F.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211068" y="1417925"/>
              <a:ext cx="1842655" cy="1380836"/>
            </a:xfrm>
            <a:prstGeom prst="rect">
              <a:avLst/>
            </a:prstGeom>
          </p:spPr>
        </p:pic>
        <p:sp>
          <p:nvSpPr>
            <p:cNvPr id="23" name="TextBox 22"/>
            <p:cNvSpPr txBox="1"/>
            <p:nvPr/>
          </p:nvSpPr>
          <p:spPr>
            <a:xfrm>
              <a:off x="5648364" y="1951180"/>
              <a:ext cx="2193636" cy="692497"/>
            </a:xfrm>
            <a:prstGeom prst="rect">
              <a:avLst/>
            </a:prstGeom>
            <a:noFill/>
          </p:spPr>
          <p:txBody>
            <a:bodyPr wrap="square" rtlCol="0">
              <a:spAutoFit/>
            </a:bodyPr>
            <a:lstStyle/>
            <a:p>
              <a:pPr algn="l" defTabSz="914400">
                <a:buNone/>
              </a:pPr>
              <a:r>
                <a:rPr lang="fr-BE" sz="1300" b="0" i="0" dirty="0">
                  <a:solidFill>
                    <a:srgbClr val="FFFFFF"/>
                  </a:solidFill>
                  <a:latin typeface="Arial"/>
                  <a:ea typeface="+mn-ea"/>
                  <a:cs typeface="+mn-cs"/>
                </a:rPr>
                <a:t>Accès sécurisé et conformité des données</a:t>
              </a:r>
            </a:p>
            <a:p>
              <a:pPr algn="l" defTabSz="914400">
                <a:buNone/>
              </a:pPr>
              <a:endParaRPr lang="en-US" sz="1300" dirty="0"/>
            </a:p>
          </p:txBody>
        </p:sp>
      </p:grpSp>
      <p:grpSp>
        <p:nvGrpSpPr>
          <p:cNvPr id="31" name="Group 30"/>
          <p:cNvGrpSpPr/>
          <p:nvPr/>
        </p:nvGrpSpPr>
        <p:grpSpPr>
          <a:xfrm>
            <a:off x="5809920" y="3255156"/>
            <a:ext cx="3246944" cy="1094509"/>
            <a:chOff x="5809920" y="3064656"/>
            <a:chExt cx="3246944" cy="1094509"/>
          </a:xfrm>
        </p:grpSpPr>
        <p:sp>
          <p:nvSpPr>
            <p:cNvPr id="52" name="Round Single Corner Rectangle 51"/>
            <p:cNvSpPr/>
            <p:nvPr/>
          </p:nvSpPr>
          <p:spPr>
            <a:xfrm flipH="1">
              <a:off x="5809920" y="3165312"/>
              <a:ext cx="2474745" cy="868680"/>
            </a:xfrm>
            <a:prstGeom prst="round1Rect">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spcBef>
                  <a:spcPts val="880"/>
                </a:spcBef>
              </a:pPr>
              <a:endParaRPr lang="en-US" sz="1500" dirty="0"/>
            </a:p>
          </p:txBody>
        </p:sp>
        <p:pic>
          <p:nvPicPr>
            <p:cNvPr id="16" name="Picture 15" descr="C.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833046" y="3064656"/>
              <a:ext cx="1223818" cy="1094509"/>
            </a:xfrm>
            <a:prstGeom prst="rect">
              <a:avLst/>
            </a:prstGeom>
          </p:spPr>
        </p:pic>
        <p:sp>
          <p:nvSpPr>
            <p:cNvPr id="24" name="TextBox 23"/>
            <p:cNvSpPr txBox="1"/>
            <p:nvPr/>
          </p:nvSpPr>
          <p:spPr>
            <a:xfrm>
              <a:off x="6276436" y="3284880"/>
              <a:ext cx="1951170" cy="692497"/>
            </a:xfrm>
            <a:prstGeom prst="rect">
              <a:avLst/>
            </a:prstGeom>
            <a:noFill/>
          </p:spPr>
          <p:txBody>
            <a:bodyPr wrap="square" rtlCol="0">
              <a:spAutoFit/>
            </a:bodyPr>
            <a:lstStyle/>
            <a:p>
              <a:pPr algn="l" defTabSz="914400">
                <a:buNone/>
              </a:pPr>
              <a:r>
                <a:rPr lang="fr-BE" sz="1300" b="0" i="0" dirty="0">
                  <a:solidFill>
                    <a:srgbClr val="FFFFFF"/>
                  </a:solidFill>
                  <a:latin typeface="Arial"/>
                  <a:ea typeface="+mn-ea"/>
                  <a:cs typeface="+mn-cs"/>
                </a:rPr>
                <a:t> Accès à partir de n'importe quel périphérique (BYOD) </a:t>
              </a:r>
            </a:p>
          </p:txBody>
        </p:sp>
      </p:grpSp>
      <p:grpSp>
        <p:nvGrpSpPr>
          <p:cNvPr id="1304576" name="Group 1304575"/>
          <p:cNvGrpSpPr/>
          <p:nvPr/>
        </p:nvGrpSpPr>
        <p:grpSpPr>
          <a:xfrm>
            <a:off x="5175018" y="4613102"/>
            <a:ext cx="3663409" cy="1099127"/>
            <a:chOff x="5175018" y="4422602"/>
            <a:chExt cx="3663409" cy="1099127"/>
          </a:xfrm>
        </p:grpSpPr>
        <p:sp>
          <p:nvSpPr>
            <p:cNvPr id="48" name="Round Single Corner Rectangle 47"/>
            <p:cNvSpPr/>
            <p:nvPr/>
          </p:nvSpPr>
          <p:spPr>
            <a:xfrm>
              <a:off x="5175018" y="4527774"/>
              <a:ext cx="2743200" cy="868680"/>
            </a:xfrm>
            <a:prstGeom prst="round1Rect">
              <a:avLst>
                <a:gd name="adj" fmla="val 16667"/>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814388"/>
              <a:endParaRPr lang="en-US" sz="1500" dirty="0">
                <a:solidFill>
                  <a:schemeClr val="bg1"/>
                </a:solidFill>
              </a:endParaRPr>
            </a:p>
          </p:txBody>
        </p:sp>
        <p:pic>
          <p:nvPicPr>
            <p:cNvPr id="17" name="Picture 16" descr="D.png"/>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549954" y="4422602"/>
              <a:ext cx="1288473" cy="1099127"/>
            </a:xfrm>
            <a:prstGeom prst="rect">
              <a:avLst/>
            </a:prstGeom>
          </p:spPr>
        </p:pic>
        <p:sp>
          <p:nvSpPr>
            <p:cNvPr id="25" name="TextBox 24"/>
            <p:cNvSpPr txBox="1"/>
            <p:nvPr/>
          </p:nvSpPr>
          <p:spPr>
            <a:xfrm>
              <a:off x="5472529" y="4687450"/>
              <a:ext cx="2309111" cy="492443"/>
            </a:xfrm>
            <a:prstGeom prst="rect">
              <a:avLst/>
            </a:prstGeom>
            <a:noFill/>
          </p:spPr>
          <p:txBody>
            <a:bodyPr wrap="square" rtlCol="0">
              <a:spAutoFit/>
            </a:bodyPr>
            <a:lstStyle/>
            <a:p>
              <a:pPr algn="l" defTabSz="914400">
                <a:buNone/>
              </a:pPr>
              <a:r>
                <a:rPr lang="fr-BE" sz="1300" b="0" i="0" dirty="0">
                  <a:solidFill>
                    <a:srgbClr val="FFFFFF"/>
                  </a:solidFill>
                  <a:latin typeface="Arial"/>
                  <a:ea typeface="+mn-ea"/>
                  <a:cs typeface="+mn-cs"/>
                </a:rPr>
                <a:t>Laboratoires informatiques flexibles et polyvalents </a:t>
              </a:r>
            </a:p>
          </p:txBody>
        </p:sp>
      </p:grpSp>
      <p:pic>
        <p:nvPicPr>
          <p:cNvPr id="26" name="Picture 25" descr="G.png"/>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413000" y="2160734"/>
            <a:ext cx="3848100" cy="30099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900"/>
                                        <p:tgtEl>
                                          <p:spTgt spid="26"/>
                                        </p:tgtEl>
                                      </p:cBhvr>
                                    </p:animEffect>
                                  </p:childTnLst>
                                </p:cTn>
                              </p:par>
                            </p:childTnLst>
                          </p:cTn>
                        </p:par>
                        <p:par>
                          <p:cTn id="8" fill="hold">
                            <p:stCondLst>
                              <p:cond delay="9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900"/>
                                        <p:tgtEl>
                                          <p:spTgt spid="27"/>
                                        </p:tgtEl>
                                      </p:cBhvr>
                                    </p:animEffect>
                                  </p:childTnLst>
                                </p:cTn>
                              </p:par>
                              <p:par>
                                <p:cTn id="12" presetID="22" presetClass="entr" presetSubtype="8"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900"/>
                                        <p:tgtEl>
                                          <p:spTgt spid="30"/>
                                        </p:tgtEl>
                                      </p:cBhvr>
                                    </p:animEffect>
                                  </p:childTnLst>
                                </p:cTn>
                              </p:par>
                            </p:childTnLst>
                          </p:cTn>
                        </p:par>
                        <p:par>
                          <p:cTn id="15" fill="hold">
                            <p:stCondLst>
                              <p:cond delay="1800"/>
                            </p:stCondLst>
                            <p:childTnLst>
                              <p:par>
                                <p:cTn id="16" presetID="22" presetClass="entr" presetSubtype="2"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right)">
                                      <p:cBhvr>
                                        <p:cTn id="18" dur="900"/>
                                        <p:tgtEl>
                                          <p:spTgt spid="28"/>
                                        </p:tgtEl>
                                      </p:cBhvr>
                                    </p:animEffect>
                                  </p:childTnLst>
                                </p:cTn>
                              </p:par>
                              <p:par>
                                <p:cTn id="19" presetID="22" presetClass="entr" presetSubtype="8"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900"/>
                                        <p:tgtEl>
                                          <p:spTgt spid="31"/>
                                        </p:tgtEl>
                                      </p:cBhvr>
                                    </p:animEffect>
                                  </p:childTnLst>
                                </p:cTn>
                              </p:par>
                            </p:childTnLst>
                          </p:cTn>
                        </p:par>
                        <p:par>
                          <p:cTn id="22" fill="hold">
                            <p:stCondLst>
                              <p:cond delay="2700"/>
                            </p:stCondLst>
                            <p:childTnLst>
                              <p:par>
                                <p:cTn id="23" presetID="22" presetClass="entr" presetSubtype="2"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right)">
                                      <p:cBhvr>
                                        <p:cTn id="25" dur="9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1304576"/>
                                        </p:tgtEl>
                                        <p:attrNameLst>
                                          <p:attrName>style.visibility</p:attrName>
                                        </p:attrNameLst>
                                      </p:cBhvr>
                                      <p:to>
                                        <p:strVal val="visible"/>
                                      </p:to>
                                    </p:set>
                                    <p:animEffect transition="in" filter="wipe(left)">
                                      <p:cBhvr>
                                        <p:cTn id="28" dur="900"/>
                                        <p:tgtEl>
                                          <p:spTgt spid="1304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p:cNvSpPr/>
          <p:nvPr/>
        </p:nvSpPr>
        <p:spPr>
          <a:xfrm rot="5400000" flipH="1" flipV="1">
            <a:off x="2150838" y="-664940"/>
            <a:ext cx="484232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0" y="3643536"/>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226306" name="Rectangle 2" hidden="1"/>
          <p:cNvGraphicFramePr>
            <a:graphicFrameLocks/>
          </p:cNvGraphicFramePr>
          <p:nvPr/>
        </p:nvGraphicFramePr>
        <p:xfrm>
          <a:off x="0" y="0"/>
          <a:ext cx="161925" cy="161925"/>
        </p:xfrm>
        <a:graphic>
          <a:graphicData uri="http://schemas.openxmlformats.org/presentationml/2006/ole">
            <p:oleObj spid="_x0000_s1162" name="think-cell Slide" r:id="rId5" imgW="0" imgH="0" progId="">
              <p:embed/>
            </p:oleObj>
          </a:graphicData>
        </a:graphic>
      </p:graphicFrame>
      <p:sp>
        <p:nvSpPr>
          <p:cNvPr id="226308" name="Rectangle 3" hidden="1"/>
          <p:cNvSpPr>
            <a:spLocks noChangeArrowheads="1"/>
          </p:cNvSpPr>
          <p:nvPr>
            <p:custDataLst>
              <p:tags r:id="rId2"/>
            </p:custDataLst>
          </p:nvPr>
        </p:nvSpPr>
        <p:spPr bwMode="gray">
          <a:xfrm>
            <a:off x="0" y="0"/>
            <a:ext cx="161925" cy="161925"/>
          </a:xfrm>
          <a:prstGeom prst="rect">
            <a:avLst/>
          </a:prstGeom>
          <a:noFill/>
          <a:ln w="9525">
            <a:noFill/>
            <a:miter lim="800000"/>
            <a:headEnd/>
            <a:tailEnd/>
          </a:ln>
        </p:spPr>
        <p:txBody>
          <a:bodyPr wrap="none" lIns="0" tIns="0" rIns="0" bIns="0" anchor="ctr"/>
          <a:lstStyle/>
          <a:p>
            <a:pPr algn="ctr" defTabSz="858804">
              <a:lnSpc>
                <a:spcPct val="90000"/>
              </a:lnSpc>
              <a:buNone/>
            </a:pPr>
            <a:r>
              <a:rPr lang="fr-BE" sz="1800" b="0" i="0">
                <a:solidFill>
                  <a:schemeClr val="tx1"/>
                </a:solidFill>
                <a:latin typeface="Arial"/>
                <a:ea typeface="+mn-ea"/>
                <a:cs typeface="+mn-cs"/>
              </a:rPr>
              <a:t> </a:t>
            </a:r>
          </a:p>
        </p:txBody>
      </p:sp>
      <p:sp>
        <p:nvSpPr>
          <p:cNvPr id="5" name="Title 4"/>
          <p:cNvSpPr>
            <a:spLocks noGrp="1"/>
          </p:cNvSpPr>
          <p:nvPr>
            <p:ph type="title"/>
          </p:nvPr>
        </p:nvSpPr>
        <p:spPr/>
        <p:txBody>
          <a:bodyPr/>
          <a:lstStyle/>
          <a:p>
            <a:pPr algn="l" defTabSz="914400">
              <a:spcBef>
                <a:spcPct val="0"/>
              </a:spcBef>
              <a:buNone/>
            </a:pPr>
            <a:r>
              <a:rPr lang="fr-BE" sz="3200" b="0" i="0" spc="0" baseline="0">
                <a:solidFill>
                  <a:srgbClr val="2B348E"/>
                </a:solidFill>
                <a:latin typeface="Arial"/>
                <a:ea typeface="+mj-ea"/>
                <a:cs typeface="+mj-cs"/>
              </a:rPr>
              <a:t>Exemple d'utilisation : les laboratoires informatiques</a:t>
            </a:r>
            <a:endParaRPr lang="en-US" dirty="0"/>
          </a:p>
        </p:txBody>
      </p:sp>
      <p:sp>
        <p:nvSpPr>
          <p:cNvPr id="18" name="TextBox 3"/>
          <p:cNvSpPr txBox="1">
            <a:spLocks noChangeArrowheads="1"/>
          </p:cNvSpPr>
          <p:nvPr/>
        </p:nvSpPr>
        <p:spPr bwMode="auto">
          <a:xfrm>
            <a:off x="243901" y="1623528"/>
            <a:ext cx="4529805" cy="5032147"/>
          </a:xfrm>
          <a:prstGeom prst="rect">
            <a:avLst/>
          </a:prstGeom>
          <a:noFill/>
          <a:ln w="9525">
            <a:noFill/>
            <a:miter lim="800000"/>
            <a:headEnd/>
            <a:tailEnd/>
          </a:ln>
        </p:spPr>
        <p:txBody>
          <a:bodyPr wrap="square">
            <a:spAutoFit/>
          </a:bodyPr>
          <a:lstStyle/>
          <a:p>
            <a:pPr algn="l" defTabSz="914400">
              <a:lnSpc>
                <a:spcPct val="95000"/>
              </a:lnSpc>
              <a:spcBef>
                <a:spcPts val="1800"/>
              </a:spcBef>
              <a:spcAft>
                <a:spcPts val="600"/>
              </a:spcAft>
              <a:buNone/>
            </a:pPr>
            <a:r>
              <a:rPr lang="fr-BE" sz="14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 Ancien </a:t>
            </a:r>
            <a:r>
              <a:rPr lang="fr-BE" sz="1400" b="0" i="0" dirty="0" err="1"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workflow</a:t>
            </a:r>
            <a:endParaRPr lang="fr-BE" sz="1400" dirty="0" smtClean="0">
              <a:solidFill>
                <a:srgbClr val="3A3A3A"/>
              </a:solidFill>
              <a:latin typeface="+mj-lt"/>
            </a:endParaRPr>
          </a:p>
          <a:p>
            <a:pPr marL="290505" lvl="1" indent="-179405" algn="l" defTabSz="914400">
              <a:lnSpc>
                <a:spcPct val="95000"/>
              </a:lnSpc>
              <a:spcAft>
                <a:spcPts val="600"/>
              </a:spcAft>
              <a:buClr>
                <a:srgbClr val="3A3A3A"/>
              </a:buClr>
              <a:buSzPct val="80000"/>
              <a:buFont typeface="Arial"/>
              <a:buChar char="•"/>
            </a:pPr>
            <a:r>
              <a:rPr lang="fr-BE" sz="1400" b="0" i="0" dirty="0" smtClean="0">
                <a:solidFill>
                  <a:srgbClr val="3A3A3A"/>
                </a:solidFill>
                <a:latin typeface="Arial"/>
                <a:ea typeface="+mn-ea"/>
                <a:cs typeface="+mn-cs"/>
              </a:rPr>
              <a:t>Postes </a:t>
            </a:r>
            <a:r>
              <a:rPr lang="fr-BE" sz="1400" b="0" i="0" dirty="0">
                <a:solidFill>
                  <a:srgbClr val="3A3A3A"/>
                </a:solidFill>
                <a:latin typeface="Arial"/>
                <a:ea typeface="+mn-ea"/>
                <a:cs typeface="+mn-cs"/>
              </a:rPr>
              <a:t>de travail et applications dédiés dans les laboratoires informatiques physiques </a:t>
            </a:r>
          </a:p>
          <a:p>
            <a:pPr marL="290505" lvl="1" indent="-179405" algn="l" defTabSz="914400">
              <a:lnSpc>
                <a:spcPct val="95000"/>
              </a:lnSpc>
              <a:spcAft>
                <a:spcPts val="600"/>
              </a:spcAft>
              <a:buClr>
                <a:srgbClr val="3A3A3A"/>
              </a:buClr>
              <a:buSzPct val="80000"/>
              <a:buFont typeface="Arial"/>
              <a:buChar char="•"/>
            </a:pPr>
            <a:r>
              <a:rPr lang="fr-BE" sz="1400" b="0" i="0" dirty="0">
                <a:solidFill>
                  <a:srgbClr val="3A3A3A"/>
                </a:solidFill>
                <a:latin typeface="Arial"/>
                <a:ea typeface="+mn-ea"/>
                <a:cs typeface="+mn-cs"/>
              </a:rPr>
              <a:t>Environnement fixe, configuré pour des filières d'étude </a:t>
            </a:r>
            <a:r>
              <a:rPr lang="fr-BE" sz="1400" b="0" i="0" dirty="0" smtClean="0">
                <a:solidFill>
                  <a:srgbClr val="3A3A3A"/>
                </a:solidFill>
                <a:latin typeface="Arial"/>
                <a:ea typeface="+mn-ea"/>
                <a:cs typeface="+mn-cs"/>
              </a:rPr>
              <a:t>spécifiques</a:t>
            </a:r>
            <a:endParaRPr lang="fr-BE" sz="1400" dirty="0" smtClean="0">
              <a:solidFill>
                <a:srgbClr val="3A3A3A"/>
              </a:solidFill>
              <a:latin typeface="+mj-lt"/>
            </a:endParaRPr>
          </a:p>
          <a:p>
            <a:pPr marL="290505" lvl="1" indent="-179405" algn="l" defTabSz="914400">
              <a:lnSpc>
                <a:spcPct val="95000"/>
              </a:lnSpc>
              <a:spcAft>
                <a:spcPts val="600"/>
              </a:spcAft>
              <a:buClr>
                <a:srgbClr val="3A3A3A"/>
              </a:buClr>
              <a:buSzPct val="80000"/>
              <a:buFont typeface="Arial"/>
              <a:buChar char="•"/>
            </a:pPr>
            <a:r>
              <a:rPr lang="fr-BE" sz="1400" b="0" i="0" dirty="0" smtClean="0">
                <a:solidFill>
                  <a:srgbClr val="3A3A3A"/>
                </a:solidFill>
                <a:latin typeface="Arial"/>
                <a:ea typeface="+mn-ea"/>
                <a:cs typeface="+mn-cs"/>
              </a:rPr>
              <a:t>Accès </a:t>
            </a:r>
            <a:r>
              <a:rPr lang="fr-BE" sz="1400" b="0" i="0" dirty="0">
                <a:solidFill>
                  <a:srgbClr val="3A3A3A"/>
                </a:solidFill>
                <a:latin typeface="Arial"/>
                <a:ea typeface="+mn-ea"/>
                <a:cs typeface="+mn-cs"/>
              </a:rPr>
              <a:t>uniquement à certaines heures, déjà définies</a:t>
            </a:r>
          </a:p>
          <a:p>
            <a:pPr marL="290505" lvl="1" indent="-179405" algn="l" defTabSz="914400">
              <a:lnSpc>
                <a:spcPct val="95000"/>
              </a:lnSpc>
              <a:spcAft>
                <a:spcPts val="600"/>
              </a:spcAft>
              <a:buNone/>
            </a:pPr>
            <a:r>
              <a:rPr lang="fr-BE" sz="14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Nouveau </a:t>
            </a:r>
            <a:r>
              <a:rPr lang="fr-BE" sz="1400" b="0" i="0" dirty="0" err="1">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workflow</a:t>
            </a:r>
            <a:endParaRPr lang="fr-BE" sz="14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endParaRPr>
          </a:p>
          <a:p>
            <a:pPr marL="290505" lvl="1" indent="-179405" algn="l" defTabSz="914400">
              <a:lnSpc>
                <a:spcPct val="95000"/>
              </a:lnSpc>
              <a:spcAft>
                <a:spcPts val="600"/>
              </a:spcAft>
              <a:buClr>
                <a:srgbClr val="3A3A3A"/>
              </a:buClr>
              <a:buSzPct val="80000"/>
              <a:buFont typeface="Arial"/>
              <a:buChar char="•"/>
            </a:pPr>
            <a:r>
              <a:rPr lang="fr-BE" sz="1400" b="0" i="0" dirty="0">
                <a:solidFill>
                  <a:srgbClr val="3A3A3A"/>
                </a:solidFill>
                <a:latin typeface="Arial"/>
                <a:ea typeface="+mn-ea"/>
                <a:cs typeface="+mn-cs"/>
              </a:rPr>
              <a:t>Laboratoires flexibles, polyvalents</a:t>
            </a:r>
          </a:p>
          <a:p>
            <a:pPr marL="290505" lvl="1" indent="-179405" algn="l" defTabSz="914400">
              <a:lnSpc>
                <a:spcPct val="95000"/>
              </a:lnSpc>
              <a:spcAft>
                <a:spcPts val="600"/>
              </a:spcAft>
              <a:buClr>
                <a:srgbClr val="3A3A3A"/>
              </a:buClr>
              <a:buSzPct val="80000"/>
              <a:buFont typeface="Arial"/>
              <a:buChar char="•"/>
            </a:pPr>
            <a:r>
              <a:rPr lang="fr-BE" sz="1400" b="0" i="0" dirty="0">
                <a:solidFill>
                  <a:srgbClr val="3A3A3A"/>
                </a:solidFill>
                <a:latin typeface="Arial"/>
                <a:ea typeface="+mn-ea"/>
                <a:cs typeface="+mn-cs"/>
              </a:rPr>
              <a:t>Reconfiguration rapide des laboratoires en fonction de besoins évolutifs </a:t>
            </a:r>
          </a:p>
          <a:p>
            <a:pPr marL="290505" lvl="1" indent="-179405" algn="l" defTabSz="914400">
              <a:lnSpc>
                <a:spcPct val="95000"/>
              </a:lnSpc>
              <a:spcAft>
                <a:spcPts val="600"/>
              </a:spcAft>
              <a:buNone/>
            </a:pPr>
            <a:r>
              <a:rPr lang="fr-BE" sz="14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Résultats</a:t>
            </a:r>
          </a:p>
          <a:p>
            <a:pPr marL="290505" lvl="1" indent="-179405" algn="l" defTabSz="914400">
              <a:lnSpc>
                <a:spcPct val="95000"/>
              </a:lnSpc>
              <a:spcAft>
                <a:spcPts val="600"/>
              </a:spcAft>
              <a:buClr>
                <a:srgbClr val="3A3A3A"/>
              </a:buClr>
              <a:buSzPct val="80000"/>
              <a:buFont typeface="Arial"/>
              <a:buChar char="•"/>
            </a:pPr>
            <a:r>
              <a:rPr lang="fr-BE" sz="1400" b="0" i="0" dirty="0">
                <a:solidFill>
                  <a:srgbClr val="3A3A3A"/>
                </a:solidFill>
                <a:latin typeface="Arial"/>
                <a:ea typeface="+mn-ea"/>
                <a:cs typeface="+mn-cs"/>
              </a:rPr>
              <a:t>Plus grande souplesse permettant un accès plus large à l'enseignement et aux ressources informatiques</a:t>
            </a:r>
          </a:p>
          <a:p>
            <a:pPr marL="290505" lvl="1" indent="-179405" algn="l" defTabSz="914400">
              <a:lnSpc>
                <a:spcPct val="95000"/>
              </a:lnSpc>
              <a:spcAft>
                <a:spcPts val="600"/>
              </a:spcAft>
              <a:buClr>
                <a:srgbClr val="3A3A3A"/>
              </a:buClr>
              <a:buSzPct val="80000"/>
              <a:buFont typeface="Arial"/>
              <a:buChar char="•"/>
            </a:pPr>
            <a:r>
              <a:rPr lang="fr-BE" sz="1400" b="0" i="0" dirty="0">
                <a:solidFill>
                  <a:srgbClr val="3A3A3A"/>
                </a:solidFill>
                <a:latin typeface="Arial"/>
                <a:ea typeface="+mn-ea"/>
                <a:cs typeface="+mn-cs"/>
              </a:rPr>
              <a:t>Expérience cohérente pour les étudiants hors campus</a:t>
            </a:r>
          </a:p>
          <a:p>
            <a:pPr marL="290505" lvl="1" indent="-179405" algn="l" defTabSz="914400">
              <a:lnSpc>
                <a:spcPct val="95000"/>
              </a:lnSpc>
              <a:spcAft>
                <a:spcPts val="600"/>
              </a:spcAft>
              <a:buClr>
                <a:srgbClr val="3A3A3A"/>
              </a:buClr>
              <a:buSzPct val="80000"/>
              <a:buFont typeface="Arial"/>
              <a:buChar char="•"/>
            </a:pPr>
            <a:r>
              <a:rPr lang="fr-BE" sz="1400" b="0" i="0" dirty="0">
                <a:solidFill>
                  <a:srgbClr val="3A3A3A"/>
                </a:solidFill>
                <a:latin typeface="Arial"/>
                <a:ea typeface="+mn-ea"/>
                <a:cs typeface="+mn-cs"/>
              </a:rPr>
              <a:t>Assistance informatique et économies</a:t>
            </a:r>
          </a:p>
          <a:p>
            <a:pPr marL="290505" lvl="1" indent="-179405" algn="l" defTabSz="914400">
              <a:lnSpc>
                <a:spcPct val="95000"/>
              </a:lnSpc>
              <a:spcAft>
                <a:spcPts val="600"/>
              </a:spcAft>
              <a:buClr>
                <a:srgbClr val="3A3A3A"/>
              </a:buClr>
              <a:buSzPct val="80000"/>
              <a:buFont typeface="Arial"/>
              <a:buChar char="•"/>
            </a:pPr>
            <a:r>
              <a:rPr lang="fr-BE" sz="1400" b="0" i="0" dirty="0">
                <a:solidFill>
                  <a:srgbClr val="3A3A3A"/>
                </a:solidFill>
                <a:latin typeface="Arial"/>
                <a:ea typeface="+mn-ea"/>
                <a:cs typeface="+mn-cs"/>
              </a:rPr>
              <a:t>Réduction potentielle des licences logicielles et des coûts </a:t>
            </a:r>
            <a:r>
              <a:rPr lang="fr-BE" sz="1400" b="0" i="0" dirty="0" smtClean="0">
                <a:solidFill>
                  <a:srgbClr val="3A3A3A"/>
                </a:solidFill>
                <a:latin typeface="Arial"/>
                <a:ea typeface="+mn-ea"/>
                <a:cs typeface="+mn-cs"/>
              </a:rPr>
              <a:t>matériels</a:t>
            </a:r>
            <a:endParaRPr lang="fr-BE" sz="1400" dirty="0">
              <a:solidFill>
                <a:srgbClr val="3A3A3A"/>
              </a:solidFill>
              <a:latin typeface="+mj-lt"/>
            </a:endParaRPr>
          </a:p>
        </p:txBody>
      </p:sp>
      <p:grpSp>
        <p:nvGrpSpPr>
          <p:cNvPr id="2" name="Group 1"/>
          <p:cNvGrpSpPr/>
          <p:nvPr/>
        </p:nvGrpSpPr>
        <p:grpSpPr>
          <a:xfrm>
            <a:off x="4886381" y="1676427"/>
            <a:ext cx="3973838" cy="4340691"/>
            <a:chOff x="4886381" y="1676427"/>
            <a:chExt cx="3973838" cy="4340691"/>
          </a:xfrm>
        </p:grpSpPr>
        <p:sp>
          <p:nvSpPr>
            <p:cNvPr id="15" name="Round Same Side Corner Rectangle 14"/>
            <p:cNvSpPr/>
            <p:nvPr/>
          </p:nvSpPr>
          <p:spPr>
            <a:xfrm flipH="1">
              <a:off x="4886381" y="1676427"/>
              <a:ext cx="3973838" cy="4340691"/>
            </a:xfrm>
            <a:prstGeom prst="round2SameRect">
              <a:avLst>
                <a:gd name="adj1" fmla="val 5439"/>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53" name="Picture 29" descr="C:\Users\gserda\Documents\Edu Photos\AM70713.jpg"/>
            <p:cNvPicPr>
              <a:picLocks noChangeAspect="1" noChangeArrowheads="1"/>
            </p:cNvPicPr>
            <p:nvPr/>
          </p:nvPicPr>
          <p:blipFill>
            <a:blip r:embed="rId6" cstate="print"/>
            <a:srcRect/>
            <a:stretch>
              <a:fillRect/>
            </a:stretch>
          </p:blipFill>
          <p:spPr bwMode="auto">
            <a:xfrm>
              <a:off x="5056094" y="1913966"/>
              <a:ext cx="3469341" cy="2312894"/>
            </a:xfrm>
            <a:prstGeom prst="rect">
              <a:avLst/>
            </a:prstGeom>
            <a:noFill/>
            <a:ln w="28575">
              <a:solidFill>
                <a:schemeClr val="accent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rot="5400000" flipH="1" flipV="1">
            <a:off x="2150838" y="-664940"/>
            <a:ext cx="484232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0" y="3643536"/>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226306" name="Rectangle 2" hidden="1"/>
          <p:cNvGraphicFramePr>
            <a:graphicFrameLocks/>
          </p:cNvGraphicFramePr>
          <p:nvPr/>
        </p:nvGraphicFramePr>
        <p:xfrm>
          <a:off x="0" y="0"/>
          <a:ext cx="161925" cy="161925"/>
        </p:xfrm>
        <a:graphic>
          <a:graphicData uri="http://schemas.openxmlformats.org/presentationml/2006/ole">
            <p:oleObj spid="_x0000_s58480" name="think-cell Slide" r:id="rId5" imgW="0" imgH="0" progId="">
              <p:embed/>
            </p:oleObj>
          </a:graphicData>
        </a:graphic>
      </p:graphicFrame>
      <p:sp>
        <p:nvSpPr>
          <p:cNvPr id="226308" name="Rectangle 3" hidden="1"/>
          <p:cNvSpPr>
            <a:spLocks noChangeArrowheads="1"/>
          </p:cNvSpPr>
          <p:nvPr>
            <p:custDataLst>
              <p:tags r:id="rId2"/>
            </p:custDataLst>
          </p:nvPr>
        </p:nvSpPr>
        <p:spPr bwMode="gray">
          <a:xfrm>
            <a:off x="0" y="0"/>
            <a:ext cx="161925" cy="161925"/>
          </a:xfrm>
          <a:prstGeom prst="rect">
            <a:avLst/>
          </a:prstGeom>
          <a:noFill/>
          <a:ln w="9525">
            <a:noFill/>
            <a:miter lim="800000"/>
            <a:headEnd/>
            <a:tailEnd/>
          </a:ln>
        </p:spPr>
        <p:txBody>
          <a:bodyPr wrap="none" lIns="0" tIns="0" rIns="0" bIns="0" anchor="ctr"/>
          <a:lstStyle/>
          <a:p>
            <a:pPr algn="ctr" defTabSz="858804">
              <a:lnSpc>
                <a:spcPct val="90000"/>
              </a:lnSpc>
              <a:buNone/>
            </a:pPr>
            <a:r>
              <a:rPr lang="fr-BE" sz="1800" b="0" i="0">
                <a:solidFill>
                  <a:schemeClr val="tx1"/>
                </a:solidFill>
                <a:latin typeface="Arial"/>
                <a:ea typeface="+mn-ea"/>
                <a:cs typeface="+mn-cs"/>
              </a:rPr>
              <a:t> </a:t>
            </a:r>
          </a:p>
        </p:txBody>
      </p:sp>
      <p:sp>
        <p:nvSpPr>
          <p:cNvPr id="5" name="Title 4"/>
          <p:cNvSpPr>
            <a:spLocks noGrp="1"/>
          </p:cNvSpPr>
          <p:nvPr>
            <p:ph type="title"/>
          </p:nvPr>
        </p:nvSpPr>
        <p:spPr/>
        <p:txBody>
          <a:bodyPr/>
          <a:lstStyle/>
          <a:p>
            <a:pPr algn="l" defTabSz="914400">
              <a:spcBef>
                <a:spcPct val="0"/>
              </a:spcBef>
              <a:buNone/>
            </a:pPr>
            <a:r>
              <a:rPr lang="fr-BE" sz="3200" b="0" i="0" spc="0" baseline="0" dirty="0">
                <a:solidFill>
                  <a:srgbClr val="2B348E"/>
                </a:solidFill>
                <a:latin typeface="Arial"/>
                <a:ea typeface="+mj-ea"/>
                <a:cs typeface="+mj-cs"/>
              </a:rPr>
              <a:t>Exemple d'utilisation : mobilité et BYOD</a:t>
            </a:r>
            <a:endParaRPr lang="en-US" dirty="0"/>
          </a:p>
        </p:txBody>
      </p:sp>
      <p:sp>
        <p:nvSpPr>
          <p:cNvPr id="18" name="TextBox 3"/>
          <p:cNvSpPr txBox="1">
            <a:spLocks noChangeArrowheads="1"/>
          </p:cNvSpPr>
          <p:nvPr/>
        </p:nvSpPr>
        <p:spPr bwMode="auto">
          <a:xfrm>
            <a:off x="243901" y="1731825"/>
            <a:ext cx="4529805" cy="4885953"/>
          </a:xfrm>
          <a:prstGeom prst="rect">
            <a:avLst/>
          </a:prstGeom>
          <a:noFill/>
          <a:ln w="9525">
            <a:noFill/>
            <a:miter lim="800000"/>
            <a:headEnd/>
            <a:tailEnd/>
          </a:ln>
        </p:spPr>
        <p:txBody>
          <a:bodyPr wrap="square">
            <a:spAutoFit/>
          </a:bodyPr>
          <a:lstStyle/>
          <a:p>
            <a:pPr algn="l" defTabSz="914400">
              <a:lnSpc>
                <a:spcPct val="95000"/>
              </a:lnSpc>
              <a:spcBef>
                <a:spcPts val="1800"/>
              </a:spcBef>
              <a:spcAft>
                <a:spcPts val="600"/>
              </a:spcAft>
              <a:buNone/>
            </a:pPr>
            <a:r>
              <a:rPr lang="fr-BE" sz="15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 Ancien </a:t>
            </a:r>
            <a:r>
              <a:rPr lang="fr-BE" sz="1500" b="0" i="0" dirty="0" err="1">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workflow</a:t>
            </a:r>
            <a:endParaRPr lang="en-US" sz="1500" dirty="0" smtClean="0">
              <a:solidFill>
                <a:srgbClr val="3A3A3A"/>
              </a:solidFill>
              <a:latin typeface="+mj-lt"/>
            </a:endParaRPr>
          </a:p>
          <a:p>
            <a:pPr marL="290505" lvl="1" indent="-179405" algn="l" defTabSz="914400">
              <a:lnSpc>
                <a:spcPct val="95000"/>
              </a:lnSpc>
              <a:spcAft>
                <a:spcPts val="600"/>
              </a:spcAft>
              <a:buClr>
                <a:srgbClr val="3A3A3A"/>
              </a:buClr>
              <a:buSzPct val="80000"/>
              <a:buFont typeface="Arial"/>
              <a:buChar char="•"/>
            </a:pPr>
            <a:r>
              <a:rPr lang="fr-BE" sz="1500" b="0" i="0" dirty="0">
                <a:solidFill>
                  <a:srgbClr val="3A3A3A"/>
                </a:solidFill>
                <a:latin typeface="Arial"/>
                <a:ea typeface="+mn-ea"/>
                <a:cs typeface="+mn-cs"/>
              </a:rPr>
              <a:t>Une liste prédéfinie des périphériques pris en charge</a:t>
            </a:r>
          </a:p>
          <a:p>
            <a:pPr marL="290505" lvl="1" indent="-179405" algn="l" defTabSz="914400">
              <a:lnSpc>
                <a:spcPct val="95000"/>
              </a:lnSpc>
              <a:spcAft>
                <a:spcPts val="600"/>
              </a:spcAft>
              <a:buClr>
                <a:srgbClr val="3A3A3A"/>
              </a:buClr>
              <a:buSzPct val="80000"/>
              <a:buFont typeface="Arial"/>
              <a:buChar char="•"/>
            </a:pPr>
            <a:r>
              <a:rPr lang="fr-BE" sz="1500" b="0" i="0" dirty="0">
                <a:solidFill>
                  <a:srgbClr val="3A3A3A"/>
                </a:solidFill>
                <a:latin typeface="Arial"/>
                <a:ea typeface="+mn-ea"/>
                <a:cs typeface="+mn-cs"/>
              </a:rPr>
              <a:t>Un seul ordinateur portable par utilisateur</a:t>
            </a:r>
          </a:p>
          <a:p>
            <a:pPr marL="290505" lvl="1" indent="-179405" algn="l" defTabSz="914400">
              <a:lnSpc>
                <a:spcPct val="95000"/>
              </a:lnSpc>
              <a:spcAft>
                <a:spcPts val="600"/>
              </a:spcAft>
              <a:buClr>
                <a:srgbClr val="3A3A3A"/>
              </a:buClr>
              <a:buSzPct val="80000"/>
              <a:buFont typeface="Arial"/>
              <a:buChar char="•"/>
            </a:pPr>
            <a:r>
              <a:rPr lang="fr-BE" sz="1500" b="0" i="0" dirty="0">
                <a:solidFill>
                  <a:srgbClr val="3A3A3A"/>
                </a:solidFill>
                <a:latin typeface="Arial"/>
                <a:ea typeface="+mn-ea"/>
                <a:cs typeface="+mn-cs"/>
              </a:rPr>
              <a:t>Emplacements informatiques définis</a:t>
            </a:r>
          </a:p>
          <a:p>
            <a:pPr marL="290505" lvl="1" indent="-179405" algn="l" defTabSz="914400">
              <a:lnSpc>
                <a:spcPct val="95000"/>
              </a:lnSpc>
              <a:spcAft>
                <a:spcPts val="600"/>
              </a:spcAft>
              <a:buNone/>
            </a:pPr>
            <a:r>
              <a:rPr lang="fr-BE" sz="15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Nouveau </a:t>
            </a:r>
            <a:r>
              <a:rPr lang="fr-BE" sz="1500" b="0" i="0" dirty="0" err="1">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workflow</a:t>
            </a:r>
            <a:endParaRPr lang="fr-BE" sz="15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endParaRPr>
          </a:p>
          <a:p>
            <a:pPr marL="290505" lvl="1" indent="-179405" algn="l" defTabSz="914400">
              <a:lnSpc>
                <a:spcPct val="95000"/>
              </a:lnSpc>
              <a:spcAft>
                <a:spcPts val="600"/>
              </a:spcAft>
              <a:buClr>
                <a:srgbClr val="3A3A3A"/>
              </a:buClr>
              <a:buSzPct val="80000"/>
              <a:buFont typeface="Arial"/>
              <a:buChar char="•"/>
            </a:pPr>
            <a:r>
              <a:rPr lang="fr-BE" sz="1500" b="0" i="0" dirty="0">
                <a:solidFill>
                  <a:srgbClr val="3A3A3A"/>
                </a:solidFill>
                <a:latin typeface="Arial"/>
                <a:ea typeface="+mn-ea"/>
                <a:cs typeface="+mn-cs"/>
              </a:rPr>
              <a:t>Accès à l'espace de travail virtuel à tout moment </a:t>
            </a:r>
            <a:endParaRPr lang="en-US" sz="1500" dirty="0" smtClean="0">
              <a:solidFill>
                <a:srgbClr val="3A3A3A"/>
              </a:solidFill>
              <a:latin typeface="+mj-lt"/>
            </a:endParaRPr>
          </a:p>
          <a:p>
            <a:pPr marL="290505" lvl="1" indent="-179405" algn="l" defTabSz="914400">
              <a:lnSpc>
                <a:spcPct val="95000"/>
              </a:lnSpc>
              <a:spcAft>
                <a:spcPts val="600"/>
              </a:spcAft>
              <a:buClr>
                <a:srgbClr val="3A3A3A"/>
              </a:buClr>
              <a:buSzPct val="80000"/>
              <a:buFont typeface="Arial"/>
              <a:buChar char="•"/>
            </a:pPr>
            <a:r>
              <a:rPr lang="fr-BE" sz="1500" b="0" i="0" dirty="0">
                <a:solidFill>
                  <a:srgbClr val="3A3A3A"/>
                </a:solidFill>
                <a:latin typeface="Arial"/>
                <a:ea typeface="+mn-ea"/>
                <a:cs typeface="+mn-cs"/>
              </a:rPr>
              <a:t>Une personne, plusieurs périphériques </a:t>
            </a:r>
          </a:p>
          <a:p>
            <a:pPr marL="290505" lvl="1" indent="-179405" algn="l" defTabSz="914400">
              <a:lnSpc>
                <a:spcPct val="95000"/>
              </a:lnSpc>
              <a:spcAft>
                <a:spcPts val="600"/>
              </a:spcAft>
              <a:buClr>
                <a:srgbClr val="3A3A3A"/>
              </a:buClr>
              <a:buSzPct val="80000"/>
              <a:buFont typeface="Arial"/>
              <a:buChar char="•"/>
            </a:pPr>
            <a:r>
              <a:rPr lang="fr-BE" sz="1500" b="0" i="0" dirty="0">
                <a:solidFill>
                  <a:srgbClr val="3A3A3A"/>
                </a:solidFill>
                <a:latin typeface="Arial"/>
                <a:ea typeface="+mn-ea"/>
                <a:cs typeface="+mn-cs"/>
              </a:rPr>
              <a:t>Accès à n'importe quel périphérique via des ordinateurs portables, des tablettes </a:t>
            </a:r>
            <a:br>
              <a:rPr lang="fr-BE" sz="1500" b="0" i="0" dirty="0">
                <a:solidFill>
                  <a:srgbClr val="3A3A3A"/>
                </a:solidFill>
                <a:latin typeface="Arial"/>
                <a:ea typeface="+mn-ea"/>
                <a:cs typeface="+mn-cs"/>
              </a:rPr>
            </a:br>
            <a:r>
              <a:rPr lang="fr-BE" sz="1500" b="0" i="0" dirty="0">
                <a:solidFill>
                  <a:srgbClr val="3A3A3A"/>
                </a:solidFill>
                <a:latin typeface="Arial"/>
                <a:ea typeface="+mn-ea"/>
                <a:cs typeface="+mn-cs"/>
              </a:rPr>
              <a:t>ou des </a:t>
            </a:r>
            <a:r>
              <a:rPr lang="fr-BE" sz="1500" b="0" i="0" dirty="0" err="1">
                <a:solidFill>
                  <a:srgbClr val="3A3A3A"/>
                </a:solidFill>
                <a:latin typeface="Arial"/>
                <a:ea typeface="+mn-ea"/>
                <a:cs typeface="+mn-cs"/>
              </a:rPr>
              <a:t>smartphones</a:t>
            </a:r>
            <a:endParaRPr lang="en-US" sz="15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ndParaRPr>
          </a:p>
          <a:p>
            <a:pPr marL="290505" lvl="1" indent="-179405" algn="l" defTabSz="914400">
              <a:lnSpc>
                <a:spcPct val="95000"/>
              </a:lnSpc>
              <a:spcAft>
                <a:spcPts val="600"/>
              </a:spcAft>
              <a:buNone/>
            </a:pPr>
            <a:r>
              <a:rPr lang="fr-BE" sz="15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Résultats</a:t>
            </a:r>
          </a:p>
          <a:p>
            <a:pPr marL="290505" lvl="1" indent="-179405" algn="l" defTabSz="914400">
              <a:lnSpc>
                <a:spcPct val="95000"/>
              </a:lnSpc>
              <a:spcAft>
                <a:spcPts val="600"/>
              </a:spcAft>
              <a:buClr>
                <a:srgbClr val="3A3A3A"/>
              </a:buClr>
              <a:buSzPct val="80000"/>
              <a:buFont typeface="Arial"/>
              <a:buChar char="•"/>
            </a:pPr>
            <a:r>
              <a:rPr lang="fr-BE" sz="1500" b="0" i="0" dirty="0">
                <a:solidFill>
                  <a:srgbClr val="3A3A3A"/>
                </a:solidFill>
                <a:latin typeface="Arial"/>
                <a:ea typeface="+mn-ea"/>
                <a:cs typeface="+mn-cs"/>
              </a:rPr>
              <a:t>Expérience cohérente et optimale avec tous les périphériques</a:t>
            </a:r>
          </a:p>
          <a:p>
            <a:pPr marL="290505" lvl="1" indent="-179405" algn="l" defTabSz="914400">
              <a:lnSpc>
                <a:spcPct val="95000"/>
              </a:lnSpc>
              <a:spcAft>
                <a:spcPts val="600"/>
              </a:spcAft>
              <a:buClr>
                <a:srgbClr val="3A3A3A"/>
              </a:buClr>
              <a:buSzPct val="80000"/>
              <a:buFont typeface="Arial"/>
              <a:buChar char="•"/>
            </a:pPr>
            <a:r>
              <a:rPr lang="fr-BE" sz="1500" b="0" i="0" dirty="0">
                <a:solidFill>
                  <a:srgbClr val="3A3A3A"/>
                </a:solidFill>
                <a:latin typeface="Arial"/>
                <a:ea typeface="+mn-ea"/>
                <a:cs typeface="+mn-cs"/>
              </a:rPr>
              <a:t>Expérience cohérente pour les étudiants hors campus</a:t>
            </a:r>
          </a:p>
          <a:p>
            <a:pPr marL="290505" lvl="1" indent="-179405" algn="l" defTabSz="914400">
              <a:lnSpc>
                <a:spcPct val="95000"/>
              </a:lnSpc>
              <a:spcAft>
                <a:spcPts val="600"/>
              </a:spcAft>
              <a:buClr>
                <a:srgbClr val="3A3A3A"/>
              </a:buClr>
              <a:buSzPct val="80000"/>
              <a:buFont typeface="Arial"/>
              <a:buChar char="•"/>
            </a:pPr>
            <a:r>
              <a:rPr lang="fr-BE" sz="1500" b="0" i="0" dirty="0">
                <a:solidFill>
                  <a:srgbClr val="3A3A3A"/>
                </a:solidFill>
                <a:latin typeface="Arial"/>
                <a:ea typeface="+mn-ea"/>
                <a:cs typeface="+mn-cs"/>
              </a:rPr>
              <a:t>Assistance informatique et </a:t>
            </a:r>
            <a:r>
              <a:rPr lang="fr-BE" sz="1500" b="0" i="0" dirty="0" smtClean="0">
                <a:solidFill>
                  <a:srgbClr val="3A3A3A"/>
                </a:solidFill>
                <a:latin typeface="Arial"/>
                <a:ea typeface="+mn-ea"/>
                <a:cs typeface="+mn-cs"/>
              </a:rPr>
              <a:t>économies</a:t>
            </a:r>
            <a:endParaRPr lang="en-US" sz="1600" dirty="0">
              <a:solidFill>
                <a:srgbClr val="3A3A3A"/>
              </a:solidFill>
              <a:latin typeface="+mj-lt"/>
            </a:endParaRPr>
          </a:p>
        </p:txBody>
      </p:sp>
      <p:grpSp>
        <p:nvGrpSpPr>
          <p:cNvPr id="2" name="Group 1"/>
          <p:cNvGrpSpPr/>
          <p:nvPr/>
        </p:nvGrpSpPr>
        <p:grpSpPr>
          <a:xfrm>
            <a:off x="4886381" y="1676427"/>
            <a:ext cx="3973838" cy="4340691"/>
            <a:chOff x="4886381" y="1676427"/>
            <a:chExt cx="3973838" cy="4340691"/>
          </a:xfrm>
        </p:grpSpPr>
        <p:sp>
          <p:nvSpPr>
            <p:cNvPr id="15" name="Round Same Side Corner Rectangle 14"/>
            <p:cNvSpPr/>
            <p:nvPr/>
          </p:nvSpPr>
          <p:spPr>
            <a:xfrm flipH="1">
              <a:off x="4886381" y="1676427"/>
              <a:ext cx="3973838" cy="4340691"/>
            </a:xfrm>
            <a:prstGeom prst="round2SameRect">
              <a:avLst>
                <a:gd name="adj1" fmla="val 5439"/>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371" name="Picture 3" descr="C:\Users\gserda\Documents\Edu Photos\AM71141.jpg"/>
            <p:cNvPicPr>
              <a:picLocks noChangeAspect="1" noChangeArrowheads="1"/>
            </p:cNvPicPr>
            <p:nvPr/>
          </p:nvPicPr>
          <p:blipFill>
            <a:blip r:embed="rId6" cstate="print"/>
            <a:srcRect l="3970" t="16253" r="7940" b="3722"/>
            <a:stretch>
              <a:fillRect/>
            </a:stretch>
          </p:blipFill>
          <p:spPr bwMode="auto">
            <a:xfrm>
              <a:off x="5150223" y="1949822"/>
              <a:ext cx="3456747" cy="2093523"/>
            </a:xfrm>
            <a:prstGeom prst="rect">
              <a:avLst/>
            </a:prstGeom>
            <a:noFill/>
            <a:ln w="28575">
              <a:solidFill>
                <a:schemeClr val="accent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rot="5400000" flipH="1" flipV="1">
            <a:off x="2150838" y="-664940"/>
            <a:ext cx="484232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0" y="3643536"/>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226306" name="Rectangle 2" hidden="1"/>
          <p:cNvGraphicFramePr>
            <a:graphicFrameLocks/>
          </p:cNvGraphicFramePr>
          <p:nvPr/>
        </p:nvGraphicFramePr>
        <p:xfrm>
          <a:off x="0" y="0"/>
          <a:ext cx="161925" cy="161925"/>
        </p:xfrm>
        <a:graphic>
          <a:graphicData uri="http://schemas.openxmlformats.org/presentationml/2006/ole">
            <p:oleObj spid="_x0000_s57457" name="think-cell Slide" r:id="rId5" imgW="0" imgH="0" progId="">
              <p:embed/>
            </p:oleObj>
          </a:graphicData>
        </a:graphic>
      </p:graphicFrame>
      <p:sp>
        <p:nvSpPr>
          <p:cNvPr id="226308" name="Rectangle 3" hidden="1"/>
          <p:cNvSpPr>
            <a:spLocks noChangeArrowheads="1"/>
          </p:cNvSpPr>
          <p:nvPr>
            <p:custDataLst>
              <p:tags r:id="rId2"/>
            </p:custDataLst>
          </p:nvPr>
        </p:nvSpPr>
        <p:spPr bwMode="gray">
          <a:xfrm>
            <a:off x="0" y="0"/>
            <a:ext cx="161925" cy="161925"/>
          </a:xfrm>
          <a:prstGeom prst="rect">
            <a:avLst/>
          </a:prstGeom>
          <a:noFill/>
          <a:ln w="9525">
            <a:noFill/>
            <a:miter lim="800000"/>
            <a:headEnd/>
            <a:tailEnd/>
          </a:ln>
        </p:spPr>
        <p:txBody>
          <a:bodyPr wrap="none" lIns="0" tIns="0" rIns="0" bIns="0" anchor="ctr"/>
          <a:lstStyle/>
          <a:p>
            <a:pPr algn="ctr" defTabSz="858804">
              <a:lnSpc>
                <a:spcPct val="90000"/>
              </a:lnSpc>
              <a:buNone/>
            </a:pPr>
            <a:r>
              <a:rPr lang="fr-BE" sz="1800" b="0" i="0">
                <a:solidFill>
                  <a:schemeClr val="tx1"/>
                </a:solidFill>
                <a:latin typeface="Arial"/>
                <a:ea typeface="+mn-ea"/>
                <a:cs typeface="+mn-cs"/>
              </a:rPr>
              <a:t> </a:t>
            </a:r>
          </a:p>
        </p:txBody>
      </p:sp>
      <p:sp>
        <p:nvSpPr>
          <p:cNvPr id="5" name="Title 4"/>
          <p:cNvSpPr>
            <a:spLocks noGrp="1"/>
          </p:cNvSpPr>
          <p:nvPr>
            <p:ph type="title"/>
          </p:nvPr>
        </p:nvSpPr>
        <p:spPr/>
        <p:txBody>
          <a:bodyPr/>
          <a:lstStyle/>
          <a:p>
            <a:pPr algn="l" defTabSz="914400">
              <a:spcBef>
                <a:spcPct val="0"/>
              </a:spcBef>
              <a:buNone/>
            </a:pPr>
            <a:r>
              <a:rPr lang="fr-BE" sz="3200" b="0" i="0" spc="0" baseline="0" dirty="0">
                <a:solidFill>
                  <a:srgbClr val="2B348E"/>
                </a:solidFill>
                <a:latin typeface="Arial"/>
                <a:ea typeface="+mj-ea"/>
                <a:cs typeface="+mj-cs"/>
              </a:rPr>
              <a:t>Exemple d'utilisation : l'informatique simplifiée</a:t>
            </a:r>
            <a:endParaRPr lang="en-US" dirty="0"/>
          </a:p>
        </p:txBody>
      </p:sp>
      <p:sp>
        <p:nvSpPr>
          <p:cNvPr id="18" name="TextBox 3"/>
          <p:cNvSpPr txBox="1">
            <a:spLocks noChangeArrowheads="1"/>
          </p:cNvSpPr>
          <p:nvPr/>
        </p:nvSpPr>
        <p:spPr bwMode="auto">
          <a:xfrm>
            <a:off x="243901" y="1638248"/>
            <a:ext cx="4648139" cy="5083699"/>
          </a:xfrm>
          <a:prstGeom prst="rect">
            <a:avLst/>
          </a:prstGeom>
          <a:noFill/>
          <a:ln w="9525">
            <a:noFill/>
            <a:miter lim="800000"/>
            <a:headEnd/>
            <a:tailEnd/>
          </a:ln>
        </p:spPr>
        <p:txBody>
          <a:bodyPr wrap="square">
            <a:spAutoFit/>
          </a:bodyPr>
          <a:lstStyle/>
          <a:p>
            <a:pPr algn="l" defTabSz="914400">
              <a:lnSpc>
                <a:spcPct val="95000"/>
              </a:lnSpc>
              <a:spcBef>
                <a:spcPts val="1800"/>
              </a:spcBef>
              <a:spcAft>
                <a:spcPts val="600"/>
              </a:spcAft>
              <a:buNone/>
            </a:pPr>
            <a:r>
              <a:rPr lang="fr-BE" sz="13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 Ancien </a:t>
            </a:r>
            <a:r>
              <a:rPr lang="fr-BE" sz="1300" b="0" i="0" dirty="0" err="1"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workflow</a:t>
            </a:r>
            <a:endParaRPr lang="fr-BE" sz="1300" dirty="0" smtClean="0">
              <a:solidFill>
                <a:srgbClr val="3A3A3A"/>
              </a:solidFill>
              <a:latin typeface="+mj-lt"/>
            </a:endParaRPr>
          </a:p>
          <a:p>
            <a:pPr marL="290505" lvl="1" indent="-179405" algn="l" defTabSz="914400">
              <a:lnSpc>
                <a:spcPct val="95000"/>
              </a:lnSpc>
              <a:spcAft>
                <a:spcPts val="600"/>
              </a:spcAft>
              <a:buClr>
                <a:srgbClr val="3A3A3A"/>
              </a:buClr>
              <a:buSzPct val="80000"/>
              <a:buFont typeface="Arial"/>
              <a:buChar char="•"/>
            </a:pPr>
            <a:r>
              <a:rPr lang="fr-BE" sz="1300" b="0" i="0" dirty="0" smtClean="0">
                <a:solidFill>
                  <a:srgbClr val="3A3A3A"/>
                </a:solidFill>
                <a:latin typeface="Arial"/>
                <a:ea typeface="+mn-ea"/>
                <a:cs typeface="+mn-cs"/>
              </a:rPr>
              <a:t>Coût </a:t>
            </a:r>
            <a:r>
              <a:rPr lang="fr-BE" sz="1300" b="0" i="0" dirty="0">
                <a:solidFill>
                  <a:srgbClr val="3A3A3A"/>
                </a:solidFill>
                <a:latin typeface="Arial"/>
                <a:ea typeface="+mn-ea"/>
                <a:cs typeface="+mn-cs"/>
              </a:rPr>
              <a:t>élevé pour prendre en charge les postes de travail de l'établissement </a:t>
            </a:r>
          </a:p>
          <a:p>
            <a:pPr marL="290505" lvl="1" indent="-179405" algn="l" defTabSz="914400">
              <a:lnSpc>
                <a:spcPct val="95000"/>
              </a:lnSpc>
              <a:spcAft>
                <a:spcPts val="600"/>
              </a:spcAft>
              <a:buClr>
                <a:srgbClr val="000000"/>
              </a:buClr>
              <a:buSzPct val="80000"/>
              <a:buFont typeface="Arial"/>
              <a:buChar char="•"/>
            </a:pPr>
            <a:r>
              <a:rPr lang="fr-BE" sz="1300" b="0" i="0" dirty="0">
                <a:solidFill>
                  <a:srgbClr val="000000"/>
                </a:solidFill>
                <a:latin typeface="Arial"/>
                <a:ea typeface="+mn-ea"/>
                <a:cs typeface="+mn-cs"/>
              </a:rPr>
              <a:t>La maintenance se fait dans chaque salle de classe, dans chaque laboratoire et dans chaque </a:t>
            </a:r>
            <a:r>
              <a:rPr lang="fr-BE" sz="1300" b="0" i="0" dirty="0" smtClean="0">
                <a:solidFill>
                  <a:srgbClr val="000000"/>
                </a:solidFill>
                <a:latin typeface="Arial"/>
                <a:ea typeface="+mn-ea"/>
                <a:cs typeface="+mn-cs"/>
              </a:rPr>
              <a:t>bureau</a:t>
            </a:r>
            <a:endParaRPr lang="fr-BE" sz="1300" dirty="0" smtClean="0">
              <a:solidFill>
                <a:srgbClr val="3A3A3A"/>
              </a:solidFill>
              <a:latin typeface="+mj-lt"/>
            </a:endParaRPr>
          </a:p>
          <a:p>
            <a:pPr marL="290505" lvl="1" indent="-179405" algn="l" defTabSz="914400">
              <a:lnSpc>
                <a:spcPct val="95000"/>
              </a:lnSpc>
              <a:spcAft>
                <a:spcPts val="600"/>
              </a:spcAft>
              <a:buClr>
                <a:srgbClr val="3A3A3A"/>
              </a:buClr>
              <a:buSzPct val="80000"/>
              <a:buFont typeface="Arial"/>
              <a:buChar char="•"/>
            </a:pPr>
            <a:r>
              <a:rPr lang="fr-BE" sz="1300" b="0" i="0" dirty="0" smtClean="0">
                <a:solidFill>
                  <a:srgbClr val="3A3A3A"/>
                </a:solidFill>
                <a:latin typeface="Arial"/>
                <a:ea typeface="+mn-ea"/>
                <a:cs typeface="+mn-cs"/>
              </a:rPr>
              <a:t>Le </a:t>
            </a:r>
            <a:r>
              <a:rPr lang="fr-BE" sz="1300" b="0" i="0" dirty="0">
                <a:solidFill>
                  <a:srgbClr val="3A3A3A"/>
                </a:solidFill>
                <a:latin typeface="Arial"/>
                <a:ea typeface="+mn-ea"/>
                <a:cs typeface="+mn-cs"/>
              </a:rPr>
              <a:t>nombre de personnes travaillant à l'assistance informatique ne peut pas être adapté pour gérer </a:t>
            </a:r>
            <a:br>
              <a:rPr lang="fr-BE" sz="1300" b="0" i="0" dirty="0">
                <a:solidFill>
                  <a:srgbClr val="3A3A3A"/>
                </a:solidFill>
                <a:latin typeface="Arial"/>
                <a:ea typeface="+mn-ea"/>
                <a:cs typeface="+mn-cs"/>
              </a:rPr>
            </a:br>
            <a:r>
              <a:rPr lang="fr-BE" sz="1300" b="0" i="0" dirty="0">
                <a:solidFill>
                  <a:srgbClr val="3A3A3A"/>
                </a:solidFill>
                <a:latin typeface="Arial"/>
                <a:ea typeface="+mn-ea"/>
                <a:cs typeface="+mn-cs"/>
              </a:rPr>
              <a:t>des nouveaux utilisateurs ou périphériques</a:t>
            </a:r>
          </a:p>
          <a:p>
            <a:pPr marL="290505" lvl="1" indent="-179405" algn="l" defTabSz="914400">
              <a:lnSpc>
                <a:spcPct val="95000"/>
              </a:lnSpc>
              <a:spcAft>
                <a:spcPts val="600"/>
              </a:spcAft>
              <a:buClr>
                <a:srgbClr val="3A3A3A"/>
              </a:buClr>
              <a:buSzPct val="80000"/>
              <a:buFont typeface="Arial"/>
              <a:buChar char="•"/>
            </a:pPr>
            <a:r>
              <a:rPr lang="fr-BE" sz="1300" b="0" i="0" dirty="0">
                <a:solidFill>
                  <a:srgbClr val="3A3A3A"/>
                </a:solidFill>
                <a:latin typeface="Arial"/>
                <a:ea typeface="+mn-ea"/>
                <a:cs typeface="+mn-cs"/>
              </a:rPr>
              <a:t>Sécurité et données sont compromises</a:t>
            </a:r>
          </a:p>
          <a:p>
            <a:pPr marL="290505" lvl="1" indent="-179405" algn="l" defTabSz="914400">
              <a:lnSpc>
                <a:spcPct val="95000"/>
              </a:lnSpc>
              <a:spcAft>
                <a:spcPts val="600"/>
              </a:spcAft>
              <a:buClr>
                <a:srgbClr val="3A3A3A"/>
              </a:buClr>
              <a:buSzPct val="80000"/>
              <a:buFont typeface="Arial"/>
              <a:buChar char="•"/>
            </a:pPr>
            <a:r>
              <a:rPr lang="fr-BE" sz="1300" b="0" i="0" dirty="0">
                <a:solidFill>
                  <a:srgbClr val="3A3A3A"/>
                </a:solidFill>
                <a:latin typeface="Arial"/>
                <a:ea typeface="+mn-ea"/>
                <a:cs typeface="+mn-cs"/>
              </a:rPr>
              <a:t>Dépenses énergétiques élevées</a:t>
            </a:r>
          </a:p>
          <a:p>
            <a:pPr marL="290505" lvl="1" indent="-179405" algn="l" defTabSz="914400">
              <a:lnSpc>
                <a:spcPct val="95000"/>
              </a:lnSpc>
              <a:spcAft>
                <a:spcPts val="600"/>
              </a:spcAft>
              <a:buNone/>
            </a:pPr>
            <a:r>
              <a:rPr lang="fr-BE" sz="13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Nouveau </a:t>
            </a:r>
            <a:r>
              <a:rPr lang="fr-BE" sz="1300" b="0" i="0" dirty="0" err="1">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workflow</a:t>
            </a:r>
            <a:endParaRPr lang="fr-BE" sz="13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endParaRPr>
          </a:p>
          <a:p>
            <a:pPr marL="290505" lvl="1" indent="-179405" algn="l" defTabSz="914400">
              <a:lnSpc>
                <a:spcPct val="95000"/>
              </a:lnSpc>
              <a:spcAft>
                <a:spcPts val="600"/>
              </a:spcAft>
              <a:buClr>
                <a:srgbClr val="000000"/>
              </a:buClr>
              <a:buSzPct val="80000"/>
              <a:buFont typeface="Arial"/>
              <a:buChar char="•"/>
            </a:pPr>
            <a:r>
              <a:rPr lang="fr-BE" sz="1300" b="0" i="0" dirty="0">
                <a:solidFill>
                  <a:srgbClr val="000000"/>
                </a:solidFill>
                <a:latin typeface="Arial"/>
                <a:ea typeface="+mn-ea"/>
                <a:cs typeface="+mn-cs"/>
              </a:rPr>
              <a:t>Espaces de travail virtuels créés, déployés, corrigés et gérés de manière centralisée</a:t>
            </a:r>
          </a:p>
          <a:p>
            <a:pPr marL="290505" lvl="1" indent="-179405" algn="l" defTabSz="914400">
              <a:lnSpc>
                <a:spcPct val="95000"/>
              </a:lnSpc>
              <a:spcAft>
                <a:spcPts val="600"/>
              </a:spcAft>
              <a:buClr>
                <a:srgbClr val="3A3A3A"/>
              </a:buClr>
              <a:buSzPct val="80000"/>
              <a:buFont typeface="Arial"/>
              <a:buChar char="•"/>
            </a:pPr>
            <a:r>
              <a:rPr lang="fr-BE" sz="1300" b="0" i="0" dirty="0">
                <a:solidFill>
                  <a:srgbClr val="3A3A3A"/>
                </a:solidFill>
                <a:latin typeface="Arial"/>
                <a:ea typeface="+mn-ea"/>
                <a:cs typeface="+mn-cs"/>
              </a:rPr>
              <a:t>Le personnel existant peut prendre en charge une plus grande partie des utilisateurs d'espaces de travail</a:t>
            </a:r>
          </a:p>
          <a:p>
            <a:pPr marL="290505" lvl="1" indent="-179405" algn="l" defTabSz="914400">
              <a:lnSpc>
                <a:spcPct val="95000"/>
              </a:lnSpc>
              <a:spcAft>
                <a:spcPts val="600"/>
              </a:spcAft>
              <a:buClr>
                <a:srgbClr val="3A3A3A"/>
              </a:buClr>
              <a:buSzPct val="80000"/>
              <a:buFont typeface="Arial"/>
              <a:buChar char="•"/>
            </a:pPr>
            <a:r>
              <a:rPr lang="fr-BE" sz="1300" b="0" i="0" dirty="0">
                <a:solidFill>
                  <a:srgbClr val="3A3A3A"/>
                </a:solidFill>
                <a:latin typeface="Arial"/>
                <a:ea typeface="+mn-ea"/>
                <a:cs typeface="+mn-cs"/>
              </a:rPr>
              <a:t>Patchs de sécurité et protection des données centralisés</a:t>
            </a:r>
          </a:p>
          <a:p>
            <a:pPr marL="290505" lvl="1" indent="-179405" algn="l" defTabSz="914400">
              <a:lnSpc>
                <a:spcPct val="95000"/>
              </a:lnSpc>
              <a:spcAft>
                <a:spcPts val="600"/>
              </a:spcAft>
              <a:buClr>
                <a:srgbClr val="3A3A3A"/>
              </a:buClr>
              <a:buSzPct val="80000"/>
              <a:buFont typeface="Arial"/>
              <a:buChar char="•"/>
            </a:pPr>
            <a:r>
              <a:rPr lang="fr-BE" sz="1300" b="0" i="0" dirty="0">
                <a:solidFill>
                  <a:srgbClr val="3A3A3A"/>
                </a:solidFill>
                <a:latin typeface="Arial"/>
                <a:ea typeface="+mn-ea"/>
                <a:cs typeface="+mn-cs"/>
              </a:rPr>
              <a:t>Efficacité énergétique</a:t>
            </a:r>
          </a:p>
          <a:p>
            <a:pPr marL="290505" lvl="1" indent="-179405" algn="l" defTabSz="914400">
              <a:lnSpc>
                <a:spcPct val="95000"/>
              </a:lnSpc>
              <a:spcAft>
                <a:spcPts val="600"/>
              </a:spcAft>
              <a:buNone/>
            </a:pPr>
            <a:r>
              <a:rPr lang="fr-BE" sz="13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Résultats</a:t>
            </a:r>
          </a:p>
          <a:p>
            <a:pPr marL="290505" lvl="1" indent="-179405" algn="l" defTabSz="914400">
              <a:lnSpc>
                <a:spcPct val="95000"/>
              </a:lnSpc>
              <a:spcAft>
                <a:spcPts val="600"/>
              </a:spcAft>
              <a:buClr>
                <a:srgbClr val="3A3A3A"/>
              </a:buClr>
              <a:buSzPct val="80000"/>
              <a:buFont typeface="Arial"/>
              <a:buChar char="•"/>
            </a:pPr>
            <a:r>
              <a:rPr lang="fr-BE" sz="1300" b="0" i="0" dirty="0">
                <a:solidFill>
                  <a:srgbClr val="3A3A3A"/>
                </a:solidFill>
                <a:latin typeface="Arial"/>
                <a:ea typeface="+mn-ea"/>
                <a:cs typeface="+mn-cs"/>
              </a:rPr>
              <a:t>Structure du coût informatique durable</a:t>
            </a:r>
          </a:p>
          <a:p>
            <a:pPr marL="290505" lvl="1" indent="-179405" algn="l" defTabSz="914400">
              <a:lnSpc>
                <a:spcPct val="95000"/>
              </a:lnSpc>
              <a:spcAft>
                <a:spcPts val="600"/>
              </a:spcAft>
              <a:buClr>
                <a:srgbClr val="3A3A3A"/>
              </a:buClr>
              <a:buSzPct val="80000"/>
              <a:buFont typeface="Arial"/>
              <a:buChar char="•"/>
            </a:pPr>
            <a:r>
              <a:rPr lang="fr-BE" sz="1300" b="0" i="0" dirty="0">
                <a:solidFill>
                  <a:srgbClr val="3A3A3A"/>
                </a:solidFill>
                <a:latin typeface="Arial"/>
                <a:ea typeface="+mn-ea"/>
                <a:cs typeface="+mn-cs"/>
              </a:rPr>
              <a:t>Sécurité </a:t>
            </a:r>
            <a:r>
              <a:rPr lang="fr-BE" sz="1300" b="0" i="0" dirty="0" smtClean="0">
                <a:solidFill>
                  <a:srgbClr val="3A3A3A"/>
                </a:solidFill>
                <a:latin typeface="Arial"/>
                <a:ea typeface="+mn-ea"/>
                <a:cs typeface="+mn-cs"/>
              </a:rPr>
              <a:t>optimisée</a:t>
            </a:r>
            <a:endParaRPr lang="fr-BE" sz="1300" dirty="0">
              <a:solidFill>
                <a:srgbClr val="3A3A3A"/>
              </a:solidFill>
              <a:latin typeface="+mj-lt"/>
            </a:endParaRPr>
          </a:p>
        </p:txBody>
      </p:sp>
      <p:grpSp>
        <p:nvGrpSpPr>
          <p:cNvPr id="2" name="Group 1"/>
          <p:cNvGrpSpPr/>
          <p:nvPr/>
        </p:nvGrpSpPr>
        <p:grpSpPr>
          <a:xfrm>
            <a:off x="4886381" y="1676427"/>
            <a:ext cx="3973838" cy="4340691"/>
            <a:chOff x="4886381" y="1676427"/>
            <a:chExt cx="3973838" cy="4340691"/>
          </a:xfrm>
        </p:grpSpPr>
        <p:sp>
          <p:nvSpPr>
            <p:cNvPr id="15" name="Round Same Side Corner Rectangle 14"/>
            <p:cNvSpPr/>
            <p:nvPr/>
          </p:nvSpPr>
          <p:spPr>
            <a:xfrm flipH="1">
              <a:off x="4886381" y="1676427"/>
              <a:ext cx="3973838" cy="4340691"/>
            </a:xfrm>
            <a:prstGeom prst="round2SameRect">
              <a:avLst>
                <a:gd name="adj1" fmla="val 5439"/>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347" name="Picture 3" descr="C:\Users\gserda\Documents\Edu Photos\AM63062.jpg"/>
            <p:cNvPicPr>
              <a:picLocks noChangeAspect="1" noChangeArrowheads="1"/>
            </p:cNvPicPr>
            <p:nvPr/>
          </p:nvPicPr>
          <p:blipFill>
            <a:blip r:embed="rId6" cstate="print"/>
            <a:srcRect/>
            <a:stretch>
              <a:fillRect/>
            </a:stretch>
          </p:blipFill>
          <p:spPr bwMode="auto">
            <a:xfrm>
              <a:off x="5136777" y="2021542"/>
              <a:ext cx="3429000" cy="2286000"/>
            </a:xfrm>
            <a:prstGeom prst="rect">
              <a:avLst/>
            </a:prstGeom>
            <a:noFill/>
            <a:ln w="28575">
              <a:solidFill>
                <a:schemeClr val="accent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pPr algn="l" defTabSz="914400">
              <a:lnSpc>
                <a:spcPct val="80000"/>
              </a:lnSpc>
              <a:spcBef>
                <a:spcPct val="0"/>
              </a:spcBef>
              <a:buNone/>
            </a:pPr>
            <a:r>
              <a:rPr lang="fr-BE" sz="3200" b="0" i="0" spc="0" baseline="0">
                <a:solidFill>
                  <a:srgbClr val="12188E"/>
                </a:solidFill>
                <a:latin typeface="Arial"/>
                <a:ea typeface="+mj-ea"/>
                <a:cs typeface="+mj-cs"/>
              </a:rPr>
              <a:t>Programme</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Tendances et défis</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Exemples d'utilisation dans l'enseignement</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La </a:t>
            </a:r>
            <a:r>
              <a:rPr lang="fr-BE" sz="2200" b="0" i="0" dirty="0" err="1">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virtualisation</a:t>
            </a: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 par Cisco</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Gamme VXI de Cisco</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Centres d'assistance et conceptions validées</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Études de cas</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Résumé</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3441700"/>
            <a:ext cx="6204205" cy="26691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flipV="1">
            <a:off x="602994" y="1447800"/>
            <a:ext cx="6204205" cy="142239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 xmlns:p14="http://schemas.microsoft.com/office/powerpoint/2010/main" val="3492627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 Same Side Corner Rectangle 50"/>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350815"/>
            <a:ext cx="9144000" cy="531090"/>
          </a:xfrm>
          <a:prstGeom prst="rect">
            <a:avLst/>
          </a:prstGeom>
          <a:gradFill flip="none" rotWithShape="1">
            <a:gsLst>
              <a:gs pos="0">
                <a:schemeClr val="bg1">
                  <a:lumMod val="50000"/>
                </a:schemeClr>
              </a:gs>
              <a:gs pos="100000">
                <a:srgbClr val="FFFFFF"/>
              </a:gs>
            </a:gsLst>
            <a:lin ang="162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9" name="Picture 48"/>
          <p:cNvPicPr>
            <a:picLocks noChangeAspect="1"/>
          </p:cNvPicPr>
          <p:nvPr/>
        </p:nvPicPr>
        <p:blipFill rotWithShape="1">
          <a:blip r:embed="rId3" cstate="print">
            <a:extLst>
              <a:ext uri="{28A0092B-C50C-407E-A947-70E740481C1C}">
                <a14:useLocalDpi xmlns="" xmlns:a14="http://schemas.microsoft.com/office/drawing/2010/main" val="0"/>
              </a:ext>
            </a:extLst>
          </a:blip>
          <a:srcRect l="1235" t="1255" r="1936" b="1830"/>
          <a:stretch/>
        </p:blipFill>
        <p:spPr>
          <a:xfrm>
            <a:off x="5232324" y="2793996"/>
            <a:ext cx="3659909" cy="3636819"/>
          </a:xfrm>
          <a:prstGeom prst="rect">
            <a:avLst/>
          </a:prstGeom>
          <a:effectLst>
            <a:reflection stA="29000" endPos="75000" dist="12700" dir="5400000" sy="-100000" algn="bl" rotWithShape="0"/>
          </a:effectLst>
        </p:spPr>
      </p:pic>
      <p:sp>
        <p:nvSpPr>
          <p:cNvPr id="47" name="Text Box 20"/>
          <p:cNvSpPr txBox="1">
            <a:spLocks noChangeArrowheads="1"/>
          </p:cNvSpPr>
          <p:nvPr/>
        </p:nvSpPr>
        <p:spPr bwMode="auto">
          <a:xfrm>
            <a:off x="5470525" y="2952627"/>
            <a:ext cx="3848100"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82124" tIns="41061" rIns="82124" bIns="41061"/>
          <a:lstStyle>
            <a:lvl1pPr defTabSz="814388" eaLnBrk="0" hangingPunct="0">
              <a:defRPr>
                <a:solidFill>
                  <a:schemeClr val="tx1"/>
                </a:solidFill>
                <a:latin typeface="Arial" charset="0"/>
              </a:defRPr>
            </a:lvl1pPr>
            <a:lvl2pPr marL="742950" indent="-285750" defTabSz="814388" eaLnBrk="0" hangingPunct="0">
              <a:defRPr>
                <a:solidFill>
                  <a:schemeClr val="tx1"/>
                </a:solidFill>
                <a:latin typeface="Arial" charset="0"/>
              </a:defRPr>
            </a:lvl2pPr>
            <a:lvl3pPr marL="1143000" indent="-228600" defTabSz="814388" eaLnBrk="0" hangingPunct="0">
              <a:defRPr>
                <a:solidFill>
                  <a:schemeClr val="tx1"/>
                </a:solidFill>
                <a:latin typeface="Arial" charset="0"/>
              </a:defRPr>
            </a:lvl3pPr>
            <a:lvl4pPr marL="1600200" indent="-228600" defTabSz="814388" eaLnBrk="0" hangingPunct="0">
              <a:defRPr>
                <a:solidFill>
                  <a:schemeClr val="tx1"/>
                </a:solidFill>
                <a:latin typeface="Arial" charset="0"/>
              </a:defRPr>
            </a:lvl4pPr>
            <a:lvl5pPr marL="2057400" indent="-228600" defTabSz="814388" eaLnBrk="0" hangingPunct="0">
              <a:defRPr>
                <a:solidFill>
                  <a:schemeClr val="tx1"/>
                </a:solidFill>
                <a:latin typeface="Arial" charset="0"/>
              </a:defRPr>
            </a:lvl5pPr>
            <a:lvl6pPr marL="2514600" indent="-228600" defTabSz="814388" eaLnBrk="0" fontAlgn="base" hangingPunct="0">
              <a:spcBef>
                <a:spcPct val="0"/>
              </a:spcBef>
              <a:spcAft>
                <a:spcPct val="0"/>
              </a:spcAft>
              <a:defRPr>
                <a:solidFill>
                  <a:schemeClr val="tx1"/>
                </a:solidFill>
                <a:latin typeface="Arial" charset="0"/>
              </a:defRPr>
            </a:lvl6pPr>
            <a:lvl7pPr marL="2971800" indent="-228600" defTabSz="814388" eaLnBrk="0" fontAlgn="base" hangingPunct="0">
              <a:spcBef>
                <a:spcPct val="0"/>
              </a:spcBef>
              <a:spcAft>
                <a:spcPct val="0"/>
              </a:spcAft>
              <a:defRPr>
                <a:solidFill>
                  <a:schemeClr val="tx1"/>
                </a:solidFill>
                <a:latin typeface="Arial" charset="0"/>
              </a:defRPr>
            </a:lvl7pPr>
            <a:lvl8pPr marL="3429000" indent="-228600" defTabSz="814388" eaLnBrk="0" fontAlgn="base" hangingPunct="0">
              <a:spcBef>
                <a:spcPct val="0"/>
              </a:spcBef>
              <a:spcAft>
                <a:spcPct val="0"/>
              </a:spcAft>
              <a:defRPr>
                <a:solidFill>
                  <a:schemeClr val="tx1"/>
                </a:solidFill>
                <a:latin typeface="Arial" charset="0"/>
              </a:defRPr>
            </a:lvl8pPr>
            <a:lvl9pPr marL="3886200" indent="-228600" defTabSz="814388" eaLnBrk="0" fontAlgn="base" hangingPunct="0">
              <a:spcBef>
                <a:spcPct val="0"/>
              </a:spcBef>
              <a:spcAft>
                <a:spcPct val="0"/>
              </a:spcAft>
              <a:defRPr>
                <a:solidFill>
                  <a:schemeClr val="tx1"/>
                </a:solidFill>
                <a:latin typeface="Arial" charset="0"/>
              </a:defRPr>
            </a:lvl9pPr>
          </a:lstStyle>
          <a:p>
            <a:pPr algn="l" defTabSz="914400">
              <a:buNone/>
            </a:pPr>
            <a:r>
              <a:rPr lang="fr-BE" sz="2200" b="0" i="0" dirty="0">
                <a:solidFill>
                  <a:srgbClr val="652D89"/>
                </a:solidFill>
                <a:latin typeface="Arial"/>
                <a:ea typeface="+mn-ea"/>
                <a:cs typeface="+mn-cs"/>
              </a:rPr>
              <a:t>Espaces de travail virtuels</a:t>
            </a:r>
            <a:endParaRPr lang="en-US" sz="2200" dirty="0">
              <a:solidFill>
                <a:schemeClr val="accent6"/>
              </a:solidFill>
            </a:endParaRPr>
          </a:p>
        </p:txBody>
      </p:sp>
      <p:sp>
        <p:nvSpPr>
          <p:cNvPr id="5" name="TextBox 4"/>
          <p:cNvSpPr txBox="1"/>
          <p:nvPr/>
        </p:nvSpPr>
        <p:spPr>
          <a:xfrm>
            <a:off x="5461000" y="3394360"/>
            <a:ext cx="3333750" cy="2628412"/>
          </a:xfrm>
          <a:prstGeom prst="rect">
            <a:avLst/>
          </a:prstGeom>
          <a:noFill/>
        </p:spPr>
        <p:txBody>
          <a:bodyPr wrap="square" rtlCol="0">
            <a:spAutoFit/>
          </a:bodyPr>
          <a:lstStyle/>
          <a:p>
            <a:pPr algn="ctr" defTabSz="914400">
              <a:buNone/>
            </a:pPr>
            <a:r>
              <a:rPr lang="fr-BE" sz="1600" b="1" i="0" dirty="0" smtClean="0">
                <a:solidFill>
                  <a:srgbClr val="652D89"/>
                </a:solidFill>
                <a:latin typeface="Arial"/>
                <a:ea typeface="+mn-ea"/>
                <a:cs typeface="+mn-cs"/>
              </a:rPr>
              <a:t>Postes de travail virtuels + …</a:t>
            </a:r>
            <a:endParaRPr lang="fr-BE" sz="1600" b="1" dirty="0" smtClean="0">
              <a:solidFill>
                <a:schemeClr val="accent4">
                  <a:lumMod val="40000"/>
                  <a:lumOff val="60000"/>
                </a:schemeClr>
              </a:solidFill>
            </a:endParaRPr>
          </a:p>
          <a:p>
            <a:pPr marL="682600" indent="-220645" algn="l" defTabSz="914400">
              <a:buClr>
                <a:srgbClr val="652D89"/>
              </a:buClr>
              <a:buFont typeface="Wingdings"/>
              <a:buChar char="ü"/>
            </a:pPr>
            <a:r>
              <a:rPr lang="fr-BE" sz="1600" b="0" i="0" dirty="0" smtClean="0">
                <a:solidFill>
                  <a:srgbClr val="652D89"/>
                </a:solidFill>
                <a:latin typeface="Arial"/>
                <a:ea typeface="+mn-ea"/>
                <a:cs typeface="+mn-cs"/>
              </a:rPr>
              <a:t>Multimédia</a:t>
            </a:r>
            <a:endParaRPr lang="fr-BE" sz="1600" b="0" i="0" dirty="0">
              <a:solidFill>
                <a:srgbClr val="652D89"/>
              </a:solidFill>
              <a:latin typeface="Arial"/>
              <a:ea typeface="+mn-ea"/>
              <a:cs typeface="+mn-cs"/>
            </a:endParaRPr>
          </a:p>
          <a:p>
            <a:pPr marL="682600" indent="-220645" algn="l" defTabSz="914400">
              <a:buClr>
                <a:srgbClr val="652D89"/>
              </a:buClr>
              <a:buFont typeface="Wingdings"/>
              <a:buChar char="ü"/>
            </a:pPr>
            <a:r>
              <a:rPr lang="fr-BE" sz="1600" b="0" i="0" dirty="0">
                <a:solidFill>
                  <a:srgbClr val="652D89"/>
                </a:solidFill>
                <a:latin typeface="Arial"/>
                <a:ea typeface="+mn-ea"/>
                <a:cs typeface="+mn-cs"/>
              </a:rPr>
              <a:t>Communications unifiées</a:t>
            </a:r>
          </a:p>
          <a:p>
            <a:pPr marL="682600" indent="-220645" algn="l" defTabSz="914400">
              <a:buClr>
                <a:srgbClr val="652D89"/>
              </a:buClr>
              <a:buFont typeface="Wingdings"/>
              <a:buChar char="ü"/>
            </a:pPr>
            <a:r>
              <a:rPr lang="fr-BE" sz="1600" b="0" i="0" dirty="0">
                <a:solidFill>
                  <a:srgbClr val="652D89"/>
                </a:solidFill>
                <a:latin typeface="Arial"/>
                <a:ea typeface="+mn-ea"/>
                <a:cs typeface="+mn-cs"/>
              </a:rPr>
              <a:t>Performance du réseau optimisée</a:t>
            </a:r>
          </a:p>
          <a:p>
            <a:pPr marL="682600" indent="-220645" algn="l" defTabSz="914400">
              <a:buClr>
                <a:srgbClr val="652D89"/>
              </a:buClr>
              <a:buFont typeface="Wingdings"/>
              <a:buChar char="ü"/>
            </a:pPr>
            <a:r>
              <a:rPr lang="fr-BE" sz="1600" b="0" i="0" dirty="0">
                <a:solidFill>
                  <a:srgbClr val="652D89"/>
                </a:solidFill>
                <a:latin typeface="Arial"/>
                <a:ea typeface="+mn-ea"/>
                <a:cs typeface="+mn-cs"/>
              </a:rPr>
              <a:t>Sécurité de bout en bout</a:t>
            </a:r>
          </a:p>
          <a:p>
            <a:pPr algn="ctr" defTabSz="914400">
              <a:lnSpc>
                <a:spcPct val="80000"/>
              </a:lnSpc>
              <a:buNone/>
            </a:pPr>
            <a:endParaRPr lang="fr-BE" sz="1600" dirty="0" smtClean="0">
              <a:solidFill>
                <a:srgbClr val="652D89"/>
              </a:solidFill>
            </a:endParaRPr>
          </a:p>
          <a:p>
            <a:pPr algn="ctr" defTabSz="914400">
              <a:buNone/>
            </a:pPr>
            <a:r>
              <a:rPr lang="fr-BE" sz="1400" b="0" i="1" dirty="0" smtClean="0">
                <a:solidFill>
                  <a:srgbClr val="652D89"/>
                </a:solidFill>
                <a:latin typeface="Arial"/>
                <a:ea typeface="+mn-ea"/>
                <a:cs typeface="+mn-cs"/>
              </a:rPr>
              <a:t>Créé avec les meilleures architectures de collaboration, de réseau, et de sécurité du secteur</a:t>
            </a:r>
          </a:p>
          <a:p>
            <a:pPr algn="l" defTabSz="914400">
              <a:buNone/>
            </a:pPr>
            <a:endParaRPr lang="fr-BE" sz="1400" dirty="0"/>
          </a:p>
        </p:txBody>
      </p:sp>
      <p:pic>
        <p:nvPicPr>
          <p:cNvPr id="7" name="Picture 6" descr="Arrow.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5400000">
            <a:off x="3158648" y="3426588"/>
            <a:ext cx="2887030" cy="2193925"/>
          </a:xfrm>
          <a:prstGeom prst="rect">
            <a:avLst/>
          </a:prstGeom>
          <a:effectLst>
            <a:outerShdw blurRad="50800" dist="38100" dir="2700000" algn="tl" rotWithShape="0">
              <a:srgbClr val="000000">
                <a:alpha val="43000"/>
              </a:srgbClr>
            </a:outerShdw>
          </a:effectLst>
        </p:spPr>
      </p:pic>
      <p:pic>
        <p:nvPicPr>
          <p:cNvPr id="48" name="Picture 47"/>
          <p:cNvPicPr>
            <a:picLocks noChangeAspect="1"/>
          </p:cNvPicPr>
          <p:nvPr/>
        </p:nvPicPr>
        <p:blipFill rotWithShape="1">
          <a:blip r:embed="rId3" cstate="print">
            <a:extLst>
              <a:ext uri="{28A0092B-C50C-407E-A947-70E740481C1C}">
                <a14:useLocalDpi xmlns="" xmlns:a14="http://schemas.microsoft.com/office/drawing/2010/main" val="0"/>
              </a:ext>
            </a:extLst>
          </a:blip>
          <a:srcRect l="1235" t="1255" r="1936" b="1830"/>
          <a:stretch/>
        </p:blipFill>
        <p:spPr>
          <a:xfrm>
            <a:off x="230909" y="2793996"/>
            <a:ext cx="3659909" cy="3636819"/>
          </a:xfrm>
          <a:prstGeom prst="rect">
            <a:avLst/>
          </a:prstGeom>
          <a:effectLst>
            <a:reflection stA="29000" endPos="75000" dist="12700" dir="5400000" sy="-100000" algn="bl" rotWithShape="0"/>
          </a:effectLst>
        </p:spPr>
      </p:pic>
      <p:sp>
        <p:nvSpPr>
          <p:cNvPr id="45" name="Text Box 20"/>
          <p:cNvSpPr txBox="1">
            <a:spLocks noChangeArrowheads="1"/>
          </p:cNvSpPr>
          <p:nvPr/>
        </p:nvSpPr>
        <p:spPr bwMode="auto">
          <a:xfrm>
            <a:off x="411163" y="2943102"/>
            <a:ext cx="3848100"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82124" tIns="41061" rIns="82124" bIns="41061"/>
          <a:lstStyle>
            <a:lvl1pPr defTabSz="814388" eaLnBrk="0" hangingPunct="0">
              <a:defRPr>
                <a:solidFill>
                  <a:schemeClr val="tx1"/>
                </a:solidFill>
                <a:latin typeface="Arial" charset="0"/>
              </a:defRPr>
            </a:lvl1pPr>
            <a:lvl2pPr marL="742950" indent="-285750" defTabSz="814388" eaLnBrk="0" hangingPunct="0">
              <a:defRPr>
                <a:solidFill>
                  <a:schemeClr val="tx1"/>
                </a:solidFill>
                <a:latin typeface="Arial" charset="0"/>
              </a:defRPr>
            </a:lvl2pPr>
            <a:lvl3pPr marL="1143000" indent="-228600" defTabSz="814388" eaLnBrk="0" hangingPunct="0">
              <a:defRPr>
                <a:solidFill>
                  <a:schemeClr val="tx1"/>
                </a:solidFill>
                <a:latin typeface="Arial" charset="0"/>
              </a:defRPr>
            </a:lvl3pPr>
            <a:lvl4pPr marL="1600200" indent="-228600" defTabSz="814388" eaLnBrk="0" hangingPunct="0">
              <a:defRPr>
                <a:solidFill>
                  <a:schemeClr val="tx1"/>
                </a:solidFill>
                <a:latin typeface="Arial" charset="0"/>
              </a:defRPr>
            </a:lvl4pPr>
            <a:lvl5pPr marL="2057400" indent="-228600" defTabSz="814388" eaLnBrk="0" hangingPunct="0">
              <a:defRPr>
                <a:solidFill>
                  <a:schemeClr val="tx1"/>
                </a:solidFill>
                <a:latin typeface="Arial" charset="0"/>
              </a:defRPr>
            </a:lvl5pPr>
            <a:lvl6pPr marL="2514600" indent="-228600" defTabSz="814388" eaLnBrk="0" fontAlgn="base" hangingPunct="0">
              <a:spcBef>
                <a:spcPct val="0"/>
              </a:spcBef>
              <a:spcAft>
                <a:spcPct val="0"/>
              </a:spcAft>
              <a:defRPr>
                <a:solidFill>
                  <a:schemeClr val="tx1"/>
                </a:solidFill>
                <a:latin typeface="Arial" charset="0"/>
              </a:defRPr>
            </a:lvl6pPr>
            <a:lvl7pPr marL="2971800" indent="-228600" defTabSz="814388" eaLnBrk="0" fontAlgn="base" hangingPunct="0">
              <a:spcBef>
                <a:spcPct val="0"/>
              </a:spcBef>
              <a:spcAft>
                <a:spcPct val="0"/>
              </a:spcAft>
              <a:defRPr>
                <a:solidFill>
                  <a:schemeClr val="tx1"/>
                </a:solidFill>
                <a:latin typeface="Arial" charset="0"/>
              </a:defRPr>
            </a:lvl7pPr>
            <a:lvl8pPr marL="3429000" indent="-228600" defTabSz="814388" eaLnBrk="0" fontAlgn="base" hangingPunct="0">
              <a:spcBef>
                <a:spcPct val="0"/>
              </a:spcBef>
              <a:spcAft>
                <a:spcPct val="0"/>
              </a:spcAft>
              <a:defRPr>
                <a:solidFill>
                  <a:schemeClr val="tx1"/>
                </a:solidFill>
                <a:latin typeface="Arial" charset="0"/>
              </a:defRPr>
            </a:lvl8pPr>
            <a:lvl9pPr marL="3886200" indent="-228600" defTabSz="814388" eaLnBrk="0" fontAlgn="base" hangingPunct="0">
              <a:spcBef>
                <a:spcPct val="0"/>
              </a:spcBef>
              <a:spcAft>
                <a:spcPct val="0"/>
              </a:spcAft>
              <a:defRPr>
                <a:solidFill>
                  <a:schemeClr val="tx1"/>
                </a:solidFill>
                <a:latin typeface="Arial" charset="0"/>
              </a:defRPr>
            </a:lvl9pPr>
          </a:lstStyle>
          <a:p>
            <a:pPr algn="l" defTabSz="914400">
              <a:buNone/>
            </a:pPr>
            <a:r>
              <a:rPr lang="fr-BE" sz="2200" b="0" i="0" dirty="0">
                <a:solidFill>
                  <a:srgbClr val="652D89"/>
                </a:solidFill>
                <a:latin typeface="Arial"/>
                <a:ea typeface="+mn-ea"/>
                <a:cs typeface="+mn-cs"/>
              </a:rPr>
              <a:t>Postes de travail virtuels</a:t>
            </a:r>
            <a:endParaRPr lang="en-US" sz="2200" dirty="0">
              <a:solidFill>
                <a:schemeClr val="accent6"/>
              </a:solidFill>
            </a:endParaRPr>
          </a:p>
        </p:txBody>
      </p:sp>
      <p:sp>
        <p:nvSpPr>
          <p:cNvPr id="4" name="TextBox 3"/>
          <p:cNvSpPr txBox="1"/>
          <p:nvPr/>
        </p:nvSpPr>
        <p:spPr>
          <a:xfrm>
            <a:off x="397274" y="3473735"/>
            <a:ext cx="3079351" cy="2923877"/>
          </a:xfrm>
          <a:prstGeom prst="rect">
            <a:avLst/>
          </a:prstGeom>
          <a:noFill/>
        </p:spPr>
        <p:txBody>
          <a:bodyPr wrap="square" rtlCol="0">
            <a:spAutoFit/>
          </a:bodyPr>
          <a:lstStyle/>
          <a:p>
            <a:pPr marL="568300" indent="-222291" algn="l" defTabSz="914400">
              <a:buClr>
                <a:srgbClr val="652D89"/>
              </a:buClr>
              <a:buFont typeface="Wingdings"/>
              <a:buChar char="§"/>
            </a:pPr>
            <a:r>
              <a:rPr lang="fr-BE" sz="1600" b="0" i="0" dirty="0">
                <a:solidFill>
                  <a:srgbClr val="652D89"/>
                </a:solidFill>
                <a:latin typeface="Arial"/>
                <a:ea typeface="+mn-ea"/>
                <a:cs typeface="+mn-cs"/>
              </a:rPr>
              <a:t>Services Terminal Server</a:t>
            </a:r>
          </a:p>
          <a:p>
            <a:pPr marL="568300" indent="-222291" algn="l" defTabSz="914400">
              <a:buClr>
                <a:srgbClr val="652D89"/>
              </a:buClr>
              <a:buFont typeface="Wingdings"/>
              <a:buChar char="§"/>
            </a:pPr>
            <a:r>
              <a:rPr lang="fr-BE" sz="1600" b="0" i="0" dirty="0" err="1">
                <a:solidFill>
                  <a:srgbClr val="652D89"/>
                </a:solidFill>
                <a:latin typeface="Arial"/>
                <a:ea typeface="+mn-ea"/>
                <a:cs typeface="+mn-cs"/>
              </a:rPr>
              <a:t>Virtualisation</a:t>
            </a:r>
            <a:r>
              <a:rPr lang="fr-BE" sz="1600" b="0" i="0" dirty="0">
                <a:solidFill>
                  <a:srgbClr val="652D89"/>
                </a:solidFill>
                <a:latin typeface="Arial"/>
                <a:ea typeface="+mn-ea"/>
                <a:cs typeface="+mn-cs"/>
              </a:rPr>
              <a:t> des applications</a:t>
            </a:r>
          </a:p>
          <a:p>
            <a:pPr marL="568300" indent="-222291" algn="l" defTabSz="914400">
              <a:buClr>
                <a:srgbClr val="652D89"/>
              </a:buClr>
              <a:buFont typeface="Wingdings"/>
              <a:buChar char="§"/>
            </a:pPr>
            <a:r>
              <a:rPr lang="fr-BE" sz="1600" b="0" i="0" dirty="0" err="1">
                <a:solidFill>
                  <a:srgbClr val="652D89"/>
                </a:solidFill>
                <a:latin typeface="Arial"/>
                <a:ea typeface="+mn-ea"/>
                <a:cs typeface="+mn-cs"/>
              </a:rPr>
              <a:t>Virtualisation</a:t>
            </a:r>
            <a:r>
              <a:rPr lang="fr-BE" sz="1600" b="0" i="0" dirty="0">
                <a:solidFill>
                  <a:srgbClr val="652D89"/>
                </a:solidFill>
                <a:latin typeface="Arial"/>
                <a:ea typeface="+mn-ea"/>
                <a:cs typeface="+mn-cs"/>
              </a:rPr>
              <a:t> du poste de travail (VDI)</a:t>
            </a:r>
          </a:p>
          <a:p>
            <a:pPr marL="568300" indent="-222291" algn="l" defTabSz="914400">
              <a:buClr>
                <a:srgbClr val="652D89"/>
              </a:buClr>
              <a:buFont typeface="Wingdings"/>
              <a:buChar char="§"/>
            </a:pPr>
            <a:r>
              <a:rPr lang="fr-BE" sz="1600" b="0" i="0" dirty="0">
                <a:solidFill>
                  <a:srgbClr val="652D89"/>
                </a:solidFill>
                <a:latin typeface="Arial"/>
                <a:ea typeface="+mn-ea"/>
                <a:cs typeface="+mn-cs"/>
              </a:rPr>
              <a:t>Diffusion en continu sur le poste de travail</a:t>
            </a:r>
          </a:p>
          <a:p>
            <a:pPr algn="ctr" defTabSz="914400">
              <a:buNone/>
            </a:pPr>
            <a:endParaRPr lang="fr-BE" sz="1600" dirty="0" smtClean="0">
              <a:solidFill>
                <a:srgbClr val="652D89"/>
              </a:solidFill>
            </a:endParaRPr>
          </a:p>
          <a:p>
            <a:pPr algn="ctr" defTabSz="914400">
              <a:buNone/>
            </a:pPr>
            <a:r>
              <a:rPr lang="fr-BE" sz="1400" b="0" i="1" dirty="0" smtClean="0">
                <a:solidFill>
                  <a:srgbClr val="652D89"/>
                </a:solidFill>
                <a:latin typeface="Arial"/>
                <a:ea typeface="+mn-ea"/>
                <a:cs typeface="+mn-cs"/>
              </a:rPr>
              <a:t>Créé sur la plate-forme de </a:t>
            </a:r>
            <a:r>
              <a:rPr lang="fr-BE" sz="1400" b="0" i="1" dirty="0" err="1" smtClean="0">
                <a:solidFill>
                  <a:srgbClr val="652D89"/>
                </a:solidFill>
                <a:latin typeface="Arial"/>
                <a:ea typeface="+mn-ea"/>
                <a:cs typeface="+mn-cs"/>
              </a:rPr>
              <a:t>virtualisation</a:t>
            </a:r>
            <a:r>
              <a:rPr lang="fr-BE" sz="1400" b="0" i="1" dirty="0" smtClean="0">
                <a:solidFill>
                  <a:srgbClr val="652D89"/>
                </a:solidFill>
                <a:latin typeface="Arial"/>
                <a:ea typeface="+mn-ea"/>
                <a:cs typeface="+mn-cs"/>
              </a:rPr>
              <a:t> de data center qui a la croissance la plus rapide du secteur</a:t>
            </a:r>
          </a:p>
          <a:p>
            <a:pPr algn="l" defTabSz="914400">
              <a:buNone/>
            </a:pPr>
            <a:endParaRPr lang="fr-BE" sz="1400" dirty="0"/>
          </a:p>
        </p:txBody>
      </p:sp>
      <p:sp>
        <p:nvSpPr>
          <p:cNvPr id="2" name="Title 1"/>
          <p:cNvSpPr>
            <a:spLocks noGrp="1"/>
          </p:cNvSpPr>
          <p:nvPr>
            <p:ph type="title"/>
          </p:nvPr>
        </p:nvSpPr>
        <p:spPr/>
        <p:txBody>
          <a:bodyPr/>
          <a:lstStyle/>
          <a:p>
            <a:pPr algn="l" defTabSz="914400">
              <a:lnSpc>
                <a:spcPct val="80000"/>
              </a:lnSpc>
              <a:spcBef>
                <a:spcPct val="0"/>
              </a:spcBef>
              <a:buNone/>
            </a:pPr>
            <a:r>
              <a:rPr lang="fr-BE" sz="3200" b="0" i="0" spc="0" baseline="0" dirty="0">
                <a:solidFill>
                  <a:srgbClr val="2B348E"/>
                </a:solidFill>
                <a:latin typeface="Arial"/>
                <a:ea typeface="+mj-ea"/>
                <a:cs typeface="+mj-cs"/>
              </a:rPr>
              <a:t>VXI est plus qu'une simple </a:t>
            </a:r>
            <a:r>
              <a:rPr lang="fr-BE" sz="3200" b="0" i="0" spc="0" baseline="0" dirty="0" err="1">
                <a:solidFill>
                  <a:srgbClr val="2B348E"/>
                </a:solidFill>
                <a:latin typeface="Arial"/>
                <a:ea typeface="+mj-ea"/>
                <a:cs typeface="+mj-cs"/>
              </a:rPr>
              <a:t>virtualisation</a:t>
            </a:r>
            <a:r>
              <a:rPr lang="fr-BE" sz="3200" b="0" i="0" spc="0" baseline="0" dirty="0">
                <a:solidFill>
                  <a:srgbClr val="2B348E"/>
                </a:solidFill>
                <a:latin typeface="Arial"/>
                <a:ea typeface="+mj-ea"/>
                <a:cs typeface="+mj-cs"/>
              </a:rPr>
              <a:t> du poste de travail</a:t>
            </a:r>
            <a:endParaRPr lang="en-US" dirty="0"/>
          </a:p>
        </p:txBody>
      </p:sp>
      <p:sp>
        <p:nvSpPr>
          <p:cNvPr id="17" name="TextBox 16"/>
          <p:cNvSpPr txBox="1"/>
          <p:nvPr/>
        </p:nvSpPr>
        <p:spPr>
          <a:xfrm>
            <a:off x="3673516" y="1352066"/>
            <a:ext cx="1840568" cy="523220"/>
          </a:xfrm>
          <a:prstGeom prst="rect">
            <a:avLst/>
          </a:prstGeom>
          <a:noFill/>
        </p:spPr>
        <p:txBody>
          <a:bodyPr wrap="none" rtlCol="0">
            <a:spAutoFit/>
          </a:bodyPr>
          <a:lstStyle/>
          <a:p>
            <a:pPr algn="l" defTabSz="914400">
              <a:buNone/>
            </a:pPr>
            <a:r>
              <a:rPr lang="en-US" sz="2800" b="1" i="0" dirty="0">
                <a:solidFill>
                  <a:srgbClr val="652D89"/>
                </a:solidFill>
                <a:latin typeface="Arial"/>
                <a:ea typeface="+mn-ea"/>
                <a:cs typeface="+mn-cs"/>
              </a:rPr>
              <a:t>Cisco VXI</a:t>
            </a:r>
            <a:endParaRPr lang="en-US" sz="2800" b="1" dirty="0">
              <a:solidFill>
                <a:schemeClr val="accent6"/>
              </a:solidFill>
            </a:endParaRPr>
          </a:p>
        </p:txBody>
      </p:sp>
      <p:sp>
        <p:nvSpPr>
          <p:cNvPr id="25" name="TextBox 24"/>
          <p:cNvSpPr txBox="1"/>
          <p:nvPr/>
        </p:nvSpPr>
        <p:spPr>
          <a:xfrm>
            <a:off x="180276" y="2044374"/>
            <a:ext cx="3488607" cy="553998"/>
          </a:xfrm>
          <a:prstGeom prst="rect">
            <a:avLst/>
          </a:prstGeom>
          <a:noFill/>
        </p:spPr>
        <p:txBody>
          <a:bodyPr wrap="square" rtlCol="0">
            <a:spAutoFit/>
          </a:bodyPr>
          <a:lstStyle/>
          <a:p>
            <a:pPr algn="ctr" defTabSz="914400">
              <a:buNone/>
            </a:pPr>
            <a:r>
              <a:rPr lang="fr-BE" sz="1500" b="0" i="0" dirty="0">
                <a:solidFill>
                  <a:srgbClr val="652D89"/>
                </a:solidFill>
                <a:latin typeface="Arial"/>
                <a:ea typeface="+mn-ea"/>
                <a:cs typeface="+mn-cs"/>
              </a:rPr>
              <a:t>VXI fournit la plate-forme pour </a:t>
            </a:r>
            <a:r>
              <a:rPr lang="fr-BE" sz="1500" b="1" i="0" dirty="0">
                <a:solidFill>
                  <a:srgbClr val="652D89"/>
                </a:solidFill>
                <a:latin typeface="Arial"/>
                <a:ea typeface="+mn-ea"/>
                <a:cs typeface="+mn-cs"/>
              </a:rPr>
              <a:t>la </a:t>
            </a:r>
            <a:r>
              <a:rPr lang="fr-BE" sz="1500" b="1" i="0" dirty="0" err="1">
                <a:solidFill>
                  <a:srgbClr val="652D89"/>
                </a:solidFill>
                <a:latin typeface="Arial"/>
                <a:ea typeface="+mn-ea"/>
                <a:cs typeface="+mn-cs"/>
              </a:rPr>
              <a:t>virtualisation</a:t>
            </a:r>
            <a:r>
              <a:rPr lang="fr-BE" sz="1500" b="1" i="0" dirty="0">
                <a:solidFill>
                  <a:srgbClr val="652D89"/>
                </a:solidFill>
                <a:latin typeface="Arial"/>
                <a:ea typeface="+mn-ea"/>
                <a:cs typeface="+mn-cs"/>
              </a:rPr>
              <a:t> du poste de travail </a:t>
            </a:r>
            <a:r>
              <a:rPr lang="fr-BE" sz="1500" b="0" i="0" dirty="0" smtClean="0">
                <a:solidFill>
                  <a:srgbClr val="652D89"/>
                </a:solidFill>
                <a:latin typeface="Arial"/>
                <a:ea typeface="+mn-ea"/>
                <a:cs typeface="+mn-cs"/>
              </a:rPr>
              <a:t>▼</a:t>
            </a:r>
            <a:endParaRPr lang="fr-BE" sz="1500" dirty="0">
              <a:solidFill>
                <a:schemeClr val="accent6"/>
              </a:solidFill>
            </a:endParaRPr>
          </a:p>
        </p:txBody>
      </p:sp>
      <p:sp>
        <p:nvSpPr>
          <p:cNvPr id="26" name="TextBox 25"/>
          <p:cNvSpPr txBox="1"/>
          <p:nvPr/>
        </p:nvSpPr>
        <p:spPr>
          <a:xfrm>
            <a:off x="5203371" y="2044374"/>
            <a:ext cx="3668486" cy="553998"/>
          </a:xfrm>
          <a:prstGeom prst="rect">
            <a:avLst/>
          </a:prstGeom>
          <a:noFill/>
        </p:spPr>
        <p:txBody>
          <a:bodyPr wrap="square" rtlCol="0">
            <a:spAutoFit/>
          </a:bodyPr>
          <a:lstStyle/>
          <a:p>
            <a:pPr algn="ctr" defTabSz="914400">
              <a:buNone/>
            </a:pPr>
            <a:r>
              <a:rPr lang="fr-BE" sz="1500" b="0" i="0" dirty="0">
                <a:solidFill>
                  <a:srgbClr val="652D89"/>
                </a:solidFill>
                <a:latin typeface="Arial"/>
                <a:ea typeface="+mn-ea"/>
                <a:cs typeface="+mn-cs"/>
              </a:rPr>
              <a:t>Tout en offrant la solution</a:t>
            </a:r>
            <a:br>
              <a:rPr lang="fr-BE" sz="1500" b="0" i="0" dirty="0">
                <a:solidFill>
                  <a:srgbClr val="652D89"/>
                </a:solidFill>
                <a:latin typeface="Arial"/>
                <a:ea typeface="+mn-ea"/>
                <a:cs typeface="+mn-cs"/>
              </a:rPr>
            </a:br>
            <a:r>
              <a:rPr lang="fr-BE" sz="1500" b="0" i="0" dirty="0">
                <a:solidFill>
                  <a:srgbClr val="652D89"/>
                </a:solidFill>
                <a:latin typeface="Arial"/>
                <a:ea typeface="+mn-ea"/>
                <a:cs typeface="+mn-cs"/>
              </a:rPr>
              <a:t>▼ pour </a:t>
            </a:r>
            <a:r>
              <a:rPr lang="fr-BE" sz="1500" b="1" i="0" dirty="0">
                <a:solidFill>
                  <a:srgbClr val="652D89"/>
                </a:solidFill>
                <a:latin typeface="Arial"/>
                <a:ea typeface="+mn-ea"/>
                <a:cs typeface="+mn-cs"/>
              </a:rPr>
              <a:t>les espaces de travail </a:t>
            </a:r>
            <a:r>
              <a:rPr lang="fr-BE" sz="1500" b="1" i="0" dirty="0" smtClean="0">
                <a:solidFill>
                  <a:srgbClr val="652D89"/>
                </a:solidFill>
                <a:latin typeface="Arial"/>
                <a:ea typeface="+mn-ea"/>
                <a:cs typeface="+mn-cs"/>
              </a:rPr>
              <a:t>virtuels </a:t>
            </a:r>
            <a:endParaRPr lang="en-US" sz="1500" b="1" dirty="0">
              <a:solidFill>
                <a:schemeClr val="accent6"/>
              </a:solidFill>
            </a:endParaRPr>
          </a:p>
        </p:txBody>
      </p:sp>
    </p:spTree>
    <p:extLst>
      <p:ext uri="{BB962C8B-B14F-4D97-AF65-F5344CB8AC3E}">
        <p14:creationId xmlns="" xmlns:p14="http://schemas.microsoft.com/office/powerpoint/2010/main" val="2585437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 Same Side Corner Rectangle 19"/>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 name="Rounded Rectangle 28"/>
          <p:cNvSpPr/>
          <p:nvPr/>
        </p:nvSpPr>
        <p:spPr>
          <a:xfrm>
            <a:off x="4100589" y="1472572"/>
            <a:ext cx="4608789" cy="4986159"/>
          </a:xfrm>
          <a:prstGeom prst="roundRect">
            <a:avLst>
              <a:gd name="adj" fmla="val 5970"/>
            </a:avLst>
          </a:prstGeom>
          <a:noFill/>
          <a:ln w="12700">
            <a:solidFill>
              <a:srgbClr val="F68B1F"/>
            </a:solidFill>
            <a:prstDash val="sysDash"/>
          </a:ln>
          <a:effectLst>
            <a:outerShdw blurRad="76200" dist="50800" dir="5400000" algn="ctr" rotWithShape="0">
              <a:srgbClr val="000000">
                <a:alpha val="27000"/>
              </a:srgbClr>
            </a:outerShdw>
          </a:effectLst>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29702" y="409125"/>
            <a:ext cx="8588861" cy="838200"/>
          </a:xfrm>
        </p:spPr>
        <p:txBody>
          <a:bodyPr>
            <a:noAutofit/>
          </a:bodyPr>
          <a:lstStyle/>
          <a:p>
            <a:pPr algn="l" defTabSz="914400">
              <a:lnSpc>
                <a:spcPct val="100000"/>
              </a:lnSpc>
              <a:spcBef>
                <a:spcPct val="0"/>
              </a:spcBef>
              <a:buNone/>
            </a:pPr>
            <a:r>
              <a:rPr lang="fr-BE" sz="3200" b="0" i="0" spc="0" baseline="0" dirty="0">
                <a:solidFill>
                  <a:srgbClr val="1E1F81"/>
                </a:solidFill>
                <a:latin typeface="Arial"/>
                <a:ea typeface="+mj-ea"/>
                <a:cs typeface="+mj-cs"/>
              </a:rPr>
              <a:t>Expérience optimale</a:t>
            </a:r>
            <a:br>
              <a:rPr lang="fr-BE" sz="3200" b="0" i="0" spc="0" baseline="0" dirty="0">
                <a:solidFill>
                  <a:srgbClr val="1E1F81"/>
                </a:solidFill>
                <a:latin typeface="Arial"/>
                <a:ea typeface="+mj-ea"/>
                <a:cs typeface="+mj-cs"/>
              </a:rPr>
            </a:br>
            <a:r>
              <a:rPr lang="fr-BE" sz="2000" b="0" i="0" spc="0" baseline="0" dirty="0">
                <a:solidFill>
                  <a:srgbClr val="1E1F81"/>
                </a:solidFill>
                <a:latin typeface="Arial"/>
                <a:ea typeface="+mj-ea"/>
                <a:cs typeface="+mj-cs"/>
              </a:rPr>
              <a:t>Toutes les applications, toutes les données, tous les médias, partout </a:t>
            </a:r>
            <a:r>
              <a:rPr lang="fr-BE" sz="2000" b="0" i="0" spc="0" baseline="0" dirty="0">
                <a:solidFill>
                  <a:srgbClr val="FFFFFF"/>
                </a:solidFill>
                <a:latin typeface="Arial"/>
                <a:ea typeface="+mj-ea"/>
                <a:cs typeface="+mj-cs"/>
              </a:rPr>
              <a:t>!</a:t>
            </a:r>
            <a:endParaRPr lang="en-US" sz="2400" dirty="0">
              <a:solidFill>
                <a:schemeClr val="bg1"/>
              </a:solidFill>
            </a:endParaRPr>
          </a:p>
        </p:txBody>
      </p:sp>
      <p:pic>
        <p:nvPicPr>
          <p:cNvPr id="9" name="Picture 8" descr="Post PC Bottom Row.png"/>
          <p:cNvPicPr>
            <a:picLocks noChangeAspect="1"/>
          </p:cNvPicPr>
          <p:nvPr/>
        </p:nvPicPr>
        <p:blipFill>
          <a:blip r:embed="rId3" cstate="print"/>
          <a:srcRect b="9348"/>
          <a:stretch>
            <a:fillRect/>
          </a:stretch>
        </p:blipFill>
        <p:spPr>
          <a:xfrm>
            <a:off x="4209774" y="5387262"/>
            <a:ext cx="4353140" cy="804380"/>
          </a:xfrm>
          <a:prstGeom prst="rect">
            <a:avLst/>
          </a:prstGeom>
          <a:effectLst>
            <a:outerShdw blurRad="50800" dist="38100" dir="5400000" algn="t" rotWithShape="0">
              <a:prstClr val="black">
                <a:alpha val="40000"/>
              </a:prstClr>
            </a:outerShdw>
          </a:effectLst>
        </p:spPr>
      </p:pic>
      <p:grpSp>
        <p:nvGrpSpPr>
          <p:cNvPr id="3" name="Group 27"/>
          <p:cNvGrpSpPr/>
          <p:nvPr/>
        </p:nvGrpSpPr>
        <p:grpSpPr>
          <a:xfrm>
            <a:off x="493010" y="1472572"/>
            <a:ext cx="4574100" cy="4844975"/>
            <a:chOff x="-2676649" y="980135"/>
            <a:chExt cx="4574100" cy="4844975"/>
          </a:xfrm>
        </p:grpSpPr>
        <p:sp>
          <p:nvSpPr>
            <p:cNvPr id="27" name="Right Arrow 26"/>
            <p:cNvSpPr/>
            <p:nvPr/>
          </p:nvSpPr>
          <p:spPr>
            <a:xfrm rot="1904499" flipV="1">
              <a:off x="-565790" y="2056350"/>
              <a:ext cx="2326760" cy="355934"/>
            </a:xfrm>
            <a:prstGeom prst="rightArrow">
              <a:avLst>
                <a:gd name="adj1" fmla="val 50000"/>
                <a:gd name="adj2" fmla="val 53769"/>
              </a:avLst>
            </a:prstGeom>
            <a:gradFill flip="none" rotWithShape="1">
              <a:gsLst>
                <a:gs pos="0">
                  <a:srgbClr val="0096D6">
                    <a:alpha val="0"/>
                  </a:srgbClr>
                </a:gs>
                <a:gs pos="100000">
                  <a:srgbClr val="0096D6">
                    <a:tint val="15000"/>
                    <a:satMod val="35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96D6"/>
                </a:solidFill>
                <a:effectLst/>
                <a:uLnTx/>
                <a:uFillTx/>
                <a:latin typeface="Arial"/>
                <a:ea typeface="+mn-ea"/>
                <a:cs typeface="+mn-cs"/>
              </a:endParaRPr>
            </a:p>
          </p:txBody>
        </p:sp>
        <p:sp>
          <p:nvSpPr>
            <p:cNvPr id="25" name="Right Arrow 24"/>
            <p:cNvSpPr/>
            <p:nvPr/>
          </p:nvSpPr>
          <p:spPr>
            <a:xfrm rot="19695501">
              <a:off x="-429309" y="4567338"/>
              <a:ext cx="2326760" cy="355934"/>
            </a:xfrm>
            <a:prstGeom prst="rightArrow">
              <a:avLst>
                <a:gd name="adj1" fmla="val 50000"/>
                <a:gd name="adj2" fmla="val 53769"/>
              </a:avLst>
            </a:prstGeom>
            <a:gradFill flip="none" rotWithShape="1">
              <a:gsLst>
                <a:gs pos="0">
                  <a:srgbClr val="0096D6">
                    <a:alpha val="0"/>
                  </a:srgbClr>
                </a:gs>
                <a:gs pos="100000">
                  <a:srgbClr val="0096D6">
                    <a:tint val="15000"/>
                    <a:satMod val="35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96D6"/>
                </a:solidFill>
                <a:effectLst/>
                <a:uLnTx/>
                <a:uFillTx/>
                <a:latin typeface="Arial"/>
                <a:ea typeface="+mn-ea"/>
                <a:cs typeface="+mn-cs"/>
              </a:endParaRPr>
            </a:p>
          </p:txBody>
        </p:sp>
        <p:sp>
          <p:nvSpPr>
            <p:cNvPr id="81" name="Right Arrow 80"/>
            <p:cNvSpPr/>
            <p:nvPr/>
          </p:nvSpPr>
          <p:spPr>
            <a:xfrm>
              <a:off x="-842954" y="3343153"/>
              <a:ext cx="2326760" cy="355934"/>
            </a:xfrm>
            <a:prstGeom prst="rightArrow">
              <a:avLst>
                <a:gd name="adj1" fmla="val 50000"/>
                <a:gd name="adj2" fmla="val 53769"/>
              </a:avLst>
            </a:prstGeom>
            <a:gradFill flip="none" rotWithShape="1">
              <a:gsLst>
                <a:gs pos="0">
                  <a:srgbClr val="0096D6">
                    <a:alpha val="0"/>
                  </a:srgbClr>
                </a:gs>
                <a:gs pos="100000">
                  <a:srgbClr val="0096D6">
                    <a:tint val="15000"/>
                    <a:satMod val="35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96D6"/>
                </a:solidFill>
                <a:effectLst/>
                <a:uLnTx/>
                <a:uFillTx/>
                <a:latin typeface="Arial"/>
                <a:ea typeface="+mn-ea"/>
                <a:cs typeface="+mn-cs"/>
              </a:endParaRPr>
            </a:p>
          </p:txBody>
        </p:sp>
        <p:grpSp>
          <p:nvGrpSpPr>
            <p:cNvPr id="4" name="Group 84"/>
            <p:cNvGrpSpPr/>
            <p:nvPr/>
          </p:nvGrpSpPr>
          <p:grpSpPr>
            <a:xfrm>
              <a:off x="-2211426" y="980135"/>
              <a:ext cx="2646878" cy="1610633"/>
              <a:chOff x="1448173" y="1199046"/>
              <a:chExt cx="2646878" cy="1610633"/>
            </a:xfrm>
          </p:grpSpPr>
          <p:sp>
            <p:nvSpPr>
              <p:cNvPr id="67" name="TextBox 66"/>
              <p:cNvSpPr txBox="1"/>
              <p:nvPr/>
            </p:nvSpPr>
            <p:spPr>
              <a:xfrm>
                <a:off x="1448173" y="1199046"/>
                <a:ext cx="2646878" cy="369332"/>
              </a:xfrm>
              <a:prstGeom prst="rect">
                <a:avLst/>
              </a:prstGeom>
              <a:noFill/>
            </p:spPr>
            <p:txBody>
              <a:bodyPr wrap="none" rtlCol="0" anchor="ctr" anchorCtr="0">
                <a:spAutoFit/>
              </a:bodyPr>
              <a:lstStyle/>
              <a:p>
                <a:pPr algn="ctr" defTabSz="914400">
                  <a:buNone/>
                </a:pPr>
                <a:r>
                  <a:rPr lang="fr-BE" sz="1800" b="1" i="0" dirty="0" smtClean="0">
                    <a:solidFill>
                      <a:srgbClr val="652D89"/>
                    </a:solidFill>
                    <a:latin typeface="Arial"/>
                    <a:ea typeface="+mn-ea"/>
                    <a:cs typeface="+mn-cs"/>
                  </a:rPr>
                  <a:t>Poste de travail virtuel</a:t>
                </a:r>
                <a:endParaRPr lang="fr-BE" b="1" dirty="0">
                  <a:solidFill>
                    <a:srgbClr val="652D89"/>
                  </a:solidFill>
                </a:endParaRPr>
              </a:p>
            </p:txBody>
          </p:sp>
          <p:pic>
            <p:nvPicPr>
              <p:cNvPr id="82" name="Picture 38" descr="desktop2a.png"/>
              <p:cNvPicPr>
                <a:picLocks noChangeAspect="1"/>
              </p:cNvPicPr>
              <p:nvPr/>
            </p:nvPicPr>
            <p:blipFill>
              <a:blip r:embed="rId4" cstate="print"/>
              <a:srcRect/>
              <a:stretch>
                <a:fillRect/>
              </a:stretch>
            </p:blipFill>
            <p:spPr bwMode="auto">
              <a:xfrm>
                <a:off x="1865081" y="1642427"/>
                <a:ext cx="1753923" cy="1167252"/>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75" name="TextBox 74"/>
            <p:cNvSpPr txBox="1"/>
            <p:nvPr/>
          </p:nvSpPr>
          <p:spPr>
            <a:xfrm>
              <a:off x="-1936459" y="2696365"/>
              <a:ext cx="654858" cy="369332"/>
            </a:xfrm>
            <a:prstGeom prst="rect">
              <a:avLst/>
            </a:prstGeom>
            <a:noFill/>
          </p:spPr>
          <p:txBody>
            <a:bodyPr wrap="none" rtlCol="0" anchor="ctr" anchorCtr="0">
              <a:spAutoFit/>
            </a:bodyPr>
            <a:lstStyle/>
            <a:p>
              <a:pPr algn="ctr" defTabSz="914400">
                <a:buNone/>
              </a:pPr>
              <a:r>
                <a:rPr lang="fr-BE" sz="1800" b="1" i="0" dirty="0" smtClean="0">
                  <a:solidFill>
                    <a:srgbClr val="652D89"/>
                  </a:solidFill>
                  <a:latin typeface="Arial"/>
                  <a:ea typeface="+mn-ea"/>
                  <a:cs typeface="+mn-cs"/>
                </a:rPr>
                <a:t>Voix</a:t>
              </a:r>
              <a:endParaRPr lang="fr-BE" b="1" dirty="0">
                <a:solidFill>
                  <a:srgbClr val="652D89"/>
                </a:solidFill>
              </a:endParaRPr>
            </a:p>
          </p:txBody>
        </p:sp>
        <p:grpSp>
          <p:nvGrpSpPr>
            <p:cNvPr id="5" name="Group 83"/>
            <p:cNvGrpSpPr/>
            <p:nvPr/>
          </p:nvGrpSpPr>
          <p:grpSpPr>
            <a:xfrm>
              <a:off x="-2116297" y="4329700"/>
              <a:ext cx="2255966" cy="1495410"/>
              <a:chOff x="1488710" y="4548611"/>
              <a:chExt cx="2255966" cy="1495410"/>
            </a:xfrm>
            <a:effectLst/>
          </p:grpSpPr>
          <p:pic>
            <p:nvPicPr>
              <p:cNvPr id="13" name="Picture 12"/>
              <p:cNvPicPr>
                <a:picLocks noChangeAspect="1"/>
              </p:cNvPicPr>
              <p:nvPr/>
            </p:nvPicPr>
            <p:blipFill>
              <a:blip r:embed="rId5" cstate="print"/>
              <a:srcRect l="8336" r="12744"/>
              <a:stretch>
                <a:fillRect/>
              </a:stretch>
            </p:blipFill>
            <p:spPr>
              <a:xfrm>
                <a:off x="1488710" y="4905372"/>
                <a:ext cx="2255966" cy="1138649"/>
              </a:xfrm>
              <a:prstGeom prst="rect">
                <a:avLst/>
              </a:prstGeom>
              <a:ln>
                <a:noFill/>
              </a:ln>
              <a:effectLst>
                <a:outerShdw blurRad="50800" dist="38100" dir="8100000" algn="tr" rotWithShape="0">
                  <a:prstClr val="black">
                    <a:alpha val="40000"/>
                  </a:prstClr>
                </a:outerShdw>
              </a:effectLst>
            </p:spPr>
          </p:pic>
          <p:sp>
            <p:nvSpPr>
              <p:cNvPr id="14" name="TextBox 13"/>
              <p:cNvSpPr txBox="1"/>
              <p:nvPr/>
            </p:nvSpPr>
            <p:spPr bwMode="auto">
              <a:xfrm>
                <a:off x="2181637" y="4548611"/>
                <a:ext cx="825867" cy="369332"/>
              </a:xfrm>
              <a:prstGeom prst="rect">
                <a:avLst/>
              </a:prstGeom>
              <a:noFill/>
            </p:spPr>
            <p:txBody>
              <a:bodyPr wrap="none">
                <a:spAutoFit/>
              </a:bodyPr>
              <a:lstStyle/>
              <a:p>
                <a:pPr algn="l" defTabSz="914400">
                  <a:buNone/>
                </a:pPr>
                <a:r>
                  <a:rPr lang="fr-BE" sz="1800" b="1" i="0" dirty="0" smtClean="0">
                    <a:solidFill>
                      <a:srgbClr val="652D89"/>
                    </a:solidFill>
                    <a:latin typeface="Arial"/>
                    <a:ea typeface="+mn-ea"/>
                    <a:cs typeface="+mn-cs"/>
                  </a:rPr>
                  <a:t>Vidéo</a:t>
                </a:r>
                <a:endParaRPr lang="fr-BE" b="1" dirty="0">
                  <a:solidFill>
                    <a:srgbClr val="652D89"/>
                  </a:solidFill>
                  <a:latin typeface="+mn-lt"/>
                  <a:ea typeface="+mn-ea"/>
                  <a:cs typeface="+mn-cs"/>
                </a:endParaRPr>
              </a:p>
            </p:txBody>
          </p:sp>
        </p:grpSp>
        <p:pic>
          <p:nvPicPr>
            <p:cNvPr id="24" name="Picture 23" descr="phone.png"/>
            <p:cNvPicPr>
              <a:picLocks noChangeAspect="1"/>
            </p:cNvPicPr>
            <p:nvPr/>
          </p:nvPicPr>
          <p:blipFill>
            <a:blip r:embed="rId6" cstate="print"/>
            <a:stretch>
              <a:fillRect/>
            </a:stretch>
          </p:blipFill>
          <p:spPr>
            <a:xfrm>
              <a:off x="-2676649" y="2970412"/>
              <a:ext cx="1833695" cy="1359092"/>
            </a:xfrm>
            <a:prstGeom prst="rect">
              <a:avLst/>
            </a:prstGeom>
            <a:ln>
              <a:noFill/>
            </a:ln>
            <a:effectLst>
              <a:outerShdw blurRad="50800" dist="38100" dir="8100000" algn="tr" rotWithShape="0">
                <a:prstClr val="black">
                  <a:alpha val="40000"/>
                </a:prstClr>
              </a:outerShdw>
            </a:effectLst>
          </p:spPr>
        </p:pic>
      </p:grpSp>
      <p:sp>
        <p:nvSpPr>
          <p:cNvPr id="26" name="Rounded Rectangle 25"/>
          <p:cNvSpPr/>
          <p:nvPr/>
        </p:nvSpPr>
        <p:spPr>
          <a:xfrm flipV="1">
            <a:off x="4667999" y="1783163"/>
            <a:ext cx="3609785" cy="415991"/>
          </a:xfrm>
          <a:prstGeom prst="roundRect">
            <a:avLst>
              <a:gd name="adj" fmla="val 50000"/>
            </a:avLst>
          </a:prstGeom>
          <a:gradFill>
            <a:gsLst>
              <a:gs pos="0">
                <a:srgbClr val="EB3A23"/>
              </a:gs>
              <a:gs pos="100000">
                <a:srgbClr val="F68B1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75000"/>
              </a:lnSpc>
              <a:spcBef>
                <a:spcPct val="0"/>
              </a:spcBef>
              <a:spcAft>
                <a:spcPct val="0"/>
              </a:spcAft>
            </a:pPr>
            <a:endParaRPr lang="en-US" dirty="0" smtClean="0">
              <a:latin typeface="+mj-lt"/>
            </a:endParaRPr>
          </a:p>
        </p:txBody>
      </p:sp>
      <p:sp>
        <p:nvSpPr>
          <p:cNvPr id="30" name="TextBox 29"/>
          <p:cNvSpPr txBox="1"/>
          <p:nvPr/>
        </p:nvSpPr>
        <p:spPr>
          <a:xfrm>
            <a:off x="4623685" y="1810772"/>
            <a:ext cx="3634328" cy="369332"/>
          </a:xfrm>
          <a:prstGeom prst="rect">
            <a:avLst/>
          </a:prstGeom>
          <a:noFill/>
        </p:spPr>
        <p:txBody>
          <a:bodyPr wrap="none" rtlCol="0" anchor="ctr" anchorCtr="0">
            <a:spAutoFit/>
          </a:bodyPr>
          <a:lstStyle/>
          <a:p>
            <a:pPr algn="ctr" defTabSz="914400">
              <a:buNone/>
            </a:pPr>
            <a:r>
              <a:rPr lang="fr-BE" sz="1800" b="1" i="0" dirty="0" smtClean="0">
                <a:solidFill>
                  <a:srgbClr val="FFFFFF"/>
                </a:solidFill>
                <a:effectLst>
                  <a:outerShdw blurRad="38100" dist="38100" dir="2700000" algn="tl">
                    <a:srgbClr val="000000">
                      <a:alpha val="43137"/>
                    </a:srgbClr>
                  </a:outerShdw>
                </a:effectLst>
                <a:latin typeface="Arial"/>
                <a:ea typeface="+mn-ea"/>
                <a:cs typeface="+mn-cs"/>
              </a:rPr>
              <a:t>Nouvel espace de travail virtuel</a:t>
            </a:r>
            <a:endParaRPr lang="fr-BE" b="1" dirty="0">
              <a:solidFill>
                <a:srgbClr val="FFFFFF"/>
              </a:solidFill>
              <a:effectLst>
                <a:outerShdw blurRad="38100" dist="38100" dir="2700000" algn="tl">
                  <a:srgbClr val="000000">
                    <a:alpha val="43137"/>
                  </a:srgbClr>
                </a:outerShdw>
              </a:effectLst>
            </a:endParaRPr>
          </a:p>
        </p:txBody>
      </p:sp>
      <p:pic>
        <p:nvPicPr>
          <p:cNvPr id="31" name="Picture 30" descr="Quebec_Beauty_Comp.jpg"/>
          <p:cNvPicPr>
            <a:picLocks noChangeAspect="1"/>
          </p:cNvPicPr>
          <p:nvPr/>
        </p:nvPicPr>
        <p:blipFill>
          <a:blip r:embed="rId7" cstate="print"/>
          <a:stretch>
            <a:fillRect/>
          </a:stretch>
        </p:blipFill>
        <p:spPr>
          <a:xfrm>
            <a:off x="4895125" y="2588908"/>
            <a:ext cx="3210923" cy="2406408"/>
          </a:xfrm>
          <a:prstGeom prst="rect">
            <a:avLst/>
          </a:prstGeom>
          <a:ln>
            <a:noFill/>
          </a:ln>
          <a:effectLst>
            <a:softEdge rad="112500"/>
          </a:effectLst>
        </p:spPr>
      </p:pic>
    </p:spTree>
    <p:extLst>
      <p:ext uri="{BB962C8B-B14F-4D97-AF65-F5344CB8AC3E}">
        <p14:creationId xmlns="" xmlns:p14="http://schemas.microsoft.com/office/powerpoint/2010/main" val="416614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719012" y="1829114"/>
            <a:ext cx="3762319" cy="3240600"/>
          </a:xfrm>
          <a:prstGeom prst="round2SameRect">
            <a:avLst>
              <a:gd name="adj1" fmla="val 4045"/>
              <a:gd name="adj2" fmla="val 0"/>
            </a:avLst>
          </a:prstGeom>
          <a:gradFill flip="none" rotWithShape="1">
            <a:gsLst>
              <a:gs pos="100000">
                <a:schemeClr val="bg1"/>
              </a:gs>
              <a:gs pos="0">
                <a:srgbClr val="E4E4E4"/>
              </a:gs>
              <a:gs pos="39000">
                <a:schemeClr val="bg1">
                  <a:lumMod val="95000"/>
                </a:schemeClr>
              </a:gs>
              <a:gs pos="73000">
                <a:schemeClr val="bg1"/>
              </a:gs>
            </a:gsLst>
            <a:lin ang="8100000" scaled="1"/>
            <a:tileRect/>
          </a:gradFill>
          <a:ln>
            <a:noFill/>
          </a:ln>
          <a:effectLst>
            <a:innerShdw blurRad="114300">
              <a:prstClr val="black"/>
            </a:innerShdw>
          </a:effectLst>
          <a:scene3d>
            <a:camera prst="orthographicFront"/>
            <a:lightRig rig="threePt" dir="t">
              <a:rot lat="0" lon="0" rev="21594000"/>
            </a:lightRig>
          </a:scene3d>
          <a:sp3d>
            <a:bevel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ound Same Side Corner Rectangle 11"/>
          <p:cNvSpPr/>
          <p:nvPr/>
        </p:nvSpPr>
        <p:spPr>
          <a:xfrm>
            <a:off x="4640902" y="1829114"/>
            <a:ext cx="3762319" cy="3240600"/>
          </a:xfrm>
          <a:prstGeom prst="round2SameRect">
            <a:avLst>
              <a:gd name="adj1" fmla="val 4045"/>
              <a:gd name="adj2" fmla="val 0"/>
            </a:avLst>
          </a:prstGeom>
          <a:gradFill flip="none" rotWithShape="1">
            <a:gsLst>
              <a:gs pos="100000">
                <a:schemeClr val="bg1"/>
              </a:gs>
              <a:gs pos="0">
                <a:srgbClr val="E4E4E4"/>
              </a:gs>
              <a:gs pos="39000">
                <a:schemeClr val="bg1">
                  <a:lumMod val="95000"/>
                </a:schemeClr>
              </a:gs>
              <a:gs pos="73000">
                <a:schemeClr val="bg1"/>
              </a:gs>
            </a:gsLst>
            <a:lin ang="8100000" scaled="1"/>
            <a:tileRect/>
          </a:gradFill>
          <a:ln>
            <a:noFill/>
          </a:ln>
          <a:effectLst>
            <a:innerShdw blurRad="114300">
              <a:prstClr val="black"/>
            </a:innerShdw>
          </a:effectLst>
          <a:scene3d>
            <a:camera prst="orthographicFront"/>
            <a:lightRig rig="threePt" dir="t">
              <a:rot lat="0" lon="0" rev="21594000"/>
            </a:lightRig>
          </a:scene3d>
          <a:sp3d>
            <a:bevel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p:nvSpPr>
        <p:spPr>
          <a:xfrm>
            <a:off x="0" y="2737159"/>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pPr algn="l" defTabSz="914400">
              <a:lnSpc>
                <a:spcPct val="80000"/>
              </a:lnSpc>
              <a:spcBef>
                <a:spcPct val="0"/>
              </a:spcBef>
              <a:buNone/>
            </a:pPr>
            <a:r>
              <a:rPr lang="fr-BE" sz="3200" b="0" i="0" spc="0" baseline="0" dirty="0">
                <a:solidFill>
                  <a:srgbClr val="2B348E"/>
                </a:solidFill>
                <a:latin typeface="Arial"/>
                <a:ea typeface="+mj-ea"/>
                <a:cs typeface="+mj-cs"/>
              </a:rPr>
              <a:t>Cisco VXI offre un nouvel espace de travail virtuel</a:t>
            </a:r>
            <a:endParaRPr lang="en-US" sz="4000" dirty="0"/>
          </a:p>
        </p:txBody>
      </p:sp>
      <p:sp>
        <p:nvSpPr>
          <p:cNvPr id="22" name="TextBox 21"/>
          <p:cNvSpPr txBox="1"/>
          <p:nvPr/>
        </p:nvSpPr>
        <p:spPr>
          <a:xfrm>
            <a:off x="6105120" y="1886081"/>
            <a:ext cx="833883" cy="461665"/>
          </a:xfrm>
          <a:prstGeom prst="rect">
            <a:avLst/>
          </a:prstGeom>
          <a:noFill/>
        </p:spPr>
        <p:txBody>
          <a:bodyPr wrap="none" rtlCol="0">
            <a:spAutoFit/>
          </a:bodyPr>
          <a:lstStyle/>
          <a:p>
            <a:pPr algn="l" defTabSz="914400">
              <a:buNone/>
            </a:pPr>
            <a:r>
              <a:rPr lang="fr-BE" sz="2400" b="0" i="0" kern="1200" dirty="0">
                <a:solidFill>
                  <a:srgbClr val="FFFFFF">
                    <a:lumMod val="50000"/>
                  </a:srgbClr>
                </a:solidFill>
                <a:latin typeface="Arial"/>
                <a:ea typeface="+mn-ea"/>
                <a:cs typeface="+mn-cs"/>
              </a:rPr>
              <a:t>Après</a:t>
            </a:r>
          </a:p>
        </p:txBody>
      </p:sp>
      <p:pic>
        <p:nvPicPr>
          <p:cNvPr id="23" name="Picture 22" descr="Screen shot 2011-09-29 at 11.17.26 PM.png"/>
          <p:cNvPicPr>
            <a:picLocks noChangeAspect="1"/>
          </p:cNvPicPr>
          <p:nvPr/>
        </p:nvPicPr>
        <p:blipFill>
          <a:blip r:embed="rId3" cstate="print"/>
          <a:srcRect l="2106" t="2368"/>
          <a:stretch>
            <a:fillRect/>
          </a:stretch>
        </p:blipFill>
        <p:spPr>
          <a:xfrm>
            <a:off x="4870142" y="2425822"/>
            <a:ext cx="3303838" cy="2562859"/>
          </a:xfrm>
          <a:prstGeom prst="rect">
            <a:avLst/>
          </a:prstGeom>
          <a:ln w="38100">
            <a:gradFill>
              <a:gsLst>
                <a:gs pos="0">
                  <a:srgbClr val="3852A3"/>
                </a:gs>
                <a:gs pos="100000">
                  <a:srgbClr val="331645"/>
                </a:gs>
              </a:gsLst>
              <a:lin ang="2400000" scaled="0"/>
            </a:gradFill>
          </a:ln>
          <a:effectLst/>
        </p:spPr>
      </p:pic>
      <p:sp>
        <p:nvSpPr>
          <p:cNvPr id="21" name="TextBox 20"/>
          <p:cNvSpPr txBox="1"/>
          <p:nvPr/>
        </p:nvSpPr>
        <p:spPr>
          <a:xfrm>
            <a:off x="2054188" y="1886081"/>
            <a:ext cx="1091966" cy="461665"/>
          </a:xfrm>
          <a:prstGeom prst="rect">
            <a:avLst/>
          </a:prstGeom>
          <a:noFill/>
        </p:spPr>
        <p:txBody>
          <a:bodyPr wrap="none" rtlCol="0">
            <a:spAutoFit/>
          </a:bodyPr>
          <a:lstStyle/>
          <a:p>
            <a:pPr algn="l" defTabSz="914400">
              <a:buNone/>
            </a:pPr>
            <a:r>
              <a:rPr lang="fr-BE" sz="2400" b="0" i="0" kern="1200" dirty="0">
                <a:solidFill>
                  <a:srgbClr val="FFFFFF">
                    <a:lumMod val="50000"/>
                  </a:srgbClr>
                </a:solidFill>
                <a:latin typeface="Arial"/>
                <a:ea typeface="+mn-ea"/>
                <a:cs typeface="+mn-cs"/>
              </a:rPr>
              <a:t>Avant</a:t>
            </a:r>
          </a:p>
        </p:txBody>
      </p:sp>
      <p:pic>
        <p:nvPicPr>
          <p:cNvPr id="24" name="Picture 23" descr="Screen shot 2011-09-29 at 11.15.58 PM.png"/>
          <p:cNvPicPr>
            <a:picLocks noChangeAspect="1"/>
          </p:cNvPicPr>
          <p:nvPr/>
        </p:nvPicPr>
        <p:blipFill>
          <a:blip r:embed="rId4" cstate="print"/>
          <a:stretch>
            <a:fillRect/>
          </a:stretch>
        </p:blipFill>
        <p:spPr>
          <a:xfrm>
            <a:off x="920170" y="2417196"/>
            <a:ext cx="3360002" cy="2562859"/>
          </a:xfrm>
          <a:prstGeom prst="rect">
            <a:avLst/>
          </a:prstGeom>
          <a:ln w="38100">
            <a:gradFill>
              <a:gsLst>
                <a:gs pos="0">
                  <a:srgbClr val="3852A3"/>
                </a:gs>
                <a:gs pos="100000">
                  <a:srgbClr val="331645"/>
                </a:gs>
              </a:gsLst>
              <a:lin ang="2400000" scaled="0"/>
            </a:gradFill>
          </a:ln>
          <a:effectLst/>
        </p:spPr>
      </p:pic>
      <p:grpSp>
        <p:nvGrpSpPr>
          <p:cNvPr id="5" name="Group 8"/>
          <p:cNvGrpSpPr/>
          <p:nvPr/>
        </p:nvGrpSpPr>
        <p:grpSpPr>
          <a:xfrm>
            <a:off x="1028711" y="5351804"/>
            <a:ext cx="7050410" cy="488731"/>
            <a:chOff x="1040286" y="4958260"/>
            <a:chExt cx="7050410" cy="488731"/>
          </a:xfrm>
        </p:grpSpPr>
        <p:sp>
          <p:nvSpPr>
            <p:cNvPr id="15" name="Rounded Rectangle 14"/>
            <p:cNvSpPr/>
            <p:nvPr/>
          </p:nvSpPr>
          <p:spPr>
            <a:xfrm rot="10800000" flipV="1">
              <a:off x="1040286" y="4958260"/>
              <a:ext cx="7050410" cy="488731"/>
            </a:xfrm>
            <a:prstGeom prst="roundRect">
              <a:avLst>
                <a:gd name="adj" fmla="val 50000"/>
              </a:avLst>
            </a:prstGeom>
            <a:gradFill>
              <a:gsLst>
                <a:gs pos="0">
                  <a:srgbClr val="3852A3"/>
                </a:gs>
                <a:gs pos="100000">
                  <a:srgbClr val="331645"/>
                </a:gs>
              </a:gsLst>
              <a:lin ang="2400000" scaled="0"/>
            </a:gradFill>
            <a:ln w="38100">
              <a:gradFill>
                <a:gsLst>
                  <a:gs pos="0">
                    <a:srgbClr val="3852A3"/>
                  </a:gs>
                  <a:gs pos="100000">
                    <a:srgbClr val="331645"/>
                  </a:gs>
                </a:gsLst>
                <a:lin ang="2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lnSpc>
                  <a:spcPct val="75000"/>
                </a:lnSpc>
                <a:spcBef>
                  <a:spcPct val="0"/>
                </a:spcBef>
                <a:spcAft>
                  <a:spcPct val="0"/>
                </a:spcAft>
              </a:pPr>
              <a:endParaRPr lang="en-US" sz="2400" b="1" kern="1200" dirty="0">
                <a:solidFill>
                  <a:srgbClr val="FFFFFF"/>
                </a:solidFill>
                <a:effectLst>
                  <a:outerShdw blurRad="38100" dist="38100" dir="2700000" algn="tl">
                    <a:srgbClr val="000000">
                      <a:alpha val="43137"/>
                    </a:srgbClr>
                  </a:outerShdw>
                </a:effectLst>
                <a:latin typeface="Arial"/>
                <a:ea typeface="+mn-ea"/>
                <a:cs typeface="+mn-cs"/>
              </a:endParaRPr>
            </a:p>
          </p:txBody>
        </p:sp>
        <p:sp>
          <p:nvSpPr>
            <p:cNvPr id="8" name="TextBox 7"/>
            <p:cNvSpPr txBox="1"/>
            <p:nvPr/>
          </p:nvSpPr>
          <p:spPr>
            <a:xfrm>
              <a:off x="1421606" y="5043324"/>
              <a:ext cx="6393097" cy="370101"/>
            </a:xfrm>
            <a:prstGeom prst="rect">
              <a:avLst/>
            </a:prstGeom>
            <a:noFill/>
          </p:spPr>
          <p:txBody>
            <a:bodyPr wrap="square" rtlCol="0">
              <a:spAutoFit/>
            </a:bodyPr>
            <a:lstStyle/>
            <a:p>
              <a:pPr algn="ctr" defTabSz="914400">
                <a:lnSpc>
                  <a:spcPct val="75000"/>
                </a:lnSpc>
                <a:spcBef>
                  <a:spcPct val="0"/>
                </a:spcBef>
                <a:spcAft>
                  <a:spcPct val="0"/>
                </a:spcAft>
                <a:buNone/>
              </a:pPr>
              <a:r>
                <a:rPr lang="fr-BE" sz="2400" b="1" i="0" kern="1200" dirty="0" smtClean="0">
                  <a:solidFill>
                    <a:srgbClr val="FFFFFF"/>
                  </a:solidFill>
                  <a:effectLst>
                    <a:outerShdw blurRad="38100" dist="38100" dir="2700000" algn="tl">
                      <a:srgbClr val="000000">
                        <a:alpha val="43137"/>
                      </a:srgbClr>
                    </a:outerShdw>
                  </a:effectLst>
                  <a:latin typeface="Arial"/>
                  <a:ea typeface="+mn-ea"/>
                  <a:cs typeface="+mn-cs"/>
                </a:rPr>
                <a:t>Une expérience utilisateur optimale</a:t>
              </a:r>
              <a:endParaRPr lang="fr-BE" sz="2400" b="1" i="0" kern="1200" dirty="0">
                <a:solidFill>
                  <a:srgbClr val="FFFFFF"/>
                </a:solidFill>
                <a:effectLst>
                  <a:outerShdw blurRad="38100" dist="38100" dir="2700000" algn="tl">
                    <a:srgbClr val="000000">
                      <a:alpha val="43137"/>
                    </a:srgbClr>
                  </a:outerShdw>
                </a:effectLst>
                <a:latin typeface="Arial"/>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2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 Same Side Corner Rectangle 61"/>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 name="Content Placeholder 5"/>
          <p:cNvSpPr txBox="1">
            <a:spLocks/>
          </p:cNvSpPr>
          <p:nvPr/>
        </p:nvSpPr>
        <p:spPr>
          <a:xfrm>
            <a:off x="6038823" y="1456652"/>
            <a:ext cx="3026150" cy="4158061"/>
          </a:xfrm>
          <a:prstGeom prst="rect">
            <a:avLst/>
          </a:prstGeom>
        </p:spPr>
        <p:txBody>
          <a:bodyPr wrap="square">
            <a:spAutoFit/>
          </a:bodyPr>
          <a:lstStyle/>
          <a:p>
            <a:pPr algn="l" defTabSz="914400">
              <a:lnSpc>
                <a:spcPct val="90000"/>
              </a:lnSpc>
              <a:spcBef>
                <a:spcPts val="1200"/>
              </a:spcBef>
              <a:buNone/>
            </a:pPr>
            <a:r>
              <a:rPr lang="fr-BE" sz="1800" b="1" i="0" dirty="0" smtClean="0">
                <a:solidFill>
                  <a:srgbClr val="000000"/>
                </a:solidFill>
                <a:latin typeface="Arial"/>
                <a:ea typeface="+mn-ea"/>
                <a:cs typeface="+mn-cs"/>
              </a:rPr>
              <a:t>Expérience utilisateur optimale</a:t>
            </a:r>
          </a:p>
          <a:p>
            <a:pPr marL="292059" lvl="1" indent="-292059" algn="l" defTabSz="914400">
              <a:lnSpc>
                <a:spcPct val="90000"/>
              </a:lnSpc>
              <a:spcBef>
                <a:spcPts val="1200"/>
              </a:spcBef>
              <a:buClr>
                <a:srgbClr val="652D89"/>
              </a:buClr>
              <a:buFont typeface="Arial"/>
              <a:buChar char="•"/>
            </a:pPr>
            <a:r>
              <a:rPr lang="fr-BE" sz="1600" b="0" i="0" dirty="0" smtClean="0">
                <a:solidFill>
                  <a:srgbClr val="000000"/>
                </a:solidFill>
                <a:latin typeface="Arial"/>
                <a:ea typeface="+mn-ea"/>
                <a:cs typeface="+mn-cs"/>
              </a:rPr>
              <a:t>Routage </a:t>
            </a:r>
            <a:r>
              <a:rPr lang="fr-BE" sz="1600" b="0" i="0" dirty="0">
                <a:solidFill>
                  <a:srgbClr val="000000"/>
                </a:solidFill>
                <a:latin typeface="Arial"/>
                <a:ea typeface="+mn-ea"/>
                <a:cs typeface="+mn-cs"/>
              </a:rPr>
              <a:t>point à point des services voix et vidéo</a:t>
            </a:r>
          </a:p>
          <a:p>
            <a:pPr marL="114300" indent="-114300" algn="l" defTabSz="914400">
              <a:lnSpc>
                <a:spcPct val="90000"/>
              </a:lnSpc>
              <a:spcBef>
                <a:spcPts val="1200"/>
              </a:spcBef>
              <a:buNone/>
            </a:pPr>
            <a:r>
              <a:rPr lang="fr-BE" sz="1800" b="1" i="0" dirty="0" smtClean="0">
                <a:solidFill>
                  <a:srgbClr val="000000"/>
                </a:solidFill>
                <a:latin typeface="Arial"/>
                <a:ea typeface="+mn-ea"/>
                <a:cs typeface="+mn-cs"/>
              </a:rPr>
              <a:t>Ressources optimisées</a:t>
            </a:r>
          </a:p>
          <a:p>
            <a:pPr marL="228600" lvl="1" indent="-228600" algn="l" defTabSz="914400">
              <a:lnSpc>
                <a:spcPct val="90000"/>
              </a:lnSpc>
              <a:spcBef>
                <a:spcPts val="1200"/>
              </a:spcBef>
              <a:buClr>
                <a:srgbClr val="652D89"/>
              </a:buClr>
              <a:buFont typeface="Arial"/>
              <a:buChar char="•"/>
            </a:pPr>
            <a:r>
              <a:rPr lang="fr-BE" sz="1600" b="0" i="0" dirty="0" smtClean="0">
                <a:solidFill>
                  <a:srgbClr val="000000"/>
                </a:solidFill>
                <a:latin typeface="Arial"/>
                <a:ea typeface="+mn-ea"/>
                <a:cs typeface="+mn-cs"/>
              </a:rPr>
              <a:t>Réduction </a:t>
            </a:r>
            <a:r>
              <a:rPr lang="fr-BE" sz="1600" b="0" i="0" dirty="0">
                <a:solidFill>
                  <a:srgbClr val="000000"/>
                </a:solidFill>
                <a:latin typeface="Arial"/>
                <a:ea typeface="+mn-ea"/>
                <a:cs typeface="+mn-cs"/>
              </a:rPr>
              <a:t>de la bande passante de mégaoctets en kilo-octets</a:t>
            </a:r>
          </a:p>
          <a:p>
            <a:pPr marL="228600" lvl="1" indent="-228600" algn="l" defTabSz="914400">
              <a:lnSpc>
                <a:spcPct val="90000"/>
              </a:lnSpc>
              <a:spcBef>
                <a:spcPts val="1200"/>
              </a:spcBef>
              <a:buClr>
                <a:srgbClr val="652D89"/>
              </a:buClr>
              <a:buFont typeface="Arial"/>
              <a:buChar char="•"/>
            </a:pPr>
            <a:r>
              <a:rPr lang="fr-BE" sz="1600" b="0" i="0" dirty="0">
                <a:solidFill>
                  <a:srgbClr val="000000"/>
                </a:solidFill>
                <a:latin typeface="Arial"/>
                <a:ea typeface="+mn-ea"/>
                <a:cs typeface="+mn-cs"/>
              </a:rPr>
              <a:t>Traitement réduit dans le data center</a:t>
            </a:r>
          </a:p>
          <a:p>
            <a:pPr algn="l" defTabSz="914400">
              <a:lnSpc>
                <a:spcPct val="90000"/>
              </a:lnSpc>
              <a:spcBef>
                <a:spcPts val="1200"/>
              </a:spcBef>
              <a:buNone/>
            </a:pPr>
            <a:r>
              <a:rPr lang="fr-BE" sz="1800" b="1" i="0" dirty="0" smtClean="0">
                <a:solidFill>
                  <a:srgbClr val="000000"/>
                </a:solidFill>
                <a:latin typeface="Arial"/>
                <a:ea typeface="+mn-ea"/>
                <a:cs typeface="+mn-cs"/>
              </a:rPr>
              <a:t>Services voix et vidéo professionnels basés sur</a:t>
            </a:r>
            <a:br>
              <a:rPr lang="fr-BE" sz="1800" b="1" i="0" dirty="0" smtClean="0">
                <a:solidFill>
                  <a:srgbClr val="000000"/>
                </a:solidFill>
                <a:latin typeface="Arial"/>
                <a:ea typeface="+mn-ea"/>
                <a:cs typeface="+mn-cs"/>
              </a:rPr>
            </a:br>
            <a:r>
              <a:rPr lang="fr-BE" sz="1800" b="1" i="0" dirty="0" smtClean="0">
                <a:solidFill>
                  <a:srgbClr val="000000"/>
                </a:solidFill>
                <a:latin typeface="Arial"/>
                <a:ea typeface="+mn-ea"/>
                <a:cs typeface="+mn-cs"/>
              </a:rPr>
              <a:t>Cisco </a:t>
            </a:r>
            <a:r>
              <a:rPr lang="fr-BE" sz="1800" b="1" i="0" dirty="0" err="1" smtClean="0">
                <a:solidFill>
                  <a:srgbClr val="000000"/>
                </a:solidFill>
                <a:latin typeface="Arial"/>
                <a:ea typeface="+mn-ea"/>
                <a:cs typeface="+mn-cs"/>
              </a:rPr>
              <a:t>Unified</a:t>
            </a:r>
            <a:r>
              <a:rPr lang="fr-BE" sz="1800" b="1" i="0" dirty="0" smtClean="0">
                <a:solidFill>
                  <a:srgbClr val="000000"/>
                </a:solidFill>
                <a:latin typeface="Arial"/>
                <a:ea typeface="+mn-ea"/>
                <a:cs typeface="+mn-cs"/>
              </a:rPr>
              <a:t> Communications</a:t>
            </a:r>
            <a:endParaRPr lang="fr-BE" sz="1800" b="1" i="0" dirty="0">
              <a:solidFill>
                <a:srgbClr val="000000"/>
              </a:solidFill>
              <a:latin typeface="Arial"/>
              <a:ea typeface="+mn-ea"/>
              <a:cs typeface="+mn-cs"/>
            </a:endParaRPr>
          </a:p>
        </p:txBody>
      </p:sp>
      <p:sp>
        <p:nvSpPr>
          <p:cNvPr id="46" name="Rectangle 45"/>
          <p:cNvSpPr/>
          <p:nvPr/>
        </p:nvSpPr>
        <p:spPr>
          <a:xfrm>
            <a:off x="346399" y="1629793"/>
            <a:ext cx="5577122" cy="4648200"/>
          </a:xfrm>
          <a:prstGeom prst="rect">
            <a:avLst/>
          </a:prstGeom>
          <a:solidFill>
            <a:schemeClr val="bg1">
              <a:lumMod val="50000"/>
              <a:alpha val="22000"/>
            </a:schemeClr>
          </a:solidFill>
          <a:ln w="19050">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endParaRPr lang="en-US">
              <a:solidFill>
                <a:srgbClr val="FFFFFF"/>
              </a:solidFill>
            </a:endParaRPr>
          </a:p>
        </p:txBody>
      </p:sp>
      <p:sp>
        <p:nvSpPr>
          <p:cNvPr id="60" name="Freeform 19"/>
          <p:cNvSpPr>
            <a:spLocks/>
          </p:cNvSpPr>
          <p:nvPr/>
        </p:nvSpPr>
        <p:spPr bwMode="auto">
          <a:xfrm>
            <a:off x="2085186" y="2959459"/>
            <a:ext cx="2245012" cy="1302513"/>
          </a:xfrm>
          <a:custGeom>
            <a:avLst/>
            <a:gdLst>
              <a:gd name="T0" fmla="*/ 877 w 1097"/>
              <a:gd name="T1" fmla="*/ 661 h 661"/>
              <a:gd name="T2" fmla="*/ 1097 w 1097"/>
              <a:gd name="T3" fmla="*/ 465 h 661"/>
              <a:gd name="T4" fmla="*/ 921 w 1097"/>
              <a:gd name="T5" fmla="*/ 285 h 661"/>
              <a:gd name="T6" fmla="*/ 651 w 1097"/>
              <a:gd name="T7" fmla="*/ 0 h 661"/>
              <a:gd name="T8" fmla="*/ 409 w 1097"/>
              <a:gd name="T9" fmla="*/ 139 h 661"/>
              <a:gd name="T10" fmla="*/ 321 w 1097"/>
              <a:gd name="T11" fmla="*/ 106 h 661"/>
              <a:gd name="T12" fmla="*/ 185 w 1097"/>
              <a:gd name="T13" fmla="*/ 233 h 661"/>
              <a:gd name="T14" fmla="*/ 188 w 1097"/>
              <a:gd name="T15" fmla="*/ 259 h 661"/>
              <a:gd name="T16" fmla="*/ 0 w 1097"/>
              <a:gd name="T17" fmla="*/ 465 h 661"/>
              <a:gd name="T18" fmla="*/ 220 w 1097"/>
              <a:gd name="T19" fmla="*/ 661 h 661"/>
              <a:gd name="T20" fmla="*/ 877 w 1097"/>
              <a:gd name="T21"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7" h="661">
                <a:moveTo>
                  <a:pt x="877" y="661"/>
                </a:moveTo>
                <a:cubicBezTo>
                  <a:pt x="999" y="661"/>
                  <a:pt x="1097" y="586"/>
                  <a:pt x="1097" y="465"/>
                </a:cubicBezTo>
                <a:cubicBezTo>
                  <a:pt x="1097" y="358"/>
                  <a:pt x="1042" y="289"/>
                  <a:pt x="921" y="285"/>
                </a:cubicBezTo>
                <a:cubicBezTo>
                  <a:pt x="921" y="135"/>
                  <a:pt x="801" y="0"/>
                  <a:pt x="651" y="0"/>
                </a:cubicBezTo>
                <a:cubicBezTo>
                  <a:pt x="545" y="0"/>
                  <a:pt x="453" y="49"/>
                  <a:pt x="409" y="139"/>
                </a:cubicBezTo>
                <a:cubicBezTo>
                  <a:pt x="385" y="118"/>
                  <a:pt x="354" y="106"/>
                  <a:pt x="321" y="106"/>
                </a:cubicBezTo>
                <a:cubicBezTo>
                  <a:pt x="246" y="106"/>
                  <a:pt x="185" y="159"/>
                  <a:pt x="185" y="233"/>
                </a:cubicBezTo>
                <a:cubicBezTo>
                  <a:pt x="185" y="242"/>
                  <a:pt x="186" y="251"/>
                  <a:pt x="188" y="259"/>
                </a:cubicBezTo>
                <a:cubicBezTo>
                  <a:pt x="82" y="275"/>
                  <a:pt x="0" y="354"/>
                  <a:pt x="0" y="465"/>
                </a:cubicBezTo>
                <a:cubicBezTo>
                  <a:pt x="0" y="586"/>
                  <a:pt x="99" y="661"/>
                  <a:pt x="220" y="661"/>
                </a:cubicBezTo>
                <a:lnTo>
                  <a:pt x="877" y="661"/>
                </a:lnTo>
                <a:close/>
              </a:path>
            </a:pathLst>
          </a:custGeom>
          <a:gradFill flip="none" rotWithShape="1">
            <a:gsLst>
              <a:gs pos="100000">
                <a:srgbClr val="CFCFCF">
                  <a:lumMod val="79000"/>
                  <a:lumOff val="21000"/>
                </a:srgbClr>
              </a:gs>
              <a:gs pos="0">
                <a:srgbClr val="E6E6E6">
                  <a:shade val="100000"/>
                  <a:satMod val="115000"/>
                  <a:lumMod val="0"/>
                  <a:lumOff val="100000"/>
                </a:srgbClr>
              </a:gs>
            </a:gsLst>
            <a:path path="circle">
              <a:fillToRect l="50000" t="50000" r="50000" b="50000"/>
            </a:path>
            <a:tileRect/>
          </a:gradFill>
          <a:ln w="38100">
            <a:gradFill>
              <a:gsLst>
                <a:gs pos="0">
                  <a:schemeClr val="bg1">
                    <a:lumMod val="88000"/>
                  </a:schemeClr>
                </a:gs>
                <a:gs pos="100000">
                  <a:schemeClr val="bg1">
                    <a:lumMod val="69000"/>
                  </a:schemeClr>
                </a:gs>
              </a:gsLst>
              <a:lin ang="5400000" scaled="0"/>
            </a:gradFill>
            <a:miter lim="800000"/>
          </a:ln>
        </p:spPr>
        <p:txBody>
          <a:bodyPr vert="horz" wrap="square" lIns="91440" tIns="182880" rIns="91440" bIns="0" numCol="1" anchor="ctr" anchorCtr="0" compatLnSpc="1">
            <a:prstTxWarp prst="textNoShape">
              <a:avLst/>
            </a:prstTxWarp>
          </a:bodyPr>
          <a:lstStyle/>
          <a:p>
            <a:pPr algn="ctr"/>
            <a:endParaRPr lang="en-US" sz="1600" b="1" dirty="0">
              <a:solidFill>
                <a:srgbClr val="525252"/>
              </a:solidFill>
            </a:endParaRPr>
          </a:p>
        </p:txBody>
      </p:sp>
      <p:grpSp>
        <p:nvGrpSpPr>
          <p:cNvPr id="2" name="Group 46"/>
          <p:cNvGrpSpPr/>
          <p:nvPr/>
        </p:nvGrpSpPr>
        <p:grpSpPr>
          <a:xfrm>
            <a:off x="4330198" y="4984194"/>
            <a:ext cx="1201877" cy="1020907"/>
            <a:chOff x="3869315" y="2150486"/>
            <a:chExt cx="969962" cy="823912"/>
          </a:xfrm>
          <a:effectLst/>
        </p:grpSpPr>
        <p:pic>
          <p:nvPicPr>
            <p:cNvPr id="50" name="Picture 129" descr="laptop_cutout"/>
            <p:cNvPicPr>
              <a:picLocks noChangeAspect="1" noChangeArrowheads="1"/>
            </p:cNvPicPr>
            <p:nvPr/>
          </p:nvPicPr>
          <p:blipFill>
            <a:blip r:embed="rId3" cstate="screen"/>
            <a:srcRect/>
            <a:stretch>
              <a:fillRect/>
            </a:stretch>
          </p:blipFill>
          <p:spPr bwMode="auto">
            <a:xfrm>
              <a:off x="3869315" y="2150486"/>
              <a:ext cx="969962" cy="823912"/>
            </a:xfrm>
            <a:prstGeom prst="rect">
              <a:avLst/>
            </a:prstGeom>
            <a:noFill/>
          </p:spPr>
        </p:pic>
        <p:grpSp>
          <p:nvGrpSpPr>
            <p:cNvPr id="3" name="Group 10"/>
            <p:cNvGrpSpPr/>
            <p:nvPr/>
          </p:nvGrpSpPr>
          <p:grpSpPr>
            <a:xfrm>
              <a:off x="4007311" y="2187751"/>
              <a:ext cx="695657" cy="441149"/>
              <a:chOff x="6782188" y="4647518"/>
              <a:chExt cx="2048054" cy="1473882"/>
            </a:xfrm>
          </p:grpSpPr>
          <p:pic>
            <p:nvPicPr>
              <p:cNvPr id="52" name="Picture 51" descr="converj_vdi.png"/>
              <p:cNvPicPr>
                <a:picLocks noChangeAspect="1"/>
              </p:cNvPicPr>
              <p:nvPr/>
            </p:nvPicPr>
            <p:blipFill>
              <a:blip r:embed="rId4" cstate="screen"/>
              <a:srcRect/>
              <a:stretch>
                <a:fillRect/>
              </a:stretch>
            </p:blipFill>
            <p:spPr bwMode="auto">
              <a:xfrm>
                <a:off x="6847785" y="4701867"/>
                <a:ext cx="1982457" cy="1405567"/>
              </a:xfrm>
              <a:prstGeom prst="rect">
                <a:avLst/>
              </a:prstGeom>
              <a:noFill/>
              <a:ln>
                <a:noFill/>
              </a:ln>
            </p:spPr>
          </p:pic>
          <p:pic>
            <p:nvPicPr>
              <p:cNvPr id="54" name="Picture 3" descr="HUB_Rich.png"/>
              <p:cNvPicPr>
                <a:picLocks noChangeAspect="1"/>
              </p:cNvPicPr>
              <p:nvPr/>
            </p:nvPicPr>
            <p:blipFill>
              <a:blip r:embed="rId5" cstate="screen"/>
              <a:srcRect/>
              <a:stretch>
                <a:fillRect/>
              </a:stretch>
            </p:blipFill>
            <p:spPr bwMode="auto">
              <a:xfrm>
                <a:off x="6782188" y="4647518"/>
                <a:ext cx="739387" cy="1473882"/>
              </a:xfrm>
              <a:prstGeom prst="rect">
                <a:avLst/>
              </a:prstGeom>
              <a:noFill/>
              <a:ln>
                <a:noFill/>
              </a:ln>
            </p:spPr>
          </p:pic>
        </p:grpSp>
      </p:grpSp>
      <p:sp>
        <p:nvSpPr>
          <p:cNvPr id="56" name="Rectangle 55"/>
          <p:cNvSpPr/>
          <p:nvPr/>
        </p:nvSpPr>
        <p:spPr>
          <a:xfrm>
            <a:off x="334524" y="1617093"/>
            <a:ext cx="1645920" cy="4681538"/>
          </a:xfrm>
          <a:prstGeom prst="rect">
            <a:avLst/>
          </a:prstGeom>
          <a:solidFill>
            <a:schemeClr val="accent6">
              <a:lumMod val="75000"/>
            </a:schemeClr>
          </a:solidFill>
          <a:ln>
            <a:noFill/>
          </a:ln>
          <a:effectLst>
            <a:outerShdw blurRad="127000" dist="889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Arial"/>
              <a:ea typeface="+mn-ea"/>
              <a:cs typeface="+mn-cs"/>
            </a:endParaRPr>
          </a:p>
        </p:txBody>
      </p:sp>
      <p:pic>
        <p:nvPicPr>
          <p:cNvPr id="57" name="Picture 2"/>
          <p:cNvPicPr>
            <a:picLocks noChangeAspect="1" noChangeArrowheads="1"/>
          </p:cNvPicPr>
          <p:nvPr/>
        </p:nvPicPr>
        <p:blipFill>
          <a:blip r:embed="rId6" cstate="screen">
            <a:extLst>
              <a:ext uri="{28A0092B-C50C-407E-A947-70E740481C1C}">
                <a14:useLocalDpi xmlns="" xmlns:a14="http://schemas.microsoft.com/office/drawing/2010/main" val="0"/>
              </a:ext>
            </a:extLst>
          </a:blip>
          <a:srcRect/>
          <a:stretch>
            <a:fillRect/>
          </a:stretch>
        </p:blipFill>
        <p:spPr bwMode="auto">
          <a:xfrm>
            <a:off x="602511" y="2087662"/>
            <a:ext cx="1133696" cy="913235"/>
          </a:xfrm>
          <a:prstGeom prst="rect">
            <a:avLst/>
          </a:prstGeom>
          <a:noFill/>
          <a:ln>
            <a:noFill/>
          </a:ln>
          <a:effectLst>
            <a:outerShdw blurRad="88900" dist="635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 name="Rectangle 57"/>
          <p:cNvSpPr/>
          <p:nvPr/>
        </p:nvSpPr>
        <p:spPr>
          <a:xfrm>
            <a:off x="483381" y="1885991"/>
            <a:ext cx="1371957" cy="161583"/>
          </a:xfrm>
          <a:prstGeom prst="rect">
            <a:avLst/>
          </a:prstGeom>
        </p:spPr>
        <p:txBody>
          <a:bodyPr wrap="square" lIns="0" tIns="0" rIns="0" bIns="0" anchor="ctr" anchorCtr="1">
            <a:spAutoFit/>
          </a:bodyPr>
          <a:lstStyle/>
          <a:p>
            <a:pPr algn="ctr" defTabSz="914400">
              <a:spcBef>
                <a:spcPct val="0"/>
              </a:spcBef>
              <a:spcAft>
                <a:spcPct val="0"/>
              </a:spcAft>
              <a:buNone/>
            </a:pPr>
            <a:r>
              <a:rPr lang="en-IE" sz="1050" b="1" i="0" kern="1200">
                <a:solidFill>
                  <a:srgbClr val="FFFFFF"/>
                </a:solidFill>
                <a:latin typeface="Arial"/>
                <a:ea typeface="+mn-ea"/>
                <a:cs typeface="Arial"/>
              </a:rPr>
              <a:t>MV-Utilisateur 1</a:t>
            </a:r>
            <a:endParaRPr lang="en-US" sz="1050" b="1" kern="1200" dirty="0">
              <a:solidFill>
                <a:srgbClr val="FFFFFF"/>
              </a:solidFill>
              <a:latin typeface="Arial"/>
              <a:ea typeface="+mn-ea"/>
              <a:cs typeface="Arial" charset="0"/>
            </a:endParaRPr>
          </a:p>
        </p:txBody>
      </p:sp>
      <p:pic>
        <p:nvPicPr>
          <p:cNvPr id="59" name="Picture 2"/>
          <p:cNvPicPr>
            <a:picLocks noChangeAspect="1" noChangeArrowheads="1"/>
          </p:cNvPicPr>
          <p:nvPr/>
        </p:nvPicPr>
        <p:blipFill>
          <a:blip r:embed="rId6" cstate="screen">
            <a:extLst>
              <a:ext uri="{28A0092B-C50C-407E-A947-70E740481C1C}">
                <a14:useLocalDpi xmlns="" xmlns:a14="http://schemas.microsoft.com/office/drawing/2010/main" val="0"/>
              </a:ext>
            </a:extLst>
          </a:blip>
          <a:srcRect/>
          <a:stretch>
            <a:fillRect/>
          </a:stretch>
        </p:blipFill>
        <p:spPr bwMode="auto">
          <a:xfrm>
            <a:off x="602511" y="4690493"/>
            <a:ext cx="1133696" cy="913235"/>
          </a:xfrm>
          <a:prstGeom prst="rect">
            <a:avLst/>
          </a:prstGeom>
          <a:noFill/>
          <a:ln>
            <a:noFill/>
          </a:ln>
          <a:effectLst>
            <a:outerShdw blurRad="88900" dist="635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1" name="Rectangle 60"/>
          <p:cNvSpPr/>
          <p:nvPr/>
        </p:nvSpPr>
        <p:spPr>
          <a:xfrm>
            <a:off x="483381" y="5642997"/>
            <a:ext cx="1371957" cy="184666"/>
          </a:xfrm>
          <a:prstGeom prst="rect">
            <a:avLst/>
          </a:prstGeom>
        </p:spPr>
        <p:txBody>
          <a:bodyPr wrap="square" lIns="0" tIns="0" rIns="0" bIns="0" anchor="ctr" anchorCtr="1">
            <a:spAutoFit/>
          </a:bodyPr>
          <a:lstStyle/>
          <a:p>
            <a:pPr algn="ctr" defTabSz="914400">
              <a:spcBef>
                <a:spcPct val="0"/>
              </a:spcBef>
              <a:spcAft>
                <a:spcPct val="0"/>
              </a:spcAft>
              <a:buNone/>
            </a:pPr>
            <a:r>
              <a:rPr lang="en-IE" sz="1200" b="1" i="0" kern="1200">
                <a:solidFill>
                  <a:srgbClr val="FFFFFF"/>
                </a:solidFill>
                <a:latin typeface="Arial"/>
                <a:ea typeface="+mn-ea"/>
                <a:cs typeface="Arial"/>
              </a:rPr>
              <a:t>MV-Utilisateur 2</a:t>
            </a:r>
            <a:endParaRPr lang="en-US" sz="1200" b="1" kern="1200" dirty="0">
              <a:solidFill>
                <a:srgbClr val="FFFFFF"/>
              </a:solidFill>
              <a:latin typeface="Arial"/>
              <a:ea typeface="+mn-ea"/>
              <a:cs typeface="Arial" charset="0"/>
            </a:endParaRPr>
          </a:p>
        </p:txBody>
      </p:sp>
      <p:sp>
        <p:nvSpPr>
          <p:cNvPr id="63" name="Rectangle 62"/>
          <p:cNvSpPr/>
          <p:nvPr/>
        </p:nvSpPr>
        <p:spPr>
          <a:xfrm>
            <a:off x="334302" y="3752612"/>
            <a:ext cx="685979" cy="153888"/>
          </a:xfrm>
          <a:prstGeom prst="rect">
            <a:avLst/>
          </a:prstGeom>
        </p:spPr>
        <p:txBody>
          <a:bodyPr wrap="square" lIns="0" tIns="0" rIns="0" bIns="0" anchor="ctr" anchorCtr="1">
            <a:spAutoFit/>
          </a:bodyPr>
          <a:lstStyle/>
          <a:p>
            <a:pPr algn="ctr" defTabSz="914400">
              <a:spcBef>
                <a:spcPct val="0"/>
              </a:spcBef>
              <a:spcAft>
                <a:spcPct val="0"/>
              </a:spcAft>
              <a:buNone/>
            </a:pPr>
            <a:r>
              <a:rPr lang="en-IE" sz="1000" b="1" i="0" kern="1200">
                <a:solidFill>
                  <a:srgbClr val="FFFFFF"/>
                </a:solidFill>
                <a:latin typeface="Arial"/>
                <a:ea typeface="+mn-ea"/>
                <a:cs typeface="Arial"/>
              </a:rPr>
              <a:t>CUCM</a:t>
            </a:r>
            <a:endParaRPr lang="en-US" sz="1000" b="1" kern="1200" dirty="0">
              <a:solidFill>
                <a:srgbClr val="FFFFFF"/>
              </a:solidFill>
              <a:latin typeface="Arial"/>
              <a:ea typeface="+mn-ea"/>
              <a:cs typeface="Arial" charset="0"/>
            </a:endParaRPr>
          </a:p>
        </p:txBody>
      </p:sp>
      <p:sp>
        <p:nvSpPr>
          <p:cNvPr id="77" name="Rectangle 76"/>
          <p:cNvSpPr/>
          <p:nvPr/>
        </p:nvSpPr>
        <p:spPr>
          <a:xfrm>
            <a:off x="2285999" y="3271510"/>
            <a:ext cx="1863091" cy="954107"/>
          </a:xfrm>
          <a:prstGeom prst="rect">
            <a:avLst/>
          </a:prstGeom>
        </p:spPr>
        <p:txBody>
          <a:bodyPr wrap="square">
            <a:spAutoFit/>
          </a:bodyPr>
          <a:lstStyle/>
          <a:p>
            <a:pPr algn="ctr" defTabSz="914400">
              <a:spcBef>
                <a:spcPct val="0"/>
              </a:spcBef>
              <a:spcAft>
                <a:spcPct val="0"/>
              </a:spcAft>
              <a:buNone/>
            </a:pPr>
            <a:r>
              <a:rPr lang="fr-BE" sz="1400" b="1" i="0" dirty="0" smtClean="0">
                <a:solidFill>
                  <a:srgbClr val="000000"/>
                </a:solidFill>
                <a:latin typeface="Arial"/>
                <a:ea typeface="+mn-ea"/>
                <a:cs typeface="+mn-cs"/>
              </a:rPr>
              <a:t>Réseau sans frontières tourné vers la </a:t>
            </a:r>
            <a:r>
              <a:rPr lang="fr-BE" sz="1400" b="1" i="0" dirty="0" err="1" smtClean="0">
                <a:solidFill>
                  <a:srgbClr val="000000"/>
                </a:solidFill>
                <a:latin typeface="Arial"/>
                <a:ea typeface="+mn-ea"/>
                <a:cs typeface="+mn-cs"/>
              </a:rPr>
              <a:t>virtualisation</a:t>
            </a:r>
            <a:endParaRPr lang="fr-BE" sz="1400" b="1" dirty="0">
              <a:solidFill>
                <a:srgbClr val="000000"/>
              </a:solidFill>
            </a:endParaRPr>
          </a:p>
        </p:txBody>
      </p:sp>
      <p:sp>
        <p:nvSpPr>
          <p:cNvPr id="78" name="Rectangle 77"/>
          <p:cNvSpPr/>
          <p:nvPr/>
        </p:nvSpPr>
        <p:spPr>
          <a:xfrm>
            <a:off x="1939475" y="1605483"/>
            <a:ext cx="2286595" cy="424732"/>
          </a:xfrm>
          <a:prstGeom prst="rect">
            <a:avLst/>
          </a:prstGeom>
        </p:spPr>
        <p:txBody>
          <a:bodyPr wrap="square">
            <a:spAutoFit/>
          </a:bodyPr>
          <a:lstStyle/>
          <a:p>
            <a:pPr algn="ctr" defTabSz="914400">
              <a:lnSpc>
                <a:spcPct val="90000"/>
              </a:lnSpc>
              <a:spcBef>
                <a:spcPct val="0"/>
              </a:spcBef>
              <a:spcAft>
                <a:spcPct val="0"/>
              </a:spcAft>
              <a:buNone/>
            </a:pPr>
            <a:r>
              <a:rPr lang="en-IE" sz="1200" b="1" i="0" kern="1200">
                <a:solidFill>
                  <a:srgbClr val="652D89"/>
                </a:solidFill>
                <a:latin typeface="Arial"/>
                <a:ea typeface="+mn-ea"/>
                <a:cs typeface="Arial"/>
              </a:rPr>
              <a:t>Protocole de virtualisation du poste de travail</a:t>
            </a:r>
            <a:endParaRPr lang="en-US" sz="1200" b="1" kern="1200" dirty="0">
              <a:solidFill>
                <a:schemeClr val="accent6"/>
              </a:solidFill>
              <a:latin typeface="Arial"/>
              <a:ea typeface="+mn-ea"/>
              <a:cs typeface="Arial" charset="0"/>
            </a:endParaRPr>
          </a:p>
        </p:txBody>
      </p:sp>
      <p:sp>
        <p:nvSpPr>
          <p:cNvPr id="79" name="Rectangle 78"/>
          <p:cNvSpPr/>
          <p:nvPr/>
        </p:nvSpPr>
        <p:spPr>
          <a:xfrm>
            <a:off x="1939475" y="5383861"/>
            <a:ext cx="2286595" cy="424732"/>
          </a:xfrm>
          <a:prstGeom prst="rect">
            <a:avLst/>
          </a:prstGeom>
        </p:spPr>
        <p:txBody>
          <a:bodyPr wrap="square">
            <a:spAutoFit/>
          </a:bodyPr>
          <a:lstStyle/>
          <a:p>
            <a:pPr algn="ctr" defTabSz="914400">
              <a:lnSpc>
                <a:spcPct val="90000"/>
              </a:lnSpc>
              <a:spcBef>
                <a:spcPct val="0"/>
              </a:spcBef>
              <a:spcAft>
                <a:spcPct val="0"/>
              </a:spcAft>
              <a:buNone/>
            </a:pPr>
            <a:r>
              <a:rPr lang="en-IE" sz="1200" b="1" i="0" kern="1200">
                <a:solidFill>
                  <a:srgbClr val="652D89"/>
                </a:solidFill>
                <a:latin typeface="Arial"/>
                <a:ea typeface="+mn-ea"/>
                <a:cs typeface="Arial"/>
              </a:rPr>
              <a:t>Protocole de virtualisation du poste de travail</a:t>
            </a:r>
            <a:endParaRPr lang="en-US" sz="1200" b="1" kern="1200" dirty="0">
              <a:solidFill>
                <a:schemeClr val="accent6"/>
              </a:solidFill>
              <a:latin typeface="Arial"/>
              <a:ea typeface="+mn-ea"/>
              <a:cs typeface="Arial" charset="0"/>
            </a:endParaRPr>
          </a:p>
        </p:txBody>
      </p:sp>
      <p:cxnSp>
        <p:nvCxnSpPr>
          <p:cNvPr id="80" name="Straight Connector 79"/>
          <p:cNvCxnSpPr/>
          <p:nvPr/>
        </p:nvCxnSpPr>
        <p:spPr>
          <a:xfrm rot="5400000">
            <a:off x="406010" y="3733774"/>
            <a:ext cx="2827838" cy="0"/>
          </a:xfrm>
          <a:prstGeom prst="line">
            <a:avLst/>
          </a:prstGeom>
          <a:ln w="19050">
            <a:solidFill>
              <a:schemeClr val="accent3"/>
            </a:solidFill>
            <a:prstDash val="sysDot"/>
            <a:headEnd type="none" w="med" len="med"/>
            <a:tailEnd type="none" w="lg" len="lg"/>
          </a:ln>
          <a:effectLst>
            <a:outerShdw blurRad="508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sp>
        <p:nvSpPr>
          <p:cNvPr id="81" name="Left-Right Arrow 80"/>
          <p:cNvSpPr/>
          <p:nvPr/>
        </p:nvSpPr>
        <p:spPr>
          <a:xfrm>
            <a:off x="1835347" y="4881013"/>
            <a:ext cx="2494851" cy="548640"/>
          </a:xfrm>
          <a:prstGeom prst="leftRightArrow">
            <a:avLst/>
          </a:prstGeom>
          <a:gradFill>
            <a:gsLst>
              <a:gs pos="0">
                <a:schemeClr val="tx1">
                  <a:lumMod val="50000"/>
                </a:schemeClr>
              </a:gs>
              <a:gs pos="50000">
                <a:schemeClr val="tx1">
                  <a:lumMod val="60000"/>
                  <a:lumOff val="40000"/>
                </a:schemeClr>
              </a:gs>
              <a:gs pos="100000">
                <a:schemeClr val="accent3">
                  <a:lumMod val="25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latin typeface="Arial"/>
            </a:endParaRPr>
          </a:p>
        </p:txBody>
      </p:sp>
      <p:sp>
        <p:nvSpPr>
          <p:cNvPr id="82" name="Left-Right Arrow 81"/>
          <p:cNvSpPr/>
          <p:nvPr/>
        </p:nvSpPr>
        <p:spPr>
          <a:xfrm>
            <a:off x="1835347" y="2048893"/>
            <a:ext cx="2494851" cy="546100"/>
          </a:xfrm>
          <a:prstGeom prst="leftRightArrow">
            <a:avLst/>
          </a:prstGeom>
          <a:gradFill>
            <a:gsLst>
              <a:gs pos="0">
                <a:schemeClr val="tx1">
                  <a:lumMod val="50000"/>
                </a:schemeClr>
              </a:gs>
              <a:gs pos="50000">
                <a:schemeClr val="tx1">
                  <a:lumMod val="60000"/>
                  <a:lumOff val="40000"/>
                </a:schemeClr>
              </a:gs>
              <a:gs pos="100000">
                <a:schemeClr val="accent3">
                  <a:lumMod val="25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latin typeface="Arial"/>
            </a:endParaRPr>
          </a:p>
        </p:txBody>
      </p:sp>
      <p:cxnSp>
        <p:nvCxnSpPr>
          <p:cNvPr id="83" name="Straight Arrow Connector 82"/>
          <p:cNvCxnSpPr/>
          <p:nvPr/>
        </p:nvCxnSpPr>
        <p:spPr>
          <a:xfrm rot="10800000" flipH="1">
            <a:off x="1818738" y="2319855"/>
            <a:ext cx="2494850" cy="1588"/>
          </a:xfrm>
          <a:prstGeom prst="straightConnector1">
            <a:avLst/>
          </a:prstGeom>
          <a:ln w="19050">
            <a:solidFill>
              <a:schemeClr val="accent3"/>
            </a:solidFill>
            <a:prstDash val="sysDot"/>
            <a:headEnd type="none" w="med" len="med"/>
            <a:tailEnd type="triangle" w="lg" len="lg"/>
          </a:ln>
          <a:effectLst>
            <a:outerShdw blurRad="508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flipH="1">
            <a:off x="1818737" y="5146899"/>
            <a:ext cx="2494850" cy="1588"/>
          </a:xfrm>
          <a:prstGeom prst="straightConnector1">
            <a:avLst/>
          </a:prstGeom>
          <a:ln w="19050">
            <a:solidFill>
              <a:schemeClr val="accent3"/>
            </a:solidFill>
            <a:prstDash val="sysDot"/>
            <a:headEnd type="none" w="med" len="med"/>
            <a:tailEnd type="triangle" w="lg" len="lg"/>
          </a:ln>
          <a:effectLst>
            <a:outerShdw blurRad="508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2425377" y="2152443"/>
            <a:ext cx="1314792" cy="169277"/>
          </a:xfrm>
          <a:prstGeom prst="rect">
            <a:avLst/>
          </a:prstGeom>
          <a:effectLst/>
        </p:spPr>
        <p:txBody>
          <a:bodyPr wrap="square" lIns="0" tIns="0" rIns="0" bIns="0" anchor="ctr" anchorCtr="0">
            <a:spAutoFit/>
          </a:bodyPr>
          <a:lstStyle/>
          <a:p>
            <a:pPr algn="ctr" defTabSz="914400">
              <a:spcBef>
                <a:spcPct val="0"/>
              </a:spcBef>
              <a:spcAft>
                <a:spcPct val="0"/>
              </a:spcAft>
              <a:buNone/>
            </a:pPr>
            <a:r>
              <a:rPr lang="en-IE" sz="1050" b="1" i="0" kern="1200">
                <a:solidFill>
                  <a:srgbClr val="FFE14F"/>
                </a:solidFill>
                <a:effectLst>
                  <a:outerShdw blurRad="50800" dist="38100" dir="2700000" algn="tl" rotWithShape="0">
                    <a:prstClr val="black">
                      <a:alpha val="40000"/>
                    </a:prstClr>
                  </a:outerShdw>
                </a:effectLst>
                <a:latin typeface="Arial"/>
                <a:ea typeface="+mn-ea"/>
                <a:cs typeface="Arial"/>
              </a:rPr>
              <a:t>Flux </a:t>
            </a:r>
            <a:r>
              <a:rPr lang="en-IE" sz="1100" b="1" i="0" kern="1200">
                <a:solidFill>
                  <a:srgbClr val="FFE14F"/>
                </a:solidFill>
                <a:effectLst>
                  <a:outerShdw blurRad="50800" dist="38100" dir="2700000" algn="tl" rotWithShape="0">
                    <a:prstClr val="black">
                      <a:alpha val="40000"/>
                    </a:prstClr>
                  </a:outerShdw>
                </a:effectLst>
                <a:latin typeface="Arial"/>
                <a:ea typeface="+mn-ea"/>
                <a:cs typeface="Arial"/>
              </a:rPr>
              <a:t>multimédia</a:t>
            </a:r>
            <a:endParaRPr lang="en-US" sz="1100" b="1" kern="1200" dirty="0">
              <a:solidFill>
                <a:srgbClr val="FFE14F"/>
              </a:solidFill>
              <a:effectLst>
                <a:outerShdw blurRad="50800" dist="38100" dir="2700000" algn="tl" rotWithShape="0">
                  <a:prstClr val="black">
                    <a:alpha val="40000"/>
                  </a:prstClr>
                </a:outerShdw>
              </a:effectLst>
              <a:latin typeface="Arial"/>
              <a:ea typeface="+mn-ea"/>
              <a:cs typeface="Arial" charset="0"/>
            </a:endParaRPr>
          </a:p>
        </p:txBody>
      </p:sp>
      <p:sp>
        <p:nvSpPr>
          <p:cNvPr id="86" name="Rectangle 85"/>
          <p:cNvSpPr/>
          <p:nvPr/>
        </p:nvSpPr>
        <p:spPr>
          <a:xfrm>
            <a:off x="2425377" y="5130494"/>
            <a:ext cx="1314792" cy="161583"/>
          </a:xfrm>
          <a:prstGeom prst="rect">
            <a:avLst/>
          </a:prstGeom>
          <a:effectLst/>
        </p:spPr>
        <p:txBody>
          <a:bodyPr wrap="square" lIns="0" tIns="0" rIns="0" bIns="0" anchor="ctr" anchorCtr="0">
            <a:spAutoFit/>
          </a:bodyPr>
          <a:lstStyle/>
          <a:p>
            <a:pPr algn="ctr" defTabSz="914400">
              <a:spcBef>
                <a:spcPct val="0"/>
              </a:spcBef>
              <a:spcAft>
                <a:spcPct val="0"/>
              </a:spcAft>
              <a:buNone/>
            </a:pPr>
            <a:r>
              <a:rPr lang="en-IE" sz="1050" b="1" i="0" kern="1200">
                <a:solidFill>
                  <a:srgbClr val="FFE14F"/>
                </a:solidFill>
                <a:effectLst>
                  <a:outerShdw blurRad="50800" dist="38100" dir="2700000" algn="tl" rotWithShape="0">
                    <a:prstClr val="black">
                      <a:alpha val="40000"/>
                    </a:prstClr>
                  </a:outerShdw>
                </a:effectLst>
                <a:latin typeface="Arial"/>
                <a:ea typeface="+mn-ea"/>
                <a:cs typeface="Arial"/>
              </a:rPr>
              <a:t>Flux multimédia</a:t>
            </a:r>
            <a:endParaRPr lang="en-US" sz="1050" b="1" kern="1200" dirty="0">
              <a:solidFill>
                <a:srgbClr val="FFE14F"/>
              </a:solidFill>
              <a:effectLst>
                <a:outerShdw blurRad="50800" dist="38100" dir="2700000" algn="tl" rotWithShape="0">
                  <a:prstClr val="black">
                    <a:alpha val="40000"/>
                  </a:prstClr>
                </a:outerShdw>
              </a:effectLst>
              <a:latin typeface="Arial"/>
              <a:ea typeface="+mn-ea"/>
              <a:cs typeface="Arial" charset="0"/>
            </a:endParaRPr>
          </a:p>
        </p:txBody>
      </p:sp>
      <p:sp>
        <p:nvSpPr>
          <p:cNvPr id="87" name="Rectangle 86"/>
          <p:cNvSpPr/>
          <p:nvPr/>
        </p:nvSpPr>
        <p:spPr>
          <a:xfrm>
            <a:off x="494977" y="1703532"/>
            <a:ext cx="1371957" cy="166199"/>
          </a:xfrm>
          <a:prstGeom prst="rect">
            <a:avLst/>
          </a:prstGeom>
        </p:spPr>
        <p:txBody>
          <a:bodyPr wrap="square" lIns="0" tIns="0" rIns="0" bIns="0" anchor="ctr" anchorCtr="1">
            <a:spAutoFit/>
          </a:bodyPr>
          <a:lstStyle/>
          <a:p>
            <a:pPr indent="-85771" algn="ctr" defTabSz="914400">
              <a:lnSpc>
                <a:spcPct val="90000"/>
              </a:lnSpc>
              <a:spcBef>
                <a:spcPct val="0"/>
              </a:spcBef>
              <a:spcAft>
                <a:spcPct val="0"/>
              </a:spcAft>
              <a:buNone/>
            </a:pPr>
            <a:r>
              <a:rPr lang="en-IE" sz="1200" b="1" i="0" kern="1200">
                <a:solidFill>
                  <a:srgbClr val="FFFFFF"/>
                </a:solidFill>
                <a:latin typeface="Arial"/>
                <a:ea typeface="+mn-ea"/>
                <a:cs typeface="Arial"/>
              </a:rPr>
              <a:t>Data Center</a:t>
            </a:r>
            <a:endParaRPr lang="en-IE" sz="1200" b="1" kern="1200" dirty="0">
              <a:solidFill>
                <a:srgbClr val="FFFFFF"/>
              </a:solidFill>
              <a:latin typeface="Arial"/>
              <a:ea typeface="+mn-ea"/>
              <a:cs typeface="Arial" charset="0"/>
            </a:endParaRPr>
          </a:p>
        </p:txBody>
      </p:sp>
      <p:grpSp>
        <p:nvGrpSpPr>
          <p:cNvPr id="4" name="Group 63"/>
          <p:cNvGrpSpPr/>
          <p:nvPr/>
        </p:nvGrpSpPr>
        <p:grpSpPr>
          <a:xfrm>
            <a:off x="4883350" y="1723523"/>
            <a:ext cx="1031641" cy="1107583"/>
            <a:chOff x="5343401" y="2160710"/>
            <a:chExt cx="3625372" cy="4858017"/>
          </a:xfrm>
        </p:grpSpPr>
        <p:grpSp>
          <p:nvGrpSpPr>
            <p:cNvPr id="5" name="Group 26"/>
            <p:cNvGrpSpPr/>
            <p:nvPr/>
          </p:nvGrpSpPr>
          <p:grpSpPr>
            <a:xfrm>
              <a:off x="5343401" y="2160710"/>
              <a:ext cx="2847884" cy="3098639"/>
              <a:chOff x="6073584" y="2864791"/>
              <a:chExt cx="3796189" cy="3098640"/>
            </a:xfrm>
          </p:grpSpPr>
          <p:pic>
            <p:nvPicPr>
              <p:cNvPr id="92" name="Picture 91" descr="flatpanelcomputer-copy.png"/>
              <p:cNvPicPr>
                <a:picLocks noChangeAspect="1"/>
              </p:cNvPicPr>
              <p:nvPr/>
            </p:nvPicPr>
            <p:blipFill>
              <a:blip r:embed="rId7" cstate="screen"/>
              <a:stretch>
                <a:fillRect/>
              </a:stretch>
            </p:blipFill>
            <p:spPr>
              <a:xfrm>
                <a:off x="6073584" y="2864791"/>
                <a:ext cx="3796189" cy="3098640"/>
              </a:xfrm>
              <a:prstGeom prst="rect">
                <a:avLst/>
              </a:prstGeom>
            </p:spPr>
          </p:pic>
          <p:pic>
            <p:nvPicPr>
              <p:cNvPr id="93" name="Picture 92" descr="photo.jpg"/>
              <p:cNvPicPr>
                <a:picLocks noChangeAspect="1"/>
              </p:cNvPicPr>
              <p:nvPr/>
            </p:nvPicPr>
            <p:blipFill>
              <a:blip r:embed="rId8" cstate="screen"/>
              <a:srcRect/>
              <a:stretch>
                <a:fillRect/>
              </a:stretch>
            </p:blipFill>
            <p:spPr>
              <a:xfrm rot="5400000">
                <a:off x="6866244" y="2286207"/>
                <a:ext cx="2197540" cy="3556744"/>
              </a:xfrm>
              <a:prstGeom prst="rect">
                <a:avLst/>
              </a:prstGeom>
            </p:spPr>
          </p:pic>
        </p:grpSp>
        <p:pic>
          <p:nvPicPr>
            <p:cNvPr id="90" name="Picture 89" descr="wireless keyboard.png"/>
            <p:cNvPicPr>
              <a:picLocks noChangeAspect="1"/>
            </p:cNvPicPr>
            <p:nvPr/>
          </p:nvPicPr>
          <p:blipFill>
            <a:blip r:embed="rId9" cstate="screen"/>
            <a:srcRect/>
            <a:stretch>
              <a:fillRect/>
            </a:stretch>
          </p:blipFill>
          <p:spPr bwMode="auto">
            <a:xfrm rot="20652644">
              <a:off x="6341147" y="4721305"/>
              <a:ext cx="2627626" cy="2297422"/>
            </a:xfrm>
            <a:prstGeom prst="rect">
              <a:avLst/>
            </a:prstGeom>
            <a:noFill/>
            <a:ln w="9525">
              <a:noFill/>
              <a:miter lim="800000"/>
              <a:headEnd/>
              <a:tailEnd/>
            </a:ln>
            <a:effectLst>
              <a:outerShdw blurRad="63500" dist="38100" dir="5400000" algn="t" rotWithShape="0">
                <a:srgbClr val="000000">
                  <a:alpha val="39999"/>
                </a:srgbClr>
              </a:outerShdw>
            </a:effectLst>
          </p:spPr>
        </p:pic>
      </p:grpSp>
      <p:pic>
        <p:nvPicPr>
          <p:cNvPr id="94" name="Picture 2"/>
          <p:cNvPicPr>
            <a:picLocks noChangeAspect="1" noChangeArrowheads="1"/>
          </p:cNvPicPr>
          <p:nvPr/>
        </p:nvPicPr>
        <p:blipFill>
          <a:blip r:embed="rId10" cstate="screen">
            <a:extLst>
              <a:ext uri="{28A0092B-C50C-407E-A947-70E740481C1C}">
                <a14:useLocalDpi xmlns="" xmlns:a14="http://schemas.microsoft.com/office/drawing/2010/main" val="0"/>
              </a:ext>
            </a:extLst>
          </a:blip>
          <a:srcRect/>
          <a:stretch>
            <a:fillRect/>
          </a:stretch>
        </p:blipFill>
        <p:spPr bwMode="auto">
          <a:xfrm>
            <a:off x="4902310" y="1741917"/>
            <a:ext cx="760411" cy="518131"/>
          </a:xfrm>
          <a:prstGeom prst="rect">
            <a:avLst/>
          </a:prstGeom>
          <a:noFill/>
          <a:ln>
            <a:noFill/>
          </a:ln>
          <a:effectLst>
            <a:outerShdw blurRad="88900" dist="635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5" name="Picture 3" descr="C:\Documents and Settings\surmenet\Desktop\device icons\device icons\Device_XT30_3149_unknown_64.png"/>
          <p:cNvPicPr>
            <a:picLocks noChangeAspect="1" noChangeArrowheads="1"/>
          </p:cNvPicPr>
          <p:nvPr/>
        </p:nvPicPr>
        <p:blipFill>
          <a:blip r:embed="rId11" cstate="screen"/>
          <a:srcRect/>
          <a:stretch>
            <a:fillRect/>
          </a:stretch>
        </p:blipFill>
        <p:spPr bwMode="auto">
          <a:xfrm>
            <a:off x="944461" y="3498280"/>
            <a:ext cx="609600" cy="609600"/>
          </a:xfrm>
          <a:prstGeom prst="rect">
            <a:avLst/>
          </a:prstGeom>
          <a:noFill/>
          <a:effectLst>
            <a:outerShdw blurRad="63500" sx="102000" sy="102000" algn="ctr" rotWithShape="0">
              <a:prstClr val="black">
                <a:alpha val="40000"/>
              </a:prstClr>
            </a:outerShdw>
          </a:effectLst>
        </p:spPr>
      </p:pic>
      <p:sp>
        <p:nvSpPr>
          <p:cNvPr id="101" name="Rectangle 100"/>
          <p:cNvSpPr/>
          <p:nvPr/>
        </p:nvSpPr>
        <p:spPr>
          <a:xfrm>
            <a:off x="502920" y="3110965"/>
            <a:ext cx="849114" cy="323165"/>
          </a:xfrm>
          <a:prstGeom prst="rect">
            <a:avLst/>
          </a:prstGeom>
        </p:spPr>
        <p:txBody>
          <a:bodyPr wrap="square" lIns="0" tIns="0" rIns="0" bIns="0" anchor="ctr" anchorCtr="0">
            <a:spAutoFit/>
          </a:bodyPr>
          <a:lstStyle/>
          <a:p>
            <a:pPr algn="r" defTabSz="914400">
              <a:spcBef>
                <a:spcPct val="0"/>
              </a:spcBef>
              <a:spcAft>
                <a:spcPct val="0"/>
              </a:spcAft>
              <a:buNone/>
            </a:pPr>
            <a:r>
              <a:rPr lang="fr-BE" sz="1050" b="1" i="0" kern="1200" smtClean="0">
                <a:solidFill>
                  <a:srgbClr val="EE6804">
                    <a:lumMod val="60000"/>
                    <a:lumOff val="40000"/>
                  </a:srgbClr>
                </a:solidFill>
                <a:effectLst>
                  <a:outerShdw blurRad="50800" dist="38100" dir="2700000" algn="tl" rotWithShape="0">
                    <a:prstClr val="black"/>
                  </a:outerShdw>
                </a:effectLst>
                <a:latin typeface="Arial"/>
                <a:ea typeface="+mn-ea"/>
                <a:cs typeface="Arial"/>
              </a:rPr>
              <a:t>Signalisation (SIP)</a:t>
            </a:r>
            <a:endParaRPr lang="fr-BE" sz="1050" b="1" kern="1200">
              <a:solidFill>
                <a:srgbClr val="EE6804">
                  <a:lumMod val="60000"/>
                  <a:lumOff val="40000"/>
                </a:srgbClr>
              </a:solidFill>
              <a:effectLst>
                <a:outerShdw blurRad="50800" dist="38100" dir="2700000" algn="tl" rotWithShape="0">
                  <a:prstClr val="black"/>
                </a:outerShdw>
              </a:effectLst>
              <a:latin typeface="Arial"/>
              <a:ea typeface="+mn-ea"/>
              <a:cs typeface="Arial" charset="0"/>
            </a:endParaRPr>
          </a:p>
        </p:txBody>
      </p:sp>
      <p:sp>
        <p:nvSpPr>
          <p:cNvPr id="104" name="Rectangle 103"/>
          <p:cNvSpPr/>
          <p:nvPr/>
        </p:nvSpPr>
        <p:spPr>
          <a:xfrm>
            <a:off x="491490" y="4187705"/>
            <a:ext cx="860544" cy="323165"/>
          </a:xfrm>
          <a:prstGeom prst="rect">
            <a:avLst/>
          </a:prstGeom>
        </p:spPr>
        <p:txBody>
          <a:bodyPr wrap="square" lIns="0" tIns="0" rIns="0" bIns="0" anchor="ctr" anchorCtr="0">
            <a:spAutoFit/>
          </a:bodyPr>
          <a:lstStyle/>
          <a:p>
            <a:pPr algn="r" defTabSz="914400">
              <a:spcBef>
                <a:spcPct val="0"/>
              </a:spcBef>
              <a:spcAft>
                <a:spcPct val="0"/>
              </a:spcAft>
              <a:buNone/>
            </a:pPr>
            <a:r>
              <a:rPr lang="fr-BE" sz="1050" b="1" i="0" kern="1200" smtClean="0">
                <a:solidFill>
                  <a:srgbClr val="EE6804">
                    <a:lumMod val="60000"/>
                    <a:lumOff val="40000"/>
                  </a:srgbClr>
                </a:solidFill>
                <a:effectLst>
                  <a:outerShdw blurRad="50800" dist="38100" dir="2700000" algn="tl" rotWithShape="0">
                    <a:prstClr val="black"/>
                  </a:outerShdw>
                </a:effectLst>
                <a:latin typeface="Arial"/>
                <a:ea typeface="+mn-ea"/>
                <a:cs typeface="Arial"/>
              </a:rPr>
              <a:t>Signalisation (SIP)</a:t>
            </a:r>
            <a:endParaRPr lang="fr-BE" sz="1050" b="1" kern="1200">
              <a:solidFill>
                <a:srgbClr val="EE6804">
                  <a:lumMod val="60000"/>
                  <a:lumOff val="40000"/>
                </a:srgbClr>
              </a:solidFill>
              <a:effectLst>
                <a:outerShdw blurRad="50800" dist="38100" dir="2700000" algn="tl" rotWithShape="0">
                  <a:prstClr val="black"/>
                </a:outerShdw>
              </a:effectLst>
              <a:latin typeface="Arial"/>
              <a:ea typeface="+mn-ea"/>
              <a:cs typeface="Arial" charset="0"/>
            </a:endParaRPr>
          </a:p>
        </p:txBody>
      </p:sp>
      <p:cxnSp>
        <p:nvCxnSpPr>
          <p:cNvPr id="105" name="Straight Arrow Connector 104"/>
          <p:cNvCxnSpPr/>
          <p:nvPr/>
        </p:nvCxnSpPr>
        <p:spPr>
          <a:xfrm rot="5400000">
            <a:off x="1377585" y="3305420"/>
            <a:ext cx="411480" cy="1588"/>
          </a:xfrm>
          <a:prstGeom prst="straightConnector1">
            <a:avLst/>
          </a:prstGeom>
          <a:ln w="19050">
            <a:solidFill>
              <a:schemeClr val="accent5"/>
            </a:solidFill>
            <a:headEnd type="triangle"/>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5400000">
            <a:off x="1377585" y="4362282"/>
            <a:ext cx="411480" cy="1588"/>
          </a:xfrm>
          <a:prstGeom prst="straightConnector1">
            <a:avLst/>
          </a:prstGeom>
          <a:ln w="19050">
            <a:solidFill>
              <a:schemeClr val="accent5"/>
            </a:solidFill>
            <a:headEnd type="triangle"/>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2" name="Freeform 111"/>
          <p:cNvSpPr/>
          <p:nvPr/>
        </p:nvSpPr>
        <p:spPr>
          <a:xfrm>
            <a:off x="1621426" y="2753466"/>
            <a:ext cx="2653748" cy="990600"/>
          </a:xfrm>
          <a:custGeom>
            <a:avLst/>
            <a:gdLst>
              <a:gd name="connsiteX0" fmla="*/ 2653748 w 2653748"/>
              <a:gd name="connsiteY0" fmla="*/ 117613 h 990600"/>
              <a:gd name="connsiteX1" fmla="*/ 2256183 w 2653748"/>
              <a:gd name="connsiteY1" fmla="*/ 276639 h 990600"/>
              <a:gd name="connsiteX2" fmla="*/ 1749287 w 2653748"/>
              <a:gd name="connsiteY2" fmla="*/ 38100 h 990600"/>
              <a:gd name="connsiteX3" fmla="*/ 1222513 w 2653748"/>
              <a:gd name="connsiteY3" fmla="*/ 57978 h 990600"/>
              <a:gd name="connsiteX4" fmla="*/ 755374 w 2653748"/>
              <a:gd name="connsiteY4" fmla="*/ 385969 h 990600"/>
              <a:gd name="connsiteX5" fmla="*/ 536713 w 2653748"/>
              <a:gd name="connsiteY5" fmla="*/ 892865 h 990600"/>
              <a:gd name="connsiteX6" fmla="*/ 0 w 2653748"/>
              <a:gd name="connsiteY6" fmla="*/ 972378 h 990600"/>
              <a:gd name="connsiteX7" fmla="*/ 0 w 2653748"/>
              <a:gd name="connsiteY7" fmla="*/ 972378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3748" h="990600">
                <a:moveTo>
                  <a:pt x="2653748" y="117613"/>
                </a:moveTo>
                <a:cubicBezTo>
                  <a:pt x="2530337" y="203752"/>
                  <a:pt x="2406926" y="289891"/>
                  <a:pt x="2256183" y="276639"/>
                </a:cubicBezTo>
                <a:cubicBezTo>
                  <a:pt x="2105440" y="263387"/>
                  <a:pt x="1921565" y="74543"/>
                  <a:pt x="1749287" y="38100"/>
                </a:cubicBezTo>
                <a:cubicBezTo>
                  <a:pt x="1577009" y="1657"/>
                  <a:pt x="1388165" y="0"/>
                  <a:pt x="1222513" y="57978"/>
                </a:cubicBezTo>
                <a:cubicBezTo>
                  <a:pt x="1056861" y="115956"/>
                  <a:pt x="869674" y="246821"/>
                  <a:pt x="755374" y="385969"/>
                </a:cubicBezTo>
                <a:cubicBezTo>
                  <a:pt x="641074" y="525117"/>
                  <a:pt x="662609" y="795130"/>
                  <a:pt x="536713" y="892865"/>
                </a:cubicBezTo>
                <a:cubicBezTo>
                  <a:pt x="410817" y="990600"/>
                  <a:pt x="0" y="972378"/>
                  <a:pt x="0" y="972378"/>
                </a:cubicBezTo>
                <a:lnTo>
                  <a:pt x="0" y="972378"/>
                </a:lnTo>
              </a:path>
            </a:pathLst>
          </a:custGeom>
          <a:ln w="19050">
            <a:solidFill>
              <a:schemeClr val="accent5"/>
            </a:solidFill>
            <a:headEnd type="triangle"/>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Freeform 112"/>
          <p:cNvSpPr/>
          <p:nvPr/>
        </p:nvSpPr>
        <p:spPr>
          <a:xfrm flipV="1">
            <a:off x="1621425" y="3800386"/>
            <a:ext cx="3107635" cy="1183807"/>
          </a:xfrm>
          <a:custGeom>
            <a:avLst/>
            <a:gdLst>
              <a:gd name="connsiteX0" fmla="*/ 2653748 w 2653748"/>
              <a:gd name="connsiteY0" fmla="*/ 117613 h 990600"/>
              <a:gd name="connsiteX1" fmla="*/ 2256183 w 2653748"/>
              <a:gd name="connsiteY1" fmla="*/ 276639 h 990600"/>
              <a:gd name="connsiteX2" fmla="*/ 1749287 w 2653748"/>
              <a:gd name="connsiteY2" fmla="*/ 38100 h 990600"/>
              <a:gd name="connsiteX3" fmla="*/ 1222513 w 2653748"/>
              <a:gd name="connsiteY3" fmla="*/ 57978 h 990600"/>
              <a:gd name="connsiteX4" fmla="*/ 755374 w 2653748"/>
              <a:gd name="connsiteY4" fmla="*/ 385969 h 990600"/>
              <a:gd name="connsiteX5" fmla="*/ 536713 w 2653748"/>
              <a:gd name="connsiteY5" fmla="*/ 892865 h 990600"/>
              <a:gd name="connsiteX6" fmla="*/ 0 w 2653748"/>
              <a:gd name="connsiteY6" fmla="*/ 972378 h 990600"/>
              <a:gd name="connsiteX7" fmla="*/ 0 w 2653748"/>
              <a:gd name="connsiteY7" fmla="*/ 972378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3748" h="990600">
                <a:moveTo>
                  <a:pt x="2653748" y="117613"/>
                </a:moveTo>
                <a:cubicBezTo>
                  <a:pt x="2530337" y="203752"/>
                  <a:pt x="2406926" y="289891"/>
                  <a:pt x="2256183" y="276639"/>
                </a:cubicBezTo>
                <a:cubicBezTo>
                  <a:pt x="2105440" y="263387"/>
                  <a:pt x="1921565" y="74543"/>
                  <a:pt x="1749287" y="38100"/>
                </a:cubicBezTo>
                <a:cubicBezTo>
                  <a:pt x="1577009" y="1657"/>
                  <a:pt x="1388165" y="0"/>
                  <a:pt x="1222513" y="57978"/>
                </a:cubicBezTo>
                <a:cubicBezTo>
                  <a:pt x="1056861" y="115956"/>
                  <a:pt x="869674" y="246821"/>
                  <a:pt x="755374" y="385969"/>
                </a:cubicBezTo>
                <a:cubicBezTo>
                  <a:pt x="641074" y="525117"/>
                  <a:pt x="662609" y="795130"/>
                  <a:pt x="536713" y="892865"/>
                </a:cubicBezTo>
                <a:cubicBezTo>
                  <a:pt x="410817" y="990600"/>
                  <a:pt x="0" y="972378"/>
                  <a:pt x="0" y="972378"/>
                </a:cubicBezTo>
                <a:lnTo>
                  <a:pt x="0" y="972378"/>
                </a:lnTo>
              </a:path>
            </a:pathLst>
          </a:custGeom>
          <a:ln w="19050">
            <a:solidFill>
              <a:schemeClr val="accent5"/>
            </a:solidFill>
            <a:headEnd type="triangle"/>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Rectangle 113"/>
          <p:cNvSpPr/>
          <p:nvPr/>
        </p:nvSpPr>
        <p:spPr>
          <a:xfrm>
            <a:off x="4234948" y="3064583"/>
            <a:ext cx="942842" cy="323165"/>
          </a:xfrm>
          <a:prstGeom prst="rect">
            <a:avLst/>
          </a:prstGeom>
        </p:spPr>
        <p:txBody>
          <a:bodyPr wrap="square" lIns="0" tIns="0" rIns="0" bIns="0" anchor="ctr" anchorCtr="0">
            <a:spAutoFit/>
          </a:bodyPr>
          <a:lstStyle/>
          <a:p>
            <a:pPr algn="l" defTabSz="914400">
              <a:spcBef>
                <a:spcPct val="0"/>
              </a:spcBef>
              <a:spcAft>
                <a:spcPct val="0"/>
              </a:spcAft>
              <a:buNone/>
            </a:pPr>
            <a:r>
              <a:rPr lang="fr-BE" sz="1050" b="1" i="0" kern="1200" dirty="0" smtClean="0">
                <a:solidFill>
                  <a:srgbClr val="EE6804">
                    <a:lumMod val="60000"/>
                    <a:lumOff val="40000"/>
                  </a:srgbClr>
                </a:solidFill>
                <a:effectLst>
                  <a:outerShdw blurRad="50800" dist="38100" dir="2700000" algn="tl" rotWithShape="0">
                    <a:prstClr val="black"/>
                  </a:outerShdw>
                </a:effectLst>
                <a:latin typeface="Arial"/>
                <a:ea typeface="+mn-ea"/>
                <a:cs typeface="Arial"/>
              </a:rPr>
              <a:t>Signalisation (SIP)</a:t>
            </a:r>
            <a:endParaRPr lang="fr-BE"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endParaRPr>
          </a:p>
        </p:txBody>
      </p:sp>
      <p:sp>
        <p:nvSpPr>
          <p:cNvPr id="115" name="Rectangle 114"/>
          <p:cNvSpPr/>
          <p:nvPr/>
        </p:nvSpPr>
        <p:spPr>
          <a:xfrm>
            <a:off x="4256892" y="4270536"/>
            <a:ext cx="909468" cy="323165"/>
          </a:xfrm>
          <a:prstGeom prst="rect">
            <a:avLst/>
          </a:prstGeom>
        </p:spPr>
        <p:txBody>
          <a:bodyPr wrap="square" lIns="0" tIns="0" rIns="0" bIns="0" anchor="ctr" anchorCtr="0">
            <a:spAutoFit/>
          </a:bodyPr>
          <a:lstStyle/>
          <a:p>
            <a:pPr algn="l" defTabSz="914400">
              <a:spcBef>
                <a:spcPct val="0"/>
              </a:spcBef>
              <a:spcAft>
                <a:spcPct val="0"/>
              </a:spcAft>
              <a:buNone/>
            </a:pPr>
            <a:r>
              <a:rPr lang="fr-BE" sz="1050" b="1" i="0" kern="1200" dirty="0" smtClean="0">
                <a:solidFill>
                  <a:srgbClr val="EE6804">
                    <a:lumMod val="60000"/>
                    <a:lumOff val="40000"/>
                  </a:srgbClr>
                </a:solidFill>
                <a:effectLst>
                  <a:outerShdw blurRad="50800" dist="38100" dir="2700000" algn="tl" rotWithShape="0">
                    <a:prstClr val="black"/>
                  </a:outerShdw>
                </a:effectLst>
                <a:latin typeface="Arial"/>
                <a:ea typeface="+mn-ea"/>
                <a:cs typeface="Arial"/>
              </a:rPr>
              <a:t>Signalisation (SIP)</a:t>
            </a:r>
            <a:endParaRPr lang="fr-BE"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endParaRPr>
          </a:p>
        </p:txBody>
      </p:sp>
      <p:cxnSp>
        <p:nvCxnSpPr>
          <p:cNvPr id="116" name="Straight Arrow Connector 115"/>
          <p:cNvCxnSpPr/>
          <p:nvPr/>
        </p:nvCxnSpPr>
        <p:spPr>
          <a:xfrm rot="5400000">
            <a:off x="4091300" y="3830206"/>
            <a:ext cx="725556" cy="1588"/>
          </a:xfrm>
          <a:prstGeom prst="straightConnector1">
            <a:avLst/>
          </a:prstGeom>
          <a:ln w="38100">
            <a:solidFill>
              <a:schemeClr val="accent3"/>
            </a:solidFill>
            <a:prstDash val="sysDot"/>
            <a:headEnd type="triangle" w="med" len="med"/>
            <a:tailEnd type="triangle" w="med" len="med"/>
          </a:ln>
          <a:effectLst>
            <a:outerShdw blurRad="508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4525847" y="3615558"/>
            <a:ext cx="1314792" cy="430887"/>
          </a:xfrm>
          <a:prstGeom prst="rect">
            <a:avLst/>
          </a:prstGeom>
          <a:effectLst/>
        </p:spPr>
        <p:txBody>
          <a:bodyPr wrap="square" lIns="0" tIns="0" rIns="0" bIns="0" anchor="ctr" anchorCtr="0">
            <a:spAutoFit/>
          </a:bodyPr>
          <a:lstStyle/>
          <a:p>
            <a:pPr algn="l" defTabSz="914400">
              <a:spcBef>
                <a:spcPct val="0"/>
              </a:spcBef>
              <a:spcAft>
                <a:spcPct val="0"/>
              </a:spcAft>
              <a:buNone/>
            </a:pPr>
            <a:r>
              <a:rPr lang="fr-BE" sz="1400" b="1" i="0" kern="1200" smtClean="0">
                <a:solidFill>
                  <a:srgbClr val="004B6B"/>
                </a:solidFill>
                <a:effectLst>
                  <a:outerShdw blurRad="50800" dist="38100" dir="2700000" algn="tl" rotWithShape="0">
                    <a:prstClr val="black">
                      <a:alpha val="40000"/>
                    </a:prstClr>
                  </a:outerShdw>
                </a:effectLst>
                <a:latin typeface="Arial"/>
                <a:ea typeface="+mn-ea"/>
                <a:cs typeface="Arial"/>
              </a:rPr>
              <a:t>Flux multimédia</a:t>
            </a:r>
            <a:endParaRPr lang="fr-BE" sz="1400" b="1" kern="1200">
              <a:solidFill>
                <a:srgbClr val="004B6B"/>
              </a:solidFill>
              <a:effectLst>
                <a:outerShdw blurRad="50800" dist="38100" dir="2700000" algn="tl" rotWithShape="0">
                  <a:prstClr val="black">
                    <a:alpha val="40000"/>
                  </a:prstClr>
                </a:outerShdw>
              </a:effectLst>
              <a:latin typeface="Arial"/>
              <a:ea typeface="+mn-ea"/>
              <a:cs typeface="Arial" charset="0"/>
            </a:endParaRPr>
          </a:p>
        </p:txBody>
      </p:sp>
      <p:grpSp>
        <p:nvGrpSpPr>
          <p:cNvPr id="6" name="Group 118"/>
          <p:cNvGrpSpPr/>
          <p:nvPr/>
        </p:nvGrpSpPr>
        <p:grpSpPr>
          <a:xfrm>
            <a:off x="4531382" y="4994741"/>
            <a:ext cx="807280" cy="750228"/>
            <a:chOff x="5090990" y="5131872"/>
            <a:chExt cx="807280" cy="750228"/>
          </a:xfrm>
        </p:grpSpPr>
        <p:grpSp>
          <p:nvGrpSpPr>
            <p:cNvPr id="7" name="Group 103"/>
            <p:cNvGrpSpPr>
              <a:grpSpLocks/>
            </p:cNvGrpSpPr>
            <p:nvPr/>
          </p:nvGrpSpPr>
          <p:grpSpPr bwMode="auto">
            <a:xfrm>
              <a:off x="5206128" y="5131872"/>
              <a:ext cx="577004" cy="750228"/>
              <a:chOff x="1313" y="1691"/>
              <a:chExt cx="926" cy="1204"/>
            </a:xfrm>
          </p:grpSpPr>
          <p:sp>
            <p:nvSpPr>
              <p:cNvPr id="122" name="Freeform 89"/>
              <p:cNvSpPr>
                <a:spLocks/>
              </p:cNvSpPr>
              <p:nvPr/>
            </p:nvSpPr>
            <p:spPr bwMode="auto">
              <a:xfrm>
                <a:off x="1356" y="2626"/>
                <a:ext cx="840" cy="269"/>
              </a:xfrm>
              <a:custGeom>
                <a:avLst/>
                <a:gdLst>
                  <a:gd name="T0" fmla="*/ 178 w 356"/>
                  <a:gd name="T1" fmla="*/ 0 h 114"/>
                  <a:gd name="T2" fmla="*/ 0 w 356"/>
                  <a:gd name="T3" fmla="*/ 114 h 114"/>
                  <a:gd name="T4" fmla="*/ 356 w 356"/>
                  <a:gd name="T5" fmla="*/ 114 h 114"/>
                  <a:gd name="T6" fmla="*/ 178 w 356"/>
                  <a:gd name="T7" fmla="*/ 0 h 114"/>
                  <a:gd name="T8" fmla="*/ 0 60000 65536"/>
                  <a:gd name="T9" fmla="*/ 0 60000 65536"/>
                  <a:gd name="T10" fmla="*/ 0 60000 65536"/>
                  <a:gd name="T11" fmla="*/ 0 60000 65536"/>
                  <a:gd name="T12" fmla="*/ 0 w 356"/>
                  <a:gd name="T13" fmla="*/ 0 h 114"/>
                  <a:gd name="T14" fmla="*/ 356 w 356"/>
                  <a:gd name="T15" fmla="*/ 114 h 114"/>
                </a:gdLst>
                <a:ahLst/>
                <a:cxnLst>
                  <a:cxn ang="T8">
                    <a:pos x="T0" y="T1"/>
                  </a:cxn>
                  <a:cxn ang="T9">
                    <a:pos x="T2" y="T3"/>
                  </a:cxn>
                  <a:cxn ang="T10">
                    <a:pos x="T4" y="T5"/>
                  </a:cxn>
                  <a:cxn ang="T11">
                    <a:pos x="T6" y="T7"/>
                  </a:cxn>
                </a:cxnLst>
                <a:rect l="T12" t="T13" r="T14" b="T15"/>
                <a:pathLst>
                  <a:path w="356" h="114">
                    <a:moveTo>
                      <a:pt x="178" y="0"/>
                    </a:moveTo>
                    <a:cubicBezTo>
                      <a:pt x="99" y="0"/>
                      <a:pt x="31" y="47"/>
                      <a:pt x="0" y="114"/>
                    </a:cubicBezTo>
                    <a:cubicBezTo>
                      <a:pt x="356" y="114"/>
                      <a:pt x="356" y="114"/>
                      <a:pt x="356" y="114"/>
                    </a:cubicBezTo>
                    <a:cubicBezTo>
                      <a:pt x="325" y="47"/>
                      <a:pt x="257" y="0"/>
                      <a:pt x="178" y="0"/>
                    </a:cubicBezTo>
                    <a:close/>
                  </a:path>
                </a:pathLst>
              </a:custGeom>
              <a:gradFill rotWithShape="1">
                <a:gsLst>
                  <a:gs pos="0">
                    <a:srgbClr val="89A424">
                      <a:alpha val="29999"/>
                    </a:srgbClr>
                  </a:gs>
                  <a:gs pos="100000">
                    <a:srgbClr val="3F4C11">
                      <a:alpha val="0"/>
                    </a:srgbClr>
                  </a:gs>
                </a:gsLst>
                <a:lin ang="5400000" scaled="1"/>
              </a:gradFill>
              <a:ln w="9525">
                <a:noFill/>
                <a:round/>
                <a:headEnd/>
                <a:tailEnd/>
              </a:ln>
            </p:spPr>
            <p:txBody>
              <a:bodyPr wrap="square" lIns="82124" tIns="41061" rIns="82124" bIns="41061" anchor="ctr">
                <a:spAutoFit/>
              </a:bodyPr>
              <a:lstStyle/>
              <a:p>
                <a:endParaRPr lang="en-US"/>
              </a:p>
            </p:txBody>
          </p:sp>
          <p:sp>
            <p:nvSpPr>
              <p:cNvPr id="123" name="Oval 90"/>
              <p:cNvSpPr>
                <a:spLocks noChangeArrowheads="1"/>
              </p:cNvSpPr>
              <p:nvPr/>
            </p:nvSpPr>
            <p:spPr bwMode="auto">
              <a:xfrm>
                <a:off x="1313" y="1691"/>
                <a:ext cx="926" cy="927"/>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lIns="73025" tIns="36511" rIns="73025" bIns="36511" anchor="ctr"/>
              <a:lstStyle/>
              <a:p>
                <a:endParaRPr lang="en-US"/>
              </a:p>
            </p:txBody>
          </p:sp>
          <p:sp>
            <p:nvSpPr>
              <p:cNvPr id="125" name="Freeform 92"/>
              <p:cNvSpPr>
                <a:spLocks/>
              </p:cNvSpPr>
              <p:nvPr/>
            </p:nvSpPr>
            <p:spPr bwMode="auto">
              <a:xfrm>
                <a:off x="1316" y="1710"/>
                <a:ext cx="921" cy="532"/>
              </a:xfrm>
              <a:custGeom>
                <a:avLst/>
                <a:gdLst>
                  <a:gd name="T0" fmla="*/ 195 w 390"/>
                  <a:gd name="T1" fmla="*/ 187 h 225"/>
                  <a:gd name="T2" fmla="*/ 380 w 390"/>
                  <a:gd name="T3" fmla="*/ 159 h 225"/>
                  <a:gd name="T4" fmla="*/ 328 w 390"/>
                  <a:gd name="T5" fmla="*/ 55 h 225"/>
                  <a:gd name="T6" fmla="*/ 328 w 390"/>
                  <a:gd name="T7" fmla="*/ 55 h 225"/>
                  <a:gd name="T8" fmla="*/ 195 w 390"/>
                  <a:gd name="T9" fmla="*/ 0 h 225"/>
                  <a:gd name="T10" fmla="*/ 195 w 390"/>
                  <a:gd name="T11" fmla="*/ 0 h 225"/>
                  <a:gd name="T12" fmla="*/ 195 w 390"/>
                  <a:gd name="T13" fmla="*/ 0 h 225"/>
                  <a:gd name="T14" fmla="*/ 62 w 390"/>
                  <a:gd name="T15" fmla="*/ 55 h 225"/>
                  <a:gd name="T16" fmla="*/ 62 w 390"/>
                  <a:gd name="T17" fmla="*/ 55 h 225"/>
                  <a:gd name="T18" fmla="*/ 9 w 390"/>
                  <a:gd name="T19" fmla="*/ 159 h 225"/>
                  <a:gd name="T20" fmla="*/ 195 w 390"/>
                  <a:gd name="T21" fmla="*/ 187 h 2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0"/>
                  <a:gd name="T34" fmla="*/ 0 h 225"/>
                  <a:gd name="T35" fmla="*/ 390 w 390"/>
                  <a:gd name="T36" fmla="*/ 225 h 2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0" h="225">
                    <a:moveTo>
                      <a:pt x="195" y="187"/>
                    </a:moveTo>
                    <a:cubicBezTo>
                      <a:pt x="262" y="187"/>
                      <a:pt x="390" y="225"/>
                      <a:pt x="380" y="159"/>
                    </a:cubicBezTo>
                    <a:cubicBezTo>
                      <a:pt x="374" y="118"/>
                      <a:pt x="355" y="82"/>
                      <a:pt x="328" y="55"/>
                    </a:cubicBezTo>
                    <a:cubicBezTo>
                      <a:pt x="328" y="55"/>
                      <a:pt x="328" y="55"/>
                      <a:pt x="328" y="55"/>
                    </a:cubicBezTo>
                    <a:cubicBezTo>
                      <a:pt x="294" y="21"/>
                      <a:pt x="247" y="0"/>
                      <a:pt x="195" y="0"/>
                    </a:cubicBezTo>
                    <a:cubicBezTo>
                      <a:pt x="195" y="0"/>
                      <a:pt x="195" y="0"/>
                      <a:pt x="195" y="0"/>
                    </a:cubicBezTo>
                    <a:cubicBezTo>
                      <a:pt x="195" y="0"/>
                      <a:pt x="195" y="0"/>
                      <a:pt x="195" y="0"/>
                    </a:cubicBezTo>
                    <a:cubicBezTo>
                      <a:pt x="143" y="0"/>
                      <a:pt x="96" y="21"/>
                      <a:pt x="62" y="55"/>
                    </a:cubicBezTo>
                    <a:cubicBezTo>
                      <a:pt x="62" y="55"/>
                      <a:pt x="62" y="55"/>
                      <a:pt x="62" y="55"/>
                    </a:cubicBezTo>
                    <a:cubicBezTo>
                      <a:pt x="34" y="82"/>
                      <a:pt x="15" y="118"/>
                      <a:pt x="9" y="159"/>
                    </a:cubicBezTo>
                    <a:cubicBezTo>
                      <a:pt x="0" y="225"/>
                      <a:pt x="127" y="187"/>
                      <a:pt x="195" y="187"/>
                    </a:cubicBezTo>
                    <a:close/>
                  </a:path>
                </a:pathLst>
              </a:custGeom>
              <a:gradFill rotWithShape="1">
                <a:gsLst>
                  <a:gs pos="0">
                    <a:srgbClr val="FFFFFF">
                      <a:alpha val="79999"/>
                    </a:srgbClr>
                  </a:gs>
                  <a:gs pos="100000">
                    <a:srgbClr val="9A9A9A">
                      <a:alpha val="10001"/>
                    </a:srgbClr>
                  </a:gs>
                </a:gsLst>
                <a:lin ang="5400000" scaled="1"/>
              </a:gradFill>
              <a:ln w="9525">
                <a:noFill/>
                <a:round/>
                <a:headEnd/>
                <a:tailEnd/>
              </a:ln>
            </p:spPr>
            <p:txBody>
              <a:bodyPr wrap="square" lIns="82124" tIns="41061" rIns="82124" bIns="41061" anchor="ctr">
                <a:spAutoFit/>
              </a:bodyPr>
              <a:lstStyle/>
              <a:p>
                <a:endParaRPr lang="en-US"/>
              </a:p>
            </p:txBody>
          </p:sp>
        </p:grpSp>
        <p:sp>
          <p:nvSpPr>
            <p:cNvPr id="121" name="TextBox 120"/>
            <p:cNvSpPr txBox="1"/>
            <p:nvPr/>
          </p:nvSpPr>
          <p:spPr>
            <a:xfrm>
              <a:off x="5090990" y="5299825"/>
              <a:ext cx="807280" cy="230832"/>
            </a:xfrm>
            <a:prstGeom prst="rect">
              <a:avLst/>
            </a:prstGeom>
            <a:noFill/>
          </p:spPr>
          <p:txBody>
            <a:bodyPr wrap="square" rtlCol="0">
              <a:spAutoFit/>
            </a:bodyPr>
            <a:lstStyle/>
            <a:p>
              <a:pPr algn="ctr" defTabSz="914400">
                <a:buNone/>
              </a:pPr>
              <a:r>
                <a:rPr lang="en-US" sz="900" b="1" i="0">
                  <a:solidFill>
                    <a:srgbClr val="FFFFFF"/>
                  </a:solidFill>
                  <a:effectLst>
                    <a:outerShdw blurRad="38100" dist="38100" dir="2700000" algn="tl">
                      <a:srgbClr val="000000">
                        <a:alpha val="43137"/>
                      </a:srgbClr>
                    </a:outerShdw>
                  </a:effectLst>
                  <a:latin typeface="Arial"/>
                  <a:ea typeface="+mn-ea"/>
                  <a:cs typeface="+mn-cs"/>
                </a:rPr>
                <a:t>VXC 4000</a:t>
              </a:r>
              <a:endParaRPr lang="en-US" sz="900" b="1" dirty="0">
                <a:solidFill>
                  <a:schemeClr val="bg1"/>
                </a:solidFill>
                <a:effectLst>
                  <a:outerShdw blurRad="38100" dist="38100" dir="2700000" algn="tl">
                    <a:srgbClr val="000000">
                      <a:alpha val="43137"/>
                    </a:srgbClr>
                  </a:outerShdw>
                </a:effectLst>
              </a:endParaRPr>
            </a:p>
          </p:txBody>
        </p:sp>
      </p:grpSp>
      <p:sp>
        <p:nvSpPr>
          <p:cNvPr id="128" name="TextBox 127"/>
          <p:cNvSpPr txBox="1"/>
          <p:nvPr/>
        </p:nvSpPr>
        <p:spPr>
          <a:xfrm>
            <a:off x="4204602" y="2568800"/>
            <a:ext cx="784538" cy="184666"/>
          </a:xfrm>
          <a:prstGeom prst="rect">
            <a:avLst/>
          </a:prstGeom>
        </p:spPr>
        <p:txBody>
          <a:bodyPr wrap="square" lIns="0" tIns="0" rIns="0" bIns="0" anchor="ctr" anchorCtr="0">
            <a:spAutoFit/>
          </a:bodyPr>
          <a:lstStyle/>
          <a:p>
            <a:pPr algn="ctr" defTabSz="914400">
              <a:spcBef>
                <a:spcPct val="0"/>
              </a:spcBef>
              <a:spcAft>
                <a:spcPct val="0"/>
              </a:spcAft>
              <a:buNone/>
            </a:pPr>
            <a:r>
              <a:rPr lang="en-US" sz="1200" b="1" i="0" kern="1200">
                <a:solidFill>
                  <a:srgbClr val="652D89"/>
                </a:solidFill>
                <a:latin typeface="Arial"/>
                <a:ea typeface="+mn-ea"/>
                <a:cs typeface="Arial"/>
              </a:rPr>
              <a:t>VXC 6215</a:t>
            </a:r>
            <a:endParaRPr lang="en-US" sz="1200" b="1" kern="1200" dirty="0">
              <a:solidFill>
                <a:schemeClr val="accent6"/>
              </a:solidFill>
              <a:latin typeface="Arial"/>
              <a:ea typeface="+mn-ea"/>
              <a:cs typeface="Arial" charset="0"/>
            </a:endParaRPr>
          </a:p>
        </p:txBody>
      </p:sp>
      <p:pic>
        <p:nvPicPr>
          <p:cNvPr id="55" name="Picture 54" descr="Hware2.png"/>
          <p:cNvPicPr>
            <a:picLocks noChangeAspect="1"/>
          </p:cNvPicPr>
          <p:nvPr/>
        </p:nvPicPr>
        <p:blipFill>
          <a:blip r:embed="rId12" cstate="print"/>
          <a:stretch>
            <a:fillRect/>
          </a:stretch>
        </p:blipFill>
        <p:spPr>
          <a:xfrm>
            <a:off x="4538532" y="2004815"/>
            <a:ext cx="338378" cy="514176"/>
          </a:xfrm>
          <a:prstGeom prst="rect">
            <a:avLst/>
          </a:prstGeom>
        </p:spPr>
      </p:pic>
      <p:sp>
        <p:nvSpPr>
          <p:cNvPr id="67" name="Title 1"/>
          <p:cNvSpPr>
            <a:spLocks noGrp="1"/>
          </p:cNvSpPr>
          <p:nvPr>
            <p:ph type="title"/>
          </p:nvPr>
        </p:nvSpPr>
        <p:spPr>
          <a:xfrm>
            <a:off x="229702" y="432215"/>
            <a:ext cx="8696584" cy="838200"/>
          </a:xfrm>
        </p:spPr>
        <p:txBody>
          <a:bodyPr/>
          <a:lstStyle/>
          <a:p>
            <a:pPr algn="l" defTabSz="914400">
              <a:lnSpc>
                <a:spcPct val="80000"/>
              </a:lnSpc>
              <a:spcBef>
                <a:spcPct val="0"/>
              </a:spcBef>
              <a:buNone/>
            </a:pPr>
            <a:r>
              <a:rPr lang="fr-BE" sz="3200" b="0" i="0" spc="0" baseline="0" dirty="0">
                <a:solidFill>
                  <a:srgbClr val="1E1F81"/>
                </a:solidFill>
                <a:latin typeface="Arial"/>
                <a:ea typeface="+mj-ea"/>
                <a:cs typeface="+mj-cs"/>
              </a:rPr>
              <a:t>Services voix et vidéo et poste de travail virtuel</a:t>
            </a:r>
            <a:endParaRPr lang="en-US" sz="3200" spc="0" dirty="0">
              <a:solidFill>
                <a:srgbClr val="1E1F8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outHorizontal)">
                                      <p:cBhvr>
                                        <p:cTn id="7" dur="500"/>
                                        <p:tgtEl>
                                          <p:spTgt spid="8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ipe(left)">
                                      <p:cBhvr>
                                        <p:cTn id="11" dur="500"/>
                                        <p:tgtEl>
                                          <p:spTgt spid="83"/>
                                        </p:tgtEl>
                                      </p:cBhvr>
                                    </p:animEffect>
                                  </p:childTnLst>
                                </p:cTn>
                              </p:par>
                              <p:par>
                                <p:cTn id="12" presetID="22" presetClass="entr" presetSubtype="8" fill="hold" nodeType="with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wipe(left)">
                                      <p:cBhvr>
                                        <p:cTn id="14" dur="500"/>
                                        <p:tgtEl>
                                          <p:spTgt spid="84"/>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85"/>
                                        </p:tgtEl>
                                        <p:attrNameLst>
                                          <p:attrName>style.visibility</p:attrName>
                                        </p:attrNameLst>
                                      </p:cBhvr>
                                      <p:to>
                                        <p:strVal val="visible"/>
                                      </p:to>
                                    </p:set>
                                    <p:anim calcmode="lin" valueType="num">
                                      <p:cBhvr>
                                        <p:cTn id="18" dur="500" fill="hold"/>
                                        <p:tgtEl>
                                          <p:spTgt spid="85"/>
                                        </p:tgtEl>
                                        <p:attrNameLst>
                                          <p:attrName>ppt_w</p:attrName>
                                        </p:attrNameLst>
                                      </p:cBhvr>
                                      <p:tavLst>
                                        <p:tav tm="0">
                                          <p:val>
                                            <p:fltVal val="0"/>
                                          </p:val>
                                        </p:tav>
                                        <p:tav tm="100000">
                                          <p:val>
                                            <p:strVal val="#ppt_w"/>
                                          </p:val>
                                        </p:tav>
                                      </p:tavLst>
                                    </p:anim>
                                    <p:anim calcmode="lin" valueType="num">
                                      <p:cBhvr>
                                        <p:cTn id="19" dur="500" fill="hold"/>
                                        <p:tgtEl>
                                          <p:spTgt spid="85"/>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 calcmode="lin" valueType="num">
                                      <p:cBhvr>
                                        <p:cTn id="22" dur="500" fill="hold"/>
                                        <p:tgtEl>
                                          <p:spTgt spid="86"/>
                                        </p:tgtEl>
                                        <p:attrNameLst>
                                          <p:attrName>ppt_w</p:attrName>
                                        </p:attrNameLst>
                                      </p:cBhvr>
                                      <p:tavLst>
                                        <p:tav tm="0">
                                          <p:val>
                                            <p:fltVal val="0"/>
                                          </p:val>
                                        </p:tav>
                                        <p:tav tm="100000">
                                          <p:val>
                                            <p:strVal val="#ppt_w"/>
                                          </p:val>
                                        </p:tav>
                                      </p:tavLst>
                                    </p:anim>
                                    <p:anim calcmode="lin" valueType="num">
                                      <p:cBhvr>
                                        <p:cTn id="23" dur="500" fill="hold"/>
                                        <p:tgtEl>
                                          <p:spTgt spid="8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xit" presetSubtype="2" fill="hold" nodeType="clickEffect">
                                  <p:stCondLst>
                                    <p:cond delay="0"/>
                                  </p:stCondLst>
                                  <p:childTnLst>
                                    <p:animEffect transition="out" filter="wipe(right)">
                                      <p:cBhvr>
                                        <p:cTn id="27" dur="500"/>
                                        <p:tgtEl>
                                          <p:spTgt spid="83"/>
                                        </p:tgtEl>
                                      </p:cBhvr>
                                    </p:animEffect>
                                    <p:set>
                                      <p:cBhvr>
                                        <p:cTn id="28" dur="1" fill="hold">
                                          <p:stCondLst>
                                            <p:cond delay="499"/>
                                          </p:stCondLst>
                                        </p:cTn>
                                        <p:tgtEl>
                                          <p:spTgt spid="83"/>
                                        </p:tgtEl>
                                        <p:attrNameLst>
                                          <p:attrName>style.visibility</p:attrName>
                                        </p:attrNameLst>
                                      </p:cBhvr>
                                      <p:to>
                                        <p:strVal val="hidden"/>
                                      </p:to>
                                    </p:set>
                                  </p:childTnLst>
                                </p:cTn>
                              </p:par>
                              <p:par>
                                <p:cTn id="29" presetID="22" presetClass="exit" presetSubtype="2" fill="hold" nodeType="withEffect">
                                  <p:stCondLst>
                                    <p:cond delay="0"/>
                                  </p:stCondLst>
                                  <p:childTnLst>
                                    <p:animEffect transition="out" filter="wipe(right)">
                                      <p:cBhvr>
                                        <p:cTn id="30" dur="500"/>
                                        <p:tgtEl>
                                          <p:spTgt spid="84"/>
                                        </p:tgtEl>
                                      </p:cBhvr>
                                    </p:animEffect>
                                    <p:set>
                                      <p:cBhvr>
                                        <p:cTn id="31" dur="1" fill="hold">
                                          <p:stCondLst>
                                            <p:cond delay="499"/>
                                          </p:stCondLst>
                                        </p:cTn>
                                        <p:tgtEl>
                                          <p:spTgt spid="84"/>
                                        </p:tgtEl>
                                        <p:attrNameLst>
                                          <p:attrName>style.visibility</p:attrName>
                                        </p:attrNameLst>
                                      </p:cBhvr>
                                      <p:to>
                                        <p:strVal val="hidden"/>
                                      </p:to>
                                    </p:set>
                                  </p:childTnLst>
                                </p:cTn>
                              </p:par>
                              <p:par>
                                <p:cTn id="32" presetID="16" presetClass="exit" presetSubtype="26" fill="hold" nodeType="withEffect">
                                  <p:stCondLst>
                                    <p:cond delay="0"/>
                                  </p:stCondLst>
                                  <p:childTnLst>
                                    <p:animEffect transition="out" filter="barn(inHorizontal)">
                                      <p:cBhvr>
                                        <p:cTn id="33" dur="500"/>
                                        <p:tgtEl>
                                          <p:spTgt spid="80"/>
                                        </p:tgtEl>
                                      </p:cBhvr>
                                    </p:animEffect>
                                    <p:set>
                                      <p:cBhvr>
                                        <p:cTn id="34" dur="1" fill="hold">
                                          <p:stCondLst>
                                            <p:cond delay="499"/>
                                          </p:stCondLst>
                                        </p:cTn>
                                        <p:tgtEl>
                                          <p:spTgt spid="8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85"/>
                                        </p:tgtEl>
                                      </p:cBhvr>
                                    </p:animEffect>
                                    <p:set>
                                      <p:cBhvr>
                                        <p:cTn id="37" dur="1" fill="hold">
                                          <p:stCondLst>
                                            <p:cond delay="999"/>
                                          </p:stCondLst>
                                        </p:cTn>
                                        <p:tgtEl>
                                          <p:spTgt spid="8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86"/>
                                        </p:tgtEl>
                                      </p:cBhvr>
                                    </p:animEffect>
                                    <p:set>
                                      <p:cBhvr>
                                        <p:cTn id="40" dur="1" fill="hold">
                                          <p:stCondLst>
                                            <p:cond delay="999"/>
                                          </p:stCondLst>
                                        </p:cTn>
                                        <p:tgtEl>
                                          <p:spTgt spid="86"/>
                                        </p:tgtEl>
                                        <p:attrNameLst>
                                          <p:attrName>style.visibility</p:attrName>
                                        </p:attrNameLst>
                                      </p:cBhvr>
                                      <p:to>
                                        <p:strVal val="hidden"/>
                                      </p:to>
                                    </p:se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par>
                          <p:cTn id="45" fill="hold">
                            <p:stCondLst>
                              <p:cond delay="1500"/>
                            </p:stCondLst>
                            <p:childTnLst>
                              <p:par>
                                <p:cTn id="46" presetID="17" presetClass="entr" presetSubtype="10" fill="hold" grpId="0" nodeType="afterEffect">
                                  <p:stCondLst>
                                    <p:cond delay="0"/>
                                  </p:stCondLst>
                                  <p:childTnLst>
                                    <p:set>
                                      <p:cBhvr>
                                        <p:cTn id="47" dur="1" fill="hold">
                                          <p:stCondLst>
                                            <p:cond delay="0"/>
                                          </p:stCondLst>
                                        </p:cTn>
                                        <p:tgtEl>
                                          <p:spTgt spid="117"/>
                                        </p:tgtEl>
                                        <p:attrNameLst>
                                          <p:attrName>style.visibility</p:attrName>
                                        </p:attrNameLst>
                                      </p:cBhvr>
                                      <p:to>
                                        <p:strVal val="visible"/>
                                      </p:to>
                                    </p:set>
                                    <p:anim calcmode="lin" valueType="num">
                                      <p:cBhvr>
                                        <p:cTn id="48" dur="500" fill="hold"/>
                                        <p:tgtEl>
                                          <p:spTgt spid="117"/>
                                        </p:tgtEl>
                                        <p:attrNameLst>
                                          <p:attrName>ppt_w</p:attrName>
                                        </p:attrNameLst>
                                      </p:cBhvr>
                                      <p:tavLst>
                                        <p:tav tm="0">
                                          <p:val>
                                            <p:fltVal val="0"/>
                                          </p:val>
                                        </p:tav>
                                        <p:tav tm="100000">
                                          <p:val>
                                            <p:strVal val="#ppt_w"/>
                                          </p:val>
                                        </p:tav>
                                      </p:tavLst>
                                    </p:anim>
                                    <p:anim calcmode="lin" valueType="num">
                                      <p:cBhvr>
                                        <p:cTn id="49" dur="500" fill="hold"/>
                                        <p:tgtEl>
                                          <p:spTgt spid="117"/>
                                        </p:tgtEl>
                                        <p:attrNameLst>
                                          <p:attrName>ppt_h</p:attrName>
                                        </p:attrNameLst>
                                      </p:cBhvr>
                                      <p:tavLst>
                                        <p:tav tm="0">
                                          <p:val>
                                            <p:strVal val="#ppt_h"/>
                                          </p:val>
                                        </p:tav>
                                        <p:tav tm="100000">
                                          <p:val>
                                            <p:strVal val="#ppt_h"/>
                                          </p:val>
                                        </p:tav>
                                      </p:tavLst>
                                    </p:anim>
                                  </p:childTnLst>
                                </p:cTn>
                              </p:par>
                            </p:childTnLst>
                          </p:cTn>
                        </p:par>
                        <p:par>
                          <p:cTn id="50" fill="hold">
                            <p:stCondLst>
                              <p:cond delay="2000"/>
                            </p:stCondLst>
                            <p:childTnLst>
                              <p:par>
                                <p:cTn id="51" presetID="16" presetClass="entr" presetSubtype="42" fill="hold" nodeType="after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barn(outHorizontal)">
                                      <p:cBhvr>
                                        <p:cTn id="5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5" grpId="1"/>
      <p:bldP spid="86" grpId="0"/>
      <p:bldP spid="86" grpId="1"/>
      <p:bldP spid="1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ound Same Side Corner Rectangle 151"/>
          <p:cNvSpPr/>
          <p:nvPr/>
        </p:nvSpPr>
        <p:spPr>
          <a:xfrm flipH="1" flipV="1">
            <a:off x="0" y="1395413"/>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Rounded Rectangle 165"/>
          <p:cNvSpPr/>
          <p:nvPr/>
        </p:nvSpPr>
        <p:spPr>
          <a:xfrm>
            <a:off x="6619875" y="1800478"/>
            <a:ext cx="2019300" cy="4077908"/>
          </a:xfrm>
          <a:prstGeom prst="roundRect">
            <a:avLst>
              <a:gd name="adj" fmla="val 5125"/>
            </a:avLst>
          </a:prstGeom>
          <a:solidFill>
            <a:schemeClr val="bg1">
              <a:lumMod val="65000"/>
            </a:schemeClr>
          </a:solidFill>
          <a:ln w="15875">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5000"/>
              </a:lnSpc>
              <a:spcBef>
                <a:spcPct val="0"/>
              </a:spcBef>
              <a:spcAft>
                <a:spcPct val="0"/>
              </a:spcAft>
              <a:defRPr/>
            </a:pPr>
            <a:endParaRPr lang="en-US" dirty="0"/>
          </a:p>
        </p:txBody>
      </p:sp>
      <p:sp>
        <p:nvSpPr>
          <p:cNvPr id="195" name="Rounded Rectangle 194"/>
          <p:cNvSpPr/>
          <p:nvPr/>
        </p:nvSpPr>
        <p:spPr>
          <a:xfrm>
            <a:off x="4301004" y="1836360"/>
            <a:ext cx="1606798" cy="4038600"/>
          </a:xfrm>
          <a:prstGeom prst="roundRect">
            <a:avLst>
              <a:gd name="adj" fmla="val 7418"/>
            </a:avLst>
          </a:prstGeom>
          <a:solidFill>
            <a:schemeClr val="bg1">
              <a:lumMod val="65000"/>
            </a:schemeClr>
          </a:solidFill>
          <a:ln w="15875">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5000"/>
              </a:lnSpc>
              <a:spcBef>
                <a:spcPct val="0"/>
              </a:spcBef>
              <a:spcAft>
                <a:spcPct val="0"/>
              </a:spcAft>
              <a:defRPr/>
            </a:pPr>
            <a:endParaRPr lang="en-US" dirty="0"/>
          </a:p>
        </p:txBody>
      </p:sp>
      <p:sp>
        <p:nvSpPr>
          <p:cNvPr id="224" name="Round Same Side Corner Rectangle 223"/>
          <p:cNvSpPr/>
          <p:nvPr/>
        </p:nvSpPr>
        <p:spPr>
          <a:xfrm>
            <a:off x="6620720" y="1804091"/>
            <a:ext cx="1990846" cy="3553428"/>
          </a:xfrm>
          <a:prstGeom prst="round2SameRect">
            <a:avLst>
              <a:gd name="adj1" fmla="val 3897"/>
              <a:gd name="adj2" fmla="val 0"/>
            </a:avLst>
          </a:prstGeom>
          <a:solidFill>
            <a:schemeClr val="accent6">
              <a:lumMod val="20000"/>
              <a:lumOff val="80000"/>
              <a:alpha val="40000"/>
            </a:schemeClr>
          </a:solidFill>
          <a:ln>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5" name="Rounded Rectangle 224"/>
          <p:cNvSpPr/>
          <p:nvPr/>
        </p:nvSpPr>
        <p:spPr>
          <a:xfrm>
            <a:off x="4289429" y="1836360"/>
            <a:ext cx="1606798" cy="4027083"/>
          </a:xfrm>
          <a:prstGeom prst="roundRect">
            <a:avLst>
              <a:gd name="adj" fmla="val 7418"/>
            </a:avLst>
          </a:prstGeom>
          <a:solidFill>
            <a:schemeClr val="accent6">
              <a:lumMod val="20000"/>
              <a:lumOff val="80000"/>
              <a:alpha val="40000"/>
            </a:schemeClr>
          </a:solidFill>
          <a:ln>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5000"/>
              </a:lnSpc>
              <a:spcBef>
                <a:spcPct val="0"/>
              </a:spcBef>
              <a:spcAft>
                <a:spcPct val="0"/>
              </a:spcAft>
              <a:defRPr/>
            </a:pPr>
            <a:endParaRPr lang="en-US" dirty="0" smtClean="0"/>
          </a:p>
        </p:txBody>
      </p:sp>
      <p:sp>
        <p:nvSpPr>
          <p:cNvPr id="188" name="Rounded Rectangle 187"/>
          <p:cNvSpPr/>
          <p:nvPr/>
        </p:nvSpPr>
        <p:spPr bwMode="auto">
          <a:xfrm>
            <a:off x="359464" y="1639714"/>
            <a:ext cx="3205971" cy="4321390"/>
          </a:xfrm>
          <a:prstGeom prst="roundRect">
            <a:avLst>
              <a:gd name="adj" fmla="val 4392"/>
            </a:avLst>
          </a:prstGeom>
          <a:solidFill>
            <a:schemeClr val="bg1">
              <a:lumMod val="65000"/>
            </a:schemeClr>
          </a:solidFill>
          <a:ln w="15875">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p>
        </p:txBody>
      </p:sp>
      <p:sp>
        <p:nvSpPr>
          <p:cNvPr id="187" name="Title 186"/>
          <p:cNvSpPr>
            <a:spLocks noGrp="1"/>
          </p:cNvSpPr>
          <p:nvPr>
            <p:ph type="title"/>
          </p:nvPr>
        </p:nvSpPr>
        <p:spPr/>
        <p:txBody>
          <a:bodyPr/>
          <a:lstStyle/>
          <a:p>
            <a:pPr algn="l" defTabSz="914400">
              <a:lnSpc>
                <a:spcPct val="80000"/>
              </a:lnSpc>
              <a:spcBef>
                <a:spcPct val="0"/>
              </a:spcBef>
              <a:buNone/>
            </a:pPr>
            <a:r>
              <a:rPr lang="fr-BE" sz="3200" b="0" i="0" spc="0" baseline="0">
                <a:solidFill>
                  <a:srgbClr val="2B348E"/>
                </a:solidFill>
                <a:latin typeface="Arial"/>
                <a:ea typeface="+mj-ea"/>
                <a:cs typeface="+mj-cs"/>
              </a:rPr>
              <a:t>Cisco VXI</a:t>
            </a:r>
            <a:br>
              <a:rPr lang="fr-BE" sz="3200" b="0" i="0" spc="0" baseline="0">
                <a:solidFill>
                  <a:srgbClr val="2B348E"/>
                </a:solidFill>
                <a:latin typeface="Arial"/>
                <a:ea typeface="+mj-ea"/>
                <a:cs typeface="+mj-cs"/>
              </a:rPr>
            </a:br>
            <a:r>
              <a:rPr lang="fr-BE" sz="2400" b="0" i="0" spc="0" baseline="0">
                <a:solidFill>
                  <a:srgbClr val="1E1F81"/>
                </a:solidFill>
                <a:latin typeface="Arial"/>
                <a:ea typeface="+mj-ea"/>
                <a:cs typeface="+mj-cs"/>
              </a:rPr>
              <a:t>Solution virtualisée, de bout en bout</a:t>
            </a:r>
          </a:p>
        </p:txBody>
      </p:sp>
      <p:sp>
        <p:nvSpPr>
          <p:cNvPr id="149" name="Rounded Rectangle 148"/>
          <p:cNvSpPr/>
          <p:nvPr/>
        </p:nvSpPr>
        <p:spPr>
          <a:xfrm>
            <a:off x="6933700" y="950414"/>
            <a:ext cx="480790" cy="306712"/>
          </a:xfrm>
          <a:prstGeom prst="roundRect">
            <a:avLst/>
          </a:prstGeom>
          <a:solidFill>
            <a:schemeClr val="accent6">
              <a:lumMod val="20000"/>
              <a:lumOff val="80000"/>
              <a:alpha val="40000"/>
            </a:schemeClr>
          </a:solidFill>
          <a:ln>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5000"/>
              </a:lnSpc>
              <a:spcBef>
                <a:spcPct val="0"/>
              </a:spcBef>
              <a:spcAft>
                <a:spcPct val="0"/>
              </a:spcAft>
              <a:defRPr/>
            </a:pPr>
            <a:endParaRPr lang="en-US" dirty="0"/>
          </a:p>
        </p:txBody>
      </p:sp>
      <p:sp>
        <p:nvSpPr>
          <p:cNvPr id="190" name="Rounded Rectangle 33"/>
          <p:cNvSpPr>
            <a:spLocks noChangeArrowheads="1"/>
          </p:cNvSpPr>
          <p:nvPr/>
        </p:nvSpPr>
        <p:spPr bwMode="auto">
          <a:xfrm>
            <a:off x="2251110" y="1897646"/>
            <a:ext cx="582122" cy="369118"/>
          </a:xfrm>
          <a:prstGeom prst="roundRect">
            <a:avLst>
              <a:gd name="adj"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a:lnSpc>
                <a:spcPct val="95000"/>
              </a:lnSpc>
              <a:buNone/>
            </a:pPr>
            <a:r>
              <a:rPr lang="fr-BE" sz="800" b="0" i="0">
                <a:solidFill>
                  <a:srgbClr val="FFFFFF"/>
                </a:solidFill>
                <a:latin typeface="Arial"/>
                <a:ea typeface="+mn-ea"/>
                <a:cs typeface="+mn-cs"/>
              </a:rPr>
              <a:t>MS Office</a:t>
            </a:r>
          </a:p>
        </p:txBody>
      </p:sp>
      <p:sp>
        <p:nvSpPr>
          <p:cNvPr id="230" name="Rectangle 229"/>
          <p:cNvSpPr/>
          <p:nvPr/>
        </p:nvSpPr>
        <p:spPr>
          <a:xfrm>
            <a:off x="689909" y="1381706"/>
            <a:ext cx="2545080" cy="276999"/>
          </a:xfrm>
          <a:prstGeom prst="rect">
            <a:avLst/>
          </a:prstGeom>
        </p:spPr>
        <p:txBody>
          <a:bodyPr wrap="square">
            <a:spAutoFit/>
          </a:bodyPr>
          <a:lstStyle/>
          <a:p>
            <a:pPr algn="ctr" defTabSz="914400">
              <a:buNone/>
            </a:pPr>
            <a:r>
              <a:rPr lang="en-US" sz="1200" b="1" i="0" kern="1200">
                <a:solidFill>
                  <a:srgbClr val="3A3A3A"/>
                </a:solidFill>
                <a:latin typeface="Arial"/>
                <a:ea typeface="+mn-ea"/>
                <a:cs typeface="+mn-cs"/>
              </a:rPr>
              <a:t>Data center virtualisé</a:t>
            </a:r>
          </a:p>
        </p:txBody>
      </p:sp>
      <p:pic>
        <p:nvPicPr>
          <p:cNvPr id="114" name="Picture 113" descr="microsoft-wt.png"/>
          <p:cNvPicPr>
            <a:picLocks noChangeAspect="1"/>
          </p:cNvPicPr>
          <p:nvPr/>
        </p:nvPicPr>
        <p:blipFill>
          <a:blip r:embed="rId3" cstate="print"/>
          <a:stretch>
            <a:fillRect/>
          </a:stretch>
        </p:blipFill>
        <p:spPr>
          <a:xfrm>
            <a:off x="2280957" y="3165534"/>
            <a:ext cx="595170" cy="125621"/>
          </a:xfrm>
          <a:prstGeom prst="rect">
            <a:avLst/>
          </a:prstGeom>
        </p:spPr>
      </p:pic>
      <p:pic>
        <p:nvPicPr>
          <p:cNvPr id="115" name="Picture 114" descr="citrix-wt.png"/>
          <p:cNvPicPr>
            <a:picLocks noChangeAspect="1"/>
          </p:cNvPicPr>
          <p:nvPr/>
        </p:nvPicPr>
        <p:blipFill>
          <a:blip r:embed="rId4" cstate="print"/>
          <a:stretch>
            <a:fillRect/>
          </a:stretch>
        </p:blipFill>
        <p:spPr>
          <a:xfrm>
            <a:off x="1033031" y="3139634"/>
            <a:ext cx="385465" cy="186500"/>
          </a:xfrm>
          <a:prstGeom prst="rect">
            <a:avLst/>
          </a:prstGeom>
        </p:spPr>
      </p:pic>
      <p:pic>
        <p:nvPicPr>
          <p:cNvPr id="116" name="Picture 115" descr="vmware-wt.png"/>
          <p:cNvPicPr>
            <a:picLocks noChangeAspect="1"/>
          </p:cNvPicPr>
          <p:nvPr/>
        </p:nvPicPr>
        <p:blipFill>
          <a:blip r:embed="rId5" cstate="print"/>
          <a:stretch>
            <a:fillRect/>
          </a:stretch>
        </p:blipFill>
        <p:spPr>
          <a:xfrm>
            <a:off x="1525207" y="3165649"/>
            <a:ext cx="634115" cy="120696"/>
          </a:xfrm>
          <a:prstGeom prst="rect">
            <a:avLst/>
          </a:prstGeom>
        </p:spPr>
      </p:pic>
      <p:pic>
        <p:nvPicPr>
          <p:cNvPr id="118" name="Picture 117" descr="citrix-wt.png"/>
          <p:cNvPicPr>
            <a:picLocks noChangeAspect="1"/>
          </p:cNvPicPr>
          <p:nvPr/>
        </p:nvPicPr>
        <p:blipFill>
          <a:blip r:embed="rId6" cstate="print"/>
          <a:stretch>
            <a:fillRect/>
          </a:stretch>
        </p:blipFill>
        <p:spPr>
          <a:xfrm>
            <a:off x="1224774" y="2596910"/>
            <a:ext cx="564667" cy="273203"/>
          </a:xfrm>
          <a:prstGeom prst="rect">
            <a:avLst/>
          </a:prstGeom>
        </p:spPr>
      </p:pic>
      <p:pic>
        <p:nvPicPr>
          <p:cNvPr id="119" name="Picture 118" descr="vmware-wt.png"/>
          <p:cNvPicPr>
            <a:picLocks noChangeAspect="1"/>
          </p:cNvPicPr>
          <p:nvPr/>
        </p:nvPicPr>
        <p:blipFill>
          <a:blip r:embed="rId7" cstate="print"/>
          <a:stretch>
            <a:fillRect/>
          </a:stretch>
        </p:blipFill>
        <p:spPr>
          <a:xfrm>
            <a:off x="1963293" y="2661910"/>
            <a:ext cx="893663" cy="170098"/>
          </a:xfrm>
          <a:prstGeom prst="rect">
            <a:avLst/>
          </a:prstGeom>
        </p:spPr>
      </p:pic>
      <p:pic>
        <p:nvPicPr>
          <p:cNvPr id="244" name="Picture 243" descr="EMC-wt.png"/>
          <p:cNvPicPr>
            <a:picLocks noChangeAspect="1"/>
          </p:cNvPicPr>
          <p:nvPr/>
        </p:nvPicPr>
        <p:blipFill>
          <a:blip r:embed="rId8" cstate="print"/>
          <a:stretch>
            <a:fillRect/>
          </a:stretch>
        </p:blipFill>
        <p:spPr>
          <a:xfrm>
            <a:off x="713277" y="5505797"/>
            <a:ext cx="930196" cy="284798"/>
          </a:xfrm>
          <a:prstGeom prst="rect">
            <a:avLst/>
          </a:prstGeom>
        </p:spPr>
      </p:pic>
      <p:sp>
        <p:nvSpPr>
          <p:cNvPr id="182" name="TextBox 181"/>
          <p:cNvSpPr txBox="1"/>
          <p:nvPr/>
        </p:nvSpPr>
        <p:spPr>
          <a:xfrm>
            <a:off x="7429730" y="967566"/>
            <a:ext cx="1544012" cy="307777"/>
          </a:xfrm>
          <a:prstGeom prst="rect">
            <a:avLst/>
          </a:prstGeom>
          <a:noFill/>
        </p:spPr>
        <p:txBody>
          <a:bodyPr wrap="none" rtlCol="0">
            <a:spAutoFit/>
          </a:bodyPr>
          <a:lstStyle/>
          <a:p>
            <a:pPr algn="l" defTabSz="914400">
              <a:buNone/>
            </a:pPr>
            <a:r>
              <a:rPr lang="fr-BE" sz="1400" b="0" i="0" kern="1200">
                <a:solidFill>
                  <a:srgbClr val="3A3A3A"/>
                </a:solidFill>
                <a:latin typeface="Arial"/>
                <a:ea typeface="+mn-ea"/>
                <a:cs typeface="+mn-cs"/>
              </a:rPr>
              <a:t>= Produits Cisco</a:t>
            </a:r>
          </a:p>
        </p:txBody>
      </p:sp>
      <p:sp>
        <p:nvSpPr>
          <p:cNvPr id="203" name="Rectangle 202"/>
          <p:cNvSpPr/>
          <p:nvPr/>
        </p:nvSpPr>
        <p:spPr>
          <a:xfrm>
            <a:off x="6253802" y="1339448"/>
            <a:ext cx="2726223" cy="461665"/>
          </a:xfrm>
          <a:prstGeom prst="rect">
            <a:avLst/>
          </a:prstGeom>
        </p:spPr>
        <p:txBody>
          <a:bodyPr wrap="square">
            <a:spAutoFit/>
          </a:bodyPr>
          <a:lstStyle/>
          <a:p>
            <a:pPr algn="ctr" defTabSz="914400">
              <a:buNone/>
            </a:pPr>
            <a:r>
              <a:rPr lang="en-US" sz="1200" b="1" i="0" kern="1200">
                <a:solidFill>
                  <a:srgbClr val="3A3A3A"/>
                </a:solidFill>
                <a:latin typeface="Arial"/>
                <a:ea typeface="+mn-ea"/>
                <a:cs typeface="+mn-cs"/>
              </a:rPr>
              <a:t>Espace de travail collaboratif </a:t>
            </a:r>
            <a:br>
              <a:rPr lang="en-US" sz="1200" b="1" i="0" kern="1200">
                <a:solidFill>
                  <a:srgbClr val="3A3A3A"/>
                </a:solidFill>
                <a:latin typeface="Arial"/>
                <a:ea typeface="+mn-ea"/>
                <a:cs typeface="+mn-cs"/>
              </a:rPr>
            </a:br>
            <a:r>
              <a:rPr lang="en-US" sz="1200" b="1" i="0" kern="1200">
                <a:solidFill>
                  <a:srgbClr val="3A3A3A"/>
                </a:solidFill>
                <a:latin typeface="Arial"/>
                <a:ea typeface="+mn-ea"/>
                <a:cs typeface="+mn-cs"/>
              </a:rPr>
              <a:t>virtualisé</a:t>
            </a:r>
          </a:p>
        </p:txBody>
      </p:sp>
      <p:sp>
        <p:nvSpPr>
          <p:cNvPr id="215" name="Text Box 22"/>
          <p:cNvSpPr txBox="1">
            <a:spLocks noChangeArrowheads="1"/>
          </p:cNvSpPr>
          <p:nvPr/>
        </p:nvSpPr>
        <p:spPr bwMode="auto">
          <a:xfrm>
            <a:off x="7124309" y="2526563"/>
            <a:ext cx="1333891" cy="415498"/>
          </a:xfrm>
          <a:prstGeom prst="rect">
            <a:avLst/>
          </a:prstGeom>
          <a:noFill/>
          <a:ln w="9525">
            <a:noFill/>
            <a:miter lim="800000"/>
            <a:headEnd/>
            <a:tailEnd/>
          </a:ln>
        </p:spPr>
        <p:txBody>
          <a:bodyPr wrap="square">
            <a:spAutoFit/>
          </a:bodyPr>
          <a:lstStyle/>
          <a:p>
            <a:pPr algn="ctr" defTabSz="914400">
              <a:spcBef>
                <a:spcPct val="50000"/>
              </a:spcBef>
              <a:buNone/>
            </a:pPr>
            <a:r>
              <a:rPr lang="fr-BE" sz="1050" b="0" i="0" kern="1200">
                <a:solidFill>
                  <a:srgbClr val="3A3A3A"/>
                </a:solidFill>
                <a:latin typeface="Arial"/>
                <a:ea typeface="+mn-ea"/>
                <a:cs typeface="+mn-cs"/>
              </a:rPr>
              <a:t>Client léger Cisco VXC 6215</a:t>
            </a:r>
          </a:p>
        </p:txBody>
      </p:sp>
      <p:sp>
        <p:nvSpPr>
          <p:cNvPr id="104" name="TextBox 149"/>
          <p:cNvSpPr txBox="1">
            <a:spLocks noChangeArrowheads="1"/>
          </p:cNvSpPr>
          <p:nvPr/>
        </p:nvSpPr>
        <p:spPr bwMode="auto">
          <a:xfrm>
            <a:off x="6735083" y="1844715"/>
            <a:ext cx="1788884" cy="397032"/>
          </a:xfrm>
          <a:prstGeom prst="rect">
            <a:avLst/>
          </a:prstGeom>
          <a:noFill/>
          <a:ln w="9525">
            <a:noFill/>
            <a:miter lim="800000"/>
            <a:headEnd/>
            <a:tailEnd/>
          </a:ln>
        </p:spPr>
        <p:txBody>
          <a:bodyPr wrap="square">
            <a:spAutoFit/>
          </a:bodyPr>
          <a:lstStyle/>
          <a:p>
            <a:pPr algn="ctr" defTabSz="914400">
              <a:lnSpc>
                <a:spcPct val="90000"/>
              </a:lnSpc>
              <a:buNone/>
            </a:pPr>
            <a:r>
              <a:rPr lang="fr-BE" sz="1100" b="0" i="0" kern="1200" dirty="0">
                <a:solidFill>
                  <a:srgbClr val="3A3A3A"/>
                </a:solidFill>
                <a:latin typeface="Arial"/>
                <a:ea typeface="+mn-ea"/>
                <a:cs typeface="+mn-cs"/>
              </a:rPr>
              <a:t>Cisco </a:t>
            </a:r>
            <a:r>
              <a:rPr lang="fr-BE" sz="1100" b="0" i="0" kern="1200" dirty="0" err="1" smtClean="0">
                <a:solidFill>
                  <a:srgbClr val="3A3A3A"/>
                </a:solidFill>
                <a:latin typeface="Arial"/>
                <a:ea typeface="+mn-ea"/>
                <a:cs typeface="+mn-cs"/>
              </a:rPr>
              <a:t>Virtualization</a:t>
            </a:r>
            <a:r>
              <a:rPr lang="fr-BE" sz="1100" b="0" i="0" kern="1200" dirty="0" smtClean="0">
                <a:solidFill>
                  <a:srgbClr val="3A3A3A"/>
                </a:solidFill>
                <a:latin typeface="Arial"/>
                <a:ea typeface="+mn-ea"/>
                <a:cs typeface="+mn-cs"/>
              </a:rPr>
              <a:t> </a:t>
            </a:r>
            <a:r>
              <a:rPr lang="fr-BE" sz="1100" b="0" i="0" kern="1200" dirty="0" err="1" smtClean="0">
                <a:solidFill>
                  <a:srgbClr val="3A3A3A"/>
                </a:solidFill>
                <a:latin typeface="Arial"/>
                <a:ea typeface="+mn-ea"/>
                <a:cs typeface="+mn-cs"/>
              </a:rPr>
              <a:t>Experience</a:t>
            </a:r>
            <a:r>
              <a:rPr lang="fr-BE" sz="1100" b="0" i="0" kern="1200" dirty="0" smtClean="0">
                <a:solidFill>
                  <a:srgbClr val="3A3A3A"/>
                </a:solidFill>
                <a:latin typeface="Arial"/>
                <a:ea typeface="+mn-ea"/>
                <a:cs typeface="+mn-cs"/>
              </a:rPr>
              <a:t> </a:t>
            </a:r>
            <a:r>
              <a:rPr lang="fr-BE" sz="1100" b="0" i="0" kern="1200" dirty="0">
                <a:solidFill>
                  <a:srgbClr val="3A3A3A"/>
                </a:solidFill>
                <a:latin typeface="Arial"/>
                <a:ea typeface="+mn-ea"/>
                <a:cs typeface="+mn-cs"/>
              </a:rPr>
              <a:t>Clients</a:t>
            </a:r>
            <a:endParaRPr lang="en-US" sz="900" kern="1200" dirty="0">
              <a:solidFill>
                <a:srgbClr val="3A3A3A"/>
              </a:solidFill>
              <a:latin typeface="Arial"/>
              <a:ea typeface="+mn-ea"/>
              <a:cs typeface="+mn-cs"/>
            </a:endParaRPr>
          </a:p>
        </p:txBody>
      </p:sp>
      <p:pic>
        <p:nvPicPr>
          <p:cNvPr id="153" name="Picture 152" descr="BP_3q_back_01.png"/>
          <p:cNvPicPr>
            <a:picLocks noChangeAspect="1"/>
          </p:cNvPicPr>
          <p:nvPr/>
        </p:nvPicPr>
        <p:blipFill>
          <a:blip r:embed="rId9" cstate="screen"/>
          <a:srcRect/>
          <a:stretch>
            <a:fillRect/>
          </a:stretch>
        </p:blipFill>
        <p:spPr>
          <a:xfrm>
            <a:off x="6557904" y="3700416"/>
            <a:ext cx="1033510" cy="797287"/>
          </a:xfrm>
          <a:prstGeom prst="rect">
            <a:avLst/>
          </a:prstGeom>
        </p:spPr>
      </p:pic>
      <p:pic>
        <p:nvPicPr>
          <p:cNvPr id="160" name="Picture 159"/>
          <p:cNvPicPr>
            <a:picLocks noChangeAspect="1"/>
          </p:cNvPicPr>
          <p:nvPr/>
        </p:nvPicPr>
        <p:blipFill>
          <a:blip r:embed="rId10" cstate="print"/>
          <a:stretch>
            <a:fillRect/>
          </a:stretch>
        </p:blipFill>
        <p:spPr>
          <a:xfrm>
            <a:off x="8253718" y="3863787"/>
            <a:ext cx="383552" cy="667047"/>
          </a:xfrm>
          <a:prstGeom prst="rect">
            <a:avLst/>
          </a:prstGeom>
          <a:effectLst/>
        </p:spPr>
      </p:pic>
      <p:pic>
        <p:nvPicPr>
          <p:cNvPr id="167" name="Picture 166" descr="SlimBig.png"/>
          <p:cNvPicPr>
            <a:picLocks noChangeAspect="1"/>
          </p:cNvPicPr>
          <p:nvPr/>
        </p:nvPicPr>
        <p:blipFill>
          <a:blip r:embed="rId11" cstate="screen"/>
          <a:stretch>
            <a:fillRect/>
          </a:stretch>
        </p:blipFill>
        <p:spPr>
          <a:xfrm>
            <a:off x="6786420" y="2521913"/>
            <a:ext cx="429292" cy="733846"/>
          </a:xfrm>
          <a:prstGeom prst="rect">
            <a:avLst/>
          </a:prstGeom>
        </p:spPr>
      </p:pic>
      <p:pic>
        <p:nvPicPr>
          <p:cNvPr id="174" name="Picture 173" descr="tablet2.png"/>
          <p:cNvPicPr>
            <a:picLocks noChangeAspect="1"/>
          </p:cNvPicPr>
          <p:nvPr/>
        </p:nvPicPr>
        <p:blipFill>
          <a:blip r:embed="rId12" cstate="screen"/>
          <a:stretch>
            <a:fillRect/>
          </a:stretch>
        </p:blipFill>
        <p:spPr>
          <a:xfrm>
            <a:off x="6861993" y="4635091"/>
            <a:ext cx="705472" cy="555826"/>
          </a:xfrm>
          <a:prstGeom prst="rect">
            <a:avLst/>
          </a:prstGeom>
          <a:effectLst>
            <a:outerShdw blurRad="50800" dist="38100" dir="5400000" algn="t" rotWithShape="0">
              <a:prstClr val="black">
                <a:alpha val="40000"/>
              </a:prstClr>
            </a:outerShdw>
            <a:reflection blurRad="6350" stA="52000" endA="300" endPos="35000" dir="5400000" sy="-100000" algn="bl" rotWithShape="0"/>
          </a:effectLst>
          <a:scene3d>
            <a:camera prst="perspectiveHeroicExtremeRightFacing" fov="2700000">
              <a:rot lat="595527" lon="20100063" rev="0"/>
            </a:camera>
            <a:lightRig rig="threePt" dir="t"/>
          </a:scene3d>
          <a:sp3d>
            <a:bevelT/>
          </a:sp3d>
        </p:spPr>
      </p:pic>
      <p:sp>
        <p:nvSpPr>
          <p:cNvPr id="175" name="TextBox 149"/>
          <p:cNvSpPr txBox="1">
            <a:spLocks noChangeArrowheads="1"/>
          </p:cNvSpPr>
          <p:nvPr/>
        </p:nvSpPr>
        <p:spPr bwMode="auto">
          <a:xfrm>
            <a:off x="7493651" y="4677665"/>
            <a:ext cx="911209" cy="549381"/>
          </a:xfrm>
          <a:prstGeom prst="rect">
            <a:avLst/>
          </a:prstGeom>
          <a:noFill/>
          <a:ln w="9525">
            <a:noFill/>
            <a:miter lim="800000"/>
            <a:headEnd/>
            <a:tailEnd/>
          </a:ln>
        </p:spPr>
        <p:txBody>
          <a:bodyPr wrap="square">
            <a:prstTxWarp prst="textNoShape">
              <a:avLst/>
            </a:prstTxWarp>
            <a:spAutoFit/>
          </a:bodyPr>
          <a:lstStyle/>
          <a:p>
            <a:pPr algn="ctr" defTabSz="914400">
              <a:lnSpc>
                <a:spcPct val="90000"/>
              </a:lnSpc>
              <a:spcBef>
                <a:spcPct val="0"/>
              </a:spcBef>
              <a:spcAft>
                <a:spcPct val="0"/>
              </a:spcAft>
              <a:buNone/>
            </a:pPr>
            <a:r>
              <a:rPr lang="fr-BE" sz="1050" b="0" i="0" kern="1200" dirty="0">
                <a:solidFill>
                  <a:srgbClr val="3A3A3A"/>
                </a:solidFill>
                <a:latin typeface="Arial"/>
                <a:ea typeface="+mn-ea"/>
                <a:cs typeface="+mn-cs"/>
              </a:rPr>
              <a:t>Tablette professionnelle </a:t>
            </a:r>
            <a:r>
              <a:rPr lang="fr-BE" sz="1050" b="0" i="0" kern="1200" dirty="0" err="1">
                <a:solidFill>
                  <a:srgbClr val="3A3A3A"/>
                </a:solidFill>
                <a:latin typeface="Arial"/>
                <a:ea typeface="+mn-ea"/>
                <a:cs typeface="+mn-cs"/>
              </a:rPr>
              <a:t>Cius</a:t>
            </a:r>
            <a:endParaRPr lang="en-US" sz="800" kern="1200" dirty="0">
              <a:solidFill>
                <a:srgbClr val="3A3A3A"/>
              </a:solidFill>
              <a:latin typeface="Arial"/>
              <a:ea typeface="+mn-ea"/>
              <a:cs typeface="+mn-cs"/>
            </a:endParaRPr>
          </a:p>
        </p:txBody>
      </p:sp>
      <p:sp>
        <p:nvSpPr>
          <p:cNvPr id="176" name="Text Box 22"/>
          <p:cNvSpPr txBox="1">
            <a:spLocks noChangeArrowheads="1"/>
          </p:cNvSpPr>
          <p:nvPr/>
        </p:nvSpPr>
        <p:spPr bwMode="auto">
          <a:xfrm>
            <a:off x="6603392" y="3244704"/>
            <a:ext cx="1359508" cy="430887"/>
          </a:xfrm>
          <a:prstGeom prst="rect">
            <a:avLst/>
          </a:prstGeom>
          <a:noFill/>
          <a:ln w="9525">
            <a:noFill/>
            <a:miter lim="800000"/>
            <a:headEnd/>
            <a:tailEnd/>
          </a:ln>
        </p:spPr>
        <p:txBody>
          <a:bodyPr wrap="square">
            <a:spAutoFit/>
          </a:bodyPr>
          <a:lstStyle/>
          <a:p>
            <a:pPr algn="ctr" defTabSz="914400">
              <a:spcBef>
                <a:spcPct val="50000"/>
              </a:spcBef>
              <a:buNone/>
            </a:pPr>
            <a:r>
              <a:rPr lang="fr-BE" sz="1050" b="0" i="0" kern="1200">
                <a:solidFill>
                  <a:srgbClr val="3A3A3A"/>
                </a:solidFill>
                <a:latin typeface="Arial"/>
                <a:ea typeface="+mn-ea"/>
                <a:cs typeface="+mn-cs"/>
              </a:rPr>
              <a:t>Client PC Cisco VXC 4000</a:t>
            </a:r>
          </a:p>
        </p:txBody>
      </p:sp>
      <p:sp>
        <p:nvSpPr>
          <p:cNvPr id="177" name="Text Box 22"/>
          <p:cNvSpPr txBox="1">
            <a:spLocks noChangeArrowheads="1"/>
          </p:cNvSpPr>
          <p:nvPr/>
        </p:nvSpPr>
        <p:spPr bwMode="auto">
          <a:xfrm>
            <a:off x="7433972" y="3834990"/>
            <a:ext cx="909928" cy="738664"/>
          </a:xfrm>
          <a:prstGeom prst="rect">
            <a:avLst/>
          </a:prstGeom>
          <a:noFill/>
          <a:ln w="9525">
            <a:noFill/>
            <a:miter lim="800000"/>
            <a:headEnd/>
            <a:tailEnd/>
          </a:ln>
        </p:spPr>
        <p:txBody>
          <a:bodyPr wrap="square">
            <a:spAutoFit/>
          </a:bodyPr>
          <a:lstStyle/>
          <a:p>
            <a:pPr algn="ctr" defTabSz="914400">
              <a:spcBef>
                <a:spcPct val="50000"/>
              </a:spcBef>
              <a:buNone/>
            </a:pPr>
            <a:r>
              <a:rPr lang="fr-BE" sz="1050" b="0" i="0" kern="1200">
                <a:solidFill>
                  <a:srgbClr val="3A3A3A"/>
                </a:solidFill>
                <a:latin typeface="Arial"/>
                <a:ea typeface="+mn-ea"/>
                <a:cs typeface="+mn-cs"/>
              </a:rPr>
              <a:t>Cisco VXC 22xx et 21xx Zero Client</a:t>
            </a:r>
          </a:p>
        </p:txBody>
      </p:sp>
      <p:pic>
        <p:nvPicPr>
          <p:cNvPr id="196" name="Picture 2" descr="C:\Users\tomg\AppData\Local\Microsoft\Windows\Temporary Internet Files\Content.Outlook\P323ZHQC\AC3-Icon.pn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flipH="1">
            <a:off x="7288433" y="2271666"/>
            <a:ext cx="236137" cy="236137"/>
          </a:xfrm>
          <a:prstGeom prst="rect">
            <a:avLst/>
          </a:prstGeom>
          <a:noFill/>
          <a:extLst>
            <a:ext uri="{909E8E84-426E-40dd-AFC4-6F175D3DCCD1}">
              <a14:hiddenFill xmlns="" xmlns:a14="http://schemas.microsoft.com/office/drawing/2010/main">
                <a:solidFill>
                  <a:srgbClr val="FFFFFF"/>
                </a:solidFill>
              </a14:hiddenFill>
            </a:ext>
          </a:extLst>
        </p:spPr>
      </p:pic>
      <p:sp>
        <p:nvSpPr>
          <p:cNvPr id="197" name="TextBox 196"/>
          <p:cNvSpPr txBox="1"/>
          <p:nvPr/>
        </p:nvSpPr>
        <p:spPr>
          <a:xfrm>
            <a:off x="7504093" y="2252616"/>
            <a:ext cx="954107" cy="261610"/>
          </a:xfrm>
          <a:prstGeom prst="rect">
            <a:avLst/>
          </a:prstGeom>
          <a:noFill/>
        </p:spPr>
        <p:txBody>
          <a:bodyPr wrap="none" rtlCol="0">
            <a:spAutoFit/>
          </a:bodyPr>
          <a:lstStyle/>
          <a:p>
            <a:pPr algn="l" defTabSz="914400">
              <a:buNone/>
            </a:pPr>
            <a:r>
              <a:rPr lang="fr-BE" sz="1050" b="0" i="0" kern="1200">
                <a:solidFill>
                  <a:srgbClr val="3A3A3A"/>
                </a:solidFill>
                <a:latin typeface="Arial"/>
                <a:ea typeface="+mn-ea"/>
                <a:cs typeface="+mn-cs"/>
              </a:rPr>
              <a:t>AnyConnect</a:t>
            </a:r>
          </a:p>
        </p:txBody>
      </p:sp>
      <p:grpSp>
        <p:nvGrpSpPr>
          <p:cNvPr id="11" name="Group 29"/>
          <p:cNvGrpSpPr/>
          <p:nvPr/>
        </p:nvGrpSpPr>
        <p:grpSpPr>
          <a:xfrm>
            <a:off x="5042866" y="3429104"/>
            <a:ext cx="852488" cy="585342"/>
            <a:chOff x="-2248184" y="4919189"/>
            <a:chExt cx="852488" cy="585342"/>
          </a:xfrm>
        </p:grpSpPr>
        <p:sp>
          <p:nvSpPr>
            <p:cNvPr id="70" name="TextBox 149"/>
            <p:cNvSpPr txBox="1">
              <a:spLocks noChangeArrowheads="1"/>
            </p:cNvSpPr>
            <p:nvPr/>
          </p:nvSpPr>
          <p:spPr bwMode="auto">
            <a:xfrm>
              <a:off x="-2248184" y="5257027"/>
              <a:ext cx="852488" cy="247504"/>
            </a:xfrm>
            <a:prstGeom prst="rect">
              <a:avLst/>
            </a:prstGeom>
            <a:noFill/>
            <a:ln w="9525">
              <a:noFill/>
              <a:miter lim="800000"/>
              <a:headEnd/>
              <a:tailEnd/>
            </a:ln>
          </p:spPr>
          <p:txBody>
            <a:bodyPr wrap="square">
              <a:prstTxWarp prst="textNoShape">
                <a:avLst/>
              </a:prstTxWarp>
              <a:spAutoFit/>
            </a:bodyPr>
            <a:lstStyle/>
            <a:p>
              <a:pPr algn="ctr" defTabSz="914400">
                <a:lnSpc>
                  <a:spcPct val="90000"/>
                </a:lnSpc>
                <a:spcBef>
                  <a:spcPct val="0"/>
                </a:spcBef>
                <a:spcAft>
                  <a:spcPct val="0"/>
                </a:spcAft>
                <a:buNone/>
              </a:pPr>
              <a:r>
                <a:rPr lang="fr-BE" sz="1100" b="0" i="0" kern="1200">
                  <a:solidFill>
                    <a:srgbClr val="3A3A3A"/>
                  </a:solidFill>
                  <a:latin typeface="Arial"/>
                  <a:ea typeface="+mn-ea"/>
                  <a:cs typeface="+mn-cs"/>
                </a:rPr>
                <a:t>WAAS </a:t>
              </a:r>
            </a:p>
          </p:txBody>
        </p:sp>
        <p:pic>
          <p:nvPicPr>
            <p:cNvPr id="140" name="Picture 5" descr="WAE"/>
            <p:cNvPicPr>
              <a:picLocks noChangeAspect="1" noChangeArrowheads="1"/>
            </p:cNvPicPr>
            <p:nvPr/>
          </p:nvPicPr>
          <p:blipFill>
            <a:blip r:embed="rId14" cstate="print"/>
            <a:srcRect/>
            <a:stretch>
              <a:fillRect/>
            </a:stretch>
          </p:blipFill>
          <p:spPr bwMode="auto">
            <a:xfrm>
              <a:off x="-2015518" y="4919189"/>
              <a:ext cx="463551" cy="315912"/>
            </a:xfrm>
            <a:prstGeom prst="rect">
              <a:avLst/>
            </a:prstGeom>
            <a:gradFill>
              <a:gsLst>
                <a:gs pos="0">
                  <a:srgbClr val="FFFF00">
                    <a:alpha val="34000"/>
                  </a:srgbClr>
                </a:gs>
                <a:gs pos="50000">
                  <a:srgbClr val="FFFF00"/>
                </a:gs>
                <a:gs pos="100000">
                  <a:srgbClr val="FFFF00">
                    <a:alpha val="34000"/>
                  </a:srgbClr>
                </a:gs>
              </a:gsLst>
              <a:lin ang="10800000" scaled="0"/>
            </a:gradFill>
            <a:ln>
              <a:noFill/>
            </a:ln>
            <a:effectLst>
              <a:outerShdw blurRad="63500" dist="63500" dir="5400000" algn="t" rotWithShape="0">
                <a:prstClr val="black">
                  <a:alpha val="59000"/>
                </a:prstClr>
              </a:outerShdw>
            </a:effectLst>
          </p:spPr>
        </p:pic>
      </p:grpSp>
      <p:sp>
        <p:nvSpPr>
          <p:cNvPr id="229" name="Rectangle 228"/>
          <p:cNvSpPr/>
          <p:nvPr/>
        </p:nvSpPr>
        <p:spPr>
          <a:xfrm>
            <a:off x="4218882" y="1363605"/>
            <a:ext cx="1745286" cy="461665"/>
          </a:xfrm>
          <a:prstGeom prst="rect">
            <a:avLst/>
          </a:prstGeom>
        </p:spPr>
        <p:txBody>
          <a:bodyPr wrap="none">
            <a:spAutoFit/>
          </a:bodyPr>
          <a:lstStyle/>
          <a:p>
            <a:pPr algn="ctr" defTabSz="914400">
              <a:buNone/>
            </a:pPr>
            <a:r>
              <a:rPr lang="en-US" sz="1200" b="1" i="0" kern="1200">
                <a:solidFill>
                  <a:srgbClr val="3A3A3A"/>
                </a:solidFill>
                <a:latin typeface="Arial"/>
                <a:ea typeface="+mn-ea"/>
                <a:cs typeface="+mn-cs"/>
              </a:rPr>
              <a:t>Réseau sans frontières </a:t>
            </a:r>
            <a:endParaRPr lang="en-US" sz="1200" b="1" kern="1200" dirty="0">
              <a:solidFill>
                <a:srgbClr val="3A3A3A"/>
              </a:solidFill>
              <a:latin typeface="Arial"/>
              <a:ea typeface="+mn-ea"/>
              <a:cs typeface="+mn-cs"/>
            </a:endParaRPr>
          </a:p>
          <a:p>
            <a:pPr algn="ctr" defTabSz="914400">
              <a:buNone/>
            </a:pPr>
            <a:r>
              <a:rPr lang="en-US" sz="1200" b="1" i="0" kern="1200">
                <a:solidFill>
                  <a:srgbClr val="3A3A3A"/>
                </a:solidFill>
                <a:latin typeface="Arial"/>
                <a:ea typeface="+mn-ea"/>
                <a:cs typeface="+mn-cs"/>
              </a:rPr>
              <a:t>sensible à la virtualisation</a:t>
            </a:r>
          </a:p>
        </p:txBody>
      </p:sp>
      <p:grpSp>
        <p:nvGrpSpPr>
          <p:cNvPr id="12" name="Group 30"/>
          <p:cNvGrpSpPr/>
          <p:nvPr/>
        </p:nvGrpSpPr>
        <p:grpSpPr>
          <a:xfrm>
            <a:off x="4787425" y="4599855"/>
            <a:ext cx="1267631" cy="691523"/>
            <a:chOff x="-2436313" y="3705100"/>
            <a:chExt cx="1267631" cy="691523"/>
          </a:xfrm>
        </p:grpSpPr>
        <p:sp>
          <p:nvSpPr>
            <p:cNvPr id="184" name="TextBox 149"/>
            <p:cNvSpPr txBox="1">
              <a:spLocks noChangeArrowheads="1"/>
            </p:cNvSpPr>
            <p:nvPr/>
          </p:nvSpPr>
          <p:spPr bwMode="auto">
            <a:xfrm>
              <a:off x="-2436313" y="3705100"/>
              <a:ext cx="1267631" cy="244682"/>
            </a:xfrm>
            <a:prstGeom prst="rect">
              <a:avLst/>
            </a:prstGeom>
            <a:noFill/>
            <a:ln w="9525">
              <a:noFill/>
              <a:miter lim="800000"/>
              <a:headEnd/>
              <a:tailEnd/>
            </a:ln>
          </p:spPr>
          <p:txBody>
            <a:bodyPr wrap="square">
              <a:prstTxWarp prst="textNoShape">
                <a:avLst/>
              </a:prstTxWarp>
              <a:spAutoFit/>
            </a:bodyPr>
            <a:lstStyle/>
            <a:p>
              <a:pPr algn="ctr" defTabSz="914400">
                <a:lnSpc>
                  <a:spcPct val="90000"/>
                </a:lnSpc>
                <a:spcBef>
                  <a:spcPct val="0"/>
                </a:spcBef>
                <a:spcAft>
                  <a:spcPct val="0"/>
                </a:spcAft>
                <a:buNone/>
              </a:pPr>
              <a:r>
                <a:rPr lang="fr-BE" sz="1100" b="0" i="0" kern="1200">
                  <a:solidFill>
                    <a:srgbClr val="3A3A3A"/>
                  </a:solidFill>
                  <a:latin typeface="Arial"/>
                  <a:ea typeface="+mn-ea"/>
                  <a:cs typeface="+mn-cs"/>
                </a:rPr>
                <a:t>Routage </a:t>
              </a:r>
            </a:p>
          </p:txBody>
        </p:sp>
        <p:grpSp>
          <p:nvGrpSpPr>
            <p:cNvPr id="13" name="Group 168"/>
            <p:cNvGrpSpPr/>
            <p:nvPr/>
          </p:nvGrpSpPr>
          <p:grpSpPr>
            <a:xfrm>
              <a:off x="-2088874" y="4001350"/>
              <a:ext cx="552449" cy="395273"/>
              <a:chOff x="2813914" y="2776525"/>
              <a:chExt cx="703176" cy="503083"/>
            </a:xfrm>
          </p:grpSpPr>
          <p:sp>
            <p:nvSpPr>
              <p:cNvPr id="1035" name="Freeform 11"/>
              <p:cNvSpPr>
                <a:spLocks/>
              </p:cNvSpPr>
              <p:nvPr/>
            </p:nvSpPr>
            <p:spPr bwMode="auto">
              <a:xfrm>
                <a:off x="2813914" y="2990684"/>
                <a:ext cx="654102" cy="288924"/>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solidFill>
                <a:srgbClr val="0078AA"/>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36" name="Freeform 12"/>
              <p:cNvSpPr>
                <a:spLocks/>
              </p:cNvSpPr>
              <p:nvPr/>
            </p:nvSpPr>
            <p:spPr bwMode="auto">
              <a:xfrm>
                <a:off x="2851376" y="2982901"/>
                <a:ext cx="654102" cy="288924"/>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noFill/>
              <a:ln w="2" cap="flat">
                <a:solidFill>
                  <a:srgbClr val="AAE6FF"/>
                </a:solidFill>
                <a:prstDash val="solid"/>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37" name="Freeform 13"/>
              <p:cNvSpPr>
                <a:spLocks/>
              </p:cNvSpPr>
              <p:nvPr/>
            </p:nvSpPr>
            <p:spPr bwMode="auto">
              <a:xfrm>
                <a:off x="2861400" y="2900930"/>
                <a:ext cx="655690" cy="206377"/>
              </a:xfrm>
              <a:custGeom>
                <a:avLst/>
                <a:gdLst/>
                <a:ahLst/>
                <a:cxnLst>
                  <a:cxn ang="0">
                    <a:pos x="0" y="0"/>
                  </a:cxn>
                  <a:cxn ang="0">
                    <a:pos x="0" y="130"/>
                  </a:cxn>
                  <a:cxn ang="0">
                    <a:pos x="413" y="130"/>
                  </a:cxn>
                  <a:cxn ang="0">
                    <a:pos x="413" y="0"/>
                  </a:cxn>
                  <a:cxn ang="0">
                    <a:pos x="0" y="0"/>
                  </a:cxn>
                  <a:cxn ang="0">
                    <a:pos x="0" y="0"/>
                  </a:cxn>
                </a:cxnLst>
                <a:rect l="0" t="0" r="r" b="b"/>
                <a:pathLst>
                  <a:path w="413" h="130">
                    <a:moveTo>
                      <a:pt x="0" y="0"/>
                    </a:moveTo>
                    <a:lnTo>
                      <a:pt x="0" y="130"/>
                    </a:lnTo>
                    <a:lnTo>
                      <a:pt x="413" y="130"/>
                    </a:lnTo>
                    <a:lnTo>
                      <a:pt x="413" y="0"/>
                    </a:lnTo>
                    <a:lnTo>
                      <a:pt x="0" y="0"/>
                    </a:lnTo>
                    <a:lnTo>
                      <a:pt x="0" y="0"/>
                    </a:lnTo>
                    <a:close/>
                  </a:path>
                </a:pathLst>
              </a:custGeom>
              <a:solidFill>
                <a:srgbClr val="0078AA"/>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38" name="Freeform 14"/>
              <p:cNvSpPr>
                <a:spLocks/>
              </p:cNvSpPr>
              <p:nvPr/>
            </p:nvSpPr>
            <p:spPr bwMode="auto">
              <a:xfrm>
                <a:off x="2851376" y="2776526"/>
                <a:ext cx="654102" cy="288924"/>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solidFill>
                <a:srgbClr val="00B4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39" name="Freeform 15"/>
              <p:cNvSpPr>
                <a:spLocks/>
              </p:cNvSpPr>
              <p:nvPr/>
            </p:nvSpPr>
            <p:spPr bwMode="auto">
              <a:xfrm>
                <a:off x="2851376" y="2776525"/>
                <a:ext cx="654102" cy="288924"/>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noFill/>
              <a:ln w="2" cap="flat">
                <a:solidFill>
                  <a:srgbClr val="AAE6FF"/>
                </a:solidFill>
                <a:prstDash val="solid"/>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0" name="Freeform 16"/>
              <p:cNvSpPr>
                <a:spLocks/>
              </p:cNvSpPr>
              <p:nvPr/>
            </p:nvSpPr>
            <p:spPr bwMode="auto">
              <a:xfrm>
                <a:off x="3186366" y="2814626"/>
                <a:ext cx="215917" cy="95250"/>
              </a:xfrm>
              <a:custGeom>
                <a:avLst/>
                <a:gdLst/>
                <a:ahLst/>
                <a:cxnLst>
                  <a:cxn ang="0">
                    <a:pos x="0" y="47"/>
                  </a:cxn>
                  <a:cxn ang="0">
                    <a:pos x="31" y="60"/>
                  </a:cxn>
                  <a:cxn ang="0">
                    <a:pos x="102" y="23"/>
                  </a:cxn>
                  <a:cxn ang="0">
                    <a:pos x="136" y="34"/>
                  </a:cxn>
                  <a:cxn ang="0">
                    <a:pos x="119" y="0"/>
                  </a:cxn>
                  <a:cxn ang="0">
                    <a:pos x="32" y="0"/>
                  </a:cxn>
                  <a:cxn ang="0">
                    <a:pos x="68" y="12"/>
                  </a:cxn>
                  <a:cxn ang="0">
                    <a:pos x="0" y="47"/>
                  </a:cxn>
                  <a:cxn ang="0">
                    <a:pos x="0" y="47"/>
                  </a:cxn>
                </a:cxnLst>
                <a:rect l="0" t="0" r="r" b="b"/>
                <a:pathLst>
                  <a:path w="136" h="60">
                    <a:moveTo>
                      <a:pt x="0" y="47"/>
                    </a:moveTo>
                    <a:lnTo>
                      <a:pt x="31" y="60"/>
                    </a:lnTo>
                    <a:lnTo>
                      <a:pt x="102" y="23"/>
                    </a:lnTo>
                    <a:lnTo>
                      <a:pt x="136" y="34"/>
                    </a:lnTo>
                    <a:lnTo>
                      <a:pt x="119" y="0"/>
                    </a:lnTo>
                    <a:lnTo>
                      <a:pt x="32" y="0"/>
                    </a:lnTo>
                    <a:lnTo>
                      <a:pt x="68" y="12"/>
                    </a:lnTo>
                    <a:lnTo>
                      <a:pt x="0" y="47"/>
                    </a:lnTo>
                    <a:lnTo>
                      <a:pt x="0"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1" name="Freeform 17"/>
              <p:cNvSpPr>
                <a:spLocks/>
              </p:cNvSpPr>
              <p:nvPr/>
            </p:nvSpPr>
            <p:spPr bwMode="auto">
              <a:xfrm>
                <a:off x="2952984" y="2927337"/>
                <a:ext cx="214329" cy="93663"/>
              </a:xfrm>
              <a:custGeom>
                <a:avLst/>
                <a:gdLst/>
                <a:ahLst/>
                <a:cxnLst>
                  <a:cxn ang="0">
                    <a:pos x="135" y="13"/>
                  </a:cxn>
                  <a:cxn ang="0">
                    <a:pos x="105" y="0"/>
                  </a:cxn>
                  <a:cxn ang="0">
                    <a:pos x="33" y="37"/>
                  </a:cxn>
                  <a:cxn ang="0">
                    <a:pos x="0" y="27"/>
                  </a:cxn>
                  <a:cxn ang="0">
                    <a:pos x="17" y="59"/>
                  </a:cxn>
                  <a:cxn ang="0">
                    <a:pos x="103" y="59"/>
                  </a:cxn>
                  <a:cxn ang="0">
                    <a:pos x="68" y="48"/>
                  </a:cxn>
                  <a:cxn ang="0">
                    <a:pos x="135" y="13"/>
                  </a:cxn>
                  <a:cxn ang="0">
                    <a:pos x="135" y="13"/>
                  </a:cxn>
                </a:cxnLst>
                <a:rect l="0" t="0" r="r" b="b"/>
                <a:pathLst>
                  <a:path w="135" h="59">
                    <a:moveTo>
                      <a:pt x="135" y="13"/>
                    </a:moveTo>
                    <a:lnTo>
                      <a:pt x="105" y="0"/>
                    </a:lnTo>
                    <a:lnTo>
                      <a:pt x="33" y="37"/>
                    </a:lnTo>
                    <a:lnTo>
                      <a:pt x="0" y="27"/>
                    </a:lnTo>
                    <a:lnTo>
                      <a:pt x="17" y="59"/>
                    </a:lnTo>
                    <a:lnTo>
                      <a:pt x="103" y="59"/>
                    </a:lnTo>
                    <a:lnTo>
                      <a:pt x="68" y="48"/>
                    </a:lnTo>
                    <a:lnTo>
                      <a:pt x="135" y="13"/>
                    </a:lnTo>
                    <a:lnTo>
                      <a:pt x="135" y="1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2" name="Freeform 18"/>
              <p:cNvSpPr>
                <a:spLocks/>
              </p:cNvSpPr>
              <p:nvPr/>
            </p:nvSpPr>
            <p:spPr bwMode="auto">
              <a:xfrm>
                <a:off x="2964098" y="2813041"/>
                <a:ext cx="214329" cy="93663"/>
              </a:xfrm>
              <a:custGeom>
                <a:avLst/>
                <a:gdLst/>
                <a:ahLst/>
                <a:cxnLst>
                  <a:cxn ang="0">
                    <a:pos x="0" y="13"/>
                  </a:cxn>
                  <a:cxn ang="0">
                    <a:pos x="30" y="0"/>
                  </a:cxn>
                  <a:cxn ang="0">
                    <a:pos x="102" y="37"/>
                  </a:cxn>
                  <a:cxn ang="0">
                    <a:pos x="135" y="26"/>
                  </a:cxn>
                  <a:cxn ang="0">
                    <a:pos x="118" y="59"/>
                  </a:cxn>
                  <a:cxn ang="0">
                    <a:pos x="32" y="59"/>
                  </a:cxn>
                  <a:cxn ang="0">
                    <a:pos x="67" y="48"/>
                  </a:cxn>
                  <a:cxn ang="0">
                    <a:pos x="0" y="13"/>
                  </a:cxn>
                  <a:cxn ang="0">
                    <a:pos x="0" y="13"/>
                  </a:cxn>
                </a:cxnLst>
                <a:rect l="0" t="0" r="r" b="b"/>
                <a:pathLst>
                  <a:path w="135" h="59">
                    <a:moveTo>
                      <a:pt x="0" y="13"/>
                    </a:moveTo>
                    <a:lnTo>
                      <a:pt x="30" y="0"/>
                    </a:lnTo>
                    <a:lnTo>
                      <a:pt x="102" y="37"/>
                    </a:lnTo>
                    <a:lnTo>
                      <a:pt x="135" y="26"/>
                    </a:lnTo>
                    <a:lnTo>
                      <a:pt x="118" y="59"/>
                    </a:lnTo>
                    <a:lnTo>
                      <a:pt x="32" y="59"/>
                    </a:lnTo>
                    <a:lnTo>
                      <a:pt x="67" y="48"/>
                    </a:lnTo>
                    <a:lnTo>
                      <a:pt x="0" y="13"/>
                    </a:lnTo>
                    <a:lnTo>
                      <a:pt x="0" y="1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3" name="Freeform 19"/>
              <p:cNvSpPr>
                <a:spLocks/>
              </p:cNvSpPr>
              <p:nvPr/>
            </p:nvSpPr>
            <p:spPr bwMode="auto">
              <a:xfrm>
                <a:off x="3180015" y="2933690"/>
                <a:ext cx="215917" cy="93663"/>
              </a:xfrm>
              <a:custGeom>
                <a:avLst/>
                <a:gdLst/>
                <a:ahLst/>
                <a:cxnLst>
                  <a:cxn ang="0">
                    <a:pos x="136" y="46"/>
                  </a:cxn>
                  <a:cxn ang="0">
                    <a:pos x="105" y="59"/>
                  </a:cxn>
                  <a:cxn ang="0">
                    <a:pos x="33" y="23"/>
                  </a:cxn>
                  <a:cxn ang="0">
                    <a:pos x="0" y="33"/>
                  </a:cxn>
                  <a:cxn ang="0">
                    <a:pos x="18" y="0"/>
                  </a:cxn>
                  <a:cxn ang="0">
                    <a:pos x="104" y="0"/>
                  </a:cxn>
                  <a:cxn ang="0">
                    <a:pos x="68" y="11"/>
                  </a:cxn>
                  <a:cxn ang="0">
                    <a:pos x="136" y="46"/>
                  </a:cxn>
                  <a:cxn ang="0">
                    <a:pos x="136" y="46"/>
                  </a:cxn>
                </a:cxnLst>
                <a:rect l="0" t="0" r="r" b="b"/>
                <a:pathLst>
                  <a:path w="136" h="59">
                    <a:moveTo>
                      <a:pt x="136" y="46"/>
                    </a:moveTo>
                    <a:lnTo>
                      <a:pt x="105" y="59"/>
                    </a:lnTo>
                    <a:lnTo>
                      <a:pt x="33" y="23"/>
                    </a:lnTo>
                    <a:lnTo>
                      <a:pt x="0" y="33"/>
                    </a:lnTo>
                    <a:lnTo>
                      <a:pt x="18" y="0"/>
                    </a:lnTo>
                    <a:lnTo>
                      <a:pt x="104" y="0"/>
                    </a:lnTo>
                    <a:lnTo>
                      <a:pt x="68" y="11"/>
                    </a:lnTo>
                    <a:lnTo>
                      <a:pt x="136" y="46"/>
                    </a:lnTo>
                    <a:lnTo>
                      <a:pt x="136" y="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4" name="Freeform 20"/>
              <p:cNvSpPr>
                <a:spLocks/>
              </p:cNvSpPr>
              <p:nvPr/>
            </p:nvSpPr>
            <p:spPr bwMode="auto">
              <a:xfrm>
                <a:off x="3191128" y="2819390"/>
                <a:ext cx="215917" cy="95250"/>
              </a:xfrm>
              <a:custGeom>
                <a:avLst/>
                <a:gdLst/>
                <a:ahLst/>
                <a:cxnLst>
                  <a:cxn ang="0">
                    <a:pos x="0" y="47"/>
                  </a:cxn>
                  <a:cxn ang="0">
                    <a:pos x="30" y="60"/>
                  </a:cxn>
                  <a:cxn ang="0">
                    <a:pos x="102" y="23"/>
                  </a:cxn>
                  <a:cxn ang="0">
                    <a:pos x="136" y="34"/>
                  </a:cxn>
                  <a:cxn ang="0">
                    <a:pos x="118" y="0"/>
                  </a:cxn>
                  <a:cxn ang="0">
                    <a:pos x="31" y="0"/>
                  </a:cxn>
                  <a:cxn ang="0">
                    <a:pos x="68" y="12"/>
                  </a:cxn>
                  <a:cxn ang="0">
                    <a:pos x="0" y="47"/>
                  </a:cxn>
                  <a:cxn ang="0">
                    <a:pos x="0" y="47"/>
                  </a:cxn>
                </a:cxnLst>
                <a:rect l="0" t="0" r="r" b="b"/>
                <a:pathLst>
                  <a:path w="136" h="60">
                    <a:moveTo>
                      <a:pt x="0" y="47"/>
                    </a:moveTo>
                    <a:lnTo>
                      <a:pt x="30" y="60"/>
                    </a:lnTo>
                    <a:lnTo>
                      <a:pt x="102" y="23"/>
                    </a:lnTo>
                    <a:lnTo>
                      <a:pt x="136" y="34"/>
                    </a:lnTo>
                    <a:lnTo>
                      <a:pt x="118" y="0"/>
                    </a:lnTo>
                    <a:lnTo>
                      <a:pt x="31" y="0"/>
                    </a:lnTo>
                    <a:lnTo>
                      <a:pt x="68" y="12"/>
                    </a:lnTo>
                    <a:lnTo>
                      <a:pt x="0" y="47"/>
                    </a:lnTo>
                    <a:lnTo>
                      <a:pt x="0" y="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5" name="Freeform 21"/>
              <p:cNvSpPr>
                <a:spLocks/>
              </p:cNvSpPr>
              <p:nvPr/>
            </p:nvSpPr>
            <p:spPr bwMode="auto">
              <a:xfrm>
                <a:off x="2956159" y="2932103"/>
                <a:ext cx="214329" cy="93663"/>
              </a:xfrm>
              <a:custGeom>
                <a:avLst/>
                <a:gdLst/>
                <a:ahLst/>
                <a:cxnLst>
                  <a:cxn ang="0">
                    <a:pos x="135" y="13"/>
                  </a:cxn>
                  <a:cxn ang="0">
                    <a:pos x="105" y="0"/>
                  </a:cxn>
                  <a:cxn ang="0">
                    <a:pos x="33" y="38"/>
                  </a:cxn>
                  <a:cxn ang="0">
                    <a:pos x="0" y="27"/>
                  </a:cxn>
                  <a:cxn ang="0">
                    <a:pos x="18" y="59"/>
                  </a:cxn>
                  <a:cxn ang="0">
                    <a:pos x="104" y="59"/>
                  </a:cxn>
                  <a:cxn ang="0">
                    <a:pos x="68" y="48"/>
                  </a:cxn>
                  <a:cxn ang="0">
                    <a:pos x="135" y="13"/>
                  </a:cxn>
                  <a:cxn ang="0">
                    <a:pos x="135" y="13"/>
                  </a:cxn>
                </a:cxnLst>
                <a:rect l="0" t="0" r="r" b="b"/>
                <a:pathLst>
                  <a:path w="135" h="59">
                    <a:moveTo>
                      <a:pt x="135" y="13"/>
                    </a:moveTo>
                    <a:lnTo>
                      <a:pt x="105" y="0"/>
                    </a:lnTo>
                    <a:lnTo>
                      <a:pt x="33" y="38"/>
                    </a:lnTo>
                    <a:lnTo>
                      <a:pt x="0" y="27"/>
                    </a:lnTo>
                    <a:lnTo>
                      <a:pt x="18" y="59"/>
                    </a:lnTo>
                    <a:lnTo>
                      <a:pt x="104" y="59"/>
                    </a:lnTo>
                    <a:lnTo>
                      <a:pt x="68" y="48"/>
                    </a:lnTo>
                    <a:lnTo>
                      <a:pt x="135" y="13"/>
                    </a:lnTo>
                    <a:lnTo>
                      <a:pt x="135" y="1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6" name="Freeform 22"/>
              <p:cNvSpPr>
                <a:spLocks/>
              </p:cNvSpPr>
              <p:nvPr/>
            </p:nvSpPr>
            <p:spPr bwMode="auto">
              <a:xfrm>
                <a:off x="2967273" y="2817807"/>
                <a:ext cx="215917" cy="93663"/>
              </a:xfrm>
              <a:custGeom>
                <a:avLst/>
                <a:gdLst/>
                <a:ahLst/>
                <a:cxnLst>
                  <a:cxn ang="0">
                    <a:pos x="0" y="13"/>
                  </a:cxn>
                  <a:cxn ang="0">
                    <a:pos x="31" y="0"/>
                  </a:cxn>
                  <a:cxn ang="0">
                    <a:pos x="103" y="37"/>
                  </a:cxn>
                  <a:cxn ang="0">
                    <a:pos x="136" y="27"/>
                  </a:cxn>
                  <a:cxn ang="0">
                    <a:pos x="118" y="59"/>
                  </a:cxn>
                  <a:cxn ang="0">
                    <a:pos x="32" y="59"/>
                  </a:cxn>
                  <a:cxn ang="0">
                    <a:pos x="68" y="48"/>
                  </a:cxn>
                  <a:cxn ang="0">
                    <a:pos x="0" y="13"/>
                  </a:cxn>
                  <a:cxn ang="0">
                    <a:pos x="0" y="13"/>
                  </a:cxn>
                </a:cxnLst>
                <a:rect l="0" t="0" r="r" b="b"/>
                <a:pathLst>
                  <a:path w="136" h="59">
                    <a:moveTo>
                      <a:pt x="0" y="13"/>
                    </a:moveTo>
                    <a:lnTo>
                      <a:pt x="31" y="0"/>
                    </a:lnTo>
                    <a:lnTo>
                      <a:pt x="103" y="37"/>
                    </a:lnTo>
                    <a:lnTo>
                      <a:pt x="136" y="27"/>
                    </a:lnTo>
                    <a:lnTo>
                      <a:pt x="118" y="59"/>
                    </a:lnTo>
                    <a:lnTo>
                      <a:pt x="32" y="59"/>
                    </a:lnTo>
                    <a:lnTo>
                      <a:pt x="68" y="48"/>
                    </a:lnTo>
                    <a:lnTo>
                      <a:pt x="0" y="13"/>
                    </a:lnTo>
                    <a:lnTo>
                      <a:pt x="0" y="1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7" name="Freeform 23"/>
              <p:cNvSpPr>
                <a:spLocks/>
              </p:cNvSpPr>
              <p:nvPr/>
            </p:nvSpPr>
            <p:spPr bwMode="auto">
              <a:xfrm>
                <a:off x="3184778" y="2938457"/>
                <a:ext cx="214329" cy="95250"/>
              </a:xfrm>
              <a:custGeom>
                <a:avLst/>
                <a:gdLst/>
                <a:ahLst/>
                <a:cxnLst>
                  <a:cxn ang="0">
                    <a:pos x="135" y="47"/>
                  </a:cxn>
                  <a:cxn ang="0">
                    <a:pos x="105" y="60"/>
                  </a:cxn>
                  <a:cxn ang="0">
                    <a:pos x="33" y="23"/>
                  </a:cxn>
                  <a:cxn ang="0">
                    <a:pos x="0" y="34"/>
                  </a:cxn>
                  <a:cxn ang="0">
                    <a:pos x="17" y="0"/>
                  </a:cxn>
                  <a:cxn ang="0">
                    <a:pos x="104" y="0"/>
                  </a:cxn>
                  <a:cxn ang="0">
                    <a:pos x="67" y="12"/>
                  </a:cxn>
                  <a:cxn ang="0">
                    <a:pos x="135" y="47"/>
                  </a:cxn>
                  <a:cxn ang="0">
                    <a:pos x="135" y="47"/>
                  </a:cxn>
                </a:cxnLst>
                <a:rect l="0" t="0" r="r" b="b"/>
                <a:pathLst>
                  <a:path w="135" h="60">
                    <a:moveTo>
                      <a:pt x="135" y="47"/>
                    </a:moveTo>
                    <a:lnTo>
                      <a:pt x="105" y="60"/>
                    </a:lnTo>
                    <a:lnTo>
                      <a:pt x="33" y="23"/>
                    </a:lnTo>
                    <a:lnTo>
                      <a:pt x="0" y="34"/>
                    </a:lnTo>
                    <a:lnTo>
                      <a:pt x="17" y="0"/>
                    </a:lnTo>
                    <a:lnTo>
                      <a:pt x="104" y="0"/>
                    </a:lnTo>
                    <a:lnTo>
                      <a:pt x="67" y="12"/>
                    </a:lnTo>
                    <a:lnTo>
                      <a:pt x="135" y="47"/>
                    </a:lnTo>
                    <a:lnTo>
                      <a:pt x="135" y="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8" name="Line 24"/>
              <p:cNvSpPr>
                <a:spLocks noChangeShapeType="1"/>
              </p:cNvSpPr>
              <p:nvPr/>
            </p:nvSpPr>
            <p:spPr bwMode="auto">
              <a:xfrm>
                <a:off x="2851375" y="2922583"/>
                <a:ext cx="1587" cy="207962"/>
              </a:xfrm>
              <a:prstGeom prst="line">
                <a:avLst/>
              </a:prstGeom>
              <a:noFill/>
              <a:ln w="2" cap="sq">
                <a:solidFill>
                  <a:srgbClr val="AAE6FF"/>
                </a:solidFill>
                <a:prstDash val="solid"/>
                <a:bevel/>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9" name="Line 25"/>
              <p:cNvSpPr>
                <a:spLocks noChangeShapeType="1"/>
              </p:cNvSpPr>
              <p:nvPr/>
            </p:nvSpPr>
            <p:spPr bwMode="auto">
              <a:xfrm>
                <a:off x="3505200" y="2922588"/>
                <a:ext cx="1587" cy="207962"/>
              </a:xfrm>
              <a:prstGeom prst="line">
                <a:avLst/>
              </a:prstGeom>
              <a:noFill/>
              <a:ln w="2" cap="sq">
                <a:solidFill>
                  <a:srgbClr val="AAE6FF"/>
                </a:solidFill>
                <a:prstDash val="solid"/>
                <a:bevel/>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grpSp>
      </p:grpSp>
      <p:grpSp>
        <p:nvGrpSpPr>
          <p:cNvPr id="14" name="Group 1"/>
          <p:cNvGrpSpPr/>
          <p:nvPr/>
        </p:nvGrpSpPr>
        <p:grpSpPr>
          <a:xfrm>
            <a:off x="4251571" y="4538970"/>
            <a:ext cx="1028000" cy="1107996"/>
            <a:chOff x="-2499275" y="5727715"/>
            <a:chExt cx="1028000" cy="1107996"/>
          </a:xfrm>
        </p:grpSpPr>
        <p:sp>
          <p:nvSpPr>
            <p:cNvPr id="106" name="TextBox 149"/>
            <p:cNvSpPr txBox="1">
              <a:spLocks noChangeArrowheads="1"/>
            </p:cNvSpPr>
            <p:nvPr/>
          </p:nvSpPr>
          <p:spPr bwMode="auto">
            <a:xfrm>
              <a:off x="-2499275" y="5727715"/>
              <a:ext cx="1028000" cy="1107996"/>
            </a:xfrm>
            <a:prstGeom prst="rect">
              <a:avLst/>
            </a:prstGeom>
            <a:noFill/>
            <a:ln w="9525">
              <a:noFill/>
              <a:miter lim="800000"/>
              <a:headEnd/>
              <a:tailEnd/>
            </a:ln>
          </p:spPr>
          <p:txBody>
            <a:bodyPr wrap="square">
              <a:spAutoFit/>
            </a:bodyPr>
            <a:lstStyle/>
            <a:p>
              <a:pPr algn="ctr" defTabSz="914400">
                <a:spcBef>
                  <a:spcPct val="0"/>
                </a:spcBef>
                <a:spcAft>
                  <a:spcPct val="0"/>
                </a:spcAft>
                <a:buNone/>
              </a:pPr>
              <a:r>
                <a:rPr lang="fr-BE" sz="1100" b="0" i="0" kern="1200" dirty="0" err="1">
                  <a:solidFill>
                    <a:srgbClr val="3A3A3A"/>
                  </a:solidFill>
                  <a:latin typeface="Arial"/>
                  <a:ea typeface="ＭＳ Ｐゴシック"/>
                  <a:cs typeface="+mn-cs"/>
                </a:rPr>
                <a:t>PoE</a:t>
              </a:r>
              <a:endParaRPr lang="fr-BE" sz="1100" b="0" i="0" kern="1200" dirty="0">
                <a:solidFill>
                  <a:srgbClr val="3A3A3A"/>
                </a:solidFill>
                <a:latin typeface="Arial"/>
                <a:ea typeface="ＭＳ Ｐゴシック"/>
                <a:cs typeface="+mn-cs"/>
              </a:endParaRPr>
            </a:p>
            <a:p>
              <a:pPr algn="ctr" defTabSz="914400">
                <a:spcBef>
                  <a:spcPct val="0"/>
                </a:spcBef>
                <a:spcAft>
                  <a:spcPct val="0"/>
                </a:spcAft>
                <a:buNone/>
              </a:pPr>
              <a:endParaRPr lang="en-US" sz="1100" kern="1200" dirty="0">
                <a:solidFill>
                  <a:srgbClr val="3A3A3A"/>
                </a:solidFill>
                <a:latin typeface="Arial"/>
                <a:ea typeface="ＭＳ Ｐゴシック" charset="-128"/>
                <a:cs typeface="+mn-cs"/>
              </a:endParaRPr>
            </a:p>
            <a:p>
              <a:pPr algn="ctr" defTabSz="914400">
                <a:spcBef>
                  <a:spcPct val="0"/>
                </a:spcBef>
                <a:spcAft>
                  <a:spcPct val="0"/>
                </a:spcAft>
                <a:buNone/>
              </a:pPr>
              <a:endParaRPr lang="en-US" sz="1100" kern="1200" dirty="0">
                <a:solidFill>
                  <a:srgbClr val="3A3A3A"/>
                </a:solidFill>
                <a:latin typeface="Arial"/>
                <a:ea typeface="ＭＳ Ｐゴシック" charset="-128"/>
                <a:cs typeface="+mn-cs"/>
              </a:endParaRPr>
            </a:p>
            <a:p>
              <a:pPr algn="ctr" defTabSz="914400">
                <a:spcBef>
                  <a:spcPct val="0"/>
                </a:spcBef>
                <a:spcAft>
                  <a:spcPct val="0"/>
                </a:spcAft>
                <a:buNone/>
              </a:pPr>
              <a:endParaRPr lang="en-US" sz="1100" kern="1200" dirty="0">
                <a:solidFill>
                  <a:srgbClr val="3A3A3A"/>
                </a:solidFill>
                <a:latin typeface="Arial"/>
                <a:ea typeface="ＭＳ Ｐゴシック" charset="-128"/>
                <a:cs typeface="+mn-cs"/>
              </a:endParaRPr>
            </a:p>
            <a:p>
              <a:pPr algn="ctr" defTabSz="914400">
                <a:spcBef>
                  <a:spcPct val="0"/>
                </a:spcBef>
                <a:spcAft>
                  <a:spcPct val="0"/>
                </a:spcAft>
                <a:buNone/>
              </a:pPr>
              <a:endParaRPr lang="en-US" sz="1100" kern="1200" dirty="0">
                <a:solidFill>
                  <a:srgbClr val="3A3A3A"/>
                </a:solidFill>
                <a:latin typeface="Arial"/>
                <a:ea typeface="ＭＳ Ｐゴシック" charset="-128"/>
                <a:cs typeface="+mn-cs"/>
              </a:endParaRPr>
            </a:p>
            <a:p>
              <a:pPr algn="ctr" defTabSz="914400">
                <a:spcBef>
                  <a:spcPct val="0"/>
                </a:spcBef>
                <a:spcAft>
                  <a:spcPct val="0"/>
                </a:spcAft>
                <a:buNone/>
              </a:pPr>
              <a:r>
                <a:rPr lang="fr-BE" sz="1100" b="0" i="0" kern="1200" dirty="0">
                  <a:solidFill>
                    <a:srgbClr val="3A3A3A"/>
                  </a:solidFill>
                  <a:latin typeface="Arial"/>
                  <a:ea typeface="ＭＳ Ｐゴシック"/>
                  <a:cs typeface="+mn-cs"/>
                </a:rPr>
                <a:t>Commutation</a:t>
              </a:r>
            </a:p>
          </p:txBody>
        </p:sp>
        <p:pic>
          <p:nvPicPr>
            <p:cNvPr id="101" name="Picture 64"/>
            <p:cNvPicPr>
              <a:picLocks noChangeArrowheads="1"/>
            </p:cNvPicPr>
            <p:nvPr/>
          </p:nvPicPr>
          <p:blipFill>
            <a:blip r:embed="rId15" cstate="print"/>
            <a:srcRect/>
            <a:stretch>
              <a:fillRect/>
            </a:stretch>
          </p:blipFill>
          <p:spPr bwMode="auto">
            <a:xfrm>
              <a:off x="-2153855" y="6005241"/>
              <a:ext cx="285750" cy="501650"/>
            </a:xfrm>
            <a:prstGeom prst="rect">
              <a:avLst/>
            </a:prstGeom>
            <a:gradFill>
              <a:gsLst>
                <a:gs pos="0">
                  <a:srgbClr val="FFFF00">
                    <a:alpha val="34000"/>
                  </a:srgbClr>
                </a:gs>
                <a:gs pos="50000">
                  <a:srgbClr val="FFFF00"/>
                </a:gs>
                <a:gs pos="100000">
                  <a:srgbClr val="FFFF00">
                    <a:alpha val="34000"/>
                  </a:srgbClr>
                </a:gs>
              </a:gsLst>
              <a:lin ang="10800000" scaled="0"/>
            </a:gradFill>
            <a:ln>
              <a:noFill/>
            </a:ln>
            <a:effectLst>
              <a:outerShdw blurRad="63500" dist="63500" dir="5400000" algn="t" rotWithShape="0">
                <a:prstClr val="black">
                  <a:alpha val="59000"/>
                </a:prstClr>
              </a:outerShdw>
            </a:effectLst>
          </p:spPr>
        </p:pic>
      </p:grpSp>
      <p:grpSp>
        <p:nvGrpSpPr>
          <p:cNvPr id="15" name="Group 2"/>
          <p:cNvGrpSpPr/>
          <p:nvPr/>
        </p:nvGrpSpPr>
        <p:grpSpPr>
          <a:xfrm>
            <a:off x="4202551" y="3252741"/>
            <a:ext cx="1033271" cy="646966"/>
            <a:chOff x="-2330146" y="6222974"/>
            <a:chExt cx="1033271" cy="646966"/>
          </a:xfrm>
        </p:grpSpPr>
        <p:pic>
          <p:nvPicPr>
            <p:cNvPr id="163" name="Picture 27" descr="GatewayUniversal"/>
            <p:cNvPicPr>
              <a:picLocks noChangeAspect="1" noChangeArrowheads="1"/>
            </p:cNvPicPr>
            <p:nvPr/>
          </p:nvPicPr>
          <p:blipFill>
            <a:blip r:embed="rId16" cstate="print"/>
            <a:srcRect/>
            <a:stretch>
              <a:fillRect/>
            </a:stretch>
          </p:blipFill>
          <p:spPr bwMode="auto">
            <a:xfrm>
              <a:off x="-2051754" y="6491432"/>
              <a:ext cx="476491" cy="378508"/>
            </a:xfrm>
            <a:prstGeom prst="rect">
              <a:avLst/>
            </a:prstGeom>
            <a:gradFill>
              <a:gsLst>
                <a:gs pos="0">
                  <a:srgbClr val="FFFF00">
                    <a:alpha val="34000"/>
                  </a:srgbClr>
                </a:gs>
                <a:gs pos="50000">
                  <a:srgbClr val="FFFF00"/>
                </a:gs>
                <a:gs pos="100000">
                  <a:srgbClr val="FFFF00">
                    <a:alpha val="34000"/>
                  </a:srgbClr>
                </a:gs>
              </a:gsLst>
              <a:lin ang="10800000" scaled="0"/>
            </a:gradFill>
            <a:ln>
              <a:noFill/>
            </a:ln>
            <a:effectLst>
              <a:outerShdw blurRad="63500" dist="63500" dir="5400000" algn="t" rotWithShape="0">
                <a:prstClr val="black">
                  <a:alpha val="59000"/>
                </a:prstClr>
              </a:outerShdw>
            </a:effectLst>
          </p:spPr>
        </p:pic>
        <p:sp>
          <p:nvSpPr>
            <p:cNvPr id="165" name="TextBox 149"/>
            <p:cNvSpPr txBox="1">
              <a:spLocks noChangeArrowheads="1"/>
            </p:cNvSpPr>
            <p:nvPr/>
          </p:nvSpPr>
          <p:spPr bwMode="auto">
            <a:xfrm>
              <a:off x="-2330146" y="6222974"/>
              <a:ext cx="1033271" cy="261610"/>
            </a:xfrm>
            <a:prstGeom prst="rect">
              <a:avLst/>
            </a:prstGeom>
            <a:noFill/>
            <a:ln w="9525">
              <a:noFill/>
              <a:miter lim="800000"/>
              <a:headEnd/>
              <a:tailEnd/>
            </a:ln>
          </p:spPr>
          <p:txBody>
            <a:bodyPr>
              <a:spAutoFit/>
            </a:bodyPr>
            <a:lstStyle/>
            <a:p>
              <a:pPr algn="ctr" defTabSz="914400">
                <a:spcBef>
                  <a:spcPct val="0"/>
                </a:spcBef>
                <a:spcAft>
                  <a:spcPct val="0"/>
                </a:spcAft>
                <a:buNone/>
              </a:pPr>
              <a:r>
                <a:rPr lang="fr-BE" sz="1100" b="0" i="0" kern="1200">
                  <a:solidFill>
                    <a:srgbClr val="3A3A3A"/>
                  </a:solidFill>
                  <a:latin typeface="Arial"/>
                  <a:ea typeface="ＭＳ Ｐゴシック"/>
                  <a:cs typeface="+mn-cs"/>
                </a:rPr>
                <a:t>CDN</a:t>
              </a:r>
            </a:p>
          </p:txBody>
        </p:sp>
      </p:grpSp>
      <p:grpSp>
        <p:nvGrpSpPr>
          <p:cNvPr id="16" name="Group 181"/>
          <p:cNvGrpSpPr>
            <a:grpSpLocks noChangeAspect="1"/>
          </p:cNvGrpSpPr>
          <p:nvPr/>
        </p:nvGrpSpPr>
        <p:grpSpPr>
          <a:xfrm>
            <a:off x="5195161" y="2224439"/>
            <a:ext cx="398075" cy="333515"/>
            <a:chOff x="7772409" y="3276600"/>
            <a:chExt cx="1217160" cy="900339"/>
          </a:xfrm>
        </p:grpSpPr>
        <p:sp>
          <p:nvSpPr>
            <p:cNvPr id="185" name="TextBox 66"/>
            <p:cNvSpPr txBox="1"/>
            <p:nvPr/>
          </p:nvSpPr>
          <p:spPr bwMode="auto">
            <a:xfrm>
              <a:off x="7944303" y="3762602"/>
              <a:ext cx="755650" cy="233362"/>
            </a:xfrm>
            <a:prstGeom prst="rect">
              <a:avLst/>
            </a:prstGeom>
            <a:noFill/>
          </p:spPr>
          <p:txBody>
            <a:bodyPr>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0000"/>
                </a:lnSpc>
              </a:pPr>
              <a:endParaRPr lang="en-US" sz="1000" b="1" dirty="0">
                <a:solidFill>
                  <a:srgbClr val="0096D6"/>
                </a:solidFill>
                <a:latin typeface="Arial"/>
              </a:endParaRPr>
            </a:p>
          </p:txBody>
        </p:sp>
        <p:grpSp>
          <p:nvGrpSpPr>
            <p:cNvPr id="17" name="Group 187"/>
            <p:cNvGrpSpPr>
              <a:grpSpLocks/>
            </p:cNvGrpSpPr>
            <p:nvPr/>
          </p:nvGrpSpPr>
          <p:grpSpPr bwMode="auto">
            <a:xfrm>
              <a:off x="7772409" y="3276600"/>
              <a:ext cx="1217160" cy="900339"/>
              <a:chOff x="7424636" y="3669875"/>
              <a:chExt cx="824650" cy="496035"/>
            </a:xfrm>
          </p:grpSpPr>
          <p:sp>
            <p:nvSpPr>
              <p:cNvPr id="191" name="Freeform 190"/>
              <p:cNvSpPr>
                <a:spLocks/>
              </p:cNvSpPr>
              <p:nvPr/>
            </p:nvSpPr>
            <p:spPr bwMode="auto">
              <a:xfrm>
                <a:off x="7424636" y="3747060"/>
                <a:ext cx="739192" cy="418850"/>
              </a:xfrm>
              <a:custGeom>
                <a:avLst/>
                <a:gdLst>
                  <a:gd name="T0" fmla="*/ 0 w 718"/>
                  <a:gd name="T1" fmla="*/ 0 h 407"/>
                  <a:gd name="T2" fmla="*/ 0 w 718"/>
                  <a:gd name="T3" fmla="*/ 418850 h 407"/>
                  <a:gd name="T4" fmla="*/ 739192 w 718"/>
                  <a:gd name="T5" fmla="*/ 418850 h 407"/>
                  <a:gd name="T6" fmla="*/ 739192 w 718"/>
                  <a:gd name="T7" fmla="*/ 0 h 407"/>
                  <a:gd name="T8" fmla="*/ 12354 w 718"/>
                  <a:gd name="T9" fmla="*/ 0 h 407"/>
                  <a:gd name="T10" fmla="*/ 0 w 718"/>
                  <a:gd name="T11" fmla="*/ 0 h 407"/>
                  <a:gd name="T12" fmla="*/ 0 60000 65536"/>
                  <a:gd name="T13" fmla="*/ 0 60000 65536"/>
                  <a:gd name="T14" fmla="*/ 0 60000 65536"/>
                  <a:gd name="T15" fmla="*/ 0 60000 65536"/>
                  <a:gd name="T16" fmla="*/ 0 60000 65536"/>
                  <a:gd name="T17" fmla="*/ 0 60000 65536"/>
                  <a:gd name="T18" fmla="*/ 0 w 718"/>
                  <a:gd name="T19" fmla="*/ 0 h 407"/>
                  <a:gd name="T20" fmla="*/ 718 w 718"/>
                  <a:gd name="T21" fmla="*/ 407 h 407"/>
                </a:gdLst>
                <a:ahLst/>
                <a:cxnLst>
                  <a:cxn ang="T12">
                    <a:pos x="T0" y="T1"/>
                  </a:cxn>
                  <a:cxn ang="T13">
                    <a:pos x="T2" y="T3"/>
                  </a:cxn>
                  <a:cxn ang="T14">
                    <a:pos x="T4" y="T5"/>
                  </a:cxn>
                  <a:cxn ang="T15">
                    <a:pos x="T6" y="T7"/>
                  </a:cxn>
                  <a:cxn ang="T16">
                    <a:pos x="T8" y="T9"/>
                  </a:cxn>
                  <a:cxn ang="T17">
                    <a:pos x="T10" y="T11"/>
                  </a:cxn>
                </a:cxnLst>
                <a:rect l="T18" t="T19" r="T20" b="T21"/>
                <a:pathLst>
                  <a:path w="718" h="407">
                    <a:moveTo>
                      <a:pt x="0" y="0"/>
                    </a:moveTo>
                    <a:lnTo>
                      <a:pt x="0" y="407"/>
                    </a:lnTo>
                    <a:lnTo>
                      <a:pt x="718" y="407"/>
                    </a:lnTo>
                    <a:lnTo>
                      <a:pt x="718" y="0"/>
                    </a:lnTo>
                    <a:lnTo>
                      <a:pt x="12" y="0"/>
                    </a:lnTo>
                    <a:lnTo>
                      <a:pt x="0" y="0"/>
                    </a:lnTo>
                    <a:close/>
                  </a:path>
                </a:pathLst>
              </a:custGeom>
              <a:solidFill>
                <a:srgbClr val="1096D4"/>
              </a:solidFill>
              <a:ln w="11113">
                <a:solidFill>
                  <a:srgbClr val="AEE2FA"/>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96D6"/>
                  </a:solidFill>
                  <a:latin typeface="Arial"/>
                </a:endParaRPr>
              </a:p>
            </p:txBody>
          </p:sp>
          <p:sp>
            <p:nvSpPr>
              <p:cNvPr id="192" name="Freeform 191"/>
              <p:cNvSpPr>
                <a:spLocks/>
              </p:cNvSpPr>
              <p:nvPr/>
            </p:nvSpPr>
            <p:spPr bwMode="auto">
              <a:xfrm>
                <a:off x="7429664" y="3669875"/>
                <a:ext cx="819622" cy="82911"/>
              </a:xfrm>
              <a:custGeom>
                <a:avLst/>
                <a:gdLst>
                  <a:gd name="T0" fmla="*/ 0 w 796"/>
                  <a:gd name="T1" fmla="*/ 75 h 80"/>
                  <a:gd name="T2" fmla="*/ 87 w 796"/>
                  <a:gd name="T3" fmla="*/ 0 h 80"/>
                  <a:gd name="T4" fmla="*/ 796 w 796"/>
                  <a:gd name="T5" fmla="*/ 4 h 80"/>
                  <a:gd name="T6" fmla="*/ 709 w 796"/>
                  <a:gd name="T7" fmla="*/ 80 h 80"/>
                  <a:gd name="T8" fmla="*/ 0 w 796"/>
                  <a:gd name="T9" fmla="*/ 75 h 80"/>
                  <a:gd name="T10" fmla="*/ 0 w 796"/>
                  <a:gd name="T11" fmla="*/ 75 h 80"/>
                  <a:gd name="T12" fmla="*/ 0 60000 65536"/>
                  <a:gd name="T13" fmla="*/ 0 60000 65536"/>
                  <a:gd name="T14" fmla="*/ 0 60000 65536"/>
                  <a:gd name="T15" fmla="*/ 0 60000 65536"/>
                  <a:gd name="T16" fmla="*/ 0 60000 65536"/>
                  <a:gd name="T17" fmla="*/ 0 60000 65536"/>
                  <a:gd name="T18" fmla="*/ 0 w 796"/>
                  <a:gd name="T19" fmla="*/ 0 h 80"/>
                  <a:gd name="T20" fmla="*/ 796 w 796"/>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796" h="80">
                    <a:moveTo>
                      <a:pt x="0" y="75"/>
                    </a:moveTo>
                    <a:lnTo>
                      <a:pt x="87" y="0"/>
                    </a:lnTo>
                    <a:lnTo>
                      <a:pt x="796" y="4"/>
                    </a:lnTo>
                    <a:lnTo>
                      <a:pt x="709" y="80"/>
                    </a:lnTo>
                    <a:lnTo>
                      <a:pt x="0" y="75"/>
                    </a:lnTo>
                    <a:close/>
                  </a:path>
                </a:pathLst>
              </a:custGeom>
              <a:solidFill>
                <a:srgbClr val="46AFE3"/>
              </a:solidFill>
              <a:ln w="11113">
                <a:solidFill>
                  <a:srgbClr val="AEE2FA"/>
                </a:solidFill>
                <a:round/>
                <a:headEnd/>
                <a:tailEnd/>
              </a:ln>
            </p:spPr>
            <p:txBody>
              <a:bodyPr>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96D6"/>
                  </a:solidFill>
                  <a:latin typeface="Arial"/>
                </a:endParaRPr>
              </a:p>
            </p:txBody>
          </p:sp>
          <p:sp>
            <p:nvSpPr>
              <p:cNvPr id="193" name="Freeform 192"/>
              <p:cNvSpPr>
                <a:spLocks/>
              </p:cNvSpPr>
              <p:nvPr/>
            </p:nvSpPr>
            <p:spPr bwMode="auto">
              <a:xfrm>
                <a:off x="8163836" y="3677076"/>
                <a:ext cx="85450" cy="488829"/>
              </a:xfrm>
              <a:custGeom>
                <a:avLst/>
                <a:gdLst>
                  <a:gd name="T0" fmla="*/ 85450 w 83"/>
                  <a:gd name="T1" fmla="*/ 415762 h 475"/>
                  <a:gd name="T2" fmla="*/ 0 w 83"/>
                  <a:gd name="T3" fmla="*/ 488829 h 475"/>
                  <a:gd name="T4" fmla="*/ 0 w 83"/>
                  <a:gd name="T5" fmla="*/ 73067 h 475"/>
                  <a:gd name="T6" fmla="*/ 85450 w 83"/>
                  <a:gd name="T7" fmla="*/ 0 h 475"/>
                  <a:gd name="T8" fmla="*/ 85450 w 83"/>
                  <a:gd name="T9" fmla="*/ 415762 h 475"/>
                  <a:gd name="T10" fmla="*/ 0 60000 65536"/>
                  <a:gd name="T11" fmla="*/ 0 60000 65536"/>
                  <a:gd name="T12" fmla="*/ 0 60000 65536"/>
                  <a:gd name="T13" fmla="*/ 0 60000 65536"/>
                  <a:gd name="T14" fmla="*/ 0 60000 65536"/>
                  <a:gd name="T15" fmla="*/ 0 w 83"/>
                  <a:gd name="T16" fmla="*/ 0 h 475"/>
                  <a:gd name="T17" fmla="*/ 83 w 83"/>
                  <a:gd name="T18" fmla="*/ 475 h 475"/>
                </a:gdLst>
                <a:ahLst/>
                <a:cxnLst>
                  <a:cxn ang="T10">
                    <a:pos x="T0" y="T1"/>
                  </a:cxn>
                  <a:cxn ang="T11">
                    <a:pos x="T2" y="T3"/>
                  </a:cxn>
                  <a:cxn ang="T12">
                    <a:pos x="T4" y="T5"/>
                  </a:cxn>
                  <a:cxn ang="T13">
                    <a:pos x="T6" y="T7"/>
                  </a:cxn>
                  <a:cxn ang="T14">
                    <a:pos x="T8" y="T9"/>
                  </a:cxn>
                </a:cxnLst>
                <a:rect l="T15" t="T16" r="T17" b="T18"/>
                <a:pathLst>
                  <a:path w="83" h="475">
                    <a:moveTo>
                      <a:pt x="83" y="404"/>
                    </a:moveTo>
                    <a:lnTo>
                      <a:pt x="0" y="475"/>
                    </a:lnTo>
                    <a:lnTo>
                      <a:pt x="0" y="71"/>
                    </a:lnTo>
                    <a:lnTo>
                      <a:pt x="83" y="0"/>
                    </a:lnTo>
                    <a:lnTo>
                      <a:pt x="83" y="404"/>
                    </a:lnTo>
                    <a:close/>
                  </a:path>
                </a:pathLst>
              </a:custGeom>
              <a:solidFill>
                <a:srgbClr val="015B80"/>
              </a:solidFill>
              <a:ln w="11113">
                <a:solidFill>
                  <a:srgbClr val="AEE2FA"/>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96D6"/>
                  </a:solidFill>
                  <a:latin typeface="Arial"/>
                </a:endParaRPr>
              </a:p>
            </p:txBody>
          </p:sp>
        </p:grpSp>
        <p:pic>
          <p:nvPicPr>
            <p:cNvPr id="189" name="Picture 188"/>
            <p:cNvPicPr>
              <a:picLocks noChangeAspect="1"/>
            </p:cNvPicPr>
            <p:nvPr/>
          </p:nvPicPr>
          <p:blipFill>
            <a:blip r:embed="rId17" cstate="print"/>
            <a:stretch>
              <a:fillRect/>
            </a:stretch>
          </p:blipFill>
          <p:spPr>
            <a:xfrm>
              <a:off x="8001000" y="3429000"/>
              <a:ext cx="685800" cy="685800"/>
            </a:xfrm>
            <a:prstGeom prst="rect">
              <a:avLst/>
            </a:prstGeom>
            <a:gradFill>
              <a:gsLst>
                <a:gs pos="0">
                  <a:srgbClr val="FFFF00">
                    <a:alpha val="34000"/>
                  </a:srgbClr>
                </a:gs>
                <a:gs pos="50000">
                  <a:srgbClr val="FFFF00"/>
                </a:gs>
                <a:gs pos="100000">
                  <a:srgbClr val="FFFF00">
                    <a:alpha val="34000"/>
                  </a:srgbClr>
                </a:gs>
              </a:gsLst>
              <a:lin ang="10800000" scaled="0"/>
            </a:gradFill>
            <a:ln>
              <a:noFill/>
            </a:ln>
            <a:effectLst>
              <a:outerShdw blurRad="63500" dist="63500" dir="5400000" algn="t" rotWithShape="0">
                <a:prstClr val="black">
                  <a:alpha val="59000"/>
                </a:prstClr>
              </a:outerShdw>
            </a:effectLst>
          </p:spPr>
        </p:pic>
      </p:grpSp>
      <p:sp>
        <p:nvSpPr>
          <p:cNvPr id="183" name="Rectangle 182"/>
          <p:cNvSpPr>
            <a:spLocks noChangeArrowheads="1"/>
          </p:cNvSpPr>
          <p:nvPr/>
        </p:nvSpPr>
        <p:spPr bwMode="auto">
          <a:xfrm>
            <a:off x="4288971" y="1992048"/>
            <a:ext cx="968829" cy="769441"/>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buNone/>
            </a:pPr>
            <a:r>
              <a:rPr lang="fr-BE" sz="1100" b="0" i="0" dirty="0">
                <a:solidFill>
                  <a:srgbClr val="3A3A3A"/>
                </a:solidFill>
                <a:latin typeface="Arial"/>
                <a:ea typeface="+mn-ea"/>
                <a:cs typeface="+mn-cs"/>
              </a:rPr>
              <a:t>Cisco</a:t>
            </a:r>
            <a:r>
              <a:rPr lang="fr-BE" sz="1100" b="0" i="0" baseline="30000" dirty="0">
                <a:solidFill>
                  <a:srgbClr val="3A3A3A"/>
                </a:solidFill>
                <a:latin typeface="Arial"/>
                <a:ea typeface="+mn-ea"/>
                <a:cs typeface="+mn-cs"/>
              </a:rPr>
              <a:t>® </a:t>
            </a:r>
            <a:r>
              <a:rPr lang="fr-BE" sz="1100" b="0" i="0" dirty="0" err="1">
                <a:solidFill>
                  <a:srgbClr val="3A3A3A"/>
                </a:solidFill>
                <a:latin typeface="Arial"/>
                <a:ea typeface="+mn-ea"/>
                <a:cs typeface="+mn-cs"/>
              </a:rPr>
              <a:t>Identity</a:t>
            </a:r>
            <a:r>
              <a:rPr lang="fr-BE" sz="1100" b="0" i="0" dirty="0">
                <a:solidFill>
                  <a:srgbClr val="3A3A3A"/>
                </a:solidFill>
                <a:latin typeface="Arial"/>
                <a:ea typeface="+mn-ea"/>
                <a:cs typeface="+mn-cs"/>
              </a:rPr>
              <a:t> Services </a:t>
            </a:r>
            <a:r>
              <a:rPr lang="fr-BE" sz="1100" b="0" i="0" dirty="0" err="1" smtClean="0">
                <a:solidFill>
                  <a:srgbClr val="3A3A3A"/>
                </a:solidFill>
                <a:latin typeface="Arial"/>
                <a:ea typeface="+mn-ea"/>
                <a:cs typeface="+mn-cs"/>
              </a:rPr>
              <a:t>Engine</a:t>
            </a:r>
            <a:endParaRPr lang="fr-BE" sz="1100" dirty="0">
              <a:solidFill>
                <a:srgbClr val="3A3A3A"/>
              </a:solidFill>
              <a:latin typeface="Arial"/>
            </a:endParaRPr>
          </a:p>
        </p:txBody>
      </p:sp>
      <p:sp>
        <p:nvSpPr>
          <p:cNvPr id="205" name="Left-Right Arrow 204"/>
          <p:cNvSpPr/>
          <p:nvPr/>
        </p:nvSpPr>
        <p:spPr>
          <a:xfrm>
            <a:off x="3631556" y="2862216"/>
            <a:ext cx="586740" cy="327660"/>
          </a:xfrm>
          <a:prstGeom prst="leftRightArrow">
            <a:avLst/>
          </a:prstGeom>
          <a:solidFill>
            <a:schemeClr val="accent6"/>
          </a:solidFill>
          <a:ln>
            <a:noFill/>
          </a:ln>
          <a:effectLst>
            <a:outerShdw blurRad="63500" dist="63500" dir="5400000" algn="t"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rtl="0"/>
            <a:endParaRPr lang="en-GB" sz="3200" b="1" kern="1200" dirty="0">
              <a:solidFill>
                <a:srgbClr val="0096D6">
                  <a:lumMod val="50000"/>
                </a:srgbClr>
              </a:solidFill>
              <a:latin typeface="Arial"/>
              <a:ea typeface="+mn-ea"/>
              <a:cs typeface="+mn-cs"/>
            </a:endParaRPr>
          </a:p>
        </p:txBody>
      </p:sp>
      <p:sp>
        <p:nvSpPr>
          <p:cNvPr id="206" name="Left-Right Arrow 205"/>
          <p:cNvSpPr/>
          <p:nvPr/>
        </p:nvSpPr>
        <p:spPr>
          <a:xfrm>
            <a:off x="5957248" y="2862216"/>
            <a:ext cx="586740" cy="327660"/>
          </a:xfrm>
          <a:prstGeom prst="leftRightArrow">
            <a:avLst/>
          </a:prstGeom>
          <a:solidFill>
            <a:schemeClr val="accent6"/>
          </a:solidFill>
          <a:ln>
            <a:noFill/>
          </a:ln>
          <a:effectLst>
            <a:outerShdw blurRad="63500" dist="63500" dir="5400000" algn="t"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rtl="0"/>
            <a:endParaRPr lang="en-GB" sz="3200" b="1" kern="1200" dirty="0">
              <a:solidFill>
                <a:srgbClr val="0096D6">
                  <a:lumMod val="50000"/>
                </a:srgbClr>
              </a:solidFill>
              <a:latin typeface="Arial"/>
              <a:ea typeface="+mn-ea"/>
              <a:cs typeface="+mn-cs"/>
            </a:endParaRPr>
          </a:p>
        </p:txBody>
      </p:sp>
      <p:sp>
        <p:nvSpPr>
          <p:cNvPr id="2052" name="AutoShape 4"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dirty="0">
              <a:solidFill>
                <a:srgbClr val="0096D6"/>
              </a:solidFill>
              <a:latin typeface="Arial"/>
              <a:ea typeface="+mn-ea"/>
              <a:cs typeface="+mn-cs"/>
            </a:endParaRPr>
          </a:p>
        </p:txBody>
      </p:sp>
      <p:sp>
        <p:nvSpPr>
          <p:cNvPr id="2054" name="AutoShape 6"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dirty="0">
              <a:solidFill>
                <a:srgbClr val="0096D6"/>
              </a:solidFill>
              <a:latin typeface="Arial"/>
              <a:ea typeface="+mn-ea"/>
              <a:cs typeface="+mn-cs"/>
            </a:endParaRPr>
          </a:p>
        </p:txBody>
      </p:sp>
      <p:sp>
        <p:nvSpPr>
          <p:cNvPr id="2056" name="AutoShape 8"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dirty="0">
              <a:solidFill>
                <a:srgbClr val="0096D6"/>
              </a:solidFill>
              <a:latin typeface="Arial"/>
              <a:ea typeface="+mn-ea"/>
              <a:cs typeface="+mn-cs"/>
            </a:endParaRPr>
          </a:p>
        </p:txBody>
      </p:sp>
      <p:sp>
        <p:nvSpPr>
          <p:cNvPr id="2058" name="AutoShape 10"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dirty="0">
              <a:solidFill>
                <a:srgbClr val="0096D6"/>
              </a:solidFill>
              <a:latin typeface="Arial"/>
              <a:ea typeface="+mn-ea"/>
              <a:cs typeface="+mn-cs"/>
            </a:endParaRPr>
          </a:p>
        </p:txBody>
      </p:sp>
      <p:grpSp>
        <p:nvGrpSpPr>
          <p:cNvPr id="18" name="Group 142"/>
          <p:cNvGrpSpPr/>
          <p:nvPr/>
        </p:nvGrpSpPr>
        <p:grpSpPr>
          <a:xfrm>
            <a:off x="7757797" y="3090816"/>
            <a:ext cx="760869" cy="617533"/>
            <a:chOff x="5115028" y="2002396"/>
            <a:chExt cx="3266972" cy="2797344"/>
          </a:xfrm>
        </p:grpSpPr>
        <p:pic>
          <p:nvPicPr>
            <p:cNvPr id="146" name="Picture 129" descr="laptop_cutout"/>
            <p:cNvPicPr>
              <a:picLocks noChangeAspect="1" noChangeArrowheads="1"/>
            </p:cNvPicPr>
            <p:nvPr/>
          </p:nvPicPr>
          <p:blipFill>
            <a:blip r:embed="rId18" cstate="screen"/>
            <a:stretch>
              <a:fillRect/>
            </a:stretch>
          </p:blipFill>
          <p:spPr bwMode="auto">
            <a:xfrm>
              <a:off x="5115028" y="2002396"/>
              <a:ext cx="3266972" cy="2797344"/>
            </a:xfrm>
            <a:prstGeom prst="rect">
              <a:avLst/>
            </a:prstGeom>
            <a:noFill/>
            <a:ln>
              <a:noFill/>
            </a:ln>
          </p:spPr>
        </p:pic>
        <p:grpSp>
          <p:nvGrpSpPr>
            <p:cNvPr id="19" name="Group 14"/>
            <p:cNvGrpSpPr/>
            <p:nvPr/>
          </p:nvGrpSpPr>
          <p:grpSpPr>
            <a:xfrm>
              <a:off x="5570918" y="2119719"/>
              <a:ext cx="2357178" cy="1513422"/>
              <a:chOff x="6782188" y="4647518"/>
              <a:chExt cx="2048054" cy="1473882"/>
            </a:xfrm>
          </p:grpSpPr>
          <p:pic>
            <p:nvPicPr>
              <p:cNvPr id="161" name="Picture 11" descr="converj_vdi.png"/>
              <p:cNvPicPr>
                <a:picLocks noChangeAspect="1"/>
              </p:cNvPicPr>
              <p:nvPr/>
            </p:nvPicPr>
            <p:blipFill>
              <a:blip r:embed="rId19" cstate="screen"/>
              <a:srcRect/>
              <a:stretch>
                <a:fillRect/>
              </a:stretch>
            </p:blipFill>
            <p:spPr bwMode="auto">
              <a:xfrm>
                <a:off x="6847785" y="4701867"/>
                <a:ext cx="1982457" cy="1405567"/>
              </a:xfrm>
              <a:prstGeom prst="rect">
                <a:avLst/>
              </a:prstGeom>
              <a:noFill/>
              <a:ln w="9525">
                <a:noFill/>
                <a:miter lim="800000"/>
                <a:headEnd/>
                <a:tailEnd/>
              </a:ln>
              <a:effectLst>
                <a:innerShdw blurRad="114300">
                  <a:prstClr val="black"/>
                </a:innerShdw>
              </a:effectLst>
            </p:spPr>
          </p:pic>
          <p:pic>
            <p:nvPicPr>
              <p:cNvPr id="164" name="Picture 3" descr="HUB_Rich.png"/>
              <p:cNvPicPr>
                <a:picLocks noChangeAspect="1"/>
              </p:cNvPicPr>
              <p:nvPr/>
            </p:nvPicPr>
            <p:blipFill>
              <a:blip r:embed="rId20" cstate="screen"/>
              <a:srcRect/>
              <a:stretch>
                <a:fillRect/>
              </a:stretch>
            </p:blipFill>
            <p:spPr bwMode="auto">
              <a:xfrm>
                <a:off x="6782188" y="4647518"/>
                <a:ext cx="739387" cy="1473882"/>
              </a:xfrm>
              <a:prstGeom prst="rect">
                <a:avLst/>
              </a:prstGeom>
              <a:noFill/>
              <a:ln w="9525">
                <a:noFill/>
                <a:miter lim="800000"/>
                <a:headEnd/>
                <a:tailEnd/>
              </a:ln>
            </p:spPr>
          </p:pic>
        </p:grpSp>
        <p:sp>
          <p:nvSpPr>
            <p:cNvPr id="148" name="Rectangle 147"/>
            <p:cNvSpPr/>
            <p:nvPr/>
          </p:nvSpPr>
          <p:spPr>
            <a:xfrm>
              <a:off x="5619366" y="2165078"/>
              <a:ext cx="775489" cy="1443274"/>
            </a:xfrm>
            <a:prstGeom prst="rect">
              <a:avLst/>
            </a:prstGeom>
            <a:noFill/>
            <a:ln w="28575" cap="flat" cmpd="sng" algn="ctr">
              <a:solidFill>
                <a:srgbClr val="F68B1F"/>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sp>
        <p:nvSpPr>
          <p:cNvPr id="168" name="Rounded Rectangle 167"/>
          <p:cNvSpPr/>
          <p:nvPr/>
        </p:nvSpPr>
        <p:spPr bwMode="auto">
          <a:xfrm>
            <a:off x="391817" y="6059714"/>
            <a:ext cx="8284264" cy="677263"/>
          </a:xfrm>
          <a:prstGeom prst="roundRect">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5000"/>
              </a:lnSpc>
              <a:spcBef>
                <a:spcPct val="0"/>
              </a:spcBef>
              <a:spcAft>
                <a:spcPct val="0"/>
              </a:spcAft>
              <a:defRPr/>
            </a:pPr>
            <a:endParaRPr lang="en-US" dirty="0"/>
          </a:p>
        </p:txBody>
      </p:sp>
      <p:sp>
        <p:nvSpPr>
          <p:cNvPr id="170" name="TextBox 1560"/>
          <p:cNvSpPr txBox="1">
            <a:spLocks noChangeArrowheads="1"/>
          </p:cNvSpPr>
          <p:nvPr/>
        </p:nvSpPr>
        <p:spPr bwMode="auto">
          <a:xfrm>
            <a:off x="2819400" y="6049312"/>
            <a:ext cx="3591636" cy="261610"/>
          </a:xfrm>
          <a:prstGeom prst="rect">
            <a:avLst/>
          </a:prstGeom>
          <a:noFill/>
          <a:ln w="9525">
            <a:noFill/>
            <a:miter lim="800000"/>
            <a:headEnd/>
            <a:tailEnd/>
          </a:ln>
        </p:spPr>
        <p:txBody>
          <a:bodyPr wrap="square">
            <a:spAutoFit/>
          </a:bodyPr>
          <a:lstStyle/>
          <a:p>
            <a:pPr algn="ctr" defTabSz="914400">
              <a:buNone/>
            </a:pPr>
            <a:r>
              <a:rPr lang="en-US" sz="1100" b="1" i="0" kern="1200">
                <a:solidFill>
                  <a:srgbClr val="3A3A3A"/>
                </a:solidFill>
                <a:latin typeface="Arial"/>
                <a:ea typeface="+mn-ea"/>
                <a:cs typeface="+mn-cs"/>
              </a:rPr>
              <a:t>Gestion et optimisation de bout en bout </a:t>
            </a:r>
          </a:p>
        </p:txBody>
      </p:sp>
      <p:grpSp>
        <p:nvGrpSpPr>
          <p:cNvPr id="20" name="Group 146"/>
          <p:cNvGrpSpPr/>
          <p:nvPr/>
        </p:nvGrpSpPr>
        <p:grpSpPr>
          <a:xfrm>
            <a:off x="2667000" y="6252882"/>
            <a:ext cx="3966053" cy="443753"/>
            <a:chOff x="2667000" y="6019800"/>
            <a:chExt cx="3966053" cy="382173"/>
          </a:xfrm>
        </p:grpSpPr>
        <p:sp>
          <p:nvSpPr>
            <p:cNvPr id="213" name="Rounded Rectangle 212"/>
            <p:cNvSpPr/>
            <p:nvPr/>
          </p:nvSpPr>
          <p:spPr>
            <a:xfrm>
              <a:off x="2667000" y="6019800"/>
              <a:ext cx="3966053" cy="382173"/>
            </a:xfrm>
            <a:prstGeom prst="roundRect">
              <a:avLst>
                <a:gd name="adj" fmla="val 7418"/>
              </a:avLst>
            </a:prstGeom>
            <a:solidFill>
              <a:schemeClr val="bg1"/>
            </a:solidFill>
            <a:ln w="38100" algn="ctr">
              <a:noFill/>
              <a:round/>
              <a:headEnd/>
              <a:tailEnd/>
            </a:ln>
            <a:effectLst>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ctr"/>
            <a:lstStyle/>
            <a:p>
              <a:pPr algn="l" rtl="0" eaLnBrk="0" fontAlgn="base" hangingPunct="0">
                <a:lnSpc>
                  <a:spcPct val="95000"/>
                </a:lnSpc>
                <a:spcBef>
                  <a:spcPct val="0"/>
                </a:spcBef>
                <a:spcAft>
                  <a:spcPct val="0"/>
                </a:spcAft>
                <a:defRPr/>
              </a:pPr>
              <a:endParaRPr lang="en-US" b="1" kern="1200" dirty="0">
                <a:ln>
                  <a:solidFill>
                    <a:srgbClr val="F68B1F"/>
                  </a:solidFill>
                </a:ln>
                <a:solidFill>
                  <a:srgbClr val="FFFFFF"/>
                </a:solidFill>
                <a:latin typeface="Arial"/>
                <a:ea typeface="+mn-ea"/>
                <a:cs typeface="+mn-cs"/>
              </a:endParaRPr>
            </a:p>
          </p:txBody>
        </p:sp>
        <p:pic>
          <p:nvPicPr>
            <p:cNvPr id="169" name="Picture 168" descr="appsense_logo.gif"/>
            <p:cNvPicPr>
              <a:picLocks noChangeAspect="1"/>
            </p:cNvPicPr>
            <p:nvPr/>
          </p:nvPicPr>
          <p:blipFill>
            <a:blip r:embed="rId21" cstate="print">
              <a:duotone>
                <a:prstClr val="black"/>
                <a:srgbClr val="FFFFFF">
                  <a:tint val="45000"/>
                  <a:satMod val="400000"/>
                </a:srgbClr>
              </a:duotone>
            </a:blip>
            <a:srcRect l="5201" t="32471" b="26164"/>
            <a:stretch>
              <a:fillRect/>
            </a:stretch>
          </p:blipFill>
          <p:spPr>
            <a:xfrm>
              <a:off x="2753218" y="6095408"/>
              <a:ext cx="972556" cy="235158"/>
            </a:xfrm>
            <a:prstGeom prst="rect">
              <a:avLst/>
            </a:prstGeom>
          </p:spPr>
        </p:pic>
        <p:pic>
          <p:nvPicPr>
            <p:cNvPr id="2059" name="Picture 11"/>
            <p:cNvPicPr>
              <a:picLocks noChangeAspect="1" noChangeArrowheads="1"/>
            </p:cNvPicPr>
            <p:nvPr/>
          </p:nvPicPr>
          <p:blipFill>
            <a:blip r:embed="rId22" cstate="print"/>
            <a:srcRect/>
            <a:stretch>
              <a:fillRect/>
            </a:stretch>
          </p:blipFill>
          <p:spPr bwMode="auto">
            <a:xfrm>
              <a:off x="4418885" y="6021099"/>
              <a:ext cx="1324769" cy="354204"/>
            </a:xfrm>
            <a:prstGeom prst="rect">
              <a:avLst/>
            </a:prstGeom>
            <a:noFill/>
            <a:ln w="9525">
              <a:noFill/>
              <a:miter lim="800000"/>
              <a:headEnd/>
              <a:tailEnd/>
            </a:ln>
          </p:spPr>
        </p:pic>
        <p:pic>
          <p:nvPicPr>
            <p:cNvPr id="2060" name="Picture 12"/>
            <p:cNvPicPr>
              <a:picLocks noChangeAspect="1" noChangeArrowheads="1"/>
            </p:cNvPicPr>
            <p:nvPr/>
          </p:nvPicPr>
          <p:blipFill>
            <a:blip r:embed="rId23" cstate="print"/>
            <a:srcRect/>
            <a:stretch>
              <a:fillRect/>
            </a:stretch>
          </p:blipFill>
          <p:spPr bwMode="auto">
            <a:xfrm>
              <a:off x="3799847" y="6019800"/>
              <a:ext cx="677331" cy="354204"/>
            </a:xfrm>
            <a:prstGeom prst="rect">
              <a:avLst/>
            </a:prstGeom>
            <a:noFill/>
            <a:ln w="9525">
              <a:noFill/>
              <a:miter lim="800000"/>
              <a:headEnd/>
              <a:tailEnd/>
            </a:ln>
          </p:spPr>
        </p:pic>
        <p:pic>
          <p:nvPicPr>
            <p:cNvPr id="2061" name="Picture 13"/>
            <p:cNvPicPr>
              <a:picLocks noChangeAspect="1" noChangeArrowheads="1"/>
            </p:cNvPicPr>
            <p:nvPr/>
          </p:nvPicPr>
          <p:blipFill>
            <a:blip r:embed="rId24" cstate="print"/>
            <a:srcRect/>
            <a:stretch>
              <a:fillRect/>
            </a:stretch>
          </p:blipFill>
          <p:spPr bwMode="auto">
            <a:xfrm>
              <a:off x="5797718" y="6023610"/>
              <a:ext cx="710257" cy="354204"/>
            </a:xfrm>
            <a:prstGeom prst="rect">
              <a:avLst/>
            </a:prstGeom>
            <a:noFill/>
            <a:ln w="9525">
              <a:noFill/>
              <a:miter lim="800000"/>
              <a:headEnd/>
              <a:tailEnd/>
            </a:ln>
          </p:spPr>
        </p:pic>
      </p:grpSp>
      <p:sp>
        <p:nvSpPr>
          <p:cNvPr id="136" name="TextBox 135"/>
          <p:cNvSpPr txBox="1"/>
          <p:nvPr/>
        </p:nvSpPr>
        <p:spPr>
          <a:xfrm>
            <a:off x="454451" y="2387087"/>
            <a:ext cx="3015569" cy="261610"/>
          </a:xfrm>
          <a:prstGeom prst="rect">
            <a:avLst/>
          </a:prstGeom>
          <a:noFill/>
        </p:spPr>
        <p:txBody>
          <a:bodyPr wrap="none" rtlCol="0">
            <a:spAutoFit/>
          </a:bodyPr>
          <a:lstStyle/>
          <a:p>
            <a:pPr algn="l" defTabSz="914400">
              <a:buNone/>
            </a:pPr>
            <a:r>
              <a:rPr lang="fr-BE" sz="1100" b="0" i="0" kern="1200" dirty="0">
                <a:solidFill>
                  <a:srgbClr val="3A3A3A"/>
                </a:solidFill>
                <a:latin typeface="Arial"/>
                <a:ea typeface="+mn-ea"/>
                <a:cs typeface="+mn-cs"/>
              </a:rPr>
              <a:t>Logiciel de </a:t>
            </a:r>
            <a:r>
              <a:rPr lang="fr-BE" sz="1100" b="0" i="0" kern="1200" dirty="0" err="1">
                <a:solidFill>
                  <a:srgbClr val="3A3A3A"/>
                </a:solidFill>
                <a:latin typeface="Arial"/>
                <a:ea typeface="+mn-ea"/>
                <a:cs typeface="+mn-cs"/>
              </a:rPr>
              <a:t>virtualisation</a:t>
            </a:r>
            <a:r>
              <a:rPr lang="fr-BE" sz="1100" b="0" i="0" kern="1200" dirty="0">
                <a:solidFill>
                  <a:srgbClr val="3A3A3A"/>
                </a:solidFill>
                <a:latin typeface="Arial"/>
                <a:ea typeface="+mn-ea"/>
                <a:cs typeface="+mn-cs"/>
              </a:rPr>
              <a:t> des postes de travail</a:t>
            </a:r>
          </a:p>
        </p:txBody>
      </p:sp>
      <p:sp>
        <p:nvSpPr>
          <p:cNvPr id="171" name="TextBox 170"/>
          <p:cNvSpPr txBox="1"/>
          <p:nvPr/>
        </p:nvSpPr>
        <p:spPr>
          <a:xfrm>
            <a:off x="1607609" y="5256444"/>
            <a:ext cx="678391" cy="261610"/>
          </a:xfrm>
          <a:prstGeom prst="rect">
            <a:avLst/>
          </a:prstGeom>
          <a:noFill/>
        </p:spPr>
        <p:txBody>
          <a:bodyPr wrap="none" rtlCol="0">
            <a:spAutoFit/>
          </a:bodyPr>
          <a:lstStyle/>
          <a:p>
            <a:pPr algn="l" defTabSz="914400">
              <a:buNone/>
            </a:pPr>
            <a:r>
              <a:rPr lang="fr-BE" sz="1100" b="0" i="0" kern="1200">
                <a:solidFill>
                  <a:srgbClr val="3A3A3A"/>
                </a:solidFill>
                <a:latin typeface="Arial"/>
                <a:ea typeface="+mn-ea"/>
                <a:cs typeface="+mn-cs"/>
              </a:rPr>
              <a:t>Stockage</a:t>
            </a:r>
          </a:p>
        </p:txBody>
      </p:sp>
      <p:sp>
        <p:nvSpPr>
          <p:cNvPr id="173" name="TextBox 172"/>
          <p:cNvSpPr txBox="1"/>
          <p:nvPr/>
        </p:nvSpPr>
        <p:spPr>
          <a:xfrm>
            <a:off x="1089454" y="1647499"/>
            <a:ext cx="1745991" cy="261610"/>
          </a:xfrm>
          <a:prstGeom prst="rect">
            <a:avLst/>
          </a:prstGeom>
          <a:noFill/>
        </p:spPr>
        <p:txBody>
          <a:bodyPr wrap="none" rtlCol="0">
            <a:spAutoFit/>
          </a:bodyPr>
          <a:lstStyle/>
          <a:p>
            <a:pPr algn="l" defTabSz="914400">
              <a:buNone/>
            </a:pPr>
            <a:r>
              <a:rPr lang="fr-BE" sz="1100" b="0" i="0" kern="1200">
                <a:solidFill>
                  <a:srgbClr val="3A3A3A"/>
                </a:solidFill>
                <a:latin typeface="Arial"/>
                <a:ea typeface="+mn-ea"/>
                <a:cs typeface="+mn-cs"/>
              </a:rPr>
              <a:t>Applications/SE de bureau</a:t>
            </a:r>
          </a:p>
        </p:txBody>
      </p:sp>
      <p:pic>
        <p:nvPicPr>
          <p:cNvPr id="194" name="Picture 193" descr="WYSE-bk.png"/>
          <p:cNvPicPr>
            <a:picLocks noChangeAspect="1"/>
          </p:cNvPicPr>
          <p:nvPr/>
        </p:nvPicPr>
        <p:blipFill>
          <a:blip r:embed="rId25" cstate="print"/>
          <a:stretch>
            <a:fillRect/>
          </a:stretch>
        </p:blipFill>
        <p:spPr>
          <a:xfrm>
            <a:off x="7314827" y="5431463"/>
            <a:ext cx="648556" cy="341806"/>
          </a:xfrm>
          <a:prstGeom prst="rect">
            <a:avLst/>
          </a:prstGeom>
          <a:noFill/>
          <a:ln>
            <a:noFill/>
          </a:ln>
        </p:spPr>
      </p:pic>
      <p:grpSp>
        <p:nvGrpSpPr>
          <p:cNvPr id="231" name="Group 230"/>
          <p:cNvGrpSpPr/>
          <p:nvPr/>
        </p:nvGrpSpPr>
        <p:grpSpPr>
          <a:xfrm>
            <a:off x="2285781" y="5539114"/>
            <a:ext cx="991011" cy="258498"/>
            <a:chOff x="2066426" y="5611802"/>
            <a:chExt cx="991011" cy="258498"/>
          </a:xfrm>
        </p:grpSpPr>
        <p:pic>
          <p:nvPicPr>
            <p:cNvPr id="242" name="Picture 241" descr="NetApp-H.png"/>
            <p:cNvPicPr>
              <a:picLocks noChangeAspect="1"/>
            </p:cNvPicPr>
            <p:nvPr/>
          </p:nvPicPr>
          <p:blipFill>
            <a:blip r:embed="rId26" cstate="print"/>
            <a:srcRect l="34537"/>
            <a:stretch>
              <a:fillRect/>
            </a:stretch>
          </p:blipFill>
          <p:spPr>
            <a:xfrm>
              <a:off x="2417736" y="5611802"/>
              <a:ext cx="639701" cy="258498"/>
            </a:xfrm>
            <a:prstGeom prst="rect">
              <a:avLst/>
            </a:prstGeom>
          </p:spPr>
        </p:pic>
        <p:pic>
          <p:nvPicPr>
            <p:cNvPr id="147" name="Picture 146" descr="NetApp-H.png"/>
            <p:cNvPicPr>
              <a:picLocks noChangeAspect="1"/>
            </p:cNvPicPr>
            <p:nvPr/>
          </p:nvPicPr>
          <p:blipFill>
            <a:blip r:embed="rId27" cstate="screen"/>
            <a:srcRect r="66334"/>
            <a:stretch>
              <a:fillRect/>
            </a:stretch>
          </p:blipFill>
          <p:spPr>
            <a:xfrm>
              <a:off x="2066426" y="5611802"/>
              <a:ext cx="348727" cy="258498"/>
            </a:xfrm>
            <a:prstGeom prst="rect">
              <a:avLst/>
            </a:prstGeom>
          </p:spPr>
        </p:pic>
      </p:grpSp>
      <p:sp>
        <p:nvSpPr>
          <p:cNvPr id="201" name="Rectangle 200"/>
          <p:cNvSpPr/>
          <p:nvPr/>
        </p:nvSpPr>
        <p:spPr>
          <a:xfrm>
            <a:off x="1532684" y="2815540"/>
            <a:ext cx="859531" cy="261610"/>
          </a:xfrm>
          <a:prstGeom prst="rect">
            <a:avLst/>
          </a:prstGeom>
        </p:spPr>
        <p:txBody>
          <a:bodyPr wrap="none">
            <a:spAutoFit/>
          </a:bodyPr>
          <a:lstStyle/>
          <a:p>
            <a:pPr algn="l" defTabSz="914400">
              <a:spcBef>
                <a:spcPct val="0"/>
              </a:spcBef>
              <a:spcAft>
                <a:spcPct val="0"/>
              </a:spcAft>
              <a:buNone/>
            </a:pPr>
            <a:r>
              <a:rPr lang="fr-BE" sz="1100" b="0" i="0">
                <a:solidFill>
                  <a:srgbClr val="3A3A3A"/>
                </a:solidFill>
                <a:latin typeface="Arial"/>
                <a:ea typeface="+mn-ea"/>
                <a:cs typeface="+mn-cs"/>
              </a:rPr>
              <a:t>Hyperviseur</a:t>
            </a:r>
            <a:endParaRPr lang="en-US" sz="1100" dirty="0">
              <a:solidFill>
                <a:srgbClr val="3A3A3A"/>
              </a:solidFill>
              <a:latin typeface="Arial"/>
            </a:endParaRPr>
          </a:p>
        </p:txBody>
      </p:sp>
      <p:cxnSp>
        <p:nvCxnSpPr>
          <p:cNvPr id="217" name="Straight Connector 216"/>
          <p:cNvCxnSpPr/>
          <p:nvPr/>
        </p:nvCxnSpPr>
        <p:spPr>
          <a:xfrm>
            <a:off x="567700" y="2352526"/>
            <a:ext cx="2789499" cy="0"/>
          </a:xfrm>
          <a:prstGeom prst="line">
            <a:avLst/>
          </a:prstGeom>
          <a:ln>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567700" y="3067659"/>
            <a:ext cx="2789499" cy="0"/>
          </a:xfrm>
          <a:prstGeom prst="line">
            <a:avLst/>
          </a:prstGeom>
          <a:ln>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813510" y="5353660"/>
            <a:ext cx="1632031" cy="0"/>
          </a:xfrm>
          <a:prstGeom prst="line">
            <a:avLst/>
          </a:prstGeom>
          <a:ln>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27" name="Rounded Rectangle 33"/>
          <p:cNvSpPr>
            <a:spLocks noChangeArrowheads="1"/>
          </p:cNvSpPr>
          <p:nvPr/>
        </p:nvSpPr>
        <p:spPr bwMode="auto">
          <a:xfrm>
            <a:off x="925871" y="1887981"/>
            <a:ext cx="1253613" cy="512728"/>
          </a:xfrm>
          <a:prstGeom prst="roundRect">
            <a:avLst>
              <a:gd name="adj" fmla="val 16667"/>
            </a:avLst>
          </a:prstGeom>
          <a:solidFill>
            <a:schemeClr val="accent6">
              <a:lumMod val="20000"/>
              <a:lumOff val="80000"/>
              <a:alpha val="40000"/>
            </a:schemeClr>
          </a:solidFill>
          <a:ln>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endParaRPr lang="en-US" dirty="0" smtClean="0"/>
          </a:p>
        </p:txBody>
      </p:sp>
      <p:sp>
        <p:nvSpPr>
          <p:cNvPr id="228" name="Rectangle 227"/>
          <p:cNvSpPr/>
          <p:nvPr/>
        </p:nvSpPr>
        <p:spPr>
          <a:xfrm>
            <a:off x="378371" y="3446426"/>
            <a:ext cx="3175058" cy="1736203"/>
          </a:xfrm>
          <a:prstGeom prst="rect">
            <a:avLst/>
          </a:prstGeom>
          <a:solidFill>
            <a:schemeClr val="accent6">
              <a:lumMod val="20000"/>
              <a:lumOff val="80000"/>
              <a:alpha val="40000"/>
            </a:schemeClr>
          </a:solidFill>
          <a:ln>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1" name="Group 20"/>
          <p:cNvGrpSpPr/>
          <p:nvPr/>
        </p:nvGrpSpPr>
        <p:grpSpPr>
          <a:xfrm>
            <a:off x="369261" y="3518965"/>
            <a:ext cx="3133971" cy="1736753"/>
            <a:chOff x="-3868544" y="3719502"/>
            <a:chExt cx="3133971" cy="1736753"/>
          </a:xfrm>
        </p:grpSpPr>
        <p:grpSp>
          <p:nvGrpSpPr>
            <p:cNvPr id="2" name="Group 172"/>
            <p:cNvGrpSpPr/>
            <p:nvPr/>
          </p:nvGrpSpPr>
          <p:grpSpPr>
            <a:xfrm>
              <a:off x="-3868544" y="3719502"/>
              <a:ext cx="3133971" cy="1595594"/>
              <a:chOff x="499891" y="4049252"/>
              <a:chExt cx="3133971" cy="1595594"/>
            </a:xfrm>
          </p:grpSpPr>
          <p:grpSp>
            <p:nvGrpSpPr>
              <p:cNvPr id="3" name="Group 146"/>
              <p:cNvGrpSpPr/>
              <p:nvPr/>
            </p:nvGrpSpPr>
            <p:grpSpPr>
              <a:xfrm>
                <a:off x="2947625" y="4948549"/>
                <a:ext cx="686237" cy="545866"/>
                <a:chOff x="3102013" y="4431808"/>
                <a:chExt cx="686237" cy="545866"/>
              </a:xfrm>
            </p:grpSpPr>
            <p:pic>
              <p:nvPicPr>
                <p:cNvPr id="87" name="Picture 66" descr="Moteur de contrôle de l'application"/>
                <p:cNvPicPr>
                  <a:picLocks noChangeAspect="1" noChangeArrowheads="1"/>
                </p:cNvPicPr>
                <p:nvPr/>
              </p:nvPicPr>
              <p:blipFill>
                <a:blip r:embed="rId28" cstate="print"/>
                <a:srcRect/>
                <a:stretch>
                  <a:fillRect/>
                </a:stretch>
              </p:blipFill>
              <p:spPr bwMode="auto">
                <a:xfrm>
                  <a:off x="3332637" y="4671287"/>
                  <a:ext cx="455613" cy="306387"/>
                </a:xfrm>
                <a:prstGeom prst="rect">
                  <a:avLst/>
                </a:prstGeom>
                <a:noFill/>
                <a:ln w="9525">
                  <a:noFill/>
                  <a:miter lim="800000"/>
                  <a:headEnd/>
                  <a:tailEnd/>
                </a:ln>
              </p:spPr>
            </p:pic>
            <p:sp>
              <p:nvSpPr>
                <p:cNvPr id="208" name="TextBox 149"/>
                <p:cNvSpPr txBox="1">
                  <a:spLocks noChangeArrowheads="1"/>
                </p:cNvSpPr>
                <p:nvPr/>
              </p:nvSpPr>
              <p:spPr bwMode="auto">
                <a:xfrm>
                  <a:off x="3102013" y="4431808"/>
                  <a:ext cx="587376" cy="261610"/>
                </a:xfrm>
                <a:prstGeom prst="rect">
                  <a:avLst/>
                </a:prstGeom>
                <a:noFill/>
                <a:ln w="9525">
                  <a:noFill/>
                  <a:miter lim="800000"/>
                  <a:headEnd/>
                  <a:tailEnd/>
                </a:ln>
              </p:spPr>
              <p:txBody>
                <a:bodyPr>
                  <a:spAutoFit/>
                </a:bodyPr>
                <a:lstStyle/>
                <a:p>
                  <a:pPr algn="ctr" defTabSz="914400">
                    <a:spcBef>
                      <a:spcPct val="0"/>
                    </a:spcBef>
                    <a:spcAft>
                      <a:spcPct val="0"/>
                    </a:spcAft>
                    <a:buNone/>
                  </a:pPr>
                  <a:r>
                    <a:rPr lang="fr-BE" sz="1100" b="0" i="0" kern="1200">
                      <a:solidFill>
                        <a:srgbClr val="3A3A3A"/>
                      </a:solidFill>
                      <a:latin typeface="Arial"/>
                      <a:ea typeface="ＭＳ Ｐゴシック"/>
                      <a:cs typeface="+mn-cs"/>
                    </a:rPr>
                    <a:t>ACE</a:t>
                  </a:r>
                </a:p>
              </p:txBody>
            </p:sp>
          </p:grpSp>
          <p:grpSp>
            <p:nvGrpSpPr>
              <p:cNvPr id="4" name="Group 121"/>
              <p:cNvGrpSpPr/>
              <p:nvPr/>
            </p:nvGrpSpPr>
            <p:grpSpPr>
              <a:xfrm>
                <a:off x="1400689" y="4993972"/>
                <a:ext cx="831272" cy="640080"/>
                <a:chOff x="394685" y="4144820"/>
                <a:chExt cx="892778" cy="788614"/>
              </a:xfrm>
            </p:grpSpPr>
            <p:sp>
              <p:nvSpPr>
                <p:cNvPr id="125" name="Rounded Rectangle 124"/>
                <p:cNvSpPr/>
                <p:nvPr/>
              </p:nvSpPr>
              <p:spPr>
                <a:xfrm>
                  <a:off x="540912" y="4144820"/>
                  <a:ext cx="589234" cy="788614"/>
                </a:xfrm>
                <a:prstGeom prst="roundRect">
                  <a:avLst/>
                </a:prstGeom>
                <a:solidFill>
                  <a:schemeClr val="bg1">
                    <a:lumMod val="65000"/>
                  </a:schemeClr>
                </a:solidFill>
                <a:ln w="6350" cap="rnd">
                  <a:solidFill>
                    <a:srgbClr val="3A3A3A">
                      <a:alpha val="92000"/>
                    </a:srgbClr>
                  </a:solidFill>
                  <a:prstDash val="sysDash"/>
                  <a:bevel/>
                  <a:headEnd/>
                  <a:tailEnd/>
                </a:ln>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pic>
              <p:nvPicPr>
                <p:cNvPr id="123" name="Picture 38" descr="CallManager"/>
                <p:cNvPicPr>
                  <a:picLocks noChangeArrowheads="1"/>
                </p:cNvPicPr>
                <p:nvPr/>
              </p:nvPicPr>
              <p:blipFill>
                <a:blip r:embed="rId29" cstate="print">
                  <a:lum contrast="-6000"/>
                </a:blip>
                <a:srcRect/>
                <a:stretch>
                  <a:fillRect/>
                </a:stretch>
              </p:blipFill>
              <p:spPr bwMode="auto">
                <a:xfrm>
                  <a:off x="664144" y="4572449"/>
                  <a:ext cx="342770" cy="304506"/>
                </a:xfrm>
                <a:prstGeom prst="rect">
                  <a:avLst/>
                </a:prstGeom>
                <a:noFill/>
                <a:ln w="9525">
                  <a:noFill/>
                  <a:miter lim="800000"/>
                  <a:headEnd/>
                  <a:tailEnd/>
                </a:ln>
              </p:spPr>
            </p:pic>
            <p:sp>
              <p:nvSpPr>
                <p:cNvPr id="124" name="Text Box 46"/>
                <p:cNvSpPr txBox="1">
                  <a:spLocks noChangeArrowheads="1"/>
                </p:cNvSpPr>
                <p:nvPr/>
              </p:nvSpPr>
              <p:spPr bwMode="auto">
                <a:xfrm>
                  <a:off x="394685" y="4196393"/>
                  <a:ext cx="892778" cy="238679"/>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1028700">
                    <a:lnSpc>
                      <a:spcPct val="90000"/>
                    </a:lnSpc>
                    <a:spcAft>
                      <a:spcPct val="0"/>
                    </a:spcAft>
                    <a:buNone/>
                  </a:pPr>
                  <a:r>
                    <a:rPr lang="fr-BE" sz="800" b="0" i="0" kern="1200" dirty="0">
                      <a:solidFill>
                        <a:srgbClr val="3A3A3A"/>
                      </a:solidFill>
                      <a:latin typeface="Arial"/>
                      <a:ea typeface="+mn-ea"/>
                      <a:cs typeface="+mn-cs"/>
                    </a:rPr>
                    <a:t>CM unifié</a:t>
                  </a:r>
                  <a:endParaRPr lang="en-US" sz="800" kern="1200" dirty="0">
                    <a:solidFill>
                      <a:srgbClr val="3A3A3A"/>
                    </a:solidFill>
                    <a:latin typeface="Arial"/>
                    <a:ea typeface="+mn-ea"/>
                    <a:cs typeface="+mn-cs"/>
                  </a:endParaRPr>
                </a:p>
              </p:txBody>
            </p:sp>
          </p:grpSp>
          <p:grpSp>
            <p:nvGrpSpPr>
              <p:cNvPr id="5" name="Group 125"/>
              <p:cNvGrpSpPr/>
              <p:nvPr/>
            </p:nvGrpSpPr>
            <p:grpSpPr>
              <a:xfrm>
                <a:off x="1489537" y="4056083"/>
                <a:ext cx="548640" cy="640080"/>
                <a:chOff x="541328" y="4930666"/>
                <a:chExt cx="585216" cy="876397"/>
              </a:xfrm>
            </p:grpSpPr>
            <p:sp>
              <p:nvSpPr>
                <p:cNvPr id="130" name="Rounded Rectangle 129"/>
                <p:cNvSpPr/>
                <p:nvPr/>
              </p:nvSpPr>
              <p:spPr>
                <a:xfrm>
                  <a:off x="541328" y="4930666"/>
                  <a:ext cx="585216" cy="876397"/>
                </a:xfrm>
                <a:prstGeom prst="roundRect">
                  <a:avLst/>
                </a:prstGeom>
                <a:solidFill>
                  <a:schemeClr val="bg1">
                    <a:lumMod val="65000"/>
                  </a:schemeClr>
                </a:solidFill>
                <a:ln w="6350" cap="rnd">
                  <a:solidFill>
                    <a:srgbClr val="3A3A3A">
                      <a:alpha val="92000"/>
                    </a:srgbClr>
                  </a:solidFill>
                  <a:prstDash val="sysDash"/>
                  <a:bevel/>
                  <a:headEnd/>
                  <a:tailEnd/>
                </a:ln>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pic>
              <p:nvPicPr>
                <p:cNvPr id="127" name="Picture 38" descr="CallManager"/>
                <p:cNvPicPr>
                  <a:picLocks noChangeArrowheads="1"/>
                </p:cNvPicPr>
                <p:nvPr/>
              </p:nvPicPr>
              <p:blipFill>
                <a:blip r:embed="rId29" cstate="print">
                  <a:lum contrast="-6000"/>
                </a:blip>
                <a:srcRect/>
                <a:stretch>
                  <a:fillRect/>
                </a:stretch>
              </p:blipFill>
              <p:spPr bwMode="auto">
                <a:xfrm>
                  <a:off x="662551" y="5367875"/>
                  <a:ext cx="342770" cy="304506"/>
                </a:xfrm>
                <a:prstGeom prst="rect">
                  <a:avLst/>
                </a:prstGeom>
                <a:noFill/>
                <a:ln w="9525">
                  <a:noFill/>
                  <a:miter lim="800000"/>
                  <a:headEnd/>
                  <a:tailEnd/>
                </a:ln>
              </p:spPr>
            </p:pic>
            <p:sp>
              <p:nvSpPr>
                <p:cNvPr id="129" name="Text Box 46"/>
                <p:cNvSpPr txBox="1">
                  <a:spLocks noChangeArrowheads="1"/>
                </p:cNvSpPr>
                <p:nvPr/>
              </p:nvSpPr>
              <p:spPr bwMode="auto">
                <a:xfrm>
                  <a:off x="541328" y="5055556"/>
                  <a:ext cx="585216" cy="265247"/>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1028700">
                    <a:lnSpc>
                      <a:spcPct val="90000"/>
                    </a:lnSpc>
                    <a:spcBef>
                      <a:spcPct val="50000"/>
                    </a:spcBef>
                    <a:spcAft>
                      <a:spcPct val="0"/>
                    </a:spcAft>
                    <a:buNone/>
                  </a:pPr>
                  <a:r>
                    <a:rPr lang="fr-BE" sz="800" b="0" i="0" kern="1200">
                      <a:solidFill>
                        <a:srgbClr val="3A3A3A"/>
                      </a:solidFill>
                      <a:latin typeface="Arial"/>
                      <a:ea typeface="+mn-ea"/>
                      <a:cs typeface="+mn-cs"/>
                    </a:rPr>
                    <a:t> Quad</a:t>
                  </a:r>
                </a:p>
              </p:txBody>
            </p:sp>
          </p:grpSp>
          <p:grpSp>
            <p:nvGrpSpPr>
              <p:cNvPr id="6" name="Group 170"/>
              <p:cNvGrpSpPr/>
              <p:nvPr/>
            </p:nvGrpSpPr>
            <p:grpSpPr>
              <a:xfrm>
                <a:off x="2750876" y="4345730"/>
                <a:ext cx="825113" cy="435429"/>
                <a:chOff x="2709310" y="3947884"/>
                <a:chExt cx="825113" cy="435429"/>
              </a:xfrm>
            </p:grpSpPr>
            <p:sp>
              <p:nvSpPr>
                <p:cNvPr id="131" name="TextBox 149"/>
                <p:cNvSpPr txBox="1">
                  <a:spLocks noChangeArrowheads="1"/>
                </p:cNvSpPr>
                <p:nvPr/>
              </p:nvSpPr>
              <p:spPr bwMode="auto">
                <a:xfrm>
                  <a:off x="2709310" y="3990519"/>
                  <a:ext cx="587376" cy="261610"/>
                </a:xfrm>
                <a:prstGeom prst="rect">
                  <a:avLst/>
                </a:prstGeom>
                <a:noFill/>
                <a:ln w="9525">
                  <a:noFill/>
                  <a:miter lim="800000"/>
                  <a:headEnd/>
                  <a:tailEnd/>
                </a:ln>
              </p:spPr>
              <p:txBody>
                <a:bodyPr wrap="square">
                  <a:spAutoFit/>
                </a:bodyPr>
                <a:lstStyle/>
                <a:p>
                  <a:pPr algn="ctr" defTabSz="914400">
                    <a:spcBef>
                      <a:spcPct val="0"/>
                    </a:spcBef>
                    <a:spcAft>
                      <a:spcPct val="0"/>
                    </a:spcAft>
                    <a:buNone/>
                  </a:pPr>
                  <a:r>
                    <a:rPr lang="fr-BE" sz="1100" b="0" i="0" kern="1200">
                      <a:solidFill>
                        <a:srgbClr val="3A3A3A"/>
                      </a:solidFill>
                      <a:latin typeface="Arial"/>
                      <a:ea typeface="ＭＳ Ｐゴシック"/>
                      <a:cs typeface="+mn-cs"/>
                    </a:rPr>
                    <a:t>ASA</a:t>
                  </a:r>
                </a:p>
              </p:txBody>
            </p:sp>
            <p:pic>
              <p:nvPicPr>
                <p:cNvPr id="132" name="Picture 57" descr="icon_color"/>
                <p:cNvPicPr>
                  <a:picLocks noChangeAspect="1" noChangeArrowheads="1"/>
                </p:cNvPicPr>
                <p:nvPr/>
              </p:nvPicPr>
              <p:blipFill>
                <a:blip r:embed="rId30" cstate="print"/>
                <a:srcRect/>
                <a:stretch>
                  <a:fillRect/>
                </a:stretch>
              </p:blipFill>
              <p:spPr bwMode="auto">
                <a:xfrm>
                  <a:off x="3154200" y="3947884"/>
                  <a:ext cx="380223" cy="435429"/>
                </a:xfrm>
                <a:prstGeom prst="rect">
                  <a:avLst/>
                </a:prstGeom>
                <a:noFill/>
                <a:ln w="9525">
                  <a:noFill/>
                  <a:miter lim="800000"/>
                  <a:headEnd/>
                  <a:tailEnd/>
                </a:ln>
              </p:spPr>
            </p:pic>
          </p:grpSp>
          <p:grpSp>
            <p:nvGrpSpPr>
              <p:cNvPr id="7" name="Group 132"/>
              <p:cNvGrpSpPr/>
              <p:nvPr/>
            </p:nvGrpSpPr>
            <p:grpSpPr>
              <a:xfrm>
                <a:off x="1086596" y="4477001"/>
                <a:ext cx="508756" cy="497200"/>
                <a:chOff x="1060957" y="4414763"/>
                <a:chExt cx="589959" cy="748643"/>
              </a:xfrm>
            </p:grpSpPr>
            <p:pic>
              <p:nvPicPr>
                <p:cNvPr id="134" name="Picture 133"/>
                <p:cNvPicPr>
                  <a:picLocks noChangeAspect="1"/>
                </p:cNvPicPr>
                <p:nvPr/>
              </p:nvPicPr>
              <p:blipFill>
                <a:blip r:embed="rId31" cstate="print"/>
                <a:stretch>
                  <a:fillRect/>
                </a:stretch>
              </p:blipFill>
              <p:spPr>
                <a:xfrm>
                  <a:off x="1156253" y="4892258"/>
                  <a:ext cx="410291" cy="271148"/>
                </a:xfrm>
                <a:prstGeom prst="rect">
                  <a:avLst/>
                </a:prstGeom>
              </p:spPr>
            </p:pic>
            <p:sp>
              <p:nvSpPr>
                <p:cNvPr id="135" name="TextBox 149"/>
                <p:cNvSpPr txBox="1">
                  <a:spLocks noChangeArrowheads="1"/>
                </p:cNvSpPr>
                <p:nvPr/>
              </p:nvSpPr>
              <p:spPr bwMode="auto">
                <a:xfrm>
                  <a:off x="1060957" y="4414763"/>
                  <a:ext cx="589959" cy="741480"/>
                </a:xfrm>
                <a:prstGeom prst="rect">
                  <a:avLst/>
                </a:prstGeom>
                <a:noFill/>
                <a:ln w="9525">
                  <a:noFill/>
                  <a:miter lim="800000"/>
                  <a:headEnd/>
                  <a:tailEnd/>
                </a:ln>
              </p:spPr>
              <p:txBody>
                <a:bodyPr wrap="square">
                  <a:spAutoFit/>
                </a:bodyPr>
                <a:lstStyle/>
                <a:p>
                  <a:pPr algn="ctr" defTabSz="914400">
                    <a:spcBef>
                      <a:spcPct val="0"/>
                    </a:spcBef>
                    <a:spcAft>
                      <a:spcPct val="0"/>
                    </a:spcAft>
                    <a:buNone/>
                  </a:pPr>
                  <a:r>
                    <a:rPr lang="fr-BE" sz="800" b="0" i="0" kern="1200">
                      <a:solidFill>
                        <a:srgbClr val="3A3A3A"/>
                      </a:solidFill>
                      <a:latin typeface="Arial"/>
                      <a:ea typeface="ＭＳ Ｐゴシック"/>
                      <a:cs typeface="+mn-cs"/>
                    </a:rPr>
                    <a:t>Nexus 1000v</a:t>
                  </a:r>
                </a:p>
                <a:p>
                  <a:pPr algn="ctr" defTabSz="914400">
                    <a:spcBef>
                      <a:spcPct val="0"/>
                    </a:spcBef>
                    <a:spcAft>
                      <a:spcPct val="0"/>
                    </a:spcAft>
                    <a:buNone/>
                  </a:pPr>
                  <a:endParaRPr lang="en-US" sz="1000" kern="1200" dirty="0">
                    <a:solidFill>
                      <a:srgbClr val="3A3A3A"/>
                    </a:solidFill>
                    <a:latin typeface="Arial"/>
                    <a:ea typeface="ＭＳ Ｐゴシック" charset="-128"/>
                    <a:cs typeface="+mn-cs"/>
                  </a:endParaRPr>
                </a:p>
              </p:txBody>
            </p:sp>
          </p:grpSp>
          <p:grpSp>
            <p:nvGrpSpPr>
              <p:cNvPr id="8" name="Group 135"/>
              <p:cNvGrpSpPr/>
              <p:nvPr/>
            </p:nvGrpSpPr>
            <p:grpSpPr>
              <a:xfrm>
                <a:off x="605297" y="5004766"/>
                <a:ext cx="548640" cy="640080"/>
                <a:chOff x="514374" y="3283300"/>
                <a:chExt cx="587443" cy="876398"/>
              </a:xfrm>
            </p:grpSpPr>
            <p:sp>
              <p:nvSpPr>
                <p:cNvPr id="138" name="Rounded Rectangle 137"/>
                <p:cNvSpPr/>
                <p:nvPr/>
              </p:nvSpPr>
              <p:spPr>
                <a:xfrm>
                  <a:off x="514374" y="3283300"/>
                  <a:ext cx="587443" cy="876398"/>
                </a:xfrm>
                <a:prstGeom prst="roundRect">
                  <a:avLst/>
                </a:prstGeom>
                <a:solidFill>
                  <a:schemeClr val="bg1">
                    <a:lumMod val="65000"/>
                  </a:schemeClr>
                </a:solidFill>
                <a:ln w="6350" cap="rnd">
                  <a:solidFill>
                    <a:srgbClr val="3A3A3A">
                      <a:alpha val="92000"/>
                    </a:srgbClr>
                  </a:solidFill>
                  <a:prstDash val="sysDash"/>
                  <a:bevel/>
                  <a:headEnd/>
                  <a:tailEnd/>
                </a:ln>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sp>
              <p:nvSpPr>
                <p:cNvPr id="137" name="Text Box 46"/>
                <p:cNvSpPr txBox="1">
                  <a:spLocks noChangeArrowheads="1"/>
                </p:cNvSpPr>
                <p:nvPr/>
              </p:nvSpPr>
              <p:spPr bwMode="auto">
                <a:xfrm>
                  <a:off x="515488" y="3313098"/>
                  <a:ext cx="585216" cy="454880"/>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1028700">
                    <a:lnSpc>
                      <a:spcPct val="90000"/>
                    </a:lnSpc>
                    <a:spcBef>
                      <a:spcPct val="50000"/>
                    </a:spcBef>
                    <a:spcAft>
                      <a:spcPct val="0"/>
                    </a:spcAft>
                    <a:buNone/>
                  </a:pPr>
                  <a:r>
                    <a:rPr lang="fr-BE" sz="600" b="0" i="0" kern="1200" dirty="0">
                      <a:solidFill>
                        <a:srgbClr val="3A3A3A"/>
                      </a:solidFill>
                      <a:latin typeface="Arial"/>
                      <a:ea typeface="+mn-ea"/>
                      <a:cs typeface="+mn-cs"/>
                    </a:rPr>
                    <a:t>Virtual Security Gateway</a:t>
                  </a:r>
                </a:p>
              </p:txBody>
            </p:sp>
            <p:pic>
              <p:nvPicPr>
                <p:cNvPr id="139" name="Picture 45" descr="ICON_Firewall_Q308"/>
                <p:cNvPicPr>
                  <a:picLocks noChangeAspect="1" noChangeArrowheads="1"/>
                </p:cNvPicPr>
                <p:nvPr/>
              </p:nvPicPr>
              <p:blipFill>
                <a:blip r:embed="rId32" cstate="screen"/>
                <a:srcRect/>
                <a:stretch>
                  <a:fillRect/>
                </a:stretch>
              </p:blipFill>
              <p:spPr bwMode="auto">
                <a:xfrm>
                  <a:off x="545368" y="3683661"/>
                  <a:ext cx="525455" cy="398491"/>
                </a:xfrm>
                <a:prstGeom prst="rect">
                  <a:avLst/>
                </a:prstGeom>
                <a:noFill/>
                <a:ln w="9525">
                  <a:noFill/>
                  <a:miter lim="800000"/>
                  <a:headEnd/>
                  <a:tailEnd/>
                </a:ln>
                <a:effectLst/>
              </p:spPr>
            </p:pic>
          </p:grpSp>
          <p:grpSp>
            <p:nvGrpSpPr>
              <p:cNvPr id="9" name="Group 140"/>
              <p:cNvGrpSpPr/>
              <p:nvPr/>
            </p:nvGrpSpPr>
            <p:grpSpPr>
              <a:xfrm>
                <a:off x="499891" y="4049252"/>
                <a:ext cx="758290" cy="640080"/>
                <a:chOff x="360793" y="2464582"/>
                <a:chExt cx="892778" cy="841059"/>
              </a:xfrm>
            </p:grpSpPr>
            <p:sp>
              <p:nvSpPr>
                <p:cNvPr id="144" name="Rounded Rectangle 143"/>
                <p:cNvSpPr/>
                <p:nvPr/>
              </p:nvSpPr>
              <p:spPr>
                <a:xfrm>
                  <a:off x="484209" y="2464582"/>
                  <a:ext cx="645945" cy="841059"/>
                </a:xfrm>
                <a:prstGeom prst="roundRect">
                  <a:avLst/>
                </a:prstGeom>
                <a:solidFill>
                  <a:schemeClr val="bg1">
                    <a:lumMod val="65000"/>
                  </a:schemeClr>
                </a:solidFill>
                <a:ln w="6350" cap="rnd">
                  <a:solidFill>
                    <a:srgbClr val="3A3A3A">
                      <a:alpha val="92000"/>
                    </a:srgbClr>
                  </a:solidFill>
                  <a:prstDash val="sysDash"/>
                  <a:bevel/>
                  <a:headEnd/>
                  <a:tailEnd/>
                </a:ln>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sp>
              <p:nvSpPr>
                <p:cNvPr id="142" name="Text Box 46"/>
                <p:cNvSpPr txBox="1">
                  <a:spLocks noChangeArrowheads="1"/>
                </p:cNvSpPr>
                <p:nvPr/>
              </p:nvSpPr>
              <p:spPr bwMode="auto">
                <a:xfrm>
                  <a:off x="360793" y="2593412"/>
                  <a:ext cx="892778" cy="254551"/>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1028700">
                    <a:lnSpc>
                      <a:spcPct val="90000"/>
                    </a:lnSpc>
                    <a:spcBef>
                      <a:spcPct val="50000"/>
                    </a:spcBef>
                    <a:spcAft>
                      <a:spcPct val="0"/>
                    </a:spcAft>
                    <a:buNone/>
                  </a:pPr>
                  <a:r>
                    <a:rPr lang="fr-BE" sz="800" b="0" i="0" kern="1200">
                      <a:solidFill>
                        <a:srgbClr val="3A3A3A"/>
                      </a:solidFill>
                      <a:latin typeface="Arial"/>
                      <a:ea typeface="+mn-ea"/>
                      <a:cs typeface="+mn-cs"/>
                    </a:rPr>
                    <a:t> WAAS</a:t>
                  </a:r>
                </a:p>
              </p:txBody>
            </p:sp>
            <p:pic>
              <p:nvPicPr>
                <p:cNvPr id="145" name="Picture 5" descr="WAE"/>
                <p:cNvPicPr>
                  <a:picLocks noChangeAspect="1" noChangeArrowheads="1"/>
                </p:cNvPicPr>
                <p:nvPr/>
              </p:nvPicPr>
              <p:blipFill>
                <a:blip r:embed="rId14" cstate="print"/>
                <a:srcRect/>
                <a:stretch>
                  <a:fillRect/>
                </a:stretch>
              </p:blipFill>
              <p:spPr bwMode="auto">
                <a:xfrm>
                  <a:off x="596337" y="2897981"/>
                  <a:ext cx="421690" cy="287384"/>
                </a:xfrm>
                <a:prstGeom prst="rect">
                  <a:avLst/>
                </a:prstGeom>
                <a:noFill/>
                <a:ln w="9525">
                  <a:noFill/>
                  <a:miter lim="800000"/>
                  <a:headEnd/>
                  <a:tailEnd/>
                </a:ln>
              </p:spPr>
            </p:pic>
          </p:grpSp>
          <p:cxnSp>
            <p:nvCxnSpPr>
              <p:cNvPr id="150" name="Straight Arrow Connector 149"/>
              <p:cNvCxnSpPr>
                <a:stCxn id="156" idx="1"/>
                <a:endCxn id="134" idx="3"/>
              </p:cNvCxnSpPr>
              <p:nvPr/>
            </p:nvCxnSpPr>
            <p:spPr>
              <a:xfrm flipH="1">
                <a:off x="1522593" y="4879449"/>
                <a:ext cx="675784" cy="4713"/>
              </a:xfrm>
              <a:prstGeom prst="straightConnector1">
                <a:avLst/>
              </a:prstGeom>
              <a:solidFill>
                <a:schemeClr val="bg1">
                  <a:lumMod val="65000"/>
                </a:schemeClr>
              </a:solidFill>
              <a:ln w="6350" cap="rnd">
                <a:solidFill>
                  <a:srgbClr val="3A3A3A">
                    <a:alpha val="92000"/>
                  </a:srgbClr>
                </a:solidFill>
                <a:prstDash val="sysDash"/>
                <a:bevel/>
                <a:headEnd/>
                <a:tailEnd/>
              </a:ln>
            </p:spPr>
          </p:cxnSp>
          <p:cxnSp>
            <p:nvCxnSpPr>
              <p:cNvPr id="151" name="Straight Arrow Connector 150"/>
              <p:cNvCxnSpPr>
                <a:stCxn id="138" idx="3"/>
                <a:endCxn id="135" idx="2"/>
              </p:cNvCxnSpPr>
              <p:nvPr/>
            </p:nvCxnSpPr>
            <p:spPr>
              <a:xfrm flipV="1">
                <a:off x="1153937" y="4969444"/>
                <a:ext cx="187037" cy="355361"/>
              </a:xfrm>
              <a:prstGeom prst="straightConnector1">
                <a:avLst/>
              </a:prstGeom>
              <a:solidFill>
                <a:schemeClr val="bg1">
                  <a:lumMod val="65000"/>
                </a:schemeClr>
              </a:solidFill>
              <a:ln w="6350" cap="rnd">
                <a:solidFill>
                  <a:srgbClr val="3A3A3A">
                    <a:alpha val="92000"/>
                  </a:srgbClr>
                </a:solidFill>
                <a:prstDash val="sysDash"/>
                <a:bevel/>
                <a:headEnd/>
                <a:tailEnd/>
              </a:ln>
            </p:spPr>
          </p:cxnSp>
          <p:cxnSp>
            <p:nvCxnSpPr>
              <p:cNvPr id="157" name="Straight Arrow Connector 156"/>
              <p:cNvCxnSpPr>
                <a:stCxn id="144" idx="2"/>
                <a:endCxn id="134" idx="1"/>
              </p:cNvCxnSpPr>
              <p:nvPr/>
            </p:nvCxnSpPr>
            <p:spPr>
              <a:xfrm>
                <a:off x="879036" y="4689332"/>
                <a:ext cx="289739" cy="194830"/>
              </a:xfrm>
              <a:prstGeom prst="straightConnector1">
                <a:avLst/>
              </a:prstGeom>
              <a:solidFill>
                <a:schemeClr val="bg1">
                  <a:lumMod val="65000"/>
                </a:schemeClr>
              </a:solidFill>
              <a:ln w="6350" cap="rnd">
                <a:solidFill>
                  <a:srgbClr val="3A3A3A">
                    <a:alpha val="92000"/>
                  </a:srgbClr>
                </a:solidFill>
                <a:prstDash val="sysDash"/>
                <a:bevel/>
                <a:headEnd/>
                <a:tailEnd/>
              </a:ln>
            </p:spPr>
          </p:cxnSp>
          <p:cxnSp>
            <p:nvCxnSpPr>
              <p:cNvPr id="158" name="Straight Arrow Connector 157"/>
              <p:cNvCxnSpPr>
                <a:stCxn id="125" idx="1"/>
                <a:endCxn id="135" idx="2"/>
              </p:cNvCxnSpPr>
              <p:nvPr/>
            </p:nvCxnSpPr>
            <p:spPr>
              <a:xfrm flipH="1" flipV="1">
                <a:off x="1340974" y="4969444"/>
                <a:ext cx="195868" cy="344567"/>
              </a:xfrm>
              <a:prstGeom prst="straightConnector1">
                <a:avLst/>
              </a:prstGeom>
              <a:solidFill>
                <a:schemeClr val="bg1">
                  <a:lumMod val="65000"/>
                </a:schemeClr>
              </a:solidFill>
              <a:ln w="6350" cap="rnd">
                <a:solidFill>
                  <a:srgbClr val="3A3A3A">
                    <a:alpha val="92000"/>
                  </a:srgbClr>
                </a:solidFill>
                <a:prstDash val="sysDash"/>
                <a:bevel/>
                <a:headEnd/>
                <a:tailEnd/>
              </a:ln>
            </p:spPr>
          </p:cxnSp>
          <p:cxnSp>
            <p:nvCxnSpPr>
              <p:cNvPr id="162" name="Straight Arrow Connector 161"/>
              <p:cNvCxnSpPr>
                <a:stCxn id="130" idx="2"/>
                <a:endCxn id="134" idx="3"/>
              </p:cNvCxnSpPr>
              <p:nvPr/>
            </p:nvCxnSpPr>
            <p:spPr>
              <a:xfrm flipH="1">
                <a:off x="1522593" y="4696163"/>
                <a:ext cx="241264" cy="187999"/>
              </a:xfrm>
              <a:prstGeom prst="straightConnector1">
                <a:avLst/>
              </a:prstGeom>
              <a:solidFill>
                <a:schemeClr val="bg1">
                  <a:lumMod val="65000"/>
                </a:schemeClr>
              </a:solidFill>
              <a:ln w="6350" cap="rnd">
                <a:solidFill>
                  <a:srgbClr val="3A3A3A">
                    <a:alpha val="92000"/>
                  </a:srgbClr>
                </a:solidFill>
                <a:prstDash val="sysDash"/>
                <a:bevel/>
                <a:headEnd/>
                <a:tailEnd/>
              </a:ln>
            </p:spPr>
          </p:cxnSp>
        </p:grpSp>
        <p:grpSp>
          <p:nvGrpSpPr>
            <p:cNvPr id="10" name="Group 5"/>
            <p:cNvGrpSpPr/>
            <p:nvPr/>
          </p:nvGrpSpPr>
          <p:grpSpPr>
            <a:xfrm>
              <a:off x="-2170058" y="3984900"/>
              <a:ext cx="823174" cy="1193019"/>
              <a:chOff x="2093897" y="4812231"/>
              <a:chExt cx="823174" cy="1193019"/>
            </a:xfrm>
          </p:grpSpPr>
          <p:sp>
            <p:nvSpPr>
              <p:cNvPr id="154" name="TextBox 149"/>
              <p:cNvSpPr txBox="1">
                <a:spLocks noChangeArrowheads="1"/>
              </p:cNvSpPr>
              <p:nvPr/>
            </p:nvSpPr>
            <p:spPr bwMode="auto">
              <a:xfrm>
                <a:off x="2106613" y="5757746"/>
                <a:ext cx="807746" cy="247504"/>
              </a:xfrm>
              <a:prstGeom prst="rect">
                <a:avLst/>
              </a:prstGeom>
              <a:noFill/>
              <a:ln w="9525">
                <a:noFill/>
                <a:miter lim="800000"/>
                <a:headEnd/>
                <a:tailEnd/>
              </a:ln>
            </p:spPr>
            <p:txBody>
              <a:bodyPr wrap="square">
                <a:prstTxWarp prst="textNoShape">
                  <a:avLst/>
                </a:prstTxWarp>
                <a:spAutoFit/>
                <a:flatTx/>
              </a:bodyPr>
              <a:lstStyle/>
              <a:p>
                <a:pPr algn="ctr" defTabSz="914400">
                  <a:lnSpc>
                    <a:spcPct val="90000"/>
                  </a:lnSpc>
                  <a:spcBef>
                    <a:spcPct val="0"/>
                  </a:spcBef>
                  <a:spcAft>
                    <a:spcPct val="0"/>
                  </a:spcAft>
                  <a:buNone/>
                </a:pPr>
                <a:r>
                  <a:rPr lang="fr-BE" sz="1100" b="0" i="0" kern="1200">
                    <a:solidFill>
                      <a:srgbClr val="3A3A3A"/>
                    </a:solidFill>
                    <a:latin typeface="Arial"/>
                    <a:ea typeface="+mn-ea"/>
                    <a:cs typeface="+mn-cs"/>
                  </a:rPr>
                  <a:t>Calcul</a:t>
                </a:r>
              </a:p>
            </p:txBody>
          </p:sp>
          <p:sp>
            <p:nvSpPr>
              <p:cNvPr id="155" name="TextBox 149"/>
              <p:cNvSpPr txBox="1">
                <a:spLocks noChangeArrowheads="1"/>
              </p:cNvSpPr>
              <p:nvPr/>
            </p:nvSpPr>
            <p:spPr bwMode="auto">
              <a:xfrm>
                <a:off x="2218340" y="4812231"/>
                <a:ext cx="493538" cy="155171"/>
              </a:xfrm>
              <a:prstGeom prst="rect">
                <a:avLst/>
              </a:prstGeom>
              <a:noFill/>
              <a:ln w="9525">
                <a:noFill/>
                <a:miter lim="800000"/>
                <a:headEnd/>
                <a:tailEnd/>
              </a:ln>
            </p:spPr>
            <p:txBody>
              <a:bodyPr wrap="square" lIns="0" tIns="0" rIns="0" bIns="0">
                <a:prstTxWarp prst="textNoShape">
                  <a:avLst/>
                </a:prstTxWarp>
                <a:spAutoFit/>
              </a:bodyPr>
              <a:lstStyle/>
              <a:p>
                <a:pPr algn="ctr" defTabSz="914400">
                  <a:lnSpc>
                    <a:spcPct val="90000"/>
                  </a:lnSpc>
                  <a:spcBef>
                    <a:spcPct val="0"/>
                  </a:spcBef>
                  <a:spcAft>
                    <a:spcPct val="0"/>
                  </a:spcAft>
                  <a:buNone/>
                </a:pPr>
                <a:r>
                  <a:rPr lang="fr-BE" sz="1100" b="0" i="0" kern="1200">
                    <a:solidFill>
                      <a:srgbClr val="3A3A3A"/>
                    </a:solidFill>
                    <a:latin typeface="Arial"/>
                    <a:ea typeface="+mn-ea"/>
                    <a:cs typeface="+mn-cs"/>
                  </a:rPr>
                  <a:t>Fiches</a:t>
                </a:r>
              </a:p>
            </p:txBody>
          </p:sp>
          <p:pic>
            <p:nvPicPr>
              <p:cNvPr id="156" name="Picture 14" descr="C:\Users\testuser\AppData\Local\Temp\VMwareDnD\5dd1dd5a\DGRM_Server_VMs_basic_6_ESX_blue_R2_Q308.png"/>
              <p:cNvPicPr>
                <a:picLocks noChangeAspect="1" noChangeArrowheads="1"/>
              </p:cNvPicPr>
              <p:nvPr/>
            </p:nvPicPr>
            <p:blipFill>
              <a:blip r:embed="rId33" cstate="print"/>
              <a:srcRect/>
              <a:stretch>
                <a:fillRect/>
              </a:stretch>
            </p:blipFill>
            <p:spPr bwMode="auto">
              <a:xfrm>
                <a:off x="2093897" y="4960312"/>
                <a:ext cx="823174" cy="833435"/>
              </a:xfrm>
              <a:prstGeom prst="rect">
                <a:avLst/>
              </a:prstGeom>
              <a:noFill/>
              <a:ln w="9525">
                <a:noFill/>
                <a:miter lim="800000"/>
                <a:headEnd/>
                <a:tailEnd/>
              </a:ln>
            </p:spPr>
          </p:pic>
          <p:sp>
            <p:nvSpPr>
              <p:cNvPr id="159" name="WordArt 99"/>
              <p:cNvSpPr>
                <a:spLocks noChangeArrowheads="1" noChangeShapeType="1" noTextEdit="1"/>
              </p:cNvSpPr>
              <p:nvPr/>
            </p:nvSpPr>
            <p:spPr bwMode="auto">
              <a:xfrm>
                <a:off x="2136753" y="5329577"/>
                <a:ext cx="340919" cy="259322"/>
              </a:xfrm>
              <a:prstGeom prst="rect">
                <a:avLst/>
              </a:prstGeom>
            </p:spPr>
            <p:txBody>
              <a:bodyPr wrap="none" fromWordArt="1">
                <a:prstTxWarp prst="textSlantDown">
                  <a:avLst>
                    <a:gd name="adj" fmla="val 28569"/>
                  </a:avLst>
                </a:prstTxWarp>
              </a:bodyPr>
              <a:lstStyle/>
              <a:p>
                <a:pPr algn="ctr" defTabSz="914400">
                  <a:spcBef>
                    <a:spcPct val="0"/>
                  </a:spcBef>
                  <a:spcAft>
                    <a:spcPct val="0"/>
                  </a:spcAft>
                  <a:buNone/>
                </a:pPr>
                <a:r>
                  <a:rPr lang="en-US" sz="3600" b="1" i="0" kern="10">
                    <a:ln w="1905"/>
                    <a:solidFill>
                      <a:srgbClr val="3A3A3A"/>
                    </a:solidFill>
                    <a:effectLst>
                      <a:innerShdw blurRad="69850" dist="43180" dir="5400000">
                        <a:srgbClr val="000000">
                          <a:alpha val="65000"/>
                        </a:srgbClr>
                      </a:innerShdw>
                    </a:effectLst>
                    <a:latin typeface="Arial Narrow"/>
                    <a:ea typeface="+mn-ea"/>
                    <a:cs typeface="Arial Narrow"/>
                  </a:rPr>
                  <a:t>Hyperviseur</a:t>
                </a:r>
              </a:p>
            </p:txBody>
          </p:sp>
        </p:grpSp>
        <p:pic>
          <p:nvPicPr>
            <p:cNvPr id="198" name="Picture 2" descr="C:\Users\tomg\AppData\Local\Microsoft\Windows\Temporary Internet Files\Content.Outlook\P323ZHQC\AC3-Icon.pn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flipH="1">
              <a:off x="-1028583" y="4028026"/>
              <a:ext cx="236137" cy="236137"/>
            </a:xfrm>
            <a:prstGeom prst="rect">
              <a:avLst/>
            </a:prstGeom>
            <a:noFill/>
            <a:extLst>
              <a:ext uri="{909E8E84-426E-40dd-AFC4-6F175D3DCCD1}">
                <a14:hiddenFill xmlns="" xmlns:a14="http://schemas.microsoft.com/office/drawing/2010/main">
                  <a:solidFill>
                    <a:srgbClr val="FFFFFF"/>
                  </a:solidFill>
                </a14:hiddenFill>
              </a:ext>
            </a:extLst>
          </p:spPr>
        </p:pic>
        <p:sp>
          <p:nvSpPr>
            <p:cNvPr id="199" name="TextBox 198"/>
            <p:cNvSpPr txBox="1"/>
            <p:nvPr/>
          </p:nvSpPr>
          <p:spPr>
            <a:xfrm>
              <a:off x="-1785809" y="3735836"/>
              <a:ext cx="878767" cy="246221"/>
            </a:xfrm>
            <a:prstGeom prst="rect">
              <a:avLst/>
            </a:prstGeom>
            <a:noFill/>
          </p:spPr>
          <p:txBody>
            <a:bodyPr wrap="none" rtlCol="0">
              <a:spAutoFit/>
            </a:bodyPr>
            <a:lstStyle/>
            <a:p>
              <a:pPr algn="l" defTabSz="914400">
                <a:buNone/>
              </a:pPr>
              <a:r>
                <a:rPr lang="fr-BE" sz="1000" b="0" i="0" kern="1200">
                  <a:solidFill>
                    <a:srgbClr val="3A3A3A"/>
                  </a:solidFill>
                  <a:latin typeface="Arial"/>
                  <a:ea typeface="+mn-ea"/>
                  <a:cs typeface="+mn-cs"/>
                </a:rPr>
                <a:t>AnyConnect</a:t>
              </a:r>
              <a:endParaRPr lang="en-US" sz="1050" kern="1200" dirty="0">
                <a:solidFill>
                  <a:srgbClr val="3A3A3A"/>
                </a:solidFill>
                <a:latin typeface="Arial"/>
                <a:ea typeface="+mn-ea"/>
                <a:cs typeface="+mn-cs"/>
              </a:endParaRPr>
            </a:p>
          </p:txBody>
        </p:sp>
        <p:cxnSp>
          <p:nvCxnSpPr>
            <p:cNvPr id="219" name="Straight Connector 218"/>
            <p:cNvCxnSpPr/>
            <p:nvPr/>
          </p:nvCxnSpPr>
          <p:spPr>
            <a:xfrm>
              <a:off x="-3683458" y="3814124"/>
              <a:ext cx="2789499" cy="0"/>
            </a:xfrm>
            <a:prstGeom prst="line">
              <a:avLst/>
            </a:prstGeom>
            <a:ln>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3683458" y="5456255"/>
              <a:ext cx="2789499" cy="0"/>
            </a:xfrm>
            <a:prstGeom prst="line">
              <a:avLst/>
            </a:prstGeom>
            <a:ln>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103" name="Rounded Rectangle 33"/>
          <p:cNvSpPr>
            <a:spLocks noChangeArrowheads="1"/>
          </p:cNvSpPr>
          <p:nvPr/>
        </p:nvSpPr>
        <p:spPr bwMode="auto">
          <a:xfrm>
            <a:off x="997843" y="1948231"/>
            <a:ext cx="1109669" cy="369118"/>
          </a:xfrm>
          <a:prstGeom prst="roundRect">
            <a:avLst>
              <a:gd name="adj"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914400">
              <a:lnSpc>
                <a:spcPct val="95000"/>
              </a:lnSpc>
              <a:buNone/>
            </a:pPr>
            <a:r>
              <a:rPr lang="fr-BE" sz="800" b="0" i="0">
                <a:solidFill>
                  <a:srgbClr val="FFFFFF"/>
                </a:solidFill>
                <a:latin typeface="Arial"/>
                <a:ea typeface="+mn-ea"/>
                <a:cs typeface="+mn-cs"/>
              </a:rPr>
              <a:t>Applications de collaboration Cisco</a:t>
            </a:r>
            <a:endParaRPr lang="en-US" sz="800" dirty="0">
              <a:solidFill>
                <a:srgbClr val="FFFFFF"/>
              </a:solidFill>
              <a:latin typeface="Arial"/>
            </a:endParaRPr>
          </a:p>
        </p:txBody>
      </p:sp>
    </p:spTree>
    <p:extLst>
      <p:ext uri="{BB962C8B-B14F-4D97-AF65-F5344CB8AC3E}">
        <p14:creationId xmlns="" xmlns:p14="http://schemas.microsoft.com/office/powerpoint/2010/main" val="201514239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pPr algn="l" defTabSz="914400">
              <a:lnSpc>
                <a:spcPct val="80000"/>
              </a:lnSpc>
              <a:spcBef>
                <a:spcPct val="0"/>
              </a:spcBef>
              <a:buNone/>
            </a:pPr>
            <a:r>
              <a:rPr lang="fr-BE" sz="3200" b="0" i="0" spc="0" baseline="0" dirty="0">
                <a:solidFill>
                  <a:srgbClr val="12188E"/>
                </a:solidFill>
                <a:latin typeface="Arial"/>
                <a:ea typeface="+mj-ea"/>
                <a:cs typeface="+mj-cs"/>
              </a:rPr>
              <a:t>Programme</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gn="l" defTabSz="914400">
              <a:lnSpc>
                <a:spcPct val="60000"/>
              </a:lnSpc>
              <a:spcBef>
                <a:spcPts val="3600"/>
              </a:spcBef>
              <a:buNone/>
            </a:pPr>
            <a:r>
              <a:rPr lang="fr-FR" sz="2200" b="0" i="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Tendances et défis</a:t>
            </a:r>
          </a:p>
          <a:p>
            <a:pPr marL="0" indent="0" algn="l" defTabSz="914400">
              <a:lnSpc>
                <a:spcPct val="60000"/>
              </a:lnSpc>
              <a:spcBef>
                <a:spcPts val="3600"/>
              </a:spcBef>
              <a:buNone/>
            </a:pPr>
            <a:r>
              <a:rPr lang="fr-FR" sz="2200" b="0" i="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Exemples d'utilisation dans l'enseignement</a:t>
            </a:r>
          </a:p>
          <a:p>
            <a:pPr marL="0" indent="0" algn="l" defTabSz="914400">
              <a:lnSpc>
                <a:spcPct val="60000"/>
              </a:lnSpc>
              <a:spcBef>
                <a:spcPts val="3600"/>
              </a:spcBef>
              <a:buNone/>
            </a:pPr>
            <a:r>
              <a:rPr lang="fr-FR" sz="2200" b="0" i="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La </a:t>
            </a:r>
            <a:r>
              <a:rPr lang="fr-FR" sz="2200" b="0" i="0" dirty="0" err="1"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virtualisation</a:t>
            </a:r>
            <a:r>
              <a:rPr lang="fr-FR" sz="2200" b="0" i="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 par Cisco</a:t>
            </a:r>
          </a:p>
          <a:p>
            <a:pPr marL="0" indent="0" algn="l" defTabSz="914400">
              <a:lnSpc>
                <a:spcPct val="60000"/>
              </a:lnSpc>
              <a:spcBef>
                <a:spcPts val="3600"/>
              </a:spcBef>
              <a:buNone/>
            </a:pPr>
            <a:r>
              <a:rPr lang="fr-FR" sz="2200" b="0" i="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Gamme VXI de Cisco</a:t>
            </a:r>
          </a:p>
          <a:p>
            <a:pPr marL="0" indent="0" algn="l" defTabSz="914400">
              <a:lnSpc>
                <a:spcPct val="60000"/>
              </a:lnSpc>
              <a:spcBef>
                <a:spcPts val="3600"/>
              </a:spcBef>
              <a:buNone/>
            </a:pPr>
            <a:r>
              <a:rPr lang="fr-FR" sz="2200" b="0" i="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Centres d'assistance et conceptions validées</a:t>
            </a:r>
          </a:p>
          <a:p>
            <a:pPr marL="0" indent="0" algn="l" defTabSz="914400">
              <a:lnSpc>
                <a:spcPct val="60000"/>
              </a:lnSpc>
              <a:spcBef>
                <a:spcPts val="3600"/>
              </a:spcBef>
              <a:buNone/>
            </a:pPr>
            <a:r>
              <a:rPr lang="fr-FR" sz="2200" b="0" i="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Études de cas</a:t>
            </a:r>
          </a:p>
          <a:p>
            <a:pPr marL="0" indent="0" algn="l" defTabSz="914400">
              <a:lnSpc>
                <a:spcPct val="60000"/>
              </a:lnSpc>
              <a:spcBef>
                <a:spcPts val="3600"/>
              </a:spcBef>
              <a:buNone/>
            </a:pPr>
            <a:r>
              <a:rPr lang="fr-FR" sz="2200" b="0" i="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Résumé</a:t>
            </a:r>
            <a:endParaRPr lang="fr-FR"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endParaRP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2247900"/>
            <a:ext cx="6204205" cy="38629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pPr algn="l" defTabSz="914400">
              <a:lnSpc>
                <a:spcPct val="80000"/>
              </a:lnSpc>
              <a:spcBef>
                <a:spcPct val="0"/>
              </a:spcBef>
              <a:buNone/>
            </a:pPr>
            <a:r>
              <a:rPr lang="fr-BE" sz="3200" b="0" i="0" spc="0" baseline="0">
                <a:solidFill>
                  <a:srgbClr val="12188E"/>
                </a:solidFill>
                <a:latin typeface="Arial"/>
                <a:ea typeface="+mj-ea"/>
                <a:cs typeface="+mj-cs"/>
              </a:rPr>
              <a:t>Programme</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Tendances et défis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Exemples d'utilisation dans l'enseignement</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La virtualisation par Cisco</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Gamme VXI de Cisco</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Centres d'assistance et conceptions validées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Études de cas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Résumé</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4229100"/>
            <a:ext cx="6204205" cy="18817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flipV="1">
            <a:off x="602994" y="1447800"/>
            <a:ext cx="6204205" cy="212089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 xmlns:p14="http://schemas.microsoft.com/office/powerpoint/2010/main" val="3492627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p:cNvSpPr/>
          <p:nvPr/>
        </p:nvSpPr>
        <p:spPr>
          <a:xfrm flipH="1" flipV="1">
            <a:off x="0" y="3270262"/>
            <a:ext cx="9144000" cy="3587738"/>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 Same Side Corner Rectangle 22"/>
          <p:cNvSpPr/>
          <p:nvPr/>
        </p:nvSpPr>
        <p:spPr>
          <a:xfrm flipH="1" flipV="1">
            <a:off x="225424" y="3456902"/>
            <a:ext cx="8693152" cy="2723180"/>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flipV="1">
            <a:off x="0" y="3213542"/>
            <a:ext cx="9144000" cy="2903483"/>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29702" y="432215"/>
            <a:ext cx="8914298" cy="838200"/>
          </a:xfrm>
        </p:spPr>
        <p:txBody>
          <a:bodyPr/>
          <a:lstStyle/>
          <a:p>
            <a:pPr algn="l" defTabSz="914400">
              <a:lnSpc>
                <a:spcPct val="80000"/>
              </a:lnSpc>
              <a:spcBef>
                <a:spcPct val="0"/>
              </a:spcBef>
              <a:buNone/>
            </a:pPr>
            <a:r>
              <a:rPr lang="fr-BE" sz="3200" b="0" i="0" spc="0" baseline="0">
                <a:solidFill>
                  <a:srgbClr val="1E1F81"/>
                </a:solidFill>
                <a:latin typeface="Arial"/>
                <a:ea typeface="+mj-ea"/>
                <a:cs typeface="+mj-cs"/>
              </a:rPr>
              <a:t>Gamme Virtualization Experience Client (VXC)</a:t>
            </a:r>
            <a:br>
              <a:rPr lang="fr-BE" sz="3200" b="0" i="0" spc="0" baseline="0">
                <a:solidFill>
                  <a:srgbClr val="1E1F81"/>
                </a:solidFill>
                <a:latin typeface="Arial"/>
                <a:ea typeface="+mj-ea"/>
                <a:cs typeface="+mj-cs"/>
              </a:rPr>
            </a:br>
            <a:r>
              <a:rPr lang="fr-BE" sz="2400" b="0" i="0" spc="0" baseline="0">
                <a:solidFill>
                  <a:srgbClr val="1E1F81"/>
                </a:solidFill>
                <a:latin typeface="Arial"/>
                <a:ea typeface="+mj-ea"/>
                <a:cs typeface="+mj-cs"/>
              </a:rPr>
              <a:t>Renforcer l'expérience utilisateur</a:t>
            </a:r>
            <a:endParaRPr lang="en-US" sz="2400" dirty="0">
              <a:solidFill>
                <a:srgbClr val="1E1F81"/>
              </a:solidFill>
            </a:endParaRPr>
          </a:p>
        </p:txBody>
      </p:sp>
      <p:sp>
        <p:nvSpPr>
          <p:cNvPr id="16" name="Rectangle 15"/>
          <p:cNvSpPr/>
          <p:nvPr/>
        </p:nvSpPr>
        <p:spPr>
          <a:xfrm>
            <a:off x="1" y="1999317"/>
            <a:ext cx="9144000" cy="1203023"/>
          </a:xfrm>
          <a:prstGeom prst="rect">
            <a:avLst/>
          </a:prstGeom>
          <a:gradFill flip="none" rotWithShape="1">
            <a:gsLst>
              <a:gs pos="0">
                <a:srgbClr val="C4C4C4">
                  <a:alpha val="0"/>
                </a:srgbClr>
              </a:gs>
              <a:gs pos="100000">
                <a:schemeClr val="bg1">
                  <a:lumMod val="8500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chemeClr val="lt1"/>
              </a:solidFill>
            </a:endParaRPr>
          </a:p>
        </p:txBody>
      </p:sp>
      <p:cxnSp>
        <p:nvCxnSpPr>
          <p:cNvPr id="19" name="Straight Connector 18"/>
          <p:cNvCxnSpPr/>
          <p:nvPr/>
        </p:nvCxnSpPr>
        <p:spPr>
          <a:xfrm flipV="1">
            <a:off x="0" y="3202340"/>
            <a:ext cx="9144001"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BP_3q_back_01.png"/>
          <p:cNvPicPr>
            <a:picLocks noChangeAspect="1"/>
          </p:cNvPicPr>
          <p:nvPr/>
        </p:nvPicPr>
        <p:blipFill>
          <a:blip r:embed="rId3" cstate="screen"/>
          <a:srcRect/>
          <a:stretch>
            <a:fillRect/>
          </a:stretch>
        </p:blipFill>
        <p:spPr>
          <a:xfrm>
            <a:off x="320325" y="1889476"/>
            <a:ext cx="1818180" cy="1402610"/>
          </a:xfrm>
          <a:prstGeom prst="rect">
            <a:avLst/>
          </a:prstGeom>
        </p:spPr>
      </p:pic>
      <p:pic>
        <p:nvPicPr>
          <p:cNvPr id="22" name="Picture 21" descr="HKK77434.png"/>
          <p:cNvPicPr>
            <a:picLocks noChangeAspect="1"/>
          </p:cNvPicPr>
          <p:nvPr/>
        </p:nvPicPr>
        <p:blipFill>
          <a:blip r:embed="rId4" cstate="screen"/>
          <a:srcRect/>
          <a:stretch>
            <a:fillRect/>
          </a:stretch>
        </p:blipFill>
        <p:spPr>
          <a:xfrm>
            <a:off x="7266612" y="2045492"/>
            <a:ext cx="1394835" cy="954097"/>
          </a:xfrm>
          <a:prstGeom prst="rect">
            <a:avLst/>
          </a:prstGeom>
          <a:effectLst/>
        </p:spPr>
      </p:pic>
      <p:pic>
        <p:nvPicPr>
          <p:cNvPr id="31" name="Picture 30"/>
          <p:cNvPicPr>
            <a:picLocks noChangeAspect="1"/>
          </p:cNvPicPr>
          <p:nvPr/>
        </p:nvPicPr>
        <p:blipFill>
          <a:blip r:embed="rId5" cstate="screen"/>
          <a:stretch>
            <a:fillRect/>
          </a:stretch>
        </p:blipFill>
        <p:spPr>
          <a:xfrm>
            <a:off x="2699932" y="1889476"/>
            <a:ext cx="690863" cy="1201501"/>
          </a:xfrm>
          <a:prstGeom prst="rect">
            <a:avLst/>
          </a:prstGeom>
          <a:effectLst/>
        </p:spPr>
      </p:pic>
      <p:pic>
        <p:nvPicPr>
          <p:cNvPr id="40" name="Picture 39" descr="Hware2.png"/>
          <p:cNvPicPr>
            <a:picLocks noChangeAspect="1"/>
          </p:cNvPicPr>
          <p:nvPr/>
        </p:nvPicPr>
        <p:blipFill>
          <a:blip r:embed="rId6" cstate="print"/>
          <a:stretch>
            <a:fillRect/>
          </a:stretch>
        </p:blipFill>
        <p:spPr>
          <a:xfrm>
            <a:off x="5877383" y="1841965"/>
            <a:ext cx="775410" cy="1178259"/>
          </a:xfrm>
          <a:prstGeom prst="rect">
            <a:avLst/>
          </a:prstGeom>
        </p:spPr>
      </p:pic>
      <p:grpSp>
        <p:nvGrpSpPr>
          <p:cNvPr id="3" name="Group 41"/>
          <p:cNvGrpSpPr/>
          <p:nvPr/>
        </p:nvGrpSpPr>
        <p:grpSpPr>
          <a:xfrm>
            <a:off x="4012965" y="1999317"/>
            <a:ext cx="1201877" cy="1020907"/>
            <a:chOff x="5284298" y="1932707"/>
            <a:chExt cx="1201877" cy="1020907"/>
          </a:xfrm>
        </p:grpSpPr>
        <p:grpSp>
          <p:nvGrpSpPr>
            <p:cNvPr id="4" name="Group 22"/>
            <p:cNvGrpSpPr/>
            <p:nvPr/>
          </p:nvGrpSpPr>
          <p:grpSpPr>
            <a:xfrm>
              <a:off x="5284298" y="1932707"/>
              <a:ext cx="1201877" cy="1020907"/>
              <a:chOff x="3869315" y="2150486"/>
              <a:chExt cx="969962" cy="823912"/>
            </a:xfrm>
            <a:effectLst/>
          </p:grpSpPr>
          <p:pic>
            <p:nvPicPr>
              <p:cNvPr id="26" name="Picture 129" descr="laptop_cutout"/>
              <p:cNvPicPr>
                <a:picLocks noChangeAspect="1" noChangeArrowheads="1"/>
              </p:cNvPicPr>
              <p:nvPr/>
            </p:nvPicPr>
            <p:blipFill>
              <a:blip r:embed="rId7" cstate="screen"/>
              <a:srcRect/>
              <a:stretch>
                <a:fillRect/>
              </a:stretch>
            </p:blipFill>
            <p:spPr bwMode="auto">
              <a:xfrm>
                <a:off x="3869315" y="2150486"/>
                <a:ext cx="969962" cy="823912"/>
              </a:xfrm>
              <a:prstGeom prst="rect">
                <a:avLst/>
              </a:prstGeom>
              <a:noFill/>
            </p:spPr>
          </p:pic>
          <p:grpSp>
            <p:nvGrpSpPr>
              <p:cNvPr id="5" name="Group 10"/>
              <p:cNvGrpSpPr/>
              <p:nvPr/>
            </p:nvGrpSpPr>
            <p:grpSpPr>
              <a:xfrm>
                <a:off x="4007311" y="2187751"/>
                <a:ext cx="695657" cy="441149"/>
                <a:chOff x="6782188" y="4647518"/>
                <a:chExt cx="2048054" cy="1473882"/>
              </a:xfrm>
            </p:grpSpPr>
            <p:pic>
              <p:nvPicPr>
                <p:cNvPr id="28" name="Picture 27" descr="converj_vdi.png"/>
                <p:cNvPicPr>
                  <a:picLocks noChangeAspect="1"/>
                </p:cNvPicPr>
                <p:nvPr/>
              </p:nvPicPr>
              <p:blipFill>
                <a:blip r:embed="rId8" cstate="screen"/>
                <a:srcRect/>
                <a:stretch>
                  <a:fillRect/>
                </a:stretch>
              </p:blipFill>
              <p:spPr bwMode="auto">
                <a:xfrm>
                  <a:off x="6847785" y="4701867"/>
                  <a:ext cx="1982457" cy="1405567"/>
                </a:xfrm>
                <a:prstGeom prst="rect">
                  <a:avLst/>
                </a:prstGeom>
                <a:noFill/>
                <a:ln>
                  <a:noFill/>
                </a:ln>
              </p:spPr>
            </p:pic>
            <p:pic>
              <p:nvPicPr>
                <p:cNvPr id="30" name="Picture 3" descr="HUB_Rich.png"/>
                <p:cNvPicPr>
                  <a:picLocks noChangeAspect="1"/>
                </p:cNvPicPr>
                <p:nvPr/>
              </p:nvPicPr>
              <p:blipFill>
                <a:blip r:embed="rId9" cstate="screen"/>
                <a:srcRect/>
                <a:stretch>
                  <a:fillRect/>
                </a:stretch>
              </p:blipFill>
              <p:spPr bwMode="auto">
                <a:xfrm>
                  <a:off x="6782188" y="4647518"/>
                  <a:ext cx="739387" cy="1473882"/>
                </a:xfrm>
                <a:prstGeom prst="rect">
                  <a:avLst/>
                </a:prstGeom>
                <a:noFill/>
                <a:ln>
                  <a:noFill/>
                </a:ln>
              </p:spPr>
            </p:pic>
          </p:grpSp>
        </p:grpSp>
        <p:sp>
          <p:nvSpPr>
            <p:cNvPr id="41" name="Rectangle 40"/>
            <p:cNvSpPr/>
            <p:nvPr/>
          </p:nvSpPr>
          <p:spPr>
            <a:xfrm>
              <a:off x="5455288" y="1978882"/>
              <a:ext cx="311194" cy="541447"/>
            </a:xfrm>
            <a:prstGeom prst="rect">
              <a:avLst/>
            </a:prstGeom>
            <a:noFill/>
            <a:ln w="38100" cap="flat" cmpd="sng" algn="ctr">
              <a:solidFill>
                <a:srgbClr val="F68B1F"/>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graphicFrame>
        <p:nvGraphicFramePr>
          <p:cNvPr id="17" name="Table 16"/>
          <p:cNvGraphicFramePr>
            <a:graphicFrameLocks noGrp="1"/>
          </p:cNvGraphicFramePr>
          <p:nvPr/>
        </p:nvGraphicFramePr>
        <p:xfrm>
          <a:off x="415646" y="3515716"/>
          <a:ext cx="8387151" cy="1678383"/>
        </p:xfrm>
        <a:graphic>
          <a:graphicData uri="http://schemas.openxmlformats.org/drawingml/2006/table">
            <a:tbl>
              <a:tblPr firstRow="1" bandRow="1">
                <a:tableStyleId>{5C22544A-7EE6-4342-B048-85BDC9FD1C3A}</a:tableStyleId>
              </a:tblPr>
              <a:tblGrid>
                <a:gridCol w="1424040"/>
                <a:gridCol w="1730828"/>
                <a:gridCol w="1730829"/>
                <a:gridCol w="1567543"/>
                <a:gridCol w="1933911"/>
              </a:tblGrid>
              <a:tr h="370840">
                <a:tc>
                  <a:txBody>
                    <a:bodyPr/>
                    <a:lstStyle/>
                    <a:p>
                      <a:pPr marL="0" algn="ctr" defTabSz="914400">
                        <a:lnSpc>
                          <a:spcPct val="100000"/>
                        </a:lnSpc>
                        <a:spcBef>
                          <a:spcPts val="600"/>
                        </a:spcBef>
                        <a:buNone/>
                      </a:pPr>
                      <a:r>
                        <a:rPr lang="fr-BE" sz="1800" b="0" i="0" kern="1200" dirty="0" err="1">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Zero</a:t>
                      </a:r>
                      <a:r>
                        <a:rPr lang="fr-BE" sz="1800" b="0" i="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 Client</a:t>
                      </a:r>
                      <a:endParaRPr lang="en-US" sz="180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endParaRPr>
                    </a:p>
                  </a:txBody>
                  <a:tcPr marL="121888" marR="12188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a:lnSpc>
                          <a:spcPct val="100000"/>
                        </a:lnSpc>
                        <a:spcBef>
                          <a:spcPts val="600"/>
                        </a:spcBef>
                        <a:buNone/>
                      </a:pPr>
                      <a:r>
                        <a:rPr lang="fr-BE" sz="1800" b="0" i="0" kern="120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Zero Client</a:t>
                      </a:r>
                      <a:endParaRPr lang="en-US" sz="180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endParaRPr>
                    </a:p>
                  </a:txBody>
                  <a:tcPr marL="121888" marR="12188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a:lnSpc>
                          <a:spcPct val="100000"/>
                        </a:lnSpc>
                        <a:spcBef>
                          <a:spcPts val="600"/>
                        </a:spcBef>
                        <a:buNone/>
                      </a:pPr>
                      <a:r>
                        <a:rPr lang="fr-BE" sz="1800" b="0" i="0" kern="120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Boîtier applicatif</a:t>
                      </a:r>
                    </a:p>
                    <a:p>
                      <a:pPr marL="0" algn="ctr" defTabSz="914400">
                        <a:lnSpc>
                          <a:spcPct val="100000"/>
                        </a:lnSpc>
                        <a:spcBef>
                          <a:spcPts val="600"/>
                        </a:spcBef>
                        <a:buNone/>
                      </a:pPr>
                      <a:endParaRPr lang="en-US" sz="180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endParaRPr>
                    </a:p>
                  </a:txBody>
                  <a:tcPr marL="121888" marR="12188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a:lnSpc>
                          <a:spcPct val="100000"/>
                        </a:lnSpc>
                        <a:spcBef>
                          <a:spcPts val="600"/>
                        </a:spcBef>
                        <a:buNone/>
                      </a:pPr>
                      <a:r>
                        <a:rPr lang="fr-BE" sz="1800" b="0" i="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Client léger</a:t>
                      </a:r>
                      <a:endParaRPr lang="en-US" sz="180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endParaRPr>
                    </a:p>
                  </a:txBody>
                  <a:tcPr marL="121888" marR="12188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a:lnSpc>
                          <a:spcPct val="100000"/>
                        </a:lnSpc>
                        <a:spcBef>
                          <a:spcPts val="600"/>
                        </a:spcBef>
                        <a:buNone/>
                      </a:pPr>
                      <a:r>
                        <a:rPr lang="fr-BE" sz="1800" b="0" i="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Tablette professionnelle</a:t>
                      </a:r>
                      <a:endParaRPr lang="en-US" sz="180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endParaRPr>
                    </a:p>
                  </a:txBody>
                  <a:tcPr marL="121888" marR="121888">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687783">
                <a:tc>
                  <a:txBody>
                    <a:bodyPr/>
                    <a:lstStyle/>
                    <a:p>
                      <a:pPr marL="0" marR="0" indent="0" algn="ctr" defTabSz="914400">
                        <a:lnSpc>
                          <a:spcPct val="100000"/>
                        </a:lnSpc>
                        <a:spcBef>
                          <a:spcPts val="0"/>
                        </a:spcBef>
                        <a:spcAft>
                          <a:spcPts val="0"/>
                        </a:spcAft>
                        <a:buNone/>
                        <a:tabLst/>
                      </a:pPr>
                      <a:r>
                        <a:rPr lang="fr-BE" sz="1800" b="0" i="0" kern="1200">
                          <a:solidFill>
                            <a:srgbClr val="3A3A3A"/>
                          </a:solidFill>
                          <a:latin typeface="Arial"/>
                          <a:ea typeface="+mn-ea"/>
                          <a:cs typeface="+mn-cs"/>
                        </a:rPr>
                        <a:t>Gamme VXC 2100</a:t>
                      </a:r>
                    </a:p>
                  </a:txBody>
                  <a:tcPr marL="121888" marR="121888">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ctr" defTabSz="914400">
                        <a:buNone/>
                      </a:pPr>
                      <a:r>
                        <a:rPr lang="fr-BE" sz="1800" b="0" i="0">
                          <a:solidFill>
                            <a:srgbClr val="3A3A3A"/>
                          </a:solidFill>
                          <a:latin typeface="Arial"/>
                          <a:ea typeface="+mn-ea"/>
                          <a:cs typeface="+mn-cs"/>
                        </a:rPr>
                        <a:t>Gamme</a:t>
                      </a:r>
                      <a:r>
                        <a:rPr lang="fr-BE" sz="1800" b="0" i="0" baseline="0">
                          <a:solidFill>
                            <a:srgbClr val="3A3A3A"/>
                          </a:solidFill>
                          <a:latin typeface="Arial"/>
                          <a:ea typeface="+mn-ea"/>
                          <a:cs typeface="+mn-cs"/>
                        </a:rPr>
                        <a:t> </a:t>
                      </a:r>
                      <a:r>
                        <a:rPr lang="fr-BE" sz="1800" b="0" i="0">
                          <a:solidFill>
                            <a:srgbClr val="3A3A3A"/>
                          </a:solidFill>
                          <a:latin typeface="Arial"/>
                          <a:ea typeface="+mn-ea"/>
                          <a:cs typeface="+mn-cs"/>
                        </a:rPr>
                        <a:t>VXC 2200</a:t>
                      </a:r>
                      <a:endParaRPr lang="en-US" sz="1800" dirty="0">
                        <a:solidFill>
                          <a:srgbClr val="3A3A3A"/>
                        </a:solidFill>
                      </a:endParaRPr>
                    </a:p>
                  </a:txBody>
                  <a:tcPr marL="121888" marR="121888">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ctr" defTabSz="914400">
                        <a:buNone/>
                      </a:pPr>
                      <a:r>
                        <a:rPr lang="fr-BE" sz="1800" b="0" i="0">
                          <a:solidFill>
                            <a:srgbClr val="3A3A3A"/>
                          </a:solidFill>
                          <a:latin typeface="Arial"/>
                          <a:ea typeface="+mn-ea"/>
                          <a:cs typeface="+mn-cs"/>
                        </a:rPr>
                        <a:t>VXC 4000</a:t>
                      </a:r>
                      <a:endParaRPr lang="en-US" sz="1800" dirty="0">
                        <a:solidFill>
                          <a:srgbClr val="3A3A3A"/>
                        </a:solidFill>
                      </a:endParaRPr>
                    </a:p>
                  </a:txBody>
                  <a:tcPr marL="121888" marR="121888">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ctr" defTabSz="914400">
                        <a:buNone/>
                      </a:pPr>
                      <a:r>
                        <a:rPr lang="fr-BE" sz="1800" b="0" i="0">
                          <a:solidFill>
                            <a:srgbClr val="3A3A3A"/>
                          </a:solidFill>
                          <a:latin typeface="Arial"/>
                          <a:ea typeface="+mn-ea"/>
                          <a:cs typeface="+mn-cs"/>
                        </a:rPr>
                        <a:t>VXC 6215</a:t>
                      </a:r>
                      <a:endParaRPr lang="en-US" sz="1800" dirty="0">
                        <a:solidFill>
                          <a:srgbClr val="3A3A3A"/>
                        </a:solidFill>
                      </a:endParaRPr>
                    </a:p>
                  </a:txBody>
                  <a:tcPr marL="121888" marR="121888">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ctr" defTabSz="914400">
                        <a:buNone/>
                      </a:pPr>
                      <a:r>
                        <a:rPr lang="fr-BE" sz="1800" b="0" i="0">
                          <a:solidFill>
                            <a:srgbClr val="3A3A3A"/>
                          </a:solidFill>
                          <a:latin typeface="Arial"/>
                          <a:ea typeface="+mn-ea"/>
                          <a:cs typeface="+mn-cs"/>
                        </a:rPr>
                        <a:t>Cisco Cius</a:t>
                      </a:r>
                      <a:endParaRPr lang="en-US" sz="1800" dirty="0">
                        <a:solidFill>
                          <a:srgbClr val="3A3A3A"/>
                        </a:solidFill>
                      </a:endParaRPr>
                    </a:p>
                  </a:txBody>
                  <a:tcPr marL="121888" marR="121888">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635" y="1933303"/>
            <a:ext cx="184666" cy="369332"/>
          </a:xfrm>
          <a:prstGeom prst="rect">
            <a:avLst/>
          </a:prstGeom>
          <a:noFill/>
        </p:spPr>
        <p:txBody>
          <a:bodyPr wrap="none" rtlCol="0">
            <a:spAutoFit/>
          </a:bodyPr>
          <a:lstStyle/>
          <a:p>
            <a:pPr algn="l" rtl="0"/>
            <a:endParaRPr lang="en-US" kern="1200" dirty="0">
              <a:solidFill>
                <a:srgbClr val="0096D6"/>
              </a:solidFill>
              <a:latin typeface="Arial"/>
              <a:ea typeface="+mn-ea"/>
              <a:cs typeface="+mn-cs"/>
            </a:endParaRPr>
          </a:p>
        </p:txBody>
      </p:sp>
      <p:sp>
        <p:nvSpPr>
          <p:cNvPr id="7" name="Rectangle 6"/>
          <p:cNvSpPr/>
          <p:nvPr/>
        </p:nvSpPr>
        <p:spPr>
          <a:xfrm>
            <a:off x="319602" y="1494109"/>
            <a:ext cx="3947598" cy="4145123"/>
          </a:xfrm>
          <a:prstGeom prst="rect">
            <a:avLst/>
          </a:prstGeom>
          <a:no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0995" indent="-280995" algn="l" defTabSz="914400">
              <a:lnSpc>
                <a:spcPct val="95000"/>
              </a:lnSpc>
              <a:spcBef>
                <a:spcPts val="1200"/>
              </a:spcBef>
              <a:buClr>
                <a:srgbClr val="00ADEF"/>
              </a:buClr>
              <a:buSzPct val="80000"/>
              <a:buFont typeface="Arial"/>
              <a:buChar char="•"/>
            </a:pPr>
            <a:r>
              <a:rPr lang="fr-BE" sz="1800" b="0" i="0">
                <a:solidFill>
                  <a:srgbClr val="3A3A3A"/>
                </a:solidFill>
                <a:latin typeface="Arial"/>
                <a:ea typeface="+mn-ea"/>
                <a:cs typeface="+mn-cs"/>
              </a:rPr>
              <a:t>Collaboration multimédia à partir d'un PC Windows XP et Windows 7 virtualisé</a:t>
            </a:r>
          </a:p>
          <a:p>
            <a:pPr marL="280995" indent="-280995" algn="l" defTabSz="914400">
              <a:lnSpc>
                <a:spcPct val="95000"/>
              </a:lnSpc>
              <a:spcBef>
                <a:spcPts val="1200"/>
              </a:spcBef>
              <a:buClr>
                <a:srgbClr val="00ADEF"/>
              </a:buClr>
              <a:buSzPct val="80000"/>
              <a:buFont typeface="Arial"/>
              <a:buChar char="•"/>
            </a:pPr>
            <a:r>
              <a:rPr lang="fr-BE" sz="1800" b="0" i="0">
                <a:solidFill>
                  <a:srgbClr val="3A3A3A"/>
                </a:solidFill>
                <a:latin typeface="Arial"/>
                <a:ea typeface="+mn-ea"/>
                <a:cs typeface="+mn-cs"/>
              </a:rPr>
              <a:t>Expérience utilisateur exceptionnelle avec des applications voix en temps réel à partir d'un poste de travail virtuel</a:t>
            </a:r>
          </a:p>
          <a:p>
            <a:pPr marL="280995" indent="-280995" algn="l" defTabSz="914400">
              <a:lnSpc>
                <a:spcPct val="95000"/>
              </a:lnSpc>
              <a:spcBef>
                <a:spcPts val="1200"/>
              </a:spcBef>
              <a:buClr>
                <a:srgbClr val="00ADEF"/>
              </a:buClr>
              <a:buSzPct val="80000"/>
              <a:buFont typeface="Arial"/>
              <a:buChar char="•"/>
            </a:pPr>
            <a:r>
              <a:rPr lang="fr-BE" sz="1800" b="0" i="0">
                <a:solidFill>
                  <a:srgbClr val="3A3A3A"/>
                </a:solidFill>
                <a:latin typeface="Arial"/>
                <a:ea typeface="+mn-ea"/>
                <a:cs typeface="+mn-cs"/>
              </a:rPr>
              <a:t>Meilleure utilisation des PC existants et augmente l'intervalle de renouvellement</a:t>
            </a:r>
            <a:endParaRPr lang="en-US" dirty="0">
              <a:solidFill>
                <a:srgbClr val="3A3A3A"/>
              </a:solidFill>
              <a:latin typeface="+mj-lt"/>
            </a:endParaRPr>
          </a:p>
          <a:p>
            <a:pPr marL="280995" indent="-280995" algn="l" defTabSz="914400">
              <a:lnSpc>
                <a:spcPct val="95000"/>
              </a:lnSpc>
              <a:spcBef>
                <a:spcPts val="1200"/>
              </a:spcBef>
              <a:buClr>
                <a:srgbClr val="00ADEF"/>
              </a:buClr>
              <a:buSzPct val="80000"/>
              <a:buFont typeface="Arial"/>
              <a:buChar char="•"/>
            </a:pPr>
            <a:r>
              <a:rPr lang="fr-BE" sz="1800" b="0" i="0">
                <a:solidFill>
                  <a:srgbClr val="3A3A3A"/>
                </a:solidFill>
                <a:latin typeface="Arial"/>
                <a:ea typeface="+mn-ea"/>
                <a:cs typeface="+mn-cs"/>
              </a:rPr>
              <a:t>Prise en charge de Citrix XenDesktop et VMware View</a:t>
            </a:r>
          </a:p>
          <a:p>
            <a:pPr marL="280995" indent="-280995" algn="l" defTabSz="914400">
              <a:lnSpc>
                <a:spcPct val="95000"/>
              </a:lnSpc>
              <a:spcBef>
                <a:spcPts val="1200"/>
              </a:spcBef>
              <a:buClr>
                <a:srgbClr val="00ADEF"/>
              </a:buClr>
              <a:buSzPct val="80000"/>
              <a:buFont typeface="Arial"/>
              <a:buChar char="•"/>
            </a:pPr>
            <a:r>
              <a:rPr lang="fr-BE" sz="1800" b="0" i="0">
                <a:solidFill>
                  <a:srgbClr val="3A3A3A"/>
                </a:solidFill>
                <a:latin typeface="Arial"/>
                <a:ea typeface="+mn-ea"/>
                <a:cs typeface="+mn-cs"/>
              </a:rPr>
              <a:t>Version prenant en charge la vidéo en 2012</a:t>
            </a:r>
            <a:endParaRPr lang="en-US" dirty="0">
              <a:solidFill>
                <a:srgbClr val="3A3A3A"/>
              </a:solidFill>
              <a:latin typeface="+mj-lt"/>
            </a:endParaRPr>
          </a:p>
        </p:txBody>
      </p:sp>
      <p:grpSp>
        <p:nvGrpSpPr>
          <p:cNvPr id="2" name="Group 16"/>
          <p:cNvGrpSpPr/>
          <p:nvPr/>
        </p:nvGrpSpPr>
        <p:grpSpPr>
          <a:xfrm>
            <a:off x="5045578" y="2002396"/>
            <a:ext cx="3716456" cy="2731650"/>
            <a:chOff x="5115028" y="2002396"/>
            <a:chExt cx="3266972" cy="2731650"/>
          </a:xfrm>
        </p:grpSpPr>
        <p:pic>
          <p:nvPicPr>
            <p:cNvPr id="16" name="Picture 129" descr="laptop_cutout"/>
            <p:cNvPicPr>
              <a:picLocks noChangeAspect="1" noChangeArrowheads="1"/>
            </p:cNvPicPr>
            <p:nvPr/>
          </p:nvPicPr>
          <p:blipFill>
            <a:blip r:embed="rId3" cstate="screen"/>
            <a:srcRect b="2348"/>
            <a:stretch>
              <a:fillRect/>
            </a:stretch>
          </p:blipFill>
          <p:spPr bwMode="auto">
            <a:xfrm>
              <a:off x="5115028" y="2002396"/>
              <a:ext cx="3266972" cy="2731650"/>
            </a:xfrm>
            <a:prstGeom prst="rect">
              <a:avLst/>
            </a:prstGeom>
            <a:noFill/>
            <a:ln>
              <a:noFill/>
            </a:ln>
            <a:effectLst>
              <a:reflection blurRad="6350" stA="52000" endA="300" endPos="35000" dir="5400000" sy="-100000" algn="bl" rotWithShape="0"/>
            </a:effectLst>
          </p:spPr>
        </p:pic>
        <p:grpSp>
          <p:nvGrpSpPr>
            <p:cNvPr id="3" name="Group 14"/>
            <p:cNvGrpSpPr/>
            <p:nvPr/>
          </p:nvGrpSpPr>
          <p:grpSpPr>
            <a:xfrm>
              <a:off x="5570918" y="2119719"/>
              <a:ext cx="2357178" cy="1513422"/>
              <a:chOff x="6782188" y="4647518"/>
              <a:chExt cx="2048054" cy="1473882"/>
            </a:xfrm>
          </p:grpSpPr>
          <p:pic>
            <p:nvPicPr>
              <p:cNvPr id="13" name="Picture 11" descr="converj_vdi.png"/>
              <p:cNvPicPr>
                <a:picLocks noChangeAspect="1"/>
              </p:cNvPicPr>
              <p:nvPr/>
            </p:nvPicPr>
            <p:blipFill>
              <a:blip r:embed="rId4" cstate="screen"/>
              <a:srcRect/>
              <a:stretch>
                <a:fillRect/>
              </a:stretch>
            </p:blipFill>
            <p:spPr bwMode="auto">
              <a:xfrm>
                <a:off x="6847785" y="4701867"/>
                <a:ext cx="1982457" cy="1405567"/>
              </a:xfrm>
              <a:prstGeom prst="rect">
                <a:avLst/>
              </a:prstGeom>
              <a:noFill/>
              <a:ln w="9525">
                <a:noFill/>
                <a:miter lim="800000"/>
                <a:headEnd/>
                <a:tailEnd/>
              </a:ln>
              <a:effectLst>
                <a:innerShdw blurRad="114300">
                  <a:prstClr val="black"/>
                </a:innerShdw>
              </a:effectLst>
            </p:spPr>
          </p:pic>
          <p:pic>
            <p:nvPicPr>
              <p:cNvPr id="14" name="Picture 3" descr="HUB_Rich.png"/>
              <p:cNvPicPr>
                <a:picLocks noChangeAspect="1"/>
              </p:cNvPicPr>
              <p:nvPr/>
            </p:nvPicPr>
            <p:blipFill>
              <a:blip r:embed="rId5" cstate="screen"/>
              <a:srcRect/>
              <a:stretch>
                <a:fillRect/>
              </a:stretch>
            </p:blipFill>
            <p:spPr bwMode="auto">
              <a:xfrm>
                <a:off x="6782188" y="4647518"/>
                <a:ext cx="739387" cy="1473882"/>
              </a:xfrm>
              <a:prstGeom prst="rect">
                <a:avLst/>
              </a:prstGeom>
              <a:noFill/>
              <a:ln w="9525">
                <a:noFill/>
                <a:miter lim="800000"/>
                <a:headEnd/>
                <a:tailEnd/>
              </a:ln>
            </p:spPr>
          </p:pic>
        </p:grpSp>
        <p:sp>
          <p:nvSpPr>
            <p:cNvPr id="20" name="Rectangle 19"/>
            <p:cNvSpPr/>
            <p:nvPr/>
          </p:nvSpPr>
          <p:spPr>
            <a:xfrm>
              <a:off x="5619366" y="2165078"/>
              <a:ext cx="775489" cy="1443274"/>
            </a:xfrm>
            <a:prstGeom prst="rect">
              <a:avLst/>
            </a:prstGeom>
            <a:noFill/>
            <a:ln w="28575" cap="flat" cmpd="sng" algn="ctr">
              <a:solidFill>
                <a:srgbClr val="F68B1F"/>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sp>
        <p:nvSpPr>
          <p:cNvPr id="23" name="Rectangle 22"/>
          <p:cNvSpPr/>
          <p:nvPr/>
        </p:nvSpPr>
        <p:spPr>
          <a:xfrm>
            <a:off x="5000263" y="4710898"/>
            <a:ext cx="3981691" cy="1516281"/>
          </a:xfrm>
          <a:prstGeom prst="rect">
            <a:avLst/>
          </a:prstGeom>
          <a:gradFill flip="none" rotWithShape="1">
            <a:gsLst>
              <a:gs pos="69000">
                <a:schemeClr val="bg1"/>
              </a:gs>
              <a:gs pos="100000">
                <a:schemeClr val="bg1">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itle 4"/>
          <p:cNvSpPr>
            <a:spLocks noGrp="1"/>
          </p:cNvSpPr>
          <p:nvPr>
            <p:ph type="title"/>
          </p:nvPr>
        </p:nvSpPr>
        <p:spPr/>
        <p:txBody>
          <a:bodyPr/>
          <a:lstStyle/>
          <a:p>
            <a:pPr algn="l" defTabSz="914400">
              <a:spcBef>
                <a:spcPct val="0"/>
              </a:spcBef>
              <a:buNone/>
            </a:pPr>
            <a:r>
              <a:rPr lang="fr-BE" sz="3200" b="0" i="0" spc="0" baseline="0">
                <a:solidFill>
                  <a:srgbClr val="2B348E"/>
                </a:solidFill>
                <a:latin typeface="Arial"/>
                <a:ea typeface="+mj-ea"/>
                <a:cs typeface="+mj-cs"/>
              </a:rPr>
              <a:t>Cisco VXC 4000</a:t>
            </a:r>
            <a:endParaRPr lang="en-US" sz="5400" dirty="0">
              <a:gradFill>
                <a:gsLst>
                  <a:gs pos="0">
                    <a:srgbClr val="00B2F0"/>
                  </a:gs>
                  <a:gs pos="44000">
                    <a:srgbClr val="40FFFE"/>
                  </a:gs>
                  <a:gs pos="100000">
                    <a:srgbClr val="96CA4B"/>
                  </a:gs>
                </a:gsLst>
                <a:lin ang="4800000" scaled="0"/>
              </a:gradFill>
            </a:endParaRPr>
          </a:p>
        </p:txBody>
      </p:sp>
    </p:spTree>
    <p:extLst>
      <p:ext uri="{BB962C8B-B14F-4D97-AF65-F5344CB8AC3E}">
        <p14:creationId xmlns="" xmlns:p14="http://schemas.microsoft.com/office/powerpoint/2010/main" val="386867506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Quebec_TV_Comp.png"/>
          <p:cNvPicPr>
            <a:picLocks noGrp="1" noChangeAspect="1"/>
          </p:cNvPicPr>
          <p:nvPr isPhoto="1"/>
        </p:nvPicPr>
        <p:blipFill>
          <a:blip r:embed="rId3" cstate="print">
            <a:lum/>
          </a:blip>
          <a:srcRect l="11863" t="18263" r="12882" b="21192"/>
          <a:stretch>
            <a:fillRect/>
          </a:stretch>
        </p:blipFill>
        <p:spPr>
          <a:xfrm>
            <a:off x="4791919" y="2268638"/>
            <a:ext cx="4352081" cy="2801073"/>
          </a:xfrm>
          <a:prstGeom prst="rect">
            <a:avLst/>
          </a:prstGeom>
          <a:noFill/>
          <a:ln>
            <a:noFill/>
          </a:ln>
        </p:spPr>
      </p:pic>
      <p:sp>
        <p:nvSpPr>
          <p:cNvPr id="4" name="TextBox 3"/>
          <p:cNvSpPr txBox="1"/>
          <p:nvPr/>
        </p:nvSpPr>
        <p:spPr>
          <a:xfrm>
            <a:off x="339635" y="1933303"/>
            <a:ext cx="184666" cy="369332"/>
          </a:xfrm>
          <a:prstGeom prst="rect">
            <a:avLst/>
          </a:prstGeom>
          <a:noFill/>
        </p:spPr>
        <p:txBody>
          <a:bodyPr wrap="none" rtlCol="0">
            <a:spAutoFit/>
          </a:bodyPr>
          <a:lstStyle/>
          <a:p>
            <a:pPr algn="l" rtl="0"/>
            <a:endParaRPr lang="en-US" kern="1200" dirty="0">
              <a:solidFill>
                <a:srgbClr val="0096D6"/>
              </a:solidFill>
              <a:latin typeface="Arial"/>
              <a:ea typeface="+mn-ea"/>
              <a:cs typeface="+mn-cs"/>
            </a:endParaRPr>
          </a:p>
        </p:txBody>
      </p:sp>
      <p:sp>
        <p:nvSpPr>
          <p:cNvPr id="7" name="Rectangle 6"/>
          <p:cNvSpPr/>
          <p:nvPr/>
        </p:nvSpPr>
        <p:spPr>
          <a:xfrm>
            <a:off x="293688" y="1512055"/>
            <a:ext cx="3997221" cy="3865944"/>
          </a:xfrm>
          <a:prstGeom prst="rect">
            <a:avLst/>
          </a:prstGeom>
          <a:no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0995" indent="-280995" algn="l" defTabSz="914400">
              <a:lnSpc>
                <a:spcPct val="95000"/>
              </a:lnSpc>
              <a:spcBef>
                <a:spcPts val="1200"/>
              </a:spcBef>
              <a:buClr>
                <a:srgbClr val="00ADEF"/>
              </a:buClr>
              <a:buSzPct val="80000"/>
              <a:buFont typeface="Arial"/>
              <a:buChar char="•"/>
            </a:pPr>
            <a:r>
              <a:rPr lang="fr-BE" sz="1800" b="0" i="0" dirty="0">
                <a:solidFill>
                  <a:srgbClr val="3A3A3A"/>
                </a:solidFill>
                <a:latin typeface="Arial"/>
                <a:ea typeface="+mn-ea"/>
                <a:cs typeface="+mn-cs"/>
              </a:rPr>
              <a:t>Solution de services voix et vidéo, et de poste de travail virtuel prête à l'emploi</a:t>
            </a:r>
          </a:p>
          <a:p>
            <a:pPr marL="280995" indent="-280995" algn="l" defTabSz="914400">
              <a:lnSpc>
                <a:spcPct val="95000"/>
              </a:lnSpc>
              <a:spcBef>
                <a:spcPts val="1200"/>
              </a:spcBef>
              <a:buClr>
                <a:srgbClr val="00ADEF"/>
              </a:buClr>
              <a:buSzPct val="80000"/>
              <a:buFont typeface="Arial"/>
              <a:buChar char="•"/>
            </a:pPr>
            <a:r>
              <a:rPr lang="fr-BE" sz="1800" b="0" i="0" dirty="0">
                <a:solidFill>
                  <a:srgbClr val="3A3A3A"/>
                </a:solidFill>
                <a:latin typeface="Arial"/>
                <a:ea typeface="+mn-ea"/>
                <a:cs typeface="+mn-cs"/>
              </a:rPr>
              <a:t>Nouvelle expérience d'espace de travail virtuel </a:t>
            </a:r>
          </a:p>
          <a:p>
            <a:pPr marL="280995" indent="-280995" algn="l" defTabSz="914400">
              <a:lnSpc>
                <a:spcPct val="95000"/>
              </a:lnSpc>
              <a:spcBef>
                <a:spcPts val="1200"/>
              </a:spcBef>
              <a:buClr>
                <a:srgbClr val="00ADEF"/>
              </a:buClr>
              <a:buSzPct val="80000"/>
              <a:buFont typeface="Arial"/>
              <a:buChar char="•"/>
            </a:pPr>
            <a:r>
              <a:rPr lang="fr-BE" sz="1800" b="0" i="0" dirty="0">
                <a:solidFill>
                  <a:srgbClr val="3A3A3A"/>
                </a:solidFill>
                <a:latin typeface="Arial"/>
                <a:ea typeface="+mn-ea"/>
                <a:cs typeface="+mn-cs"/>
              </a:rPr>
              <a:t>Conception pérenne qui se développe avec l'entreprise</a:t>
            </a:r>
          </a:p>
          <a:p>
            <a:pPr marL="280995" indent="-280995" algn="l" defTabSz="914400">
              <a:lnSpc>
                <a:spcPct val="95000"/>
              </a:lnSpc>
              <a:spcBef>
                <a:spcPts val="1200"/>
              </a:spcBef>
              <a:buClr>
                <a:srgbClr val="00ADEF"/>
              </a:buClr>
              <a:buSzPct val="80000"/>
              <a:buFont typeface="Arial"/>
              <a:buChar char="•"/>
            </a:pPr>
            <a:r>
              <a:rPr lang="fr-BE" sz="1800" b="0" i="0" dirty="0">
                <a:solidFill>
                  <a:srgbClr val="3A3A3A"/>
                </a:solidFill>
                <a:latin typeface="Arial"/>
                <a:ea typeface="+mn-ea"/>
                <a:cs typeface="+mn-cs"/>
              </a:rPr>
              <a:t>La plate-forme Linux prend en charge </a:t>
            </a:r>
            <a:r>
              <a:rPr lang="fr-BE" sz="1800" b="0" i="0" dirty="0" err="1">
                <a:solidFill>
                  <a:srgbClr val="3A3A3A"/>
                </a:solidFill>
                <a:latin typeface="Arial"/>
                <a:ea typeface="+mn-ea"/>
                <a:cs typeface="+mn-cs"/>
              </a:rPr>
              <a:t>XenDesktop</a:t>
            </a:r>
            <a:r>
              <a:rPr lang="fr-BE" sz="1800" b="0" i="0" dirty="0">
                <a:solidFill>
                  <a:srgbClr val="3A3A3A"/>
                </a:solidFill>
                <a:latin typeface="Arial"/>
                <a:ea typeface="+mn-ea"/>
                <a:cs typeface="+mn-cs"/>
              </a:rPr>
              <a:t> et </a:t>
            </a:r>
            <a:r>
              <a:rPr lang="fr-BE" sz="1800" b="0" i="0" dirty="0" err="1">
                <a:solidFill>
                  <a:srgbClr val="3A3A3A"/>
                </a:solidFill>
                <a:latin typeface="Arial"/>
                <a:ea typeface="+mn-ea"/>
                <a:cs typeface="+mn-cs"/>
              </a:rPr>
              <a:t>VMware</a:t>
            </a:r>
            <a:r>
              <a:rPr lang="fr-BE" sz="1800" b="0" i="0" dirty="0">
                <a:solidFill>
                  <a:srgbClr val="3A3A3A"/>
                </a:solidFill>
                <a:latin typeface="Arial"/>
                <a:ea typeface="+mn-ea"/>
                <a:cs typeface="+mn-cs"/>
              </a:rPr>
              <a:t> </a:t>
            </a:r>
            <a:r>
              <a:rPr lang="fr-BE" sz="1800" b="0" i="0" dirty="0" err="1">
                <a:solidFill>
                  <a:srgbClr val="3A3A3A"/>
                </a:solidFill>
                <a:latin typeface="Arial"/>
                <a:ea typeface="+mn-ea"/>
                <a:cs typeface="+mn-cs"/>
              </a:rPr>
              <a:t>View</a:t>
            </a:r>
            <a:r>
              <a:rPr lang="fr-BE" sz="1800" b="0" i="0" dirty="0">
                <a:solidFill>
                  <a:srgbClr val="3A3A3A"/>
                </a:solidFill>
                <a:latin typeface="Arial"/>
                <a:ea typeface="+mn-ea"/>
                <a:cs typeface="+mn-cs"/>
              </a:rPr>
              <a:t> ; RDP pour VDI uniquement</a:t>
            </a:r>
          </a:p>
        </p:txBody>
      </p:sp>
      <p:sp>
        <p:nvSpPr>
          <p:cNvPr id="11" name="TextBox 10"/>
          <p:cNvSpPr txBox="1"/>
          <p:nvPr/>
        </p:nvSpPr>
        <p:spPr>
          <a:xfrm>
            <a:off x="9239250" y="1984375"/>
            <a:ext cx="184666" cy="369332"/>
          </a:xfrm>
          <a:prstGeom prst="rect">
            <a:avLst/>
          </a:prstGeom>
          <a:noFill/>
        </p:spPr>
        <p:txBody>
          <a:bodyPr wrap="none" rtlCol="0">
            <a:spAutoFit/>
          </a:bodyPr>
          <a:lstStyle/>
          <a:p>
            <a:pPr algn="l" rtl="0"/>
            <a:endParaRPr lang="en-US" kern="1200" dirty="0">
              <a:solidFill>
                <a:srgbClr val="0096D6"/>
              </a:solidFill>
              <a:latin typeface="Arial"/>
              <a:ea typeface="+mn-ea"/>
              <a:cs typeface="+mn-cs"/>
            </a:endParaRPr>
          </a:p>
        </p:txBody>
      </p:sp>
      <p:grpSp>
        <p:nvGrpSpPr>
          <p:cNvPr id="2" name="Group 21"/>
          <p:cNvGrpSpPr/>
          <p:nvPr/>
        </p:nvGrpSpPr>
        <p:grpSpPr>
          <a:xfrm>
            <a:off x="4825404" y="2891431"/>
            <a:ext cx="692746" cy="515864"/>
            <a:chOff x="6700078" y="5427497"/>
            <a:chExt cx="515868" cy="515864"/>
          </a:xfrm>
        </p:grpSpPr>
        <p:sp>
          <p:nvSpPr>
            <p:cNvPr id="23" name="8-Point Star 22"/>
            <p:cNvSpPr/>
            <p:nvPr/>
          </p:nvSpPr>
          <p:spPr>
            <a:xfrm>
              <a:off x="6700080" y="5427497"/>
              <a:ext cx="515866" cy="515864"/>
            </a:xfrm>
            <a:prstGeom prst="star8">
              <a:avLst>
                <a:gd name="adj" fmla="val 32342"/>
              </a:avLst>
            </a:prstGeom>
            <a:gradFill>
              <a:gsLst>
                <a:gs pos="0">
                  <a:schemeClr val="tx2"/>
                </a:gs>
                <a:gs pos="100000">
                  <a:schemeClr val="tx2">
                    <a:lumMod val="60000"/>
                    <a:lumOff val="40000"/>
                  </a:schemeClr>
                </a:gs>
              </a:gsLst>
              <a:lin ang="5400000" scaled="0"/>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4" name="TextBox 23"/>
            <p:cNvSpPr txBox="1"/>
            <p:nvPr/>
          </p:nvSpPr>
          <p:spPr>
            <a:xfrm>
              <a:off x="6700078" y="5580023"/>
              <a:ext cx="515868" cy="200055"/>
            </a:xfrm>
            <a:prstGeom prst="rect">
              <a:avLst/>
            </a:prstGeom>
            <a:noFill/>
          </p:spPr>
          <p:txBody>
            <a:bodyPr wrap="square" rtlCol="0">
              <a:spAutoFit/>
            </a:bodyPr>
            <a:lstStyle/>
            <a:p>
              <a:pPr algn="ctr" defTabSz="914400">
                <a:buNone/>
              </a:pPr>
              <a:r>
                <a:rPr lang="en-US" sz="700" b="1" i="0" kern="1200" dirty="0">
                  <a:solidFill>
                    <a:srgbClr val="FFFFFF"/>
                  </a:solidFill>
                  <a:effectLst>
                    <a:outerShdw blurRad="50800" dist="38100" dir="2700000" algn="tl" rotWithShape="0">
                      <a:prstClr val="black">
                        <a:alpha val="40000"/>
                      </a:prstClr>
                    </a:outerShdw>
                  </a:effectLst>
                  <a:latin typeface="Arial"/>
                  <a:ea typeface="+mn-ea"/>
                  <a:cs typeface="+mn-cs"/>
                </a:rPr>
                <a:t>Nouveaux</a:t>
              </a:r>
            </a:p>
          </p:txBody>
        </p:sp>
      </p:grpSp>
      <p:sp>
        <p:nvSpPr>
          <p:cNvPr id="26" name="Rectangle 25"/>
          <p:cNvSpPr/>
          <p:nvPr/>
        </p:nvSpPr>
        <p:spPr>
          <a:xfrm>
            <a:off x="4791919" y="3414532"/>
            <a:ext cx="994922" cy="1655179"/>
          </a:xfrm>
          <a:prstGeom prst="rect">
            <a:avLst/>
          </a:prstGeom>
          <a:noFill/>
          <a:ln w="38100" cap="flat" cmpd="sng" algn="ctr">
            <a:solidFill>
              <a:schemeClr val="tx2"/>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3" name="Title 2"/>
          <p:cNvSpPr>
            <a:spLocks noGrp="1"/>
          </p:cNvSpPr>
          <p:nvPr>
            <p:ph type="title"/>
          </p:nvPr>
        </p:nvSpPr>
        <p:spPr/>
        <p:txBody>
          <a:bodyPr/>
          <a:lstStyle/>
          <a:p>
            <a:pPr algn="l" defTabSz="914400">
              <a:spcBef>
                <a:spcPct val="0"/>
              </a:spcBef>
              <a:buNone/>
            </a:pPr>
            <a:r>
              <a:rPr lang="fr-BE" sz="3200" b="0" i="0" spc="0" baseline="0">
                <a:solidFill>
                  <a:srgbClr val="2B348E"/>
                </a:solidFill>
                <a:latin typeface="Arial"/>
                <a:ea typeface="+mj-ea"/>
                <a:cs typeface="+mj-cs"/>
              </a:rPr>
              <a:t>Cisco VXC 6215</a:t>
            </a:r>
            <a:endParaRPr lang="en-US" dirty="0">
              <a:gradFill>
                <a:gsLst>
                  <a:gs pos="0">
                    <a:srgbClr val="00B2F0"/>
                  </a:gs>
                  <a:gs pos="44000">
                    <a:srgbClr val="40FFFE"/>
                  </a:gs>
                  <a:gs pos="100000">
                    <a:srgbClr val="96CA4B"/>
                  </a:gs>
                </a:gsLst>
                <a:lin ang="4800000" scaled="0"/>
              </a:gradFill>
            </a:endParaRPr>
          </a:p>
        </p:txBody>
      </p:sp>
    </p:spTree>
    <p:extLst>
      <p:ext uri="{BB962C8B-B14F-4D97-AF65-F5344CB8AC3E}">
        <p14:creationId xmlns="" xmlns:p14="http://schemas.microsoft.com/office/powerpoint/2010/main" val="386867506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Rectangle 197"/>
          <p:cNvSpPr/>
          <p:nvPr/>
        </p:nvSpPr>
        <p:spPr>
          <a:xfrm>
            <a:off x="-1" y="1420091"/>
            <a:ext cx="9144001" cy="4561814"/>
          </a:xfrm>
          <a:prstGeom prst="rect">
            <a:avLst/>
          </a:prstGeom>
          <a:gradFill flip="none" rotWithShape="1">
            <a:gsLst>
              <a:gs pos="25000">
                <a:schemeClr val="tx1">
                  <a:lumMod val="50000"/>
                </a:schemeClr>
              </a:gs>
              <a:gs pos="100000">
                <a:schemeClr val="accent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 name="Group 63"/>
          <p:cNvGrpSpPr/>
          <p:nvPr/>
        </p:nvGrpSpPr>
        <p:grpSpPr>
          <a:xfrm>
            <a:off x="1725964" y="2113229"/>
            <a:ext cx="5498398" cy="2547514"/>
            <a:chOff x="883920" y="1852902"/>
            <a:chExt cx="7376160" cy="3336318"/>
          </a:xfrm>
        </p:grpSpPr>
        <p:sp>
          <p:nvSpPr>
            <p:cNvPr id="169" name="Oval 168"/>
            <p:cNvSpPr/>
            <p:nvPr/>
          </p:nvSpPr>
          <p:spPr>
            <a:xfrm>
              <a:off x="883920" y="1852902"/>
              <a:ext cx="7376160" cy="3336318"/>
            </a:xfrm>
            <a:prstGeom prst="ellipse">
              <a:avLst/>
            </a:prstGeom>
            <a:gradFill>
              <a:gsLst>
                <a:gs pos="0">
                  <a:schemeClr val="accent2">
                    <a:lumMod val="20000"/>
                    <a:lumOff val="80000"/>
                    <a:alpha val="62000"/>
                  </a:schemeClr>
                </a:gs>
                <a:gs pos="60000">
                  <a:schemeClr val="accent1">
                    <a:tint val="23500"/>
                    <a:satMod val="160000"/>
                    <a:alpha val="0"/>
                  </a:schemeClr>
                </a:gs>
              </a:gsLst>
              <a:lin ang="5400000" scaled="1"/>
            </a:gradFill>
            <a:ln>
              <a:gradFill flip="none" rotWithShape="1">
                <a:gsLst>
                  <a:gs pos="0">
                    <a:schemeClr val="bg1">
                      <a:alpha val="33000"/>
                    </a:schemeClr>
                  </a:gs>
                  <a:gs pos="60000">
                    <a:schemeClr val="accent1">
                      <a:tint val="23500"/>
                      <a:satMod val="160000"/>
                      <a:alpha val="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170" name="Oval 169"/>
            <p:cNvSpPr/>
            <p:nvPr/>
          </p:nvSpPr>
          <p:spPr>
            <a:xfrm>
              <a:off x="2807660" y="1941183"/>
              <a:ext cx="3665221" cy="911578"/>
            </a:xfrm>
            <a:prstGeom prst="ellipse">
              <a:avLst/>
            </a:prstGeom>
            <a:gradFill>
              <a:gsLst>
                <a:gs pos="0">
                  <a:schemeClr val="bg1">
                    <a:alpha val="31000"/>
                  </a:schemeClr>
                </a:gs>
                <a:gs pos="60000">
                  <a:schemeClr val="accent1">
                    <a:tint val="23500"/>
                    <a:satMod val="160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4" name="Group 12"/>
          <p:cNvGrpSpPr/>
          <p:nvPr/>
        </p:nvGrpSpPr>
        <p:grpSpPr>
          <a:xfrm>
            <a:off x="283967" y="2789453"/>
            <a:ext cx="1262888" cy="1262888"/>
            <a:chOff x="1092262" y="3393177"/>
            <a:chExt cx="710045" cy="710045"/>
          </a:xfrm>
        </p:grpSpPr>
        <p:sp>
          <p:nvSpPr>
            <p:cNvPr id="90" name="Oval 89"/>
            <p:cNvSpPr/>
            <p:nvPr/>
          </p:nvSpPr>
          <p:spPr>
            <a:xfrm>
              <a:off x="1092262" y="3393177"/>
              <a:ext cx="710045" cy="710045"/>
            </a:xfrm>
            <a:prstGeom prst="ellipse">
              <a:avLst/>
            </a:prstGeom>
            <a:solidFill>
              <a:schemeClr val="accent6">
                <a:lumMod val="20000"/>
                <a:lumOff val="80000"/>
                <a:alpha val="80000"/>
              </a:schemeClr>
            </a:solidFill>
            <a:ln>
              <a:noFill/>
            </a:ln>
            <a:effectLst>
              <a:outerShdw blurRad="2921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endParaRPr lang="en-US" dirty="0"/>
            </a:p>
          </p:txBody>
        </p:sp>
        <p:pic>
          <p:nvPicPr>
            <p:cNvPr id="9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106082" y="3427776"/>
              <a:ext cx="307522" cy="2881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cxnSp>
        <p:nvCxnSpPr>
          <p:cNvPr id="109" name="Straight Connector 108"/>
          <p:cNvCxnSpPr>
            <a:stCxn id="90" idx="5"/>
            <a:endCxn id="176" idx="3"/>
          </p:cNvCxnSpPr>
          <p:nvPr/>
        </p:nvCxnSpPr>
        <p:spPr>
          <a:xfrm flipV="1">
            <a:off x="1361910" y="3355715"/>
            <a:ext cx="1037531" cy="511680"/>
          </a:xfrm>
          <a:prstGeom prst="line">
            <a:avLst/>
          </a:prstGeom>
          <a:ln w="38100">
            <a:gradFill flip="none" rotWithShape="1">
              <a:gsLst>
                <a:gs pos="100000">
                  <a:srgbClr val="F1BD77">
                    <a:alpha val="0"/>
                  </a:srgbClr>
                </a:gs>
                <a:gs pos="0">
                  <a:schemeClr val="accent1">
                    <a:tint val="66000"/>
                    <a:satMod val="160000"/>
                    <a:alpha val="0"/>
                  </a:schemeClr>
                </a:gs>
                <a:gs pos="83000">
                  <a:schemeClr val="accent6">
                    <a:lumMod val="40000"/>
                    <a:lumOff val="60000"/>
                  </a:schemeClr>
                </a:gs>
                <a:gs pos="27000">
                  <a:schemeClr val="accent6">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10" name="Picture 7" descr="C:\Users\Abject-3D\Desktop\VMWare Files\FINAL diagrams\Basic Virtualization\3D PNGs\VMW_09Q3_DGRM_View4_Marketecture_ALL_3_Comm_5.png"/>
          <p:cNvPicPr>
            <a:picLocks noChangeAspect="1" noChangeArrowheads="1"/>
          </p:cNvPicPr>
          <p:nvPr/>
        </p:nvPicPr>
        <p:blipFill>
          <a:blip r:embed="rId4" cstate="print"/>
          <a:srcRect l="4327"/>
          <a:stretch>
            <a:fillRect/>
          </a:stretch>
        </p:blipFill>
        <p:spPr bwMode="auto">
          <a:xfrm>
            <a:off x="7392560" y="2874263"/>
            <a:ext cx="1029764" cy="923924"/>
          </a:xfrm>
          <a:prstGeom prst="rect">
            <a:avLst/>
          </a:prstGeom>
          <a:noFill/>
        </p:spPr>
      </p:pic>
      <p:pic>
        <p:nvPicPr>
          <p:cNvPr id="111" name="Picture 6" descr="C:\Users\Abject-3D\Desktop\VMWare Files\FINAL diagrams\Basic Virtualization\3D PNGs\VMW_09Q3_DGRM_View4_Marketecture_ALL_3_Comm_4.png"/>
          <p:cNvPicPr>
            <a:picLocks noChangeAspect="1" noChangeArrowheads="1"/>
          </p:cNvPicPr>
          <p:nvPr/>
        </p:nvPicPr>
        <p:blipFill>
          <a:blip r:embed="rId5" cstate="print"/>
          <a:srcRect/>
          <a:stretch>
            <a:fillRect/>
          </a:stretch>
        </p:blipFill>
        <p:spPr bwMode="auto">
          <a:xfrm>
            <a:off x="7417963" y="2726891"/>
            <a:ext cx="998717" cy="578423"/>
          </a:xfrm>
          <a:prstGeom prst="rect">
            <a:avLst/>
          </a:prstGeom>
          <a:noFill/>
        </p:spPr>
      </p:pic>
      <p:pic>
        <p:nvPicPr>
          <p:cNvPr id="112" name="Picture 5" descr="C:\Users\Abject-3D\Desktop\VMWare Files\FINAL diagrams\Basic Virtualization\3D PNGs\VMW_09Q3_DGRM_View4_Marketecture_ALL_3_Comm_3.png"/>
          <p:cNvPicPr>
            <a:picLocks noChangeAspect="1" noChangeArrowheads="1"/>
          </p:cNvPicPr>
          <p:nvPr/>
        </p:nvPicPr>
        <p:blipFill>
          <a:blip r:embed="rId6" cstate="print"/>
          <a:srcRect/>
          <a:stretch>
            <a:fillRect/>
          </a:stretch>
        </p:blipFill>
        <p:spPr bwMode="auto">
          <a:xfrm>
            <a:off x="7304714" y="2559560"/>
            <a:ext cx="543343" cy="458653"/>
          </a:xfrm>
          <a:prstGeom prst="rect">
            <a:avLst/>
          </a:prstGeom>
          <a:noFill/>
        </p:spPr>
      </p:pic>
      <p:pic>
        <p:nvPicPr>
          <p:cNvPr id="113" name="Picture 4" descr="C:\Users\Abject-3D\Desktop\VMWare Files\FINAL diagrams\Basic Virtualization\3D PNGs\VMW_09Q3_DGRM_View4_Marketecture_ALL_3_Comm_2.png"/>
          <p:cNvPicPr>
            <a:picLocks noChangeAspect="1" noChangeArrowheads="1"/>
          </p:cNvPicPr>
          <p:nvPr/>
        </p:nvPicPr>
        <p:blipFill>
          <a:blip r:embed="rId7" cstate="print"/>
          <a:srcRect/>
          <a:stretch>
            <a:fillRect/>
          </a:stretch>
        </p:blipFill>
        <p:spPr bwMode="auto">
          <a:xfrm>
            <a:off x="7596181" y="2681731"/>
            <a:ext cx="543343" cy="458653"/>
          </a:xfrm>
          <a:prstGeom prst="rect">
            <a:avLst/>
          </a:prstGeom>
          <a:noFill/>
        </p:spPr>
      </p:pic>
      <p:pic>
        <p:nvPicPr>
          <p:cNvPr id="114" name="Picture 3" descr="C:\Users\Abject-3D\Desktop\VMWare Files\FINAL diagrams\Basic Virtualization\3D PNGs\VMW_09Q3_DGRM_View4_Marketecture_ALL_3_Comm_1.png"/>
          <p:cNvPicPr>
            <a:picLocks noChangeAspect="1" noChangeArrowheads="1"/>
          </p:cNvPicPr>
          <p:nvPr/>
        </p:nvPicPr>
        <p:blipFill>
          <a:blip r:embed="rId8" cstate="print"/>
          <a:srcRect/>
          <a:stretch>
            <a:fillRect/>
          </a:stretch>
        </p:blipFill>
        <p:spPr bwMode="auto">
          <a:xfrm>
            <a:off x="7894445" y="2797103"/>
            <a:ext cx="543343" cy="458653"/>
          </a:xfrm>
          <a:prstGeom prst="rect">
            <a:avLst/>
          </a:prstGeom>
          <a:noFill/>
        </p:spPr>
      </p:pic>
      <p:pic>
        <p:nvPicPr>
          <p:cNvPr id="115"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440653" y="2762343"/>
            <a:ext cx="697068" cy="6423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6" name="Picture 3"/>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7311004" y="3045535"/>
            <a:ext cx="907437" cy="675382"/>
          </a:xfrm>
          <a:prstGeom prst="rect">
            <a:avLst/>
          </a:prstGeom>
          <a:noFill/>
          <a:ln>
            <a:noFill/>
          </a:ln>
          <a:effectLst>
            <a:outerShdw blurRad="139700" sx="102000" sy="102000" algn="ctr" rotWithShape="0">
              <a:srgbClr val="0000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5" name="Group 43"/>
          <p:cNvGrpSpPr/>
          <p:nvPr/>
        </p:nvGrpSpPr>
        <p:grpSpPr>
          <a:xfrm>
            <a:off x="8168727" y="3319951"/>
            <a:ext cx="736482" cy="881544"/>
            <a:chOff x="11245500" y="3028353"/>
            <a:chExt cx="981186" cy="1174446"/>
          </a:xfrm>
        </p:grpSpPr>
        <p:pic>
          <p:nvPicPr>
            <p:cNvPr id="118" name="Picture 117" descr="Device_cloud_white_3041_default_256.png"/>
            <p:cNvPicPr>
              <a:picLocks noChangeAspect="1"/>
            </p:cNvPicPr>
            <p:nvPr/>
          </p:nvPicPr>
          <p:blipFill>
            <a:blip r:embed="rId11" cstate="print"/>
            <a:stretch>
              <a:fillRect/>
            </a:stretch>
          </p:blipFill>
          <p:spPr>
            <a:xfrm>
              <a:off x="11245500" y="3028353"/>
              <a:ext cx="981186" cy="981183"/>
            </a:xfrm>
            <a:prstGeom prst="rect">
              <a:avLst/>
            </a:prstGeom>
            <a:effectLst>
              <a:outerShdw blurRad="685800" sx="102000" sy="102000" algn="ctr" rotWithShape="0">
                <a:schemeClr val="bg1"/>
              </a:outerShdw>
            </a:effectLst>
          </p:spPr>
        </p:pic>
        <p:pic>
          <p:nvPicPr>
            <p:cNvPr id="119" name="Picture 3" descr="D:\Duarte Design\Assets\CiscoStuff\Cisco Icons\Kubrick\Kubrick Icons\Device Icons\Device_fibre_channel_storage_3030_unreachable_256.png"/>
            <p:cNvPicPr>
              <a:picLocks noChangeAspect="1" noChangeArrowheads="1"/>
            </p:cNvPicPr>
            <p:nvPr/>
          </p:nvPicPr>
          <p:blipFill>
            <a:blip r:embed="rId12" cstate="print"/>
            <a:srcRect/>
            <a:stretch>
              <a:fillRect/>
            </a:stretch>
          </p:blipFill>
          <p:spPr bwMode="auto">
            <a:xfrm>
              <a:off x="11435558" y="3586723"/>
              <a:ext cx="615915" cy="616076"/>
            </a:xfrm>
            <a:prstGeom prst="rect">
              <a:avLst/>
            </a:prstGeom>
            <a:noFill/>
          </p:spPr>
        </p:pic>
        <p:sp>
          <p:nvSpPr>
            <p:cNvPr id="120" name="TextBox 119"/>
            <p:cNvSpPr txBox="1"/>
            <p:nvPr/>
          </p:nvSpPr>
          <p:spPr>
            <a:xfrm>
              <a:off x="11260349" y="3432887"/>
              <a:ext cx="966337" cy="369035"/>
            </a:xfrm>
            <a:prstGeom prst="rect">
              <a:avLst/>
            </a:prstGeom>
            <a:noFill/>
          </p:spPr>
          <p:txBody>
            <a:bodyPr wrap="square"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ctr" defTabSz="914400">
                <a:buNone/>
              </a:pPr>
              <a:r>
                <a:rPr lang="en-US" sz="1200" b="1" i="0">
                  <a:solidFill>
                    <a:srgbClr val="FFFFFF">
                      <a:lumMod val="50000"/>
                    </a:srgbClr>
                  </a:solidFill>
                  <a:effectLst/>
                  <a:latin typeface="Arial"/>
                  <a:ea typeface="+mn-ea"/>
                  <a:cs typeface="+mn-cs"/>
                </a:rPr>
                <a:t>FCOE</a:t>
              </a:r>
            </a:p>
          </p:txBody>
        </p:sp>
      </p:grpSp>
      <p:pic>
        <p:nvPicPr>
          <p:cNvPr id="121" name="Picture 4"/>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264245" y="4137154"/>
            <a:ext cx="549386" cy="22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23" name="Straight Connector 122"/>
          <p:cNvCxnSpPr/>
          <p:nvPr/>
        </p:nvCxnSpPr>
        <p:spPr>
          <a:xfrm flipH="1">
            <a:off x="7588867" y="3009594"/>
            <a:ext cx="1" cy="458820"/>
          </a:xfrm>
          <a:prstGeom prst="line">
            <a:avLst/>
          </a:prstGeom>
          <a:ln w="38100">
            <a:gradFill flip="none" rotWithShape="1">
              <a:gsLst>
                <a:gs pos="100000">
                  <a:schemeClr val="accent1">
                    <a:tint val="66000"/>
                    <a:satMod val="160000"/>
                    <a:alpha val="0"/>
                  </a:schemeClr>
                </a:gs>
                <a:gs pos="74000">
                  <a:schemeClr val="accent6">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7289442" y="2060408"/>
            <a:ext cx="1483468" cy="492404"/>
          </a:xfrm>
          <a:prstGeom prst="rect">
            <a:avLst/>
          </a:prstGeom>
          <a:noFill/>
        </p:spPr>
        <p:txBody>
          <a:bodyPr wrap="square" lIns="121883" tIns="60941" rIns="121883" bIns="60941" rtlCol="0">
            <a:spAutoFit/>
          </a:bodyPr>
          <a:lstStyle/>
          <a:p>
            <a:pPr algn="r" defTabSz="914400">
              <a:buNone/>
            </a:pPr>
            <a:r>
              <a:rPr lang="fr-BE" sz="1200" b="0" i="0">
                <a:solidFill>
                  <a:srgbClr val="FFFFFF"/>
                </a:solidFill>
                <a:effectLst>
                  <a:outerShdw blurRad="63500" sx="102000" sy="102000" algn="ctr" rotWithShape="0">
                    <a:prstClr val="black">
                      <a:alpha val="40000"/>
                    </a:prstClr>
                  </a:outerShdw>
                </a:effectLst>
                <a:latin typeface="Arial"/>
                <a:ea typeface="+mn-ea"/>
                <a:cs typeface="+mn-cs"/>
              </a:rPr>
              <a:t>Postes de travail virtuels hébergés</a:t>
            </a:r>
            <a:endParaRPr lang="en-US" sz="1200" dirty="0">
              <a:solidFill>
                <a:schemeClr val="bg1"/>
              </a:solidFill>
              <a:effectLst>
                <a:outerShdw blurRad="63500" sx="102000" sy="102000" algn="ctr" rotWithShape="0">
                  <a:prstClr val="black">
                    <a:alpha val="40000"/>
                  </a:prstClr>
                </a:outerShdw>
              </a:effectLst>
            </a:endParaRPr>
          </a:p>
        </p:txBody>
      </p:sp>
      <p:sp>
        <p:nvSpPr>
          <p:cNvPr id="2" name="Title 1"/>
          <p:cNvSpPr>
            <a:spLocks noGrp="1"/>
          </p:cNvSpPr>
          <p:nvPr>
            <p:ph type="title"/>
          </p:nvPr>
        </p:nvSpPr>
        <p:spPr>
          <a:xfrm>
            <a:off x="229702" y="432215"/>
            <a:ext cx="8740509" cy="838200"/>
          </a:xfrm>
        </p:spPr>
        <p:txBody>
          <a:bodyPr/>
          <a:lstStyle/>
          <a:p>
            <a:pPr algn="l" defTabSz="914400">
              <a:lnSpc>
                <a:spcPct val="80000"/>
              </a:lnSpc>
              <a:spcBef>
                <a:spcPct val="0"/>
              </a:spcBef>
              <a:buNone/>
            </a:pPr>
            <a:r>
              <a:rPr lang="fr-BE" sz="2000" b="0" i="0" spc="0" baseline="0">
                <a:solidFill>
                  <a:srgbClr val="2B348E"/>
                </a:solidFill>
                <a:latin typeface="Arial"/>
                <a:ea typeface="+mj-ea"/>
                <a:cs typeface="+mj-cs"/>
              </a:rPr>
              <a:t> </a:t>
            </a:r>
            <a:r>
              <a:rPr lang="fr-BE" sz="3200" b="0" i="0" spc="0" baseline="0">
                <a:solidFill>
                  <a:srgbClr val="2B348E"/>
                </a:solidFill>
                <a:latin typeface="Arial"/>
                <a:ea typeface="+mj-ea"/>
                <a:cs typeface="+mj-cs"/>
              </a:rPr>
              <a:t/>
            </a:r>
            <a:br>
              <a:rPr lang="fr-BE" sz="3200" b="0" i="0" spc="0" baseline="0">
                <a:solidFill>
                  <a:srgbClr val="2B348E"/>
                </a:solidFill>
                <a:latin typeface="Arial"/>
                <a:ea typeface="+mj-ea"/>
                <a:cs typeface="+mj-cs"/>
              </a:rPr>
            </a:br>
            <a:r>
              <a:rPr lang="fr-BE" sz="3200" b="0" i="0" spc="0" baseline="0">
                <a:solidFill>
                  <a:srgbClr val="1E1F81"/>
                </a:solidFill>
                <a:latin typeface="Arial"/>
                <a:ea typeface="+mj-ea"/>
                <a:cs typeface="+mj-cs"/>
              </a:rPr>
              <a:t>Cisco VXI : réseau sans frontières</a:t>
            </a:r>
            <a:br>
              <a:rPr lang="fr-BE" sz="3200" b="0" i="0" spc="0" baseline="0">
                <a:solidFill>
                  <a:srgbClr val="1E1F81"/>
                </a:solidFill>
                <a:latin typeface="Arial"/>
                <a:ea typeface="+mj-ea"/>
                <a:cs typeface="+mj-cs"/>
              </a:rPr>
            </a:br>
            <a:r>
              <a:rPr lang="fr-BE" sz="2400" b="0" i="0" spc="0" baseline="0">
                <a:solidFill>
                  <a:srgbClr val="1E1F81"/>
                </a:solidFill>
                <a:latin typeface="Arial"/>
                <a:ea typeface="+mj-ea"/>
                <a:cs typeface="+mj-cs"/>
              </a:rPr>
              <a:t>Architecture réseau, de sécurité et de mobilité optimisée pour l'espace de travail</a:t>
            </a:r>
          </a:p>
        </p:txBody>
      </p:sp>
      <p:grpSp>
        <p:nvGrpSpPr>
          <p:cNvPr id="6" name="Group 62"/>
          <p:cNvGrpSpPr/>
          <p:nvPr/>
        </p:nvGrpSpPr>
        <p:grpSpPr>
          <a:xfrm>
            <a:off x="57150" y="5057001"/>
            <a:ext cx="2194560" cy="914400"/>
            <a:chOff x="468718" y="5002894"/>
            <a:chExt cx="2661994" cy="1254122"/>
          </a:xfrm>
        </p:grpSpPr>
        <p:sp>
          <p:nvSpPr>
            <p:cNvPr id="130" name="Round Same Side Corner Rectangle 129"/>
            <p:cNvSpPr/>
            <p:nvPr/>
          </p:nvSpPr>
          <p:spPr>
            <a:xfrm>
              <a:off x="468718" y="5002894"/>
              <a:ext cx="2661994" cy="1254122"/>
            </a:xfrm>
            <a:prstGeom prst="round2SameRect">
              <a:avLst>
                <a:gd name="adj1" fmla="val 11009"/>
                <a:gd name="adj2" fmla="val 0"/>
              </a:avLst>
            </a:prstGeom>
            <a:gradFill>
              <a:gsLst>
                <a:gs pos="0">
                  <a:schemeClr val="accent6">
                    <a:alpha val="60000"/>
                  </a:schemeClr>
                </a:gs>
                <a:gs pos="100000">
                  <a:schemeClr val="accent6">
                    <a:lumMod val="50000"/>
                    <a:alpha val="60000"/>
                  </a:schemeClr>
                </a:gs>
              </a:gsLst>
              <a:lin ang="5400000" scaled="1"/>
            </a:gradFill>
            <a:ln w="12700">
              <a:gradFill flip="none" rotWithShape="1">
                <a:gsLst>
                  <a:gs pos="0">
                    <a:schemeClr val="bg1"/>
                  </a:gs>
                  <a:gs pos="100000">
                    <a:schemeClr val="accent1">
                      <a:tint val="23500"/>
                      <a:satMod val="160000"/>
                      <a:alpha val="0"/>
                    </a:schemeClr>
                  </a:gs>
                </a:gsLst>
                <a:lin ang="5400000" scaled="1"/>
                <a:tileRect/>
              </a:gradFill>
            </a:ln>
            <a:effectLst>
              <a:outerShdw blurRad="2413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lnSpc>
                  <a:spcPts val="1700"/>
                </a:lnSpc>
              </a:pPr>
              <a:endParaRPr lang="en-US" sz="1200" dirty="0"/>
            </a:p>
          </p:txBody>
        </p:sp>
        <p:sp>
          <p:nvSpPr>
            <p:cNvPr id="131" name="TextBox 130"/>
            <p:cNvSpPr txBox="1"/>
            <p:nvPr/>
          </p:nvSpPr>
          <p:spPr>
            <a:xfrm>
              <a:off x="1386331" y="5097437"/>
              <a:ext cx="826775" cy="358805"/>
            </a:xfrm>
            <a:prstGeom prst="rect">
              <a:avLst/>
            </a:prstGeom>
            <a:noFill/>
          </p:spPr>
          <p:txBody>
            <a:bodyPr wrap="none" rtlCol="0">
              <a:spAutoFit/>
            </a:bodyPr>
            <a:lstStyle/>
            <a:p>
              <a:pPr algn="ctr" defTabSz="914400">
                <a:buNone/>
              </a:pPr>
              <a:r>
                <a:rPr lang="en-US" sz="1100" b="1" i="0" dirty="0">
                  <a:solidFill>
                    <a:srgbClr val="B7D333"/>
                  </a:solidFill>
                  <a:effectLst>
                    <a:outerShdw blurRad="38100" dist="38100" dir="2700000" algn="tl">
                      <a:srgbClr val="000000">
                        <a:alpha val="43137"/>
                      </a:srgbClr>
                    </a:outerShdw>
                  </a:effectLst>
                  <a:latin typeface="Arial"/>
                  <a:ea typeface="+mn-ea"/>
                  <a:cs typeface="+mn-cs"/>
                </a:rPr>
                <a:t>ACCÈS</a:t>
              </a:r>
              <a:endParaRPr lang="en-US" sz="1100" b="1" dirty="0">
                <a:solidFill>
                  <a:schemeClr val="accent5"/>
                </a:solidFill>
                <a:effectLst>
                  <a:outerShdw blurRad="38100" dist="38100" dir="2700000" algn="tl">
                    <a:srgbClr val="000000">
                      <a:alpha val="43137"/>
                    </a:srgbClr>
                  </a:outerShdw>
                </a:effectLst>
              </a:endParaRPr>
            </a:p>
          </p:txBody>
        </p:sp>
        <p:sp>
          <p:nvSpPr>
            <p:cNvPr id="132" name="Rectangle 131"/>
            <p:cNvSpPr/>
            <p:nvPr/>
          </p:nvSpPr>
          <p:spPr>
            <a:xfrm>
              <a:off x="503965" y="5344272"/>
              <a:ext cx="2591499" cy="759822"/>
            </a:xfrm>
            <a:prstGeom prst="rect">
              <a:avLst/>
            </a:prstGeom>
          </p:spPr>
          <p:txBody>
            <a:bodyPr wrap="square">
              <a:spAutoFit/>
            </a:bodyPr>
            <a:lstStyle/>
            <a:p>
              <a:pPr algn="ctr" defTabSz="914400">
                <a:buNone/>
              </a:pPr>
              <a:r>
                <a:rPr lang="fr-BE" sz="1000" b="0" i="0" dirty="0">
                  <a:solidFill>
                    <a:srgbClr val="FFFFFF"/>
                  </a:solidFill>
                  <a:latin typeface="Arial"/>
                  <a:ea typeface="+mn-ea"/>
                  <a:cs typeface="+mn-cs"/>
                </a:rPr>
                <a:t>Terminaux proposant une expérience multimédia, UPOE, Auto Smartphones prêts à l'emploi</a:t>
              </a:r>
              <a:endParaRPr lang="en-US" sz="1000" dirty="0">
                <a:solidFill>
                  <a:schemeClr val="bg1"/>
                </a:solidFill>
              </a:endParaRPr>
            </a:p>
          </p:txBody>
        </p:sp>
      </p:grpSp>
      <p:grpSp>
        <p:nvGrpSpPr>
          <p:cNvPr id="7" name="Group 73"/>
          <p:cNvGrpSpPr/>
          <p:nvPr/>
        </p:nvGrpSpPr>
        <p:grpSpPr>
          <a:xfrm>
            <a:off x="2294215" y="5057000"/>
            <a:ext cx="2250937" cy="914400"/>
            <a:chOff x="3206822" y="5002894"/>
            <a:chExt cx="2730379" cy="1254122"/>
          </a:xfrm>
        </p:grpSpPr>
        <p:sp>
          <p:nvSpPr>
            <p:cNvPr id="134" name="Round Same Side Corner Rectangle 133"/>
            <p:cNvSpPr/>
            <p:nvPr/>
          </p:nvSpPr>
          <p:spPr>
            <a:xfrm>
              <a:off x="3241004" y="5002894"/>
              <a:ext cx="2661994" cy="1254122"/>
            </a:xfrm>
            <a:prstGeom prst="round2SameRect">
              <a:avLst>
                <a:gd name="adj1" fmla="val 11009"/>
                <a:gd name="adj2" fmla="val 0"/>
              </a:avLst>
            </a:prstGeom>
            <a:gradFill>
              <a:gsLst>
                <a:gs pos="0">
                  <a:schemeClr val="accent6">
                    <a:alpha val="60000"/>
                  </a:schemeClr>
                </a:gs>
                <a:gs pos="100000">
                  <a:schemeClr val="accent6">
                    <a:lumMod val="50000"/>
                    <a:alpha val="60000"/>
                  </a:schemeClr>
                </a:gs>
              </a:gsLst>
              <a:lin ang="5400000" scaled="1"/>
            </a:gradFill>
            <a:ln w="12700">
              <a:gradFill flip="none" rotWithShape="1">
                <a:gsLst>
                  <a:gs pos="0">
                    <a:schemeClr val="bg1"/>
                  </a:gs>
                  <a:gs pos="100000">
                    <a:schemeClr val="accent1">
                      <a:tint val="23500"/>
                      <a:satMod val="160000"/>
                      <a:alpha val="0"/>
                    </a:schemeClr>
                  </a:gs>
                </a:gsLst>
                <a:lin ang="5400000" scaled="1"/>
                <a:tileRect/>
              </a:gradFill>
            </a:ln>
            <a:effectLst>
              <a:outerShdw blurRad="2413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lnSpc>
                  <a:spcPts val="1700"/>
                </a:lnSpc>
              </a:pPr>
              <a:endParaRPr lang="en-US" sz="1200" dirty="0"/>
            </a:p>
          </p:txBody>
        </p:sp>
        <p:sp>
          <p:nvSpPr>
            <p:cNvPr id="135" name="TextBox 134"/>
            <p:cNvSpPr txBox="1"/>
            <p:nvPr/>
          </p:nvSpPr>
          <p:spPr>
            <a:xfrm>
              <a:off x="3206822" y="5097437"/>
              <a:ext cx="2730379" cy="358805"/>
            </a:xfrm>
            <a:prstGeom prst="rect">
              <a:avLst/>
            </a:prstGeom>
            <a:noFill/>
          </p:spPr>
          <p:txBody>
            <a:bodyPr wrap="none" rtlCol="0">
              <a:spAutoFit/>
            </a:bodyPr>
            <a:lstStyle/>
            <a:p>
              <a:pPr algn="ctr" defTabSz="914400">
                <a:buNone/>
              </a:pPr>
              <a:r>
                <a:rPr lang="en-US" sz="1100" b="1" i="0" dirty="0">
                  <a:solidFill>
                    <a:srgbClr val="B7D333"/>
                  </a:solidFill>
                  <a:effectLst>
                    <a:outerShdw blurRad="38100" dist="38100" dir="2700000" algn="tl">
                      <a:srgbClr val="000000">
                        <a:alpha val="43137"/>
                      </a:srgbClr>
                    </a:outerShdw>
                  </a:effectLst>
                  <a:latin typeface="Arial"/>
                  <a:ea typeface="+mn-ea"/>
                  <a:cs typeface="+mn-cs"/>
                </a:rPr>
                <a:t>SÉCURITÉ DE BOUT EN BOUT</a:t>
              </a:r>
              <a:endParaRPr lang="en-US" sz="1100" b="1" dirty="0">
                <a:solidFill>
                  <a:schemeClr val="accent5"/>
                </a:solidFill>
                <a:effectLst>
                  <a:outerShdw blurRad="38100" dist="38100" dir="2700000" algn="tl">
                    <a:srgbClr val="000000">
                      <a:alpha val="43137"/>
                    </a:srgbClr>
                  </a:outerShdw>
                </a:effectLst>
              </a:endParaRPr>
            </a:p>
          </p:txBody>
        </p:sp>
        <p:sp>
          <p:nvSpPr>
            <p:cNvPr id="136" name="Rectangle 135"/>
            <p:cNvSpPr/>
            <p:nvPr/>
          </p:nvSpPr>
          <p:spPr>
            <a:xfrm>
              <a:off x="3396262" y="5344032"/>
              <a:ext cx="2351478" cy="759822"/>
            </a:xfrm>
            <a:prstGeom prst="rect">
              <a:avLst/>
            </a:prstGeom>
          </p:spPr>
          <p:txBody>
            <a:bodyPr wrap="square">
              <a:spAutoFit/>
            </a:bodyPr>
            <a:lstStyle/>
            <a:p>
              <a:pPr algn="ctr" defTabSz="914400">
                <a:buNone/>
              </a:pPr>
              <a:r>
                <a:rPr lang="fr-BE" sz="1000" b="0" i="0" dirty="0">
                  <a:solidFill>
                    <a:srgbClr val="FFFFFF"/>
                  </a:solidFill>
                  <a:latin typeface="Arial"/>
                  <a:ea typeface="+mn-ea"/>
                  <a:cs typeface="+mn-cs"/>
                </a:rPr>
                <a:t>Centralisation des règles, terminaux mobiles, sécurité physique et virtuelle cohérente</a:t>
              </a:r>
              <a:endParaRPr lang="en-US" sz="1000" dirty="0">
                <a:solidFill>
                  <a:schemeClr val="bg1"/>
                </a:solidFill>
              </a:endParaRPr>
            </a:p>
          </p:txBody>
        </p:sp>
      </p:grpSp>
      <p:grpSp>
        <p:nvGrpSpPr>
          <p:cNvPr id="8" name="Group 77"/>
          <p:cNvGrpSpPr/>
          <p:nvPr/>
        </p:nvGrpSpPr>
        <p:grpSpPr>
          <a:xfrm>
            <a:off x="4587640" y="5057000"/>
            <a:ext cx="2194560" cy="914400"/>
            <a:chOff x="6013289" y="5002894"/>
            <a:chExt cx="2661994" cy="1254122"/>
          </a:xfrm>
        </p:grpSpPr>
        <p:sp>
          <p:nvSpPr>
            <p:cNvPr id="138" name="Round Same Side Corner Rectangle 137"/>
            <p:cNvSpPr/>
            <p:nvPr/>
          </p:nvSpPr>
          <p:spPr>
            <a:xfrm>
              <a:off x="6013289" y="5002894"/>
              <a:ext cx="2661994" cy="1254122"/>
            </a:xfrm>
            <a:prstGeom prst="round2SameRect">
              <a:avLst>
                <a:gd name="adj1" fmla="val 11009"/>
                <a:gd name="adj2" fmla="val 0"/>
              </a:avLst>
            </a:prstGeom>
            <a:gradFill>
              <a:gsLst>
                <a:gs pos="0">
                  <a:schemeClr val="accent6">
                    <a:alpha val="60000"/>
                  </a:schemeClr>
                </a:gs>
                <a:gs pos="100000">
                  <a:schemeClr val="accent6">
                    <a:lumMod val="50000"/>
                    <a:alpha val="60000"/>
                  </a:schemeClr>
                </a:gs>
              </a:gsLst>
              <a:lin ang="5400000" scaled="1"/>
            </a:gradFill>
            <a:ln w="12700">
              <a:gradFill flip="none" rotWithShape="1">
                <a:gsLst>
                  <a:gs pos="0">
                    <a:schemeClr val="bg1"/>
                  </a:gs>
                  <a:gs pos="100000">
                    <a:schemeClr val="accent1">
                      <a:tint val="23500"/>
                      <a:satMod val="160000"/>
                      <a:alpha val="0"/>
                    </a:schemeClr>
                  </a:gs>
                </a:gsLst>
                <a:lin ang="5400000" scaled="1"/>
                <a:tileRect/>
              </a:gradFill>
            </a:ln>
            <a:effectLst>
              <a:outerShdw blurRad="2413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lnSpc>
                  <a:spcPts val="1700"/>
                </a:lnSpc>
              </a:pPr>
              <a:endParaRPr lang="en-US" sz="1200" dirty="0"/>
            </a:p>
          </p:txBody>
        </p:sp>
        <p:sp>
          <p:nvSpPr>
            <p:cNvPr id="139" name="TextBox 138"/>
            <p:cNvSpPr txBox="1"/>
            <p:nvPr/>
          </p:nvSpPr>
          <p:spPr>
            <a:xfrm>
              <a:off x="6595485" y="5054650"/>
              <a:ext cx="1497606" cy="394950"/>
            </a:xfrm>
            <a:prstGeom prst="rect">
              <a:avLst/>
            </a:prstGeom>
            <a:noFill/>
          </p:spPr>
          <p:txBody>
            <a:bodyPr wrap="none" rtlCol="0">
              <a:spAutoFit/>
            </a:bodyPr>
            <a:lstStyle/>
            <a:p>
              <a:pPr algn="ctr" defTabSz="914400">
                <a:lnSpc>
                  <a:spcPts val="1700"/>
                </a:lnSpc>
                <a:spcAft>
                  <a:spcPts val="300"/>
                </a:spcAft>
                <a:buNone/>
              </a:pPr>
              <a:r>
                <a:rPr lang="en-US" sz="1100" b="1" i="0" dirty="0">
                  <a:solidFill>
                    <a:srgbClr val="B7D333"/>
                  </a:solidFill>
                  <a:effectLst>
                    <a:outerShdw blurRad="38100" dist="38100" dir="2700000" algn="tl">
                      <a:srgbClr val="000000">
                        <a:alpha val="43137"/>
                      </a:srgbClr>
                    </a:outerShdw>
                  </a:effectLst>
                  <a:latin typeface="Arial"/>
                  <a:ea typeface="+mn-ea"/>
                  <a:cs typeface="+mn-cs"/>
                </a:rPr>
                <a:t>WAN OPTIMISÉ</a:t>
              </a:r>
              <a:endParaRPr lang="en-US" sz="1100" b="1" dirty="0">
                <a:solidFill>
                  <a:schemeClr val="accent5"/>
                </a:solidFill>
                <a:effectLst>
                  <a:outerShdw blurRad="38100" dist="38100" dir="2700000" algn="tl">
                    <a:srgbClr val="000000">
                      <a:alpha val="43137"/>
                    </a:srgbClr>
                  </a:outerShdw>
                </a:effectLst>
              </a:endParaRPr>
            </a:p>
          </p:txBody>
        </p:sp>
        <p:sp>
          <p:nvSpPr>
            <p:cNvPr id="140" name="Rectangle 139"/>
            <p:cNvSpPr/>
            <p:nvPr/>
          </p:nvSpPr>
          <p:spPr>
            <a:xfrm>
              <a:off x="6149380" y="5344032"/>
              <a:ext cx="2389812" cy="759822"/>
            </a:xfrm>
            <a:prstGeom prst="rect">
              <a:avLst/>
            </a:prstGeom>
          </p:spPr>
          <p:txBody>
            <a:bodyPr wrap="square">
              <a:spAutoFit/>
            </a:bodyPr>
            <a:lstStyle/>
            <a:p>
              <a:pPr algn="ctr" defTabSz="914400">
                <a:buNone/>
              </a:pPr>
              <a:r>
                <a:rPr lang="fr-BE" sz="1000" b="0" i="0" dirty="0">
                  <a:solidFill>
                    <a:srgbClr val="FFFFFF"/>
                  </a:solidFill>
                  <a:latin typeface="Arial"/>
                  <a:ea typeface="+mn-ea"/>
                  <a:cs typeface="+mn-cs"/>
                </a:rPr>
                <a:t>Optimisation WAAS, Flexible </a:t>
              </a:r>
              <a:r>
                <a:rPr lang="fr-BE" sz="1000" b="0" i="0" dirty="0" err="1">
                  <a:solidFill>
                    <a:srgbClr val="FFFFFF"/>
                  </a:solidFill>
                  <a:latin typeface="Arial"/>
                  <a:ea typeface="+mn-ea"/>
                  <a:cs typeface="+mn-cs"/>
                </a:rPr>
                <a:t>Netflow</a:t>
              </a:r>
              <a:r>
                <a:rPr lang="fr-BE" sz="1000" b="0" i="0" dirty="0">
                  <a:solidFill>
                    <a:srgbClr val="FFFFFF"/>
                  </a:solidFill>
                  <a:latin typeface="Arial"/>
                  <a:ea typeface="+mn-ea"/>
                  <a:cs typeface="+mn-cs"/>
                </a:rPr>
                <a:t> et </a:t>
              </a:r>
              <a:r>
                <a:rPr lang="fr-BE" sz="1000" b="0" i="0" dirty="0" err="1">
                  <a:solidFill>
                    <a:srgbClr val="FFFFFF"/>
                  </a:solidFill>
                  <a:latin typeface="Arial"/>
                  <a:ea typeface="+mn-ea"/>
                  <a:cs typeface="+mn-cs"/>
                </a:rPr>
                <a:t>QoS</a:t>
              </a:r>
              <a:r>
                <a:rPr lang="fr-BE" sz="1000" b="0" i="0" dirty="0">
                  <a:solidFill>
                    <a:srgbClr val="FFFFFF"/>
                  </a:solidFill>
                  <a:latin typeface="Arial"/>
                  <a:ea typeface="+mn-ea"/>
                  <a:cs typeface="+mn-cs"/>
                </a:rPr>
                <a:t>, haute disponibilité</a:t>
              </a:r>
              <a:endParaRPr lang="en-US" sz="1000" dirty="0">
                <a:solidFill>
                  <a:schemeClr val="bg1"/>
                </a:solidFill>
              </a:endParaRPr>
            </a:p>
          </p:txBody>
        </p:sp>
      </p:grpSp>
      <p:grpSp>
        <p:nvGrpSpPr>
          <p:cNvPr id="9" name="Group 158"/>
          <p:cNvGrpSpPr/>
          <p:nvPr/>
        </p:nvGrpSpPr>
        <p:grpSpPr>
          <a:xfrm>
            <a:off x="6852885" y="5056999"/>
            <a:ext cx="2194560" cy="914400"/>
            <a:chOff x="5991716" y="5002894"/>
            <a:chExt cx="2705139" cy="1254122"/>
          </a:xfrm>
        </p:grpSpPr>
        <p:sp>
          <p:nvSpPr>
            <p:cNvPr id="160" name="Round Same Side Corner Rectangle 159"/>
            <p:cNvSpPr/>
            <p:nvPr/>
          </p:nvSpPr>
          <p:spPr>
            <a:xfrm>
              <a:off x="5991716" y="5002894"/>
              <a:ext cx="2705139" cy="1254122"/>
            </a:xfrm>
            <a:prstGeom prst="round2SameRect">
              <a:avLst>
                <a:gd name="adj1" fmla="val 11009"/>
                <a:gd name="adj2" fmla="val 0"/>
              </a:avLst>
            </a:prstGeom>
            <a:gradFill>
              <a:gsLst>
                <a:gs pos="0">
                  <a:schemeClr val="accent6">
                    <a:alpha val="60000"/>
                  </a:schemeClr>
                </a:gs>
                <a:gs pos="100000">
                  <a:schemeClr val="accent6">
                    <a:lumMod val="50000"/>
                    <a:alpha val="60000"/>
                  </a:schemeClr>
                </a:gs>
              </a:gsLst>
              <a:lin ang="5400000" scaled="1"/>
            </a:gradFill>
            <a:ln w="12700">
              <a:gradFill flip="none" rotWithShape="1">
                <a:gsLst>
                  <a:gs pos="0">
                    <a:schemeClr val="bg1"/>
                  </a:gs>
                  <a:gs pos="100000">
                    <a:schemeClr val="accent1">
                      <a:tint val="23500"/>
                      <a:satMod val="160000"/>
                      <a:alpha val="0"/>
                    </a:schemeClr>
                  </a:gs>
                </a:gsLst>
                <a:lin ang="5400000" scaled="1"/>
                <a:tileRect/>
              </a:gradFill>
            </a:ln>
            <a:effectLst>
              <a:outerShdw blurRad="2413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lnSpc>
                  <a:spcPts val="1700"/>
                </a:lnSpc>
              </a:pPr>
              <a:endParaRPr lang="en-US" sz="1200" dirty="0"/>
            </a:p>
          </p:txBody>
        </p:sp>
        <p:sp>
          <p:nvSpPr>
            <p:cNvPr id="161" name="TextBox 160"/>
            <p:cNvSpPr txBox="1"/>
            <p:nvPr/>
          </p:nvSpPr>
          <p:spPr>
            <a:xfrm>
              <a:off x="6424285" y="5069580"/>
              <a:ext cx="1840006" cy="394950"/>
            </a:xfrm>
            <a:prstGeom prst="rect">
              <a:avLst/>
            </a:prstGeom>
            <a:noFill/>
          </p:spPr>
          <p:txBody>
            <a:bodyPr wrap="none" rtlCol="0">
              <a:spAutoFit/>
            </a:bodyPr>
            <a:lstStyle/>
            <a:p>
              <a:pPr algn="ctr" defTabSz="914400">
                <a:lnSpc>
                  <a:spcPts val="1700"/>
                </a:lnSpc>
                <a:spcAft>
                  <a:spcPts val="300"/>
                </a:spcAft>
                <a:buNone/>
              </a:pPr>
              <a:r>
                <a:rPr lang="en-US" sz="1100" b="1" i="0" dirty="0">
                  <a:solidFill>
                    <a:srgbClr val="B7D333"/>
                  </a:solidFill>
                  <a:effectLst>
                    <a:outerShdw blurRad="38100" dist="38100" dir="2700000" algn="tl">
                      <a:srgbClr val="000000">
                        <a:alpha val="43137"/>
                      </a:srgbClr>
                    </a:outerShdw>
                  </a:effectLst>
                  <a:latin typeface="Arial"/>
                  <a:ea typeface="+mn-ea"/>
                  <a:cs typeface="+mn-cs"/>
                </a:rPr>
                <a:t>INFRASTRUCTURE</a:t>
              </a:r>
              <a:endParaRPr lang="en-US" sz="1100" b="1" dirty="0">
                <a:solidFill>
                  <a:schemeClr val="accent5"/>
                </a:solidFill>
                <a:effectLst>
                  <a:outerShdw blurRad="38100" dist="38100" dir="2700000" algn="tl">
                    <a:srgbClr val="000000">
                      <a:alpha val="43137"/>
                    </a:srgbClr>
                  </a:outerShdw>
                </a:effectLst>
              </a:endParaRPr>
            </a:p>
          </p:txBody>
        </p:sp>
        <p:sp>
          <p:nvSpPr>
            <p:cNvPr id="162" name="Rectangle 161"/>
            <p:cNvSpPr/>
            <p:nvPr/>
          </p:nvSpPr>
          <p:spPr>
            <a:xfrm>
              <a:off x="6027400" y="5344272"/>
              <a:ext cx="2633772" cy="759822"/>
            </a:xfrm>
            <a:prstGeom prst="rect">
              <a:avLst/>
            </a:prstGeom>
          </p:spPr>
          <p:txBody>
            <a:bodyPr wrap="square">
              <a:spAutoFit/>
            </a:bodyPr>
            <a:lstStyle/>
            <a:p>
              <a:pPr algn="ctr" defTabSz="914400">
                <a:buNone/>
              </a:pPr>
              <a:r>
                <a:rPr lang="fr-BE" sz="1000" b="0" i="0" dirty="0">
                  <a:solidFill>
                    <a:srgbClr val="FFFFFF"/>
                  </a:solidFill>
                  <a:latin typeface="Arial"/>
                  <a:ea typeface="+mn-ea"/>
                  <a:cs typeface="+mn-cs"/>
                </a:rPr>
                <a:t>Calcul virtuel évolutif Réseau simple et évolutif, commutateurs virtuels prêts pour le Cloud</a:t>
              </a:r>
              <a:endParaRPr lang="en-US" sz="1000" dirty="0">
                <a:solidFill>
                  <a:schemeClr val="bg1"/>
                </a:solidFill>
              </a:endParaRPr>
            </a:p>
          </p:txBody>
        </p:sp>
      </p:grpSp>
      <p:sp>
        <p:nvSpPr>
          <p:cNvPr id="172" name="Freeform 171"/>
          <p:cNvSpPr/>
          <p:nvPr/>
        </p:nvSpPr>
        <p:spPr>
          <a:xfrm>
            <a:off x="4648200" y="2952506"/>
            <a:ext cx="1492474" cy="495544"/>
          </a:xfrm>
          <a:custGeom>
            <a:avLst/>
            <a:gdLst>
              <a:gd name="connsiteX0" fmla="*/ 0 w 1339850"/>
              <a:gd name="connsiteY0" fmla="*/ 241300 h 488950"/>
              <a:gd name="connsiteX1" fmla="*/ 958850 w 1339850"/>
              <a:gd name="connsiteY1" fmla="*/ 0 h 488950"/>
              <a:gd name="connsiteX2" fmla="*/ 1339850 w 1339850"/>
              <a:gd name="connsiteY2" fmla="*/ 190500 h 488950"/>
              <a:gd name="connsiteX3" fmla="*/ 273050 w 1339850"/>
              <a:gd name="connsiteY3" fmla="*/ 488950 h 488950"/>
              <a:gd name="connsiteX4" fmla="*/ 0 w 1339850"/>
              <a:gd name="connsiteY4" fmla="*/ 241300 h 488950"/>
              <a:gd name="connsiteX0" fmla="*/ 0 w 1301750"/>
              <a:gd name="connsiteY0" fmla="*/ 241300 h 488950"/>
              <a:gd name="connsiteX1" fmla="*/ 958850 w 1301750"/>
              <a:gd name="connsiteY1" fmla="*/ 0 h 488950"/>
              <a:gd name="connsiteX2" fmla="*/ 1301750 w 1301750"/>
              <a:gd name="connsiteY2" fmla="*/ 165100 h 488950"/>
              <a:gd name="connsiteX3" fmla="*/ 273050 w 1301750"/>
              <a:gd name="connsiteY3" fmla="*/ 488950 h 488950"/>
              <a:gd name="connsiteX4" fmla="*/ 0 w 1301750"/>
              <a:gd name="connsiteY4" fmla="*/ 241300 h 488950"/>
              <a:gd name="connsiteX0" fmla="*/ 0 w 1301750"/>
              <a:gd name="connsiteY0" fmla="*/ 381000 h 628650"/>
              <a:gd name="connsiteX1" fmla="*/ 1250950 w 1301750"/>
              <a:gd name="connsiteY1" fmla="*/ 0 h 628650"/>
              <a:gd name="connsiteX2" fmla="*/ 1301750 w 1301750"/>
              <a:gd name="connsiteY2" fmla="*/ 304800 h 628650"/>
              <a:gd name="connsiteX3" fmla="*/ 273050 w 1301750"/>
              <a:gd name="connsiteY3" fmla="*/ 628650 h 628650"/>
              <a:gd name="connsiteX4" fmla="*/ 0 w 1301750"/>
              <a:gd name="connsiteY4" fmla="*/ 381000 h 628650"/>
              <a:gd name="connsiteX0" fmla="*/ 0 w 1784350"/>
              <a:gd name="connsiteY0" fmla="*/ 381000 h 628650"/>
              <a:gd name="connsiteX1" fmla="*/ 1250950 w 1784350"/>
              <a:gd name="connsiteY1" fmla="*/ 0 h 628650"/>
              <a:gd name="connsiteX2" fmla="*/ 1784350 w 1784350"/>
              <a:gd name="connsiteY2" fmla="*/ 260350 h 628650"/>
              <a:gd name="connsiteX3" fmla="*/ 273050 w 1784350"/>
              <a:gd name="connsiteY3" fmla="*/ 628650 h 628650"/>
              <a:gd name="connsiteX4" fmla="*/ 0 w 1784350"/>
              <a:gd name="connsiteY4" fmla="*/ 381000 h 628650"/>
              <a:gd name="connsiteX0" fmla="*/ 0 w 1784350"/>
              <a:gd name="connsiteY0" fmla="*/ 381000 h 641350"/>
              <a:gd name="connsiteX1" fmla="*/ 1250950 w 1784350"/>
              <a:gd name="connsiteY1" fmla="*/ 0 h 641350"/>
              <a:gd name="connsiteX2" fmla="*/ 1784350 w 1784350"/>
              <a:gd name="connsiteY2" fmla="*/ 260350 h 641350"/>
              <a:gd name="connsiteX3" fmla="*/ 368300 w 1784350"/>
              <a:gd name="connsiteY3" fmla="*/ 641350 h 641350"/>
              <a:gd name="connsiteX4" fmla="*/ 0 w 1784350"/>
              <a:gd name="connsiteY4" fmla="*/ 381000 h 641350"/>
              <a:gd name="connsiteX0" fmla="*/ 0 w 1892300"/>
              <a:gd name="connsiteY0" fmla="*/ 368300 h 641350"/>
              <a:gd name="connsiteX1" fmla="*/ 1358900 w 1892300"/>
              <a:gd name="connsiteY1" fmla="*/ 0 h 641350"/>
              <a:gd name="connsiteX2" fmla="*/ 1892300 w 1892300"/>
              <a:gd name="connsiteY2" fmla="*/ 260350 h 641350"/>
              <a:gd name="connsiteX3" fmla="*/ 476250 w 1892300"/>
              <a:gd name="connsiteY3" fmla="*/ 641350 h 641350"/>
              <a:gd name="connsiteX4" fmla="*/ 0 w 1892300"/>
              <a:gd name="connsiteY4" fmla="*/ 368300 h 641350"/>
              <a:gd name="connsiteX0" fmla="*/ 0 w 1892300"/>
              <a:gd name="connsiteY0" fmla="*/ 368300 h 584200"/>
              <a:gd name="connsiteX1" fmla="*/ 1358900 w 1892300"/>
              <a:gd name="connsiteY1" fmla="*/ 0 h 584200"/>
              <a:gd name="connsiteX2" fmla="*/ 1892300 w 1892300"/>
              <a:gd name="connsiteY2" fmla="*/ 260350 h 584200"/>
              <a:gd name="connsiteX3" fmla="*/ 469900 w 1892300"/>
              <a:gd name="connsiteY3" fmla="*/ 584200 h 584200"/>
              <a:gd name="connsiteX4" fmla="*/ 0 w 1892300"/>
              <a:gd name="connsiteY4" fmla="*/ 368300 h 584200"/>
              <a:gd name="connsiteX0" fmla="*/ 0 w 1892300"/>
              <a:gd name="connsiteY0" fmla="*/ 349250 h 565150"/>
              <a:gd name="connsiteX1" fmla="*/ 1371600 w 1892300"/>
              <a:gd name="connsiteY1" fmla="*/ 0 h 565150"/>
              <a:gd name="connsiteX2" fmla="*/ 1892300 w 1892300"/>
              <a:gd name="connsiteY2" fmla="*/ 241300 h 565150"/>
              <a:gd name="connsiteX3" fmla="*/ 469900 w 1892300"/>
              <a:gd name="connsiteY3" fmla="*/ 565150 h 565150"/>
              <a:gd name="connsiteX4" fmla="*/ 0 w 1892300"/>
              <a:gd name="connsiteY4" fmla="*/ 349250 h 56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565150">
                <a:moveTo>
                  <a:pt x="0" y="349250"/>
                </a:moveTo>
                <a:lnTo>
                  <a:pt x="1371600" y="0"/>
                </a:lnTo>
                <a:lnTo>
                  <a:pt x="1892300" y="241300"/>
                </a:lnTo>
                <a:lnTo>
                  <a:pt x="469900" y="565150"/>
                </a:lnTo>
                <a:lnTo>
                  <a:pt x="0" y="349250"/>
                </a:lnTo>
                <a:close/>
              </a:path>
            </a:pathLst>
          </a:custGeom>
          <a:gradFill>
            <a:gsLst>
              <a:gs pos="20000">
                <a:srgbClr val="FFF200">
                  <a:alpha val="0"/>
                </a:srgbClr>
              </a:gs>
              <a:gs pos="70000">
                <a:schemeClr val="bg1">
                  <a:alpha val="28000"/>
                </a:schemeClr>
              </a:gs>
              <a:gs pos="37000">
                <a:schemeClr val="bg1">
                  <a:alpha val="28000"/>
                </a:schemeClr>
              </a:gs>
              <a:gs pos="81000">
                <a:srgbClr val="4D0808">
                  <a:alpha val="0"/>
                </a:srgbClr>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173" name="Donut 172"/>
          <p:cNvSpPr/>
          <p:nvPr/>
        </p:nvSpPr>
        <p:spPr>
          <a:xfrm>
            <a:off x="2136138" y="3168316"/>
            <a:ext cx="1225160" cy="1226518"/>
          </a:xfrm>
          <a:prstGeom prst="donut">
            <a:avLst>
              <a:gd name="adj" fmla="val 16366"/>
            </a:avLst>
          </a:prstGeom>
          <a:solidFill>
            <a:schemeClr val="bg1">
              <a:alpha val="17000"/>
            </a:schemeClr>
          </a:solidFill>
          <a:ln>
            <a:noFill/>
          </a:ln>
          <a:effectLst>
            <a:outerShdw blurRad="63500" sx="102000" sy="102000" algn="ctr" rotWithShape="0">
              <a:prstClr val="black">
                <a:alpha val="40000"/>
              </a:prstClr>
            </a:outerShdw>
          </a:effectLst>
          <a:scene3d>
            <a:camera prst="perspectiveFront" fov="7200000">
              <a:rot lat="170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grpSp>
        <p:nvGrpSpPr>
          <p:cNvPr id="10" name="Group 27"/>
          <p:cNvGrpSpPr/>
          <p:nvPr/>
        </p:nvGrpSpPr>
        <p:grpSpPr>
          <a:xfrm>
            <a:off x="2208278" y="2884637"/>
            <a:ext cx="1080880" cy="1063354"/>
            <a:chOff x="424882" y="3394666"/>
            <a:chExt cx="1130429" cy="1128852"/>
          </a:xfrm>
        </p:grpSpPr>
        <p:sp>
          <p:nvSpPr>
            <p:cNvPr id="175" name="Oval 174"/>
            <p:cNvSpPr/>
            <p:nvPr/>
          </p:nvSpPr>
          <p:spPr>
            <a:xfrm>
              <a:off x="424882" y="3884168"/>
              <a:ext cx="1130429" cy="639350"/>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pic>
          <p:nvPicPr>
            <p:cNvPr id="176" name="Picture 2" descr="\\CHICOSTORAGE\Client Projects\Cisco References\Kubrick Icons\Device Icons\Device_generic_building_3154_default_256.png"/>
            <p:cNvPicPr>
              <a:picLocks noChangeAspect="1" noChangeArrowheads="1"/>
            </p:cNvPicPr>
            <p:nvPr/>
          </p:nvPicPr>
          <p:blipFill rotWithShape="1">
            <a:blip r:embed="rId14" cstate="print">
              <a:extLst>
                <a:ext uri="{28A0092B-C50C-407E-A947-70E740481C1C}">
                  <a14:useLocalDpi xmlns="" xmlns:a14="http://schemas.microsoft.com/office/drawing/2010/main" val="0"/>
                </a:ext>
              </a:extLst>
            </a:blip>
            <a:srcRect l="30760" r="-1"/>
            <a:stretch/>
          </p:blipFill>
          <p:spPr bwMode="auto">
            <a:xfrm flipH="1">
              <a:off x="624808" y="3394666"/>
              <a:ext cx="692535" cy="100018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77" name="Donut 176"/>
          <p:cNvSpPr/>
          <p:nvPr/>
        </p:nvSpPr>
        <p:spPr>
          <a:xfrm>
            <a:off x="5753455" y="2373992"/>
            <a:ext cx="1003356" cy="1171682"/>
          </a:xfrm>
          <a:prstGeom prst="donut">
            <a:avLst>
              <a:gd name="adj" fmla="val 12389"/>
            </a:avLst>
          </a:prstGeom>
          <a:solidFill>
            <a:schemeClr val="bg1">
              <a:alpha val="17000"/>
            </a:schemeClr>
          </a:solidFill>
          <a:ln>
            <a:noFill/>
          </a:ln>
          <a:effectLst>
            <a:outerShdw blurRad="63500" sx="102000" sy="102000" algn="ctr" rotWithShape="0">
              <a:prstClr val="black">
                <a:alpha val="40000"/>
              </a:prstClr>
            </a:outerShdw>
          </a:effectLst>
          <a:scene3d>
            <a:camera prst="perspectiveFront" fov="7200000">
              <a:rot lat="170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grpSp>
        <p:nvGrpSpPr>
          <p:cNvPr id="11" name="Group 31"/>
          <p:cNvGrpSpPr/>
          <p:nvPr/>
        </p:nvGrpSpPr>
        <p:grpSpPr>
          <a:xfrm>
            <a:off x="5814869" y="2390871"/>
            <a:ext cx="900060" cy="635590"/>
            <a:chOff x="3951043" y="3290207"/>
            <a:chExt cx="1105400" cy="792354"/>
          </a:xfrm>
        </p:grpSpPr>
        <p:sp>
          <p:nvSpPr>
            <p:cNvPr id="179" name="Oval 178"/>
            <p:cNvSpPr/>
            <p:nvPr/>
          </p:nvSpPr>
          <p:spPr>
            <a:xfrm>
              <a:off x="3951043" y="3851154"/>
              <a:ext cx="1105400" cy="231407"/>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pic>
          <p:nvPicPr>
            <p:cNvPr id="180" name="Picture 16" descr="\\CHICOSTORAGE\Client Projects\Cisco References\Kubrick Icons\Kubrick png icons\service_1065_256.pn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4115123" y="3290207"/>
              <a:ext cx="777240" cy="77724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2" name="Group 34"/>
          <p:cNvGrpSpPr/>
          <p:nvPr/>
        </p:nvGrpSpPr>
        <p:grpSpPr>
          <a:xfrm>
            <a:off x="3179262" y="2342367"/>
            <a:ext cx="902108" cy="1053448"/>
            <a:chOff x="2970680" y="2170063"/>
            <a:chExt cx="1314030" cy="1534478"/>
          </a:xfrm>
        </p:grpSpPr>
        <p:sp>
          <p:nvSpPr>
            <p:cNvPr id="182" name="Donut 181"/>
            <p:cNvSpPr/>
            <p:nvPr/>
          </p:nvSpPr>
          <p:spPr>
            <a:xfrm>
              <a:off x="2970680" y="2170063"/>
              <a:ext cx="1314030" cy="1534478"/>
            </a:xfrm>
            <a:prstGeom prst="donut">
              <a:avLst>
                <a:gd name="adj" fmla="val 12389"/>
              </a:avLst>
            </a:prstGeom>
            <a:solidFill>
              <a:schemeClr val="bg1">
                <a:alpha val="17000"/>
              </a:schemeClr>
            </a:solidFill>
            <a:ln>
              <a:noFill/>
            </a:ln>
            <a:effectLst>
              <a:outerShdw blurRad="63500" sx="102000" sy="102000" algn="ctr" rotWithShape="0">
                <a:prstClr val="black">
                  <a:alpha val="40000"/>
                </a:prstClr>
              </a:outerShdw>
            </a:effectLst>
            <a:scene3d>
              <a:camera prst="perspectiveFront" fov="7200000">
                <a:rot lat="170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grpSp>
          <p:nvGrpSpPr>
            <p:cNvPr id="13" name="Group 36"/>
            <p:cNvGrpSpPr/>
            <p:nvPr/>
          </p:nvGrpSpPr>
          <p:grpSpPr>
            <a:xfrm>
              <a:off x="2992716" y="2246573"/>
              <a:ext cx="1269958" cy="979401"/>
              <a:chOff x="332508" y="3523744"/>
              <a:chExt cx="1277137" cy="999774"/>
            </a:xfrm>
          </p:grpSpPr>
          <p:sp>
            <p:nvSpPr>
              <p:cNvPr id="184" name="Oval 183"/>
              <p:cNvSpPr/>
              <p:nvPr/>
            </p:nvSpPr>
            <p:spPr>
              <a:xfrm>
                <a:off x="332508" y="3884168"/>
                <a:ext cx="1277137" cy="639350"/>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pic>
            <p:nvPicPr>
              <p:cNvPr id="185" name="Picture 2" descr="\\CHICOSTORAGE\Client Projects\Cisco References\Kubrick Icons\Device Icons\Device_generic_building_3154_default_256.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535521" y="3523744"/>
                <a:ext cx="871111" cy="871111"/>
              </a:xfrm>
              <a:prstGeom prst="rect">
                <a:avLst/>
              </a:prstGeom>
              <a:noFill/>
              <a:extLst>
                <a:ext uri="{909E8E84-426E-40dd-AFC4-6F175D3DCCD1}">
                  <a14:hiddenFill xmlns="" xmlns:a14="http://schemas.microsoft.com/office/drawing/2010/main">
                    <a:solidFill>
                      <a:srgbClr val="FFFFFF"/>
                    </a:solidFill>
                  </a14:hiddenFill>
                </a:ext>
              </a:extLst>
            </p:spPr>
          </p:pic>
        </p:grpSp>
      </p:grpSp>
      <p:sp>
        <p:nvSpPr>
          <p:cNvPr id="186" name="TextBox 185"/>
          <p:cNvSpPr txBox="1"/>
          <p:nvPr/>
        </p:nvSpPr>
        <p:spPr>
          <a:xfrm>
            <a:off x="2056970" y="3875544"/>
            <a:ext cx="684942" cy="261610"/>
          </a:xfrm>
          <a:prstGeom prst="rect">
            <a:avLst/>
          </a:prstGeom>
          <a:noFill/>
        </p:spPr>
        <p:txBody>
          <a:bodyPr wrap="square"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r" defTabSz="914400">
              <a:buNone/>
            </a:pPr>
            <a:r>
              <a:rPr lang="fr-BE" sz="1100" dirty="0"/>
              <a:t>Filiale</a:t>
            </a:r>
          </a:p>
        </p:txBody>
      </p:sp>
      <p:sp>
        <p:nvSpPr>
          <p:cNvPr id="187" name="TextBox 186"/>
          <p:cNvSpPr txBox="1"/>
          <p:nvPr/>
        </p:nvSpPr>
        <p:spPr>
          <a:xfrm>
            <a:off x="2414356" y="2489393"/>
            <a:ext cx="918623" cy="261610"/>
          </a:xfrm>
          <a:prstGeom prst="rect">
            <a:avLst/>
          </a:prstGeom>
          <a:noFill/>
        </p:spPr>
        <p:txBody>
          <a:bodyPr wrap="square"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r" defTabSz="914400">
              <a:buNone/>
            </a:pPr>
            <a:r>
              <a:rPr lang="fr-BE" sz="1100" dirty="0"/>
              <a:t>Campus</a:t>
            </a:r>
          </a:p>
        </p:txBody>
      </p:sp>
      <p:sp>
        <p:nvSpPr>
          <p:cNvPr id="188" name="TextBox 187"/>
          <p:cNvSpPr txBox="1"/>
          <p:nvPr/>
        </p:nvSpPr>
        <p:spPr>
          <a:xfrm>
            <a:off x="7512798" y="3698122"/>
            <a:ext cx="877858" cy="430887"/>
          </a:xfrm>
          <a:prstGeom prst="rect">
            <a:avLst/>
          </a:prstGeom>
          <a:noFill/>
        </p:spPr>
        <p:txBody>
          <a:bodyPr wrap="square"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buNone/>
            </a:pPr>
            <a:r>
              <a:rPr lang="fr-BE" sz="1100" dirty="0"/>
              <a:t>Data Center</a:t>
            </a:r>
          </a:p>
        </p:txBody>
      </p:sp>
      <p:sp>
        <p:nvSpPr>
          <p:cNvPr id="189" name="TextBox 188"/>
          <p:cNvSpPr txBox="1"/>
          <p:nvPr/>
        </p:nvSpPr>
        <p:spPr>
          <a:xfrm>
            <a:off x="4811486" y="2330406"/>
            <a:ext cx="1080648" cy="430887"/>
          </a:xfrm>
          <a:prstGeom prst="rect">
            <a:avLst/>
          </a:prstGeom>
          <a:noFill/>
        </p:spPr>
        <p:txBody>
          <a:bodyPr wrap="square" rtlCol="0">
            <a:spAutoFit/>
          </a:bodyPr>
          <a:lstStyle/>
          <a:p>
            <a:pPr algn="r" defTabSz="914400">
              <a:buNone/>
            </a:pPr>
            <a:r>
              <a:rPr lang="fr-BE" sz="1100" b="0" i="0" dirty="0">
                <a:solidFill>
                  <a:srgbClr val="FFFFFF"/>
                </a:solidFill>
                <a:effectLst>
                  <a:outerShdw blurRad="63500" sx="102000" sy="102000" algn="ctr" rotWithShape="0">
                    <a:prstClr val="black">
                      <a:alpha val="40000"/>
                    </a:prstClr>
                  </a:outerShdw>
                </a:effectLst>
                <a:latin typeface="Arial"/>
                <a:ea typeface="+mn-ea"/>
                <a:cs typeface="+mn-cs"/>
              </a:rPr>
              <a:t>Prestataire de services</a:t>
            </a:r>
            <a:endParaRPr lang="en-US" sz="1100" dirty="0">
              <a:solidFill>
                <a:schemeClr val="bg1"/>
              </a:solidFill>
              <a:effectLst>
                <a:outerShdw blurRad="63500" sx="102000" sy="102000" algn="ctr" rotWithShape="0">
                  <a:prstClr val="black">
                    <a:alpha val="40000"/>
                  </a:prstClr>
                </a:outerShdw>
              </a:effectLst>
            </a:endParaRPr>
          </a:p>
        </p:txBody>
      </p:sp>
      <p:sp>
        <p:nvSpPr>
          <p:cNvPr id="207" name="Freeform 206"/>
          <p:cNvSpPr/>
          <p:nvPr/>
        </p:nvSpPr>
        <p:spPr>
          <a:xfrm rot="284182">
            <a:off x="3213503" y="3363221"/>
            <a:ext cx="1043334" cy="504096"/>
          </a:xfrm>
          <a:custGeom>
            <a:avLst/>
            <a:gdLst>
              <a:gd name="connsiteX0" fmla="*/ 0 w 1339850"/>
              <a:gd name="connsiteY0" fmla="*/ 241300 h 488950"/>
              <a:gd name="connsiteX1" fmla="*/ 958850 w 1339850"/>
              <a:gd name="connsiteY1" fmla="*/ 0 h 488950"/>
              <a:gd name="connsiteX2" fmla="*/ 1339850 w 1339850"/>
              <a:gd name="connsiteY2" fmla="*/ 190500 h 488950"/>
              <a:gd name="connsiteX3" fmla="*/ 273050 w 1339850"/>
              <a:gd name="connsiteY3" fmla="*/ 488950 h 488950"/>
              <a:gd name="connsiteX4" fmla="*/ 0 w 1339850"/>
              <a:gd name="connsiteY4" fmla="*/ 241300 h 488950"/>
              <a:gd name="connsiteX0" fmla="*/ 0 w 1301750"/>
              <a:gd name="connsiteY0" fmla="*/ 241300 h 488950"/>
              <a:gd name="connsiteX1" fmla="*/ 958850 w 1301750"/>
              <a:gd name="connsiteY1" fmla="*/ 0 h 488950"/>
              <a:gd name="connsiteX2" fmla="*/ 1301750 w 1301750"/>
              <a:gd name="connsiteY2" fmla="*/ 165100 h 488950"/>
              <a:gd name="connsiteX3" fmla="*/ 273050 w 1301750"/>
              <a:gd name="connsiteY3" fmla="*/ 488950 h 488950"/>
              <a:gd name="connsiteX4" fmla="*/ 0 w 1301750"/>
              <a:gd name="connsiteY4" fmla="*/ 241300 h 4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488950">
                <a:moveTo>
                  <a:pt x="0" y="241300"/>
                </a:moveTo>
                <a:lnTo>
                  <a:pt x="958850" y="0"/>
                </a:lnTo>
                <a:lnTo>
                  <a:pt x="1301750" y="165100"/>
                </a:lnTo>
                <a:lnTo>
                  <a:pt x="273050" y="488950"/>
                </a:lnTo>
                <a:lnTo>
                  <a:pt x="0" y="241300"/>
                </a:lnTo>
                <a:close/>
              </a:path>
            </a:pathLst>
          </a:custGeom>
          <a:gradFill>
            <a:gsLst>
              <a:gs pos="20000">
                <a:srgbClr val="FFF200">
                  <a:alpha val="0"/>
                </a:srgbClr>
              </a:gs>
              <a:gs pos="70000">
                <a:schemeClr val="bg1">
                  <a:alpha val="28000"/>
                </a:schemeClr>
              </a:gs>
              <a:gs pos="37000">
                <a:schemeClr val="bg1">
                  <a:alpha val="28000"/>
                </a:schemeClr>
              </a:gs>
              <a:gs pos="81000">
                <a:srgbClr val="4D0808">
                  <a:alpha val="0"/>
                </a:srgbClr>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208" name="Freeform 207"/>
          <p:cNvSpPr/>
          <p:nvPr/>
        </p:nvSpPr>
        <p:spPr>
          <a:xfrm>
            <a:off x="3480832" y="3006043"/>
            <a:ext cx="1125062" cy="312516"/>
          </a:xfrm>
          <a:custGeom>
            <a:avLst/>
            <a:gdLst>
              <a:gd name="connsiteX0" fmla="*/ 0 w 1452563"/>
              <a:gd name="connsiteY0" fmla="*/ 114300 h 447675"/>
              <a:gd name="connsiteX1" fmla="*/ 657225 w 1452563"/>
              <a:gd name="connsiteY1" fmla="*/ 0 h 447675"/>
              <a:gd name="connsiteX2" fmla="*/ 1452563 w 1452563"/>
              <a:gd name="connsiteY2" fmla="*/ 309562 h 447675"/>
              <a:gd name="connsiteX3" fmla="*/ 466725 w 1452563"/>
              <a:gd name="connsiteY3" fmla="*/ 447675 h 447675"/>
              <a:gd name="connsiteX4" fmla="*/ 0 w 1452563"/>
              <a:gd name="connsiteY4" fmla="*/ 114300 h 447675"/>
              <a:gd name="connsiteX0" fmla="*/ 0 w 1452563"/>
              <a:gd name="connsiteY0" fmla="*/ 95250 h 428625"/>
              <a:gd name="connsiteX1" fmla="*/ 619125 w 1452563"/>
              <a:gd name="connsiteY1" fmla="*/ 0 h 428625"/>
              <a:gd name="connsiteX2" fmla="*/ 1452563 w 1452563"/>
              <a:gd name="connsiteY2" fmla="*/ 290512 h 428625"/>
              <a:gd name="connsiteX3" fmla="*/ 466725 w 1452563"/>
              <a:gd name="connsiteY3" fmla="*/ 428625 h 428625"/>
              <a:gd name="connsiteX4" fmla="*/ 0 w 1452563"/>
              <a:gd name="connsiteY4" fmla="*/ 95250 h 428625"/>
              <a:gd name="connsiteX0" fmla="*/ 0 w 1543050"/>
              <a:gd name="connsiteY0" fmla="*/ 76200 h 428625"/>
              <a:gd name="connsiteX1" fmla="*/ 709612 w 1543050"/>
              <a:gd name="connsiteY1" fmla="*/ 0 h 428625"/>
              <a:gd name="connsiteX2" fmla="*/ 1543050 w 1543050"/>
              <a:gd name="connsiteY2" fmla="*/ 290512 h 428625"/>
              <a:gd name="connsiteX3" fmla="*/ 557212 w 1543050"/>
              <a:gd name="connsiteY3" fmla="*/ 428625 h 428625"/>
              <a:gd name="connsiteX4" fmla="*/ 0 w 1543050"/>
              <a:gd name="connsiteY4" fmla="*/ 76200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0" h="428625">
                <a:moveTo>
                  <a:pt x="0" y="76200"/>
                </a:moveTo>
                <a:lnTo>
                  <a:pt x="709612" y="0"/>
                </a:lnTo>
                <a:lnTo>
                  <a:pt x="1543050" y="290512"/>
                </a:lnTo>
                <a:lnTo>
                  <a:pt x="557212" y="428625"/>
                </a:lnTo>
                <a:lnTo>
                  <a:pt x="0" y="76200"/>
                </a:lnTo>
                <a:close/>
              </a:path>
            </a:pathLst>
          </a:custGeom>
          <a:gradFill>
            <a:gsLst>
              <a:gs pos="21000">
                <a:srgbClr val="FFF200">
                  <a:alpha val="0"/>
                </a:srgbClr>
              </a:gs>
              <a:gs pos="65000">
                <a:schemeClr val="bg1">
                  <a:alpha val="28000"/>
                </a:schemeClr>
              </a:gs>
              <a:gs pos="43000">
                <a:schemeClr val="bg1">
                  <a:alpha val="28000"/>
                </a:schemeClr>
              </a:gs>
              <a:gs pos="78000">
                <a:srgbClr val="4D0808">
                  <a:alpha val="0"/>
                </a:srgbClr>
              </a:gs>
            </a:gsLst>
            <a:lin ang="15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6" name="Oval 225"/>
          <p:cNvSpPr/>
          <p:nvPr/>
        </p:nvSpPr>
        <p:spPr>
          <a:xfrm>
            <a:off x="3937612" y="2761292"/>
            <a:ext cx="1185752" cy="1181916"/>
          </a:xfrm>
          <a:prstGeom prst="ellipse">
            <a:avLst/>
          </a:prstGeom>
          <a:solidFill>
            <a:schemeClr val="bg1">
              <a:alpha val="42000"/>
            </a:schemeClr>
          </a:solidFill>
          <a:ln>
            <a:noFill/>
          </a:ln>
          <a:effectLst>
            <a:outerShdw blurRad="63500" sx="102000" sy="102000" algn="ctr" rotWithShape="0">
              <a:prstClr val="black">
                <a:alpha val="40000"/>
              </a:prstClr>
            </a:outerShdw>
          </a:effectLst>
          <a:scene3d>
            <a:camera prst="perspectiveFront" fov="7200000">
              <a:rot lat="170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none" tIns="274320" rtlCol="0" anchor="ctr"/>
          <a:lstStyle/>
          <a:p>
            <a:pPr algn="ctr" defTabSz="914400">
              <a:buNone/>
            </a:pPr>
            <a:r>
              <a:rPr lang="fr-BE" sz="2800" b="0" i="0">
                <a:solidFill>
                  <a:srgbClr val="ABDFF0">
                    <a:lumMod val="10000"/>
                  </a:srgbClr>
                </a:solidFill>
                <a:effectLst>
                  <a:outerShdw blurRad="228600" sx="102000" sy="102000" algn="ctr" rotWithShape="0">
                    <a:schemeClr val="bg1"/>
                  </a:outerShdw>
                </a:effectLst>
                <a:latin typeface="Arial"/>
                <a:ea typeface="+mn-ea"/>
                <a:cs typeface="+mn-cs"/>
              </a:rPr>
              <a:t>Agrégation</a:t>
            </a:r>
            <a:endParaRPr lang="en-US" sz="2800" dirty="0">
              <a:solidFill>
                <a:schemeClr val="accent3">
                  <a:lumMod val="10000"/>
                </a:schemeClr>
              </a:solidFill>
              <a:effectLst>
                <a:outerShdw blurRad="228600" sx="102000" sy="102000" algn="ctr" rotWithShape="0">
                  <a:schemeClr val="bg1"/>
                </a:outerShdw>
              </a:effectLst>
            </a:endParaRPr>
          </a:p>
        </p:txBody>
      </p:sp>
      <p:sp>
        <p:nvSpPr>
          <p:cNvPr id="227" name="Donut 226"/>
          <p:cNvSpPr/>
          <p:nvPr/>
        </p:nvSpPr>
        <p:spPr>
          <a:xfrm>
            <a:off x="5245041" y="3403982"/>
            <a:ext cx="1736768" cy="1294410"/>
          </a:xfrm>
          <a:prstGeom prst="donut">
            <a:avLst>
              <a:gd name="adj" fmla="val 16366"/>
            </a:avLst>
          </a:prstGeom>
          <a:solidFill>
            <a:schemeClr val="bg1">
              <a:alpha val="17000"/>
            </a:schemeClr>
          </a:solidFill>
          <a:ln>
            <a:noFill/>
          </a:ln>
          <a:effectLst>
            <a:outerShdw blurRad="63500" sx="102000" sy="102000" algn="ctr" rotWithShape="0">
              <a:prstClr val="black">
                <a:alpha val="40000"/>
              </a:prstClr>
            </a:outerShdw>
          </a:effectLst>
          <a:scene3d>
            <a:camera prst="perspectiveFront" fov="7200000">
              <a:rot lat="173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grpSp>
        <p:nvGrpSpPr>
          <p:cNvPr id="14" name="Group 45"/>
          <p:cNvGrpSpPr/>
          <p:nvPr/>
        </p:nvGrpSpPr>
        <p:grpSpPr>
          <a:xfrm>
            <a:off x="5479637" y="3593969"/>
            <a:ext cx="1215618" cy="591102"/>
            <a:chOff x="6030505" y="3480447"/>
            <a:chExt cx="1774324" cy="862776"/>
          </a:xfrm>
        </p:grpSpPr>
        <p:sp>
          <p:nvSpPr>
            <p:cNvPr id="229" name="Oval 228"/>
            <p:cNvSpPr/>
            <p:nvPr/>
          </p:nvSpPr>
          <p:spPr>
            <a:xfrm>
              <a:off x="6030505" y="4001905"/>
              <a:ext cx="823376" cy="341318"/>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230" name="Oval 229"/>
            <p:cNvSpPr/>
            <p:nvPr/>
          </p:nvSpPr>
          <p:spPr>
            <a:xfrm>
              <a:off x="6505979" y="4001905"/>
              <a:ext cx="823376" cy="341318"/>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231" name="Oval 48"/>
            <p:cNvSpPr/>
            <p:nvPr/>
          </p:nvSpPr>
          <p:spPr>
            <a:xfrm>
              <a:off x="6981453" y="4001905"/>
              <a:ext cx="823376" cy="341318"/>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pic>
          <p:nvPicPr>
            <p:cNvPr id="232" name="Picture 231"/>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6204456" y="3480447"/>
              <a:ext cx="475474" cy="777240"/>
            </a:xfrm>
            <a:prstGeom prst="rect">
              <a:avLst/>
            </a:prstGeom>
          </p:spPr>
        </p:pic>
        <p:pic>
          <p:nvPicPr>
            <p:cNvPr id="233" name="Picture 232"/>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6679930" y="3480447"/>
              <a:ext cx="475474" cy="777240"/>
            </a:xfrm>
            <a:prstGeom prst="rect">
              <a:avLst/>
            </a:prstGeom>
          </p:spPr>
        </p:pic>
        <p:pic>
          <p:nvPicPr>
            <p:cNvPr id="234" name="Picture 233"/>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7155404" y="3480447"/>
              <a:ext cx="475474" cy="777240"/>
            </a:xfrm>
            <a:prstGeom prst="rect">
              <a:avLst/>
            </a:prstGeom>
          </p:spPr>
        </p:pic>
      </p:grpSp>
      <p:cxnSp>
        <p:nvCxnSpPr>
          <p:cNvPr id="93" name="Straight Connector 92"/>
          <p:cNvCxnSpPr/>
          <p:nvPr/>
        </p:nvCxnSpPr>
        <p:spPr>
          <a:xfrm flipV="1">
            <a:off x="3310760" y="3468418"/>
            <a:ext cx="772510" cy="252247"/>
          </a:xfrm>
          <a:prstGeom prst="line">
            <a:avLst/>
          </a:prstGeom>
          <a:ln w="38100">
            <a:gradFill flip="none" rotWithShape="1">
              <a:gsLst>
                <a:gs pos="100000">
                  <a:srgbClr val="F1BD77">
                    <a:alpha val="0"/>
                  </a:srgbClr>
                </a:gs>
                <a:gs pos="0">
                  <a:schemeClr val="accent1">
                    <a:tint val="66000"/>
                    <a:satMod val="160000"/>
                    <a:alpha val="0"/>
                  </a:schemeClr>
                </a:gs>
                <a:gs pos="83000">
                  <a:schemeClr val="accent6">
                    <a:lumMod val="40000"/>
                    <a:lumOff val="60000"/>
                  </a:schemeClr>
                </a:gs>
                <a:gs pos="27000">
                  <a:schemeClr val="accent6">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871545" y="3515710"/>
            <a:ext cx="699587" cy="262179"/>
          </a:xfrm>
          <a:prstGeom prst="line">
            <a:avLst/>
          </a:prstGeom>
          <a:ln w="38100">
            <a:gradFill flip="none" rotWithShape="1">
              <a:gsLst>
                <a:gs pos="100000">
                  <a:srgbClr val="F1BD77">
                    <a:alpha val="0"/>
                  </a:srgbClr>
                </a:gs>
                <a:gs pos="0">
                  <a:schemeClr val="accent1">
                    <a:tint val="66000"/>
                    <a:satMod val="160000"/>
                    <a:alpha val="0"/>
                  </a:schemeClr>
                </a:gs>
                <a:gs pos="83000">
                  <a:schemeClr val="accent6">
                    <a:lumMod val="40000"/>
                    <a:lumOff val="60000"/>
                  </a:schemeClr>
                </a:gs>
                <a:gs pos="27000">
                  <a:schemeClr val="accent6">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24" name="Straight Connector 17"/>
          <p:cNvCxnSpPr/>
          <p:nvPr/>
        </p:nvCxnSpPr>
        <p:spPr>
          <a:xfrm flipV="1">
            <a:off x="6826469" y="3465393"/>
            <a:ext cx="764817" cy="570581"/>
          </a:xfrm>
          <a:prstGeom prst="line">
            <a:avLst/>
          </a:prstGeom>
          <a:ln w="38100">
            <a:gradFill flip="none" rotWithShape="1">
              <a:gsLst>
                <a:gs pos="100000">
                  <a:schemeClr val="accent1">
                    <a:tint val="66000"/>
                    <a:satMod val="160000"/>
                    <a:alpha val="0"/>
                  </a:schemeClr>
                </a:gs>
                <a:gs pos="74000">
                  <a:schemeClr val="accent6">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90" name="Picture 3"/>
          <p:cNvPicPr>
            <a:picLocks noChangeAspect="1" noChangeArrowheads="1"/>
          </p:cNvPicPr>
          <p:nvPr/>
        </p:nvPicPr>
        <p:blipFill>
          <a:blip r:embed="rId18" cstate="print"/>
          <a:srcRect/>
          <a:stretch>
            <a:fillRect/>
          </a:stretch>
        </p:blipFill>
        <p:spPr bwMode="auto">
          <a:xfrm>
            <a:off x="8201172" y="4400805"/>
            <a:ext cx="725851" cy="259939"/>
          </a:xfrm>
          <a:prstGeom prst="rect">
            <a:avLst/>
          </a:prstGeom>
          <a:noFill/>
          <a:ln w="9525">
            <a:noFill/>
            <a:miter lim="800000"/>
            <a:headEnd/>
            <a:tailEnd/>
          </a:ln>
          <a:effectLst/>
        </p:spPr>
      </p:pic>
      <p:grpSp>
        <p:nvGrpSpPr>
          <p:cNvPr id="15" name="Group 81"/>
          <p:cNvGrpSpPr/>
          <p:nvPr/>
        </p:nvGrpSpPr>
        <p:grpSpPr>
          <a:xfrm>
            <a:off x="3198188" y="4706211"/>
            <a:ext cx="442976" cy="410496"/>
            <a:chOff x="4353250" y="4662839"/>
            <a:chExt cx="442976" cy="410496"/>
          </a:xfrm>
        </p:grpSpPr>
        <p:sp>
          <p:nvSpPr>
            <p:cNvPr id="192" name="Oval 191"/>
            <p:cNvSpPr/>
            <p:nvPr/>
          </p:nvSpPr>
          <p:spPr>
            <a:xfrm>
              <a:off x="4501560" y="4932453"/>
              <a:ext cx="140882" cy="140882"/>
            </a:xfrm>
            <a:prstGeom prst="ellipse">
              <a:avLst/>
            </a:pr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83"/>
            <p:cNvGrpSpPr/>
            <p:nvPr/>
          </p:nvGrpSpPr>
          <p:grpSpPr>
            <a:xfrm>
              <a:off x="4353250" y="4662839"/>
              <a:ext cx="442976" cy="281897"/>
              <a:chOff x="4353250" y="4662839"/>
              <a:chExt cx="442976" cy="281897"/>
            </a:xfrm>
          </p:grpSpPr>
          <p:sp>
            <p:nvSpPr>
              <p:cNvPr id="194"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7" name="Group 87"/>
          <p:cNvGrpSpPr/>
          <p:nvPr/>
        </p:nvGrpSpPr>
        <p:grpSpPr>
          <a:xfrm>
            <a:off x="932943" y="4706211"/>
            <a:ext cx="442976" cy="410496"/>
            <a:chOff x="4353250" y="4662839"/>
            <a:chExt cx="442976" cy="410496"/>
          </a:xfrm>
        </p:grpSpPr>
        <p:sp>
          <p:nvSpPr>
            <p:cNvPr id="203" name="Oval 202"/>
            <p:cNvSpPr/>
            <p:nvPr/>
          </p:nvSpPr>
          <p:spPr>
            <a:xfrm>
              <a:off x="4501560" y="4932453"/>
              <a:ext cx="140882" cy="140882"/>
            </a:xfrm>
            <a:prstGeom prst="ellipse">
              <a:avLst/>
            </a:pr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89"/>
            <p:cNvGrpSpPr/>
            <p:nvPr/>
          </p:nvGrpSpPr>
          <p:grpSpPr>
            <a:xfrm>
              <a:off x="4353250" y="4662839"/>
              <a:ext cx="442976" cy="281897"/>
              <a:chOff x="4353250" y="4662839"/>
              <a:chExt cx="442976" cy="281897"/>
            </a:xfrm>
          </p:grpSpPr>
          <p:sp>
            <p:nvSpPr>
              <p:cNvPr id="205"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6"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9" name="Group 93"/>
          <p:cNvGrpSpPr/>
          <p:nvPr/>
        </p:nvGrpSpPr>
        <p:grpSpPr>
          <a:xfrm>
            <a:off x="5463432" y="4706211"/>
            <a:ext cx="442976" cy="410496"/>
            <a:chOff x="4353250" y="4662839"/>
            <a:chExt cx="442976" cy="410496"/>
          </a:xfrm>
        </p:grpSpPr>
        <p:sp>
          <p:nvSpPr>
            <p:cNvPr id="211" name="Oval 210"/>
            <p:cNvSpPr/>
            <p:nvPr/>
          </p:nvSpPr>
          <p:spPr>
            <a:xfrm>
              <a:off x="4501560" y="4932453"/>
              <a:ext cx="140882" cy="140882"/>
            </a:xfrm>
            <a:prstGeom prst="ellipse">
              <a:avLst/>
            </a:pr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95"/>
            <p:cNvGrpSpPr/>
            <p:nvPr/>
          </p:nvGrpSpPr>
          <p:grpSpPr>
            <a:xfrm>
              <a:off x="4353250" y="4662839"/>
              <a:ext cx="442976" cy="281897"/>
              <a:chOff x="4353250" y="4662839"/>
              <a:chExt cx="442976" cy="281897"/>
            </a:xfrm>
          </p:grpSpPr>
          <p:sp>
            <p:nvSpPr>
              <p:cNvPr id="213"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1" name="Group 164"/>
          <p:cNvGrpSpPr/>
          <p:nvPr/>
        </p:nvGrpSpPr>
        <p:grpSpPr>
          <a:xfrm>
            <a:off x="7728677" y="4706211"/>
            <a:ext cx="442976" cy="410496"/>
            <a:chOff x="4353250" y="4662839"/>
            <a:chExt cx="442976" cy="410496"/>
          </a:xfrm>
        </p:grpSpPr>
        <p:sp>
          <p:nvSpPr>
            <p:cNvPr id="217" name="Oval 216"/>
            <p:cNvSpPr/>
            <p:nvPr/>
          </p:nvSpPr>
          <p:spPr>
            <a:xfrm>
              <a:off x="4501560" y="4932453"/>
              <a:ext cx="140882" cy="140882"/>
            </a:xfrm>
            <a:prstGeom prst="ellipse">
              <a:avLst/>
            </a:pr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166"/>
            <p:cNvGrpSpPr/>
            <p:nvPr/>
          </p:nvGrpSpPr>
          <p:grpSpPr>
            <a:xfrm>
              <a:off x="4353250" y="4662839"/>
              <a:ext cx="442976" cy="281897"/>
              <a:chOff x="4353250" y="4662839"/>
              <a:chExt cx="442976" cy="281897"/>
            </a:xfrm>
          </p:grpSpPr>
          <p:sp>
            <p:nvSpPr>
              <p:cNvPr id="219"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0"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3" name="Group 5"/>
          <p:cNvGrpSpPr/>
          <p:nvPr/>
        </p:nvGrpSpPr>
        <p:grpSpPr>
          <a:xfrm>
            <a:off x="0" y="5981909"/>
            <a:ext cx="9144003" cy="876097"/>
            <a:chOff x="-2" y="6338796"/>
            <a:chExt cx="9144002" cy="876097"/>
          </a:xfrm>
        </p:grpSpPr>
        <p:sp>
          <p:nvSpPr>
            <p:cNvPr id="77" name="Rectangle 76"/>
            <p:cNvSpPr/>
            <p:nvPr/>
          </p:nvSpPr>
          <p:spPr>
            <a:xfrm rot="10800000">
              <a:off x="0" y="6338798"/>
              <a:ext cx="9144000" cy="51583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 name="Rectangle 77"/>
            <p:cNvSpPr/>
            <p:nvPr/>
          </p:nvSpPr>
          <p:spPr>
            <a:xfrm rot="10800000">
              <a:off x="0" y="6338796"/>
              <a:ext cx="9144000" cy="515837"/>
            </a:xfrm>
            <a:prstGeom prst="rect">
              <a:avLst/>
            </a:prstGeom>
            <a:gradFill flip="none" rotWithShape="1">
              <a:gsLst>
                <a:gs pos="0">
                  <a:schemeClr val="bg1">
                    <a:alpha val="50000"/>
                  </a:schemeClr>
                </a:gs>
                <a:gs pos="50000">
                  <a:schemeClr val="bg1"/>
                </a:gs>
                <a:gs pos="100000">
                  <a:schemeClr val="bg1">
                    <a:alpha val="5000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9" name="Rectangle 78"/>
            <p:cNvSpPr/>
            <p:nvPr/>
          </p:nvSpPr>
          <p:spPr>
            <a:xfrm rot="10800000" flipV="1">
              <a:off x="-2" y="6338796"/>
              <a:ext cx="9144000" cy="8760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pic>
        <p:nvPicPr>
          <p:cNvPr id="129" name="Picture 128" descr="BP_3q_back_01.png"/>
          <p:cNvPicPr>
            <a:picLocks noChangeAspect="1"/>
          </p:cNvPicPr>
          <p:nvPr/>
        </p:nvPicPr>
        <p:blipFill>
          <a:blip r:embed="rId19" cstate="screen"/>
          <a:srcRect/>
          <a:stretch>
            <a:fillRect/>
          </a:stretch>
        </p:blipFill>
        <p:spPr>
          <a:xfrm>
            <a:off x="268696" y="3325921"/>
            <a:ext cx="576557" cy="492723"/>
          </a:xfrm>
          <a:prstGeom prst="rect">
            <a:avLst/>
          </a:prstGeom>
        </p:spPr>
      </p:pic>
      <p:grpSp>
        <p:nvGrpSpPr>
          <p:cNvPr id="25" name="Group 142"/>
          <p:cNvGrpSpPr/>
          <p:nvPr/>
        </p:nvGrpSpPr>
        <p:grpSpPr>
          <a:xfrm>
            <a:off x="552508" y="3529346"/>
            <a:ext cx="760869" cy="617533"/>
            <a:chOff x="5115028" y="2002396"/>
            <a:chExt cx="3266972" cy="2797344"/>
          </a:xfrm>
        </p:grpSpPr>
        <p:pic>
          <p:nvPicPr>
            <p:cNvPr id="137" name="Picture 129" descr="laptop_cutout"/>
            <p:cNvPicPr>
              <a:picLocks noChangeAspect="1" noChangeArrowheads="1"/>
            </p:cNvPicPr>
            <p:nvPr/>
          </p:nvPicPr>
          <p:blipFill>
            <a:blip r:embed="rId20" cstate="screen"/>
            <a:stretch>
              <a:fillRect/>
            </a:stretch>
          </p:blipFill>
          <p:spPr bwMode="auto">
            <a:xfrm>
              <a:off x="5115028" y="2002396"/>
              <a:ext cx="3266972" cy="2797344"/>
            </a:xfrm>
            <a:prstGeom prst="rect">
              <a:avLst/>
            </a:prstGeom>
            <a:noFill/>
            <a:ln>
              <a:noFill/>
            </a:ln>
          </p:spPr>
        </p:pic>
        <p:grpSp>
          <p:nvGrpSpPr>
            <p:cNvPr id="26" name="Group 14"/>
            <p:cNvGrpSpPr/>
            <p:nvPr/>
          </p:nvGrpSpPr>
          <p:grpSpPr>
            <a:xfrm>
              <a:off x="5570918" y="2119719"/>
              <a:ext cx="2357178" cy="1513422"/>
              <a:chOff x="6782188" y="4647518"/>
              <a:chExt cx="2048054" cy="1473882"/>
            </a:xfrm>
          </p:grpSpPr>
          <p:pic>
            <p:nvPicPr>
              <p:cNvPr id="143" name="Picture 11" descr="converj_vdi.png"/>
              <p:cNvPicPr>
                <a:picLocks noChangeAspect="1"/>
              </p:cNvPicPr>
              <p:nvPr/>
            </p:nvPicPr>
            <p:blipFill>
              <a:blip r:embed="rId21" cstate="screen"/>
              <a:srcRect/>
              <a:stretch>
                <a:fillRect/>
              </a:stretch>
            </p:blipFill>
            <p:spPr bwMode="auto">
              <a:xfrm>
                <a:off x="6847785" y="4701867"/>
                <a:ext cx="1982457" cy="1405567"/>
              </a:xfrm>
              <a:prstGeom prst="rect">
                <a:avLst/>
              </a:prstGeom>
              <a:noFill/>
              <a:ln w="9525">
                <a:noFill/>
                <a:miter lim="800000"/>
                <a:headEnd/>
                <a:tailEnd/>
              </a:ln>
              <a:effectLst>
                <a:innerShdw blurRad="114300">
                  <a:prstClr val="black"/>
                </a:innerShdw>
              </a:effectLst>
            </p:spPr>
          </p:pic>
          <p:pic>
            <p:nvPicPr>
              <p:cNvPr id="144" name="Picture 3" descr="HUB_Rich.png"/>
              <p:cNvPicPr>
                <a:picLocks noChangeAspect="1"/>
              </p:cNvPicPr>
              <p:nvPr/>
            </p:nvPicPr>
            <p:blipFill>
              <a:blip r:embed="rId22" cstate="screen"/>
              <a:srcRect/>
              <a:stretch>
                <a:fillRect/>
              </a:stretch>
            </p:blipFill>
            <p:spPr bwMode="auto">
              <a:xfrm>
                <a:off x="6782188" y="4647518"/>
                <a:ext cx="739387" cy="1473882"/>
              </a:xfrm>
              <a:prstGeom prst="rect">
                <a:avLst/>
              </a:prstGeom>
              <a:noFill/>
              <a:ln w="9525">
                <a:noFill/>
                <a:miter lim="800000"/>
                <a:headEnd/>
                <a:tailEnd/>
              </a:ln>
            </p:spPr>
          </p:pic>
        </p:grpSp>
        <p:sp>
          <p:nvSpPr>
            <p:cNvPr id="142" name="Rectangle 141"/>
            <p:cNvSpPr/>
            <p:nvPr/>
          </p:nvSpPr>
          <p:spPr>
            <a:xfrm>
              <a:off x="5619366" y="2165078"/>
              <a:ext cx="775489" cy="1443274"/>
            </a:xfrm>
            <a:prstGeom prst="rect">
              <a:avLst/>
            </a:prstGeom>
            <a:noFill/>
            <a:ln w="28575" cap="flat" cmpd="sng" algn="ctr">
              <a:solidFill>
                <a:srgbClr val="F68B1F"/>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7" name="Group 121"/>
          <p:cNvGrpSpPr/>
          <p:nvPr/>
        </p:nvGrpSpPr>
        <p:grpSpPr>
          <a:xfrm>
            <a:off x="3745942" y="2491037"/>
            <a:ext cx="1542025" cy="1529437"/>
            <a:chOff x="3757424" y="929338"/>
            <a:chExt cx="1629152" cy="1613597"/>
          </a:xfrm>
        </p:grpSpPr>
        <p:pic>
          <p:nvPicPr>
            <p:cNvPr id="107" name="Picture 106" descr="Device_cloud_white_3041_default_256.png"/>
            <p:cNvPicPr>
              <a:picLocks noChangeAspect="1"/>
            </p:cNvPicPr>
            <p:nvPr/>
          </p:nvPicPr>
          <p:blipFill>
            <a:blip r:embed="rId11" cstate="print"/>
            <a:stretch>
              <a:fillRect/>
            </a:stretch>
          </p:blipFill>
          <p:spPr>
            <a:xfrm>
              <a:off x="3859724" y="929338"/>
              <a:ext cx="1424552" cy="1424552"/>
            </a:xfrm>
            <a:prstGeom prst="rect">
              <a:avLst/>
            </a:prstGeom>
            <a:effectLst>
              <a:outerShdw blurRad="685800" sx="102000" sy="102000" algn="ctr" rotWithShape="0">
                <a:schemeClr val="bg1"/>
              </a:outerShdw>
            </a:effectLst>
          </p:spPr>
        </p:pic>
        <p:sp>
          <p:nvSpPr>
            <p:cNvPr id="108" name="Oval 107"/>
            <p:cNvSpPr/>
            <p:nvPr/>
          </p:nvSpPr>
          <p:spPr>
            <a:xfrm>
              <a:off x="3757424" y="2148568"/>
              <a:ext cx="1629152" cy="394367"/>
            </a:xfrm>
            <a:prstGeom prst="ellipse">
              <a:avLst/>
            </a:prstGeom>
            <a:gradFill flip="none" rotWithShape="1">
              <a:gsLst>
                <a:gs pos="0">
                  <a:srgbClr val="000000">
                    <a:alpha val="19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45" name="TextBox 144"/>
          <p:cNvSpPr txBox="1"/>
          <p:nvPr/>
        </p:nvSpPr>
        <p:spPr>
          <a:xfrm>
            <a:off x="3949164" y="2909715"/>
            <a:ext cx="1150547" cy="707886"/>
          </a:xfrm>
          <a:prstGeom prst="rect">
            <a:avLst/>
          </a:prstGeom>
          <a:noFill/>
        </p:spPr>
        <p:txBody>
          <a:bodyPr wrap="square" rtlCol="0">
            <a:spAutoFit/>
          </a:bodyPr>
          <a:lstStyle/>
          <a:p>
            <a:pPr algn="ctr" defTabSz="914400">
              <a:buNone/>
            </a:pPr>
            <a:r>
              <a:rPr lang="fr-BE" sz="1000" b="0" i="0" dirty="0">
                <a:solidFill>
                  <a:srgbClr val="08252E"/>
                </a:solidFill>
                <a:latin typeface="Arial"/>
                <a:ea typeface="+mn-ea"/>
                <a:cs typeface="+mn-cs"/>
              </a:rPr>
              <a:t>LAN/WAN optimisés pour l'espace de travail</a:t>
            </a:r>
            <a:endParaRPr lang="en-US" sz="1000" dirty="0">
              <a:solidFill>
                <a:srgbClr val="08252E"/>
              </a:solidFill>
            </a:endParaRPr>
          </a:p>
        </p:txBody>
      </p:sp>
      <p:grpSp>
        <p:nvGrpSpPr>
          <p:cNvPr id="28" name="Group 46"/>
          <p:cNvGrpSpPr/>
          <p:nvPr/>
        </p:nvGrpSpPr>
        <p:grpSpPr>
          <a:xfrm>
            <a:off x="981691" y="2693887"/>
            <a:ext cx="584874" cy="554517"/>
            <a:chOff x="7175867" y="3688548"/>
            <a:chExt cx="1772359" cy="1839090"/>
          </a:xfrm>
        </p:grpSpPr>
        <p:pic>
          <p:nvPicPr>
            <p:cNvPr id="148" name="Picture 2"/>
            <p:cNvPicPr>
              <a:picLocks noChangeAspect="1" noChangeArrowheads="1"/>
            </p:cNvPicPr>
            <p:nvPr/>
          </p:nvPicPr>
          <p:blipFill>
            <a:blip r:embed="rId23" cstate="screen"/>
            <a:srcRect/>
            <a:stretch>
              <a:fillRect/>
            </a:stretch>
          </p:blipFill>
          <p:spPr bwMode="auto">
            <a:xfrm>
              <a:off x="7998981" y="3877981"/>
              <a:ext cx="949245" cy="590950"/>
            </a:xfrm>
            <a:prstGeom prst="roundRect">
              <a:avLst/>
            </a:prstGeom>
            <a:noFill/>
            <a:ln w="9525">
              <a:noFill/>
              <a:miter lim="800000"/>
              <a:headEnd/>
              <a:tailEnd/>
            </a:ln>
            <a:effectLst/>
          </p:spPr>
        </p:pic>
        <p:pic>
          <p:nvPicPr>
            <p:cNvPr id="149" name="Picture 4" descr="http://images.apple.com/ipad/features/images/overview_homescreen_20100225.jpg"/>
            <p:cNvPicPr>
              <a:picLocks noChangeAspect="1" noChangeArrowheads="1"/>
            </p:cNvPicPr>
            <p:nvPr/>
          </p:nvPicPr>
          <p:blipFill>
            <a:blip r:embed="rId24" cstate="screen"/>
            <a:srcRect/>
            <a:stretch>
              <a:fillRect/>
            </a:stretch>
          </p:blipFill>
          <p:spPr bwMode="auto">
            <a:xfrm>
              <a:off x="7175867" y="3688548"/>
              <a:ext cx="1220414" cy="1839090"/>
            </a:xfrm>
            <a:prstGeom prst="rect">
              <a:avLst/>
            </a:prstGeom>
            <a:noFill/>
            <a:effectLst/>
          </p:spPr>
        </p:pic>
      </p:grpSp>
      <p:pic>
        <p:nvPicPr>
          <p:cNvPr id="126" name="Picture 125" descr="SlimBig.png"/>
          <p:cNvPicPr>
            <a:picLocks noChangeAspect="1"/>
          </p:cNvPicPr>
          <p:nvPr/>
        </p:nvPicPr>
        <p:blipFill>
          <a:blip r:embed="rId25" cstate="screen"/>
          <a:stretch>
            <a:fillRect/>
          </a:stretch>
        </p:blipFill>
        <p:spPr>
          <a:xfrm>
            <a:off x="1117563" y="3082726"/>
            <a:ext cx="429292" cy="733846"/>
          </a:xfrm>
          <a:prstGeom prst="rect">
            <a:avLst/>
          </a:prstGeom>
        </p:spPr>
      </p:pic>
      <p:sp>
        <p:nvSpPr>
          <p:cNvPr id="29" name="Rectangle 28"/>
          <p:cNvSpPr/>
          <p:nvPr/>
        </p:nvSpPr>
        <p:spPr>
          <a:xfrm>
            <a:off x="0" y="5969000"/>
            <a:ext cx="9144000" cy="889000"/>
          </a:xfrm>
          <a:prstGeom prst="rect">
            <a:avLst/>
          </a:prstGeom>
          <a:gradFill flip="none" rotWithShape="1">
            <a:gsLst>
              <a:gs pos="0">
                <a:schemeClr val="accent6"/>
              </a:gs>
              <a:gs pos="100000">
                <a:schemeClr val="accent6">
                  <a:lumMod val="20000"/>
                  <a:lumOff val="80000"/>
                </a:schemeClr>
              </a:gs>
            </a:gsLst>
            <a:lin ang="162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TextBox 29"/>
          <p:cNvSpPr txBox="1"/>
          <p:nvPr/>
        </p:nvSpPr>
        <p:spPr>
          <a:xfrm>
            <a:off x="0" y="6049819"/>
            <a:ext cx="9144000" cy="769441"/>
          </a:xfrm>
          <a:prstGeom prst="rect">
            <a:avLst/>
          </a:prstGeom>
          <a:noFill/>
        </p:spPr>
        <p:txBody>
          <a:bodyPr wrap="square" rtlCol="0">
            <a:spAutoFit/>
          </a:bodyPr>
          <a:lstStyle/>
          <a:p>
            <a:pPr algn="ctr" defTabSz="914400">
              <a:buNone/>
            </a:pPr>
            <a:r>
              <a:rPr lang="fr-BE" sz="2200" b="0" i="0" dirty="0">
                <a:solidFill>
                  <a:srgbClr val="FFFFFF"/>
                </a:solidFill>
                <a:effectLst>
                  <a:outerShdw blurRad="50800" dist="38100" dir="2700000" algn="tl" rotWithShape="0">
                    <a:prstClr val="black">
                      <a:alpha val="40000"/>
                    </a:prstClr>
                  </a:outerShdw>
                </a:effectLst>
                <a:latin typeface="Arial"/>
                <a:ea typeface="+mn-ea"/>
                <a:cs typeface="+mn-cs"/>
              </a:rPr>
              <a:t>Expérience utilisateur optimale grâce à un réseau sans frontières tourné vers la </a:t>
            </a:r>
            <a:r>
              <a:rPr lang="fr-BE" sz="2200" b="0" i="0" dirty="0" err="1" smtClean="0">
                <a:solidFill>
                  <a:srgbClr val="FFFFFF"/>
                </a:solidFill>
                <a:effectLst>
                  <a:outerShdw blurRad="50800" dist="38100" dir="2700000" algn="tl" rotWithShape="0">
                    <a:prstClr val="black">
                      <a:alpha val="40000"/>
                    </a:prstClr>
                  </a:outerShdw>
                </a:effectLst>
                <a:latin typeface="Arial"/>
                <a:ea typeface="+mn-ea"/>
                <a:cs typeface="+mn-cs"/>
              </a:rPr>
              <a:t>virtualisation</a:t>
            </a:r>
            <a:endParaRPr lang="fr-BE" sz="2400" dirty="0">
              <a:effectLst>
                <a:outerShdw blurRad="50800" dist="38100" dir="2700000" algn="tl" rotWithShape="0">
                  <a:prstClr val="black">
                    <a:alpha val="40000"/>
                  </a:prst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repeatCount="400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
                                        <p:tgtEl>
                                          <p:spTgt spid="17"/>
                                        </p:tgtEl>
                                      </p:cBhvr>
                                    </p:animEffect>
                                  </p:childTnLst>
                                </p:cTn>
                              </p:par>
                            </p:childTnLst>
                          </p:cTn>
                        </p:par>
                        <p:par>
                          <p:cTn id="13" fill="hold">
                            <p:stCondLst>
                              <p:cond delay="900"/>
                            </p:stCondLst>
                            <p:childTnLst>
                              <p:par>
                                <p:cTn id="14" presetID="2" presetClass="entr" presetSubtype="4" decel="10000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400"/>
                            </p:stCondLst>
                            <p:childTnLst>
                              <p:par>
                                <p:cTn id="19" presetID="10" presetClass="entr" presetSubtype="0" repeatCount="400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
                                        <p:tgtEl>
                                          <p:spTgt spid="15"/>
                                        </p:tgtEl>
                                      </p:cBhvr>
                                    </p:animEffect>
                                  </p:childTnLst>
                                </p:cTn>
                              </p:par>
                            </p:childTnLst>
                          </p:cTn>
                        </p:par>
                        <p:par>
                          <p:cTn id="22" fill="hold">
                            <p:stCondLst>
                              <p:cond delay="1800"/>
                            </p:stCondLst>
                            <p:childTnLst>
                              <p:par>
                                <p:cTn id="23" presetID="2" presetClass="entr" presetSubtype="4" decel="10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300"/>
                            </p:stCondLst>
                            <p:childTnLst>
                              <p:par>
                                <p:cTn id="28" presetID="10" presetClass="entr" presetSubtype="0" repeatCount="400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
                                        <p:tgtEl>
                                          <p:spTgt spid="19"/>
                                        </p:tgtEl>
                                      </p:cBhvr>
                                    </p:animEffect>
                                  </p:childTnLst>
                                </p:cTn>
                              </p:par>
                            </p:childTnLst>
                          </p:cTn>
                        </p:par>
                        <p:par>
                          <p:cTn id="31" fill="hold">
                            <p:stCondLst>
                              <p:cond delay="2700"/>
                            </p:stCondLst>
                            <p:childTnLst>
                              <p:par>
                                <p:cTn id="32" presetID="2" presetClass="entr" presetSubtype="4" decel="10000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3200"/>
                            </p:stCondLst>
                            <p:childTnLst>
                              <p:par>
                                <p:cTn id="37" presetID="10" presetClass="entr" presetSubtype="0" repeatCount="400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35" presetClass="emph" presetSubtype="0" repeatCount="4000" fill="hold" nodeType="clickEffect">
                                  <p:stCondLst>
                                    <p:cond delay="0"/>
                                  </p:stCondLst>
                                  <p:childTnLst>
                                    <p:anim calcmode="discrete" valueType="str">
                                      <p:cBhvr>
                                        <p:cTn id="43" dur="100" fill="hold"/>
                                        <p:tgtEl>
                                          <p:spTgt spid="4"/>
                                        </p:tgtEl>
                                        <p:attrNameLst>
                                          <p:attrName>style.visibility</p:attrName>
                                        </p:attrNameLst>
                                      </p:cBhvr>
                                      <p:tavLst>
                                        <p:tav tm="0">
                                          <p:val>
                                            <p:strVal val="hidden"/>
                                          </p:val>
                                        </p:tav>
                                        <p:tav tm="50000">
                                          <p:val>
                                            <p:strVal val="visible"/>
                                          </p:val>
                                        </p:tav>
                                      </p:tavLst>
                                    </p:anim>
                                  </p:childTnLst>
                                </p:cTn>
                              </p:par>
                            </p:childTnLst>
                          </p:cTn>
                        </p:par>
                        <p:par>
                          <p:cTn id="44" fill="hold">
                            <p:stCondLst>
                              <p:cond delay="400"/>
                            </p:stCondLst>
                            <p:childTnLst>
                              <p:par>
                                <p:cTn id="45" presetID="22" presetClass="entr" presetSubtype="8" fill="hold" nodeType="after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wipe(left)">
                                      <p:cBhvr>
                                        <p:cTn id="47" dur="500"/>
                                        <p:tgtEl>
                                          <p:spTgt spid="109"/>
                                        </p:tgtEl>
                                      </p:cBhvr>
                                    </p:animEffect>
                                  </p:childTnLst>
                                </p:cTn>
                              </p:par>
                            </p:childTnLst>
                          </p:cTn>
                        </p:par>
                        <p:par>
                          <p:cTn id="48" fill="hold">
                            <p:stCondLst>
                              <p:cond delay="900"/>
                            </p:stCondLst>
                            <p:childTnLst>
                              <p:par>
                                <p:cTn id="49" presetID="22" presetClass="entr" presetSubtype="8" fill="hold" nodeType="after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wipe(left)">
                                      <p:cBhvr>
                                        <p:cTn id="51" dur="500"/>
                                        <p:tgtEl>
                                          <p:spTgt spid="93"/>
                                        </p:tgtEl>
                                      </p:cBhvr>
                                    </p:animEffect>
                                  </p:childTnLst>
                                </p:cTn>
                              </p:par>
                            </p:childTnLst>
                          </p:cTn>
                        </p:par>
                        <p:par>
                          <p:cTn id="52" fill="hold">
                            <p:stCondLst>
                              <p:cond delay="1400"/>
                            </p:stCondLst>
                            <p:childTnLst>
                              <p:par>
                                <p:cTn id="53" presetID="22" presetClass="entr" presetSubtype="8" fill="hold" nodeType="after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wipe(left)">
                                      <p:cBhvr>
                                        <p:cTn id="55" dur="500"/>
                                        <p:tgtEl>
                                          <p:spTgt spid="92"/>
                                        </p:tgtEl>
                                      </p:cBhvr>
                                    </p:animEffect>
                                  </p:childTnLst>
                                </p:cTn>
                              </p:par>
                            </p:childTnLst>
                          </p:cTn>
                        </p:par>
                        <p:par>
                          <p:cTn id="56" fill="hold">
                            <p:stCondLst>
                              <p:cond delay="1900"/>
                            </p:stCondLst>
                            <p:childTnLst>
                              <p:par>
                                <p:cTn id="57" presetID="22" presetClass="entr" presetSubtype="8" fill="hold" nodeType="afterEffect">
                                  <p:stCondLst>
                                    <p:cond delay="0"/>
                                  </p:stCondLst>
                                  <p:childTnLst>
                                    <p:set>
                                      <p:cBhvr>
                                        <p:cTn id="58" dur="1" fill="hold">
                                          <p:stCondLst>
                                            <p:cond delay="0"/>
                                          </p:stCondLst>
                                        </p:cTn>
                                        <p:tgtEl>
                                          <p:spTgt spid="124"/>
                                        </p:tgtEl>
                                        <p:attrNameLst>
                                          <p:attrName>style.visibility</p:attrName>
                                        </p:attrNameLst>
                                      </p:cBhvr>
                                      <p:to>
                                        <p:strVal val="visible"/>
                                      </p:to>
                                    </p:set>
                                    <p:animEffect transition="in" filter="wipe(left)">
                                      <p:cBhvr>
                                        <p:cTn id="59" dur="500"/>
                                        <p:tgtEl>
                                          <p:spTgt spid="124"/>
                                        </p:tgtEl>
                                      </p:cBhvr>
                                    </p:animEffect>
                                  </p:childTnLst>
                                </p:cTn>
                              </p:par>
                            </p:childTnLst>
                          </p:cTn>
                        </p:par>
                        <p:par>
                          <p:cTn id="60" fill="hold">
                            <p:stCondLst>
                              <p:cond delay="2400"/>
                            </p:stCondLst>
                            <p:childTnLst>
                              <p:par>
                                <p:cTn id="61" presetID="22" presetClass="entr" presetSubtype="4" fill="hold" nodeType="afterEffect">
                                  <p:stCondLst>
                                    <p:cond delay="0"/>
                                  </p:stCondLst>
                                  <p:childTnLst>
                                    <p:set>
                                      <p:cBhvr>
                                        <p:cTn id="62" dur="1" fill="hold">
                                          <p:stCondLst>
                                            <p:cond delay="0"/>
                                          </p:stCondLst>
                                        </p:cTn>
                                        <p:tgtEl>
                                          <p:spTgt spid="123"/>
                                        </p:tgtEl>
                                        <p:attrNameLst>
                                          <p:attrName>style.visibility</p:attrName>
                                        </p:attrNameLst>
                                      </p:cBhvr>
                                      <p:to>
                                        <p:strVal val="visible"/>
                                      </p:to>
                                    </p:set>
                                    <p:animEffect transition="in" filter="wipe(down)">
                                      <p:cBhvr>
                                        <p:cTn id="63" dur="500"/>
                                        <p:tgtEl>
                                          <p:spTgt spid="123"/>
                                        </p:tgtEl>
                                      </p:cBhvr>
                                    </p:animEffect>
                                  </p:childTnLst>
                                </p:cTn>
                              </p:par>
                            </p:childTnLst>
                          </p:cTn>
                        </p:par>
                        <p:par>
                          <p:cTn id="64" fill="hold">
                            <p:stCondLst>
                              <p:cond delay="2900"/>
                            </p:stCondLst>
                            <p:childTnLst>
                              <p:par>
                                <p:cTn id="65" presetID="35" presetClass="emph" presetSubtype="0" repeatCount="4000" fill="hold" nodeType="afterEffect">
                                  <p:stCondLst>
                                    <p:cond delay="0"/>
                                  </p:stCondLst>
                                  <p:childTnLst>
                                    <p:anim calcmode="discrete" valueType="str">
                                      <p:cBhvr>
                                        <p:cTn id="66" dur="100" fill="hold"/>
                                        <p:tgtEl>
                                          <p:spTgt spid="1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p:cNvSpPr>
            <a:spLocks noGrp="1"/>
          </p:cNvSpPr>
          <p:nvPr>
            <p:ph type="title"/>
          </p:nvPr>
        </p:nvSpPr>
        <p:spPr/>
        <p:txBody>
          <a:bodyPr/>
          <a:lstStyle/>
          <a:p>
            <a:pPr algn="l" defTabSz="914400">
              <a:lnSpc>
                <a:spcPct val="80000"/>
              </a:lnSpc>
              <a:spcBef>
                <a:spcPct val="0"/>
              </a:spcBef>
              <a:buNone/>
            </a:pPr>
            <a:r>
              <a:rPr lang="fr-BE" sz="3200" b="0" i="0" spc="0" baseline="0" dirty="0">
                <a:solidFill>
                  <a:srgbClr val="2B348E"/>
                </a:solidFill>
                <a:latin typeface="Arial"/>
                <a:ea typeface="+mj-ea"/>
                <a:cs typeface="+mj-cs"/>
              </a:rPr>
              <a:t>Cisco VXI : réseau sans frontières</a:t>
            </a:r>
            <a:br>
              <a:rPr lang="fr-BE" sz="3200" b="0" i="0" spc="0" baseline="0" dirty="0">
                <a:solidFill>
                  <a:srgbClr val="2B348E"/>
                </a:solidFill>
                <a:latin typeface="Arial"/>
                <a:ea typeface="+mj-ea"/>
                <a:cs typeface="+mj-cs"/>
              </a:rPr>
            </a:br>
            <a:r>
              <a:rPr lang="fr-BE" sz="3200" b="0" i="0" spc="0" baseline="0" dirty="0">
                <a:solidFill>
                  <a:srgbClr val="2B348E"/>
                </a:solidFill>
                <a:latin typeface="Arial"/>
                <a:ea typeface="+mj-ea"/>
                <a:cs typeface="+mj-cs"/>
              </a:rPr>
              <a:t>Cisco </a:t>
            </a:r>
            <a:r>
              <a:rPr lang="fr-BE" sz="3200" b="0" i="0" spc="0" baseline="0" dirty="0" err="1">
                <a:solidFill>
                  <a:srgbClr val="2B348E"/>
                </a:solidFill>
                <a:latin typeface="Arial"/>
                <a:ea typeface="+mj-ea"/>
                <a:cs typeface="+mj-cs"/>
              </a:rPr>
              <a:t>Identity</a:t>
            </a:r>
            <a:r>
              <a:rPr lang="fr-BE" sz="3200" b="0" i="0" spc="0" baseline="0" dirty="0">
                <a:solidFill>
                  <a:srgbClr val="2B348E"/>
                </a:solidFill>
                <a:latin typeface="Arial"/>
                <a:ea typeface="+mj-ea"/>
                <a:cs typeface="+mj-cs"/>
              </a:rPr>
              <a:t> Service </a:t>
            </a:r>
            <a:r>
              <a:rPr lang="fr-BE" sz="3200" b="0" i="0" spc="0" baseline="0" dirty="0" err="1">
                <a:solidFill>
                  <a:srgbClr val="2B348E"/>
                </a:solidFill>
                <a:latin typeface="Arial"/>
                <a:ea typeface="+mj-ea"/>
                <a:cs typeface="+mj-cs"/>
              </a:rPr>
              <a:t>Engine</a:t>
            </a:r>
            <a:r>
              <a:rPr lang="fr-BE" sz="3200" b="0" i="0" spc="0" baseline="0" dirty="0">
                <a:solidFill>
                  <a:srgbClr val="2B348E"/>
                </a:solidFill>
                <a:latin typeface="Arial"/>
                <a:ea typeface="+mj-ea"/>
                <a:cs typeface="+mj-cs"/>
              </a:rPr>
              <a:t> (ISE) pour </a:t>
            </a:r>
            <a:r>
              <a:rPr lang="fr-BE" sz="3200" b="0" i="0" spc="0" baseline="0" dirty="0" smtClean="0">
                <a:solidFill>
                  <a:srgbClr val="2B348E"/>
                </a:solidFill>
                <a:latin typeface="Arial"/>
                <a:ea typeface="+mj-ea"/>
                <a:cs typeface="+mj-cs"/>
              </a:rPr>
              <a:t>VXI</a:t>
            </a:r>
            <a:endParaRPr lang="fr-BE" sz="3200" dirty="0"/>
          </a:p>
        </p:txBody>
      </p:sp>
      <p:sp>
        <p:nvSpPr>
          <p:cNvPr id="41" name="Text Placeholder 40"/>
          <p:cNvSpPr>
            <a:spLocks noGrp="1"/>
          </p:cNvSpPr>
          <p:nvPr>
            <p:ph type="body" sz="quarter" idx="4294967295"/>
          </p:nvPr>
        </p:nvSpPr>
        <p:spPr>
          <a:xfrm>
            <a:off x="0" y="1365250"/>
            <a:ext cx="5116513" cy="2749550"/>
          </a:xfrm>
        </p:spPr>
        <p:txBody>
          <a:bodyPr/>
          <a:lstStyle/>
          <a:p>
            <a:pPr marL="0" indent="0" algn="l" defTabSz="914400">
              <a:spcBef>
                <a:spcPts val="1440"/>
              </a:spcBef>
              <a:buNone/>
            </a:pPr>
            <a:r>
              <a:rPr lang="fr-BE" sz="1800" b="1" i="0" dirty="0" smtClean="0">
                <a:solidFill>
                  <a:srgbClr val="2B3082"/>
                </a:solidFill>
                <a:latin typeface="Arial"/>
                <a:ea typeface="+mn-ea"/>
                <a:cs typeface="+mn-cs"/>
              </a:rPr>
              <a:t>Application des règles de sécurité cohérentes sur l'ensemble du réseau</a:t>
            </a:r>
            <a:endParaRPr lang="fr-BE" sz="1800" b="1" dirty="0" smtClean="0"/>
          </a:p>
          <a:p>
            <a:pPr marL="233355" lvl="1" indent="-163495" algn="l" defTabSz="914400">
              <a:spcBef>
                <a:spcPts val="840"/>
              </a:spcBef>
              <a:buClr>
                <a:srgbClr val="1E1F81"/>
              </a:buClr>
              <a:buFont typeface="Arial"/>
              <a:buChar char="•"/>
            </a:pPr>
            <a:r>
              <a:rPr lang="fr-BE" sz="1600" b="0" i="0" dirty="0" smtClean="0">
                <a:solidFill>
                  <a:srgbClr val="2B3082"/>
                </a:solidFill>
                <a:latin typeface="Arial"/>
                <a:ea typeface="+mn-ea"/>
                <a:cs typeface="+mn-cs"/>
              </a:rPr>
              <a:t>Postes </a:t>
            </a:r>
            <a:r>
              <a:rPr lang="fr-BE" sz="1600" b="0" i="0" dirty="0">
                <a:solidFill>
                  <a:srgbClr val="2B3082"/>
                </a:solidFill>
                <a:latin typeface="Arial"/>
                <a:ea typeface="+mn-ea"/>
                <a:cs typeface="+mn-cs"/>
              </a:rPr>
              <a:t>de travail physiques, postes de travail virtuels, </a:t>
            </a:r>
            <a:r>
              <a:rPr lang="fr-BE" sz="1600" b="0" i="0" dirty="0" smtClean="0">
                <a:solidFill>
                  <a:srgbClr val="2B3082"/>
                </a:solidFill>
                <a:latin typeface="Arial"/>
                <a:ea typeface="+mn-ea"/>
                <a:cs typeface="+mn-cs"/>
              </a:rPr>
              <a:t>BYOD</a:t>
            </a:r>
            <a:endParaRPr lang="fr-BE" sz="1600" dirty="0" smtClean="0"/>
          </a:p>
          <a:p>
            <a:pPr marL="0" indent="0" algn="l" defTabSz="914400">
              <a:spcBef>
                <a:spcPts val="1440"/>
              </a:spcBef>
              <a:buNone/>
            </a:pPr>
            <a:r>
              <a:rPr lang="fr-BE" sz="1800" b="1" i="0" dirty="0" smtClean="0">
                <a:solidFill>
                  <a:srgbClr val="2B3082"/>
                </a:solidFill>
                <a:latin typeface="Arial"/>
                <a:ea typeface="+mn-ea"/>
                <a:cs typeface="+mn-cs"/>
              </a:rPr>
              <a:t>Prise en charge de la sécurité des données, du contrôle d'accès et de la conformité</a:t>
            </a:r>
          </a:p>
          <a:p>
            <a:pPr marL="233355" lvl="1" indent="-163495" algn="l" defTabSz="914400">
              <a:spcBef>
                <a:spcPts val="840"/>
              </a:spcBef>
              <a:buClr>
                <a:srgbClr val="1E1F81"/>
              </a:buClr>
              <a:buFont typeface="Arial"/>
              <a:buChar char="•"/>
            </a:pPr>
            <a:r>
              <a:rPr lang="fr-BE" sz="1600" b="0" i="0" dirty="0" smtClean="0">
                <a:solidFill>
                  <a:srgbClr val="2B3082"/>
                </a:solidFill>
                <a:latin typeface="Arial"/>
                <a:ea typeface="+mn-ea"/>
                <a:cs typeface="+mn-cs"/>
              </a:rPr>
              <a:t>Protège </a:t>
            </a:r>
            <a:r>
              <a:rPr lang="fr-BE" sz="1600" b="0" i="0" dirty="0">
                <a:solidFill>
                  <a:srgbClr val="2B3082"/>
                </a:solidFill>
                <a:latin typeface="Arial"/>
                <a:ea typeface="+mn-ea"/>
                <a:cs typeface="+mn-cs"/>
              </a:rPr>
              <a:t>la propriété intellectuelle</a:t>
            </a:r>
          </a:p>
          <a:p>
            <a:pPr marL="233355" lvl="1" indent="-163495" algn="l" defTabSz="914400">
              <a:spcBef>
                <a:spcPts val="840"/>
              </a:spcBef>
              <a:buClr>
                <a:srgbClr val="1E1F81"/>
              </a:buClr>
              <a:buFont typeface="Arial"/>
              <a:buChar char="•"/>
            </a:pPr>
            <a:r>
              <a:rPr lang="fr-BE" sz="1600" b="0" i="0" dirty="0">
                <a:solidFill>
                  <a:srgbClr val="2B3082"/>
                </a:solidFill>
                <a:latin typeface="Arial"/>
                <a:ea typeface="+mn-ea"/>
                <a:cs typeface="+mn-cs"/>
              </a:rPr>
              <a:t>Garantit un niveau d'accès approprié pour les différents types de périphériques</a:t>
            </a:r>
          </a:p>
          <a:p>
            <a:pPr marL="231800" indent="-231800" algn="l" defTabSz="914400">
              <a:lnSpc>
                <a:spcPct val="95000"/>
              </a:lnSpc>
              <a:spcBef>
                <a:spcPts val="1440"/>
              </a:spcBef>
              <a:buClr>
                <a:srgbClr val="00ADEF"/>
              </a:buClr>
              <a:buSzPct val="90000"/>
              <a:buFont typeface="Arial"/>
              <a:buChar char="•"/>
            </a:pPr>
            <a:endParaRPr lang="fr-BE" sz="1600" dirty="0" smtClean="0"/>
          </a:p>
          <a:p>
            <a:pPr marL="231800" indent="-231800" algn="l" defTabSz="914400">
              <a:lnSpc>
                <a:spcPct val="95000"/>
              </a:lnSpc>
              <a:spcBef>
                <a:spcPts val="1440"/>
              </a:spcBef>
              <a:buClr>
                <a:srgbClr val="00ADEF"/>
              </a:buClr>
              <a:buSzPct val="90000"/>
              <a:buFont typeface="Arial"/>
              <a:buChar char="•"/>
            </a:pPr>
            <a:endParaRPr lang="fr-BE" sz="1600" dirty="0"/>
          </a:p>
        </p:txBody>
      </p:sp>
      <p:grpSp>
        <p:nvGrpSpPr>
          <p:cNvPr id="2" name="Group 188"/>
          <p:cNvGrpSpPr/>
          <p:nvPr/>
        </p:nvGrpSpPr>
        <p:grpSpPr>
          <a:xfrm>
            <a:off x="3581254" y="4592818"/>
            <a:ext cx="1823226" cy="1309106"/>
            <a:chOff x="3987758" y="1384582"/>
            <a:chExt cx="1150300" cy="825935"/>
          </a:xfrm>
        </p:grpSpPr>
        <p:sp>
          <p:nvSpPr>
            <p:cNvPr id="56" name="TextBox 55"/>
            <p:cNvSpPr txBox="1"/>
            <p:nvPr/>
          </p:nvSpPr>
          <p:spPr>
            <a:xfrm>
              <a:off x="3987758" y="1384582"/>
              <a:ext cx="1150300" cy="277854"/>
            </a:xfrm>
            <a:prstGeom prst="rect">
              <a:avLst/>
            </a:prstGeom>
            <a:noFill/>
            <a:ln w="9525">
              <a:noFill/>
              <a:miter lim="800000"/>
              <a:headEnd/>
              <a:tailEnd/>
            </a:ln>
          </p:spPr>
          <p:txBody>
            <a:bodyPr wrap="square" anchor="ctr">
              <a:spAutoFit/>
            </a:bodyPr>
            <a:lstStyle/>
            <a:p>
              <a:pPr algn="ctr" defTabSz="914400">
                <a:lnSpc>
                  <a:spcPts val="1400"/>
                </a:lnSpc>
                <a:buNone/>
              </a:pPr>
              <a:r>
                <a:rPr lang="fr-BE" sz="1400" b="0" i="0">
                  <a:solidFill>
                    <a:srgbClr val="FFFFFF"/>
                  </a:solidFill>
                  <a:latin typeface="Arial"/>
                  <a:ea typeface="+mn-ea"/>
                  <a:cs typeface="+mn-cs"/>
                </a:rPr>
                <a:t>OÙ</a:t>
              </a:r>
              <a:endParaRPr lang="en-US" sz="1400" dirty="0">
                <a:solidFill>
                  <a:schemeClr val="bg1"/>
                </a:solidFill>
              </a:endParaRPr>
            </a:p>
          </p:txBody>
        </p:sp>
        <p:grpSp>
          <p:nvGrpSpPr>
            <p:cNvPr id="3" name="Group 181"/>
            <p:cNvGrpSpPr/>
            <p:nvPr/>
          </p:nvGrpSpPr>
          <p:grpSpPr>
            <a:xfrm>
              <a:off x="4307066" y="1699687"/>
              <a:ext cx="511684" cy="510830"/>
              <a:chOff x="4615070" y="1776909"/>
              <a:chExt cx="511684" cy="510830"/>
            </a:xfrm>
          </p:grpSpPr>
          <p:sp>
            <p:nvSpPr>
              <p:cNvPr id="58" name="Oval 57"/>
              <p:cNvSpPr/>
              <p:nvPr/>
            </p:nvSpPr>
            <p:spPr>
              <a:xfrm>
                <a:off x="4628804" y="1790216"/>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9" name="Freeform 6"/>
              <p:cNvSpPr>
                <a:spLocks noEditPoints="1"/>
              </p:cNvSpPr>
              <p:nvPr/>
            </p:nvSpPr>
            <p:spPr bwMode="auto">
              <a:xfrm>
                <a:off x="4615070" y="1776909"/>
                <a:ext cx="511684" cy="510830"/>
              </a:xfrm>
              <a:custGeom>
                <a:avLst/>
                <a:gdLst/>
                <a:ahLst/>
                <a:cxnLst>
                  <a:cxn ang="0">
                    <a:pos x="181" y="77"/>
                  </a:cxn>
                  <a:cxn ang="0">
                    <a:pos x="118" y="140"/>
                  </a:cxn>
                  <a:cxn ang="0">
                    <a:pos x="138" y="184"/>
                  </a:cxn>
                  <a:cxn ang="0">
                    <a:pos x="181" y="295"/>
                  </a:cxn>
                  <a:cxn ang="0">
                    <a:pos x="181" y="295"/>
                  </a:cxn>
                  <a:cxn ang="0">
                    <a:pos x="224" y="184"/>
                  </a:cxn>
                  <a:cxn ang="0">
                    <a:pos x="244" y="140"/>
                  </a:cxn>
                  <a:cxn ang="0">
                    <a:pos x="181" y="77"/>
                  </a:cxn>
                  <a:cxn ang="0">
                    <a:pos x="180" y="166"/>
                  </a:cxn>
                  <a:cxn ang="0">
                    <a:pos x="152" y="138"/>
                  </a:cxn>
                  <a:cxn ang="0">
                    <a:pos x="180" y="110"/>
                  </a:cxn>
                  <a:cxn ang="0">
                    <a:pos x="208" y="138"/>
                  </a:cxn>
                  <a:cxn ang="0">
                    <a:pos x="180" y="166"/>
                  </a:cxn>
                  <a:cxn ang="0">
                    <a:pos x="181" y="0"/>
                  </a:cxn>
                  <a:cxn ang="0">
                    <a:pos x="0" y="181"/>
                  </a:cxn>
                  <a:cxn ang="0">
                    <a:pos x="181" y="362"/>
                  </a:cxn>
                  <a:cxn ang="0">
                    <a:pos x="362" y="181"/>
                  </a:cxn>
                  <a:cxn ang="0">
                    <a:pos x="181" y="0"/>
                  </a:cxn>
                  <a:cxn ang="0">
                    <a:pos x="181" y="338"/>
                  </a:cxn>
                  <a:cxn ang="0">
                    <a:pos x="24" y="181"/>
                  </a:cxn>
                  <a:cxn ang="0">
                    <a:pos x="181" y="24"/>
                  </a:cxn>
                  <a:cxn ang="0">
                    <a:pos x="338" y="181"/>
                  </a:cxn>
                  <a:cxn ang="0">
                    <a:pos x="181" y="338"/>
                  </a:cxn>
                </a:cxnLst>
                <a:rect l="0" t="0" r="r" b="b"/>
                <a:pathLst>
                  <a:path w="362" h="362">
                    <a:moveTo>
                      <a:pt x="181" y="77"/>
                    </a:moveTo>
                    <a:cubicBezTo>
                      <a:pt x="146" y="77"/>
                      <a:pt x="118" y="105"/>
                      <a:pt x="118" y="140"/>
                    </a:cubicBezTo>
                    <a:cubicBezTo>
                      <a:pt x="118" y="150"/>
                      <a:pt x="125" y="167"/>
                      <a:pt x="138" y="184"/>
                    </a:cubicBezTo>
                    <a:cubicBezTo>
                      <a:pt x="162" y="215"/>
                      <a:pt x="179" y="265"/>
                      <a:pt x="181" y="295"/>
                    </a:cubicBezTo>
                    <a:cubicBezTo>
                      <a:pt x="181" y="295"/>
                      <a:pt x="181" y="295"/>
                      <a:pt x="181" y="295"/>
                    </a:cubicBezTo>
                    <a:cubicBezTo>
                      <a:pt x="183" y="265"/>
                      <a:pt x="200" y="215"/>
                      <a:pt x="224" y="184"/>
                    </a:cubicBezTo>
                    <a:cubicBezTo>
                      <a:pt x="238" y="167"/>
                      <a:pt x="244" y="150"/>
                      <a:pt x="244" y="140"/>
                    </a:cubicBezTo>
                    <a:cubicBezTo>
                      <a:pt x="244" y="105"/>
                      <a:pt x="216" y="77"/>
                      <a:pt x="181" y="77"/>
                    </a:cubicBezTo>
                    <a:close/>
                    <a:moveTo>
                      <a:pt x="180" y="166"/>
                    </a:moveTo>
                    <a:cubicBezTo>
                      <a:pt x="165" y="166"/>
                      <a:pt x="152" y="153"/>
                      <a:pt x="152" y="138"/>
                    </a:cubicBezTo>
                    <a:cubicBezTo>
                      <a:pt x="152" y="122"/>
                      <a:pt x="165" y="110"/>
                      <a:pt x="180" y="110"/>
                    </a:cubicBezTo>
                    <a:cubicBezTo>
                      <a:pt x="196" y="110"/>
                      <a:pt x="208" y="122"/>
                      <a:pt x="208" y="138"/>
                    </a:cubicBezTo>
                    <a:cubicBezTo>
                      <a:pt x="208" y="153"/>
                      <a:pt x="196" y="166"/>
                      <a:pt x="180" y="166"/>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4" name="Group 190"/>
          <p:cNvGrpSpPr/>
          <p:nvPr/>
        </p:nvGrpSpPr>
        <p:grpSpPr>
          <a:xfrm>
            <a:off x="5609921" y="4592818"/>
            <a:ext cx="1171800" cy="1309106"/>
            <a:chOff x="6309477" y="1384582"/>
            <a:chExt cx="739305" cy="825935"/>
          </a:xfrm>
        </p:grpSpPr>
        <p:sp>
          <p:nvSpPr>
            <p:cNvPr id="61" name="TextBox 60"/>
            <p:cNvSpPr txBox="1"/>
            <p:nvPr/>
          </p:nvSpPr>
          <p:spPr>
            <a:xfrm>
              <a:off x="6309477" y="1384582"/>
              <a:ext cx="739305" cy="277854"/>
            </a:xfrm>
            <a:prstGeom prst="rect">
              <a:avLst/>
            </a:prstGeom>
            <a:noFill/>
            <a:ln w="9525">
              <a:noFill/>
              <a:miter lim="800000"/>
              <a:headEnd/>
              <a:tailEnd/>
            </a:ln>
          </p:spPr>
          <p:txBody>
            <a:bodyPr wrap="square" anchor="ctr">
              <a:spAutoFit/>
            </a:bodyPr>
            <a:lstStyle/>
            <a:p>
              <a:pPr algn="ctr" defTabSz="914400">
                <a:lnSpc>
                  <a:spcPts val="1400"/>
                </a:lnSpc>
                <a:buNone/>
              </a:pPr>
              <a:r>
                <a:rPr lang="fr-BE" sz="1400" b="0" i="0">
                  <a:solidFill>
                    <a:srgbClr val="FFFFFF"/>
                  </a:solidFill>
                  <a:latin typeface="Arial"/>
                  <a:ea typeface="+mn-ea"/>
                  <a:cs typeface="+mn-cs"/>
                </a:rPr>
                <a:t>QUAND</a:t>
              </a:r>
              <a:endParaRPr lang="en-US" sz="1400" dirty="0">
                <a:solidFill>
                  <a:schemeClr val="bg1"/>
                </a:solidFill>
              </a:endParaRPr>
            </a:p>
          </p:txBody>
        </p:sp>
        <p:grpSp>
          <p:nvGrpSpPr>
            <p:cNvPr id="5" name="Group 176"/>
            <p:cNvGrpSpPr/>
            <p:nvPr/>
          </p:nvGrpSpPr>
          <p:grpSpPr>
            <a:xfrm>
              <a:off x="6422861" y="1699687"/>
              <a:ext cx="512536" cy="510830"/>
              <a:chOff x="6446008" y="1901715"/>
              <a:chExt cx="512536" cy="510830"/>
            </a:xfrm>
          </p:grpSpPr>
          <p:sp>
            <p:nvSpPr>
              <p:cNvPr id="63" name="Oval 62"/>
              <p:cNvSpPr/>
              <p:nvPr/>
            </p:nvSpPr>
            <p:spPr>
              <a:xfrm>
                <a:off x="6460168" y="1915022"/>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64" name="Freeform 7"/>
              <p:cNvSpPr>
                <a:spLocks noEditPoints="1"/>
              </p:cNvSpPr>
              <p:nvPr/>
            </p:nvSpPr>
            <p:spPr bwMode="auto">
              <a:xfrm>
                <a:off x="6446008" y="1901715"/>
                <a:ext cx="512536" cy="510830"/>
              </a:xfrm>
              <a:custGeom>
                <a:avLst/>
                <a:gdLst/>
                <a:ahLst/>
                <a:cxnLst>
                  <a:cxn ang="0">
                    <a:pos x="171" y="181"/>
                  </a:cxn>
                  <a:cxn ang="0">
                    <a:pos x="192" y="181"/>
                  </a:cxn>
                  <a:cxn ang="0">
                    <a:pos x="182" y="0"/>
                  </a:cxn>
                  <a:cxn ang="0">
                    <a:pos x="182" y="362"/>
                  </a:cxn>
                  <a:cxn ang="0">
                    <a:pos x="182" y="0"/>
                  </a:cxn>
                  <a:cxn ang="0">
                    <a:pos x="25" y="181"/>
                  </a:cxn>
                  <a:cxn ang="0">
                    <a:pos x="338" y="181"/>
                  </a:cxn>
                  <a:cxn ang="0">
                    <a:pos x="182" y="77"/>
                  </a:cxn>
                  <a:cxn ang="0">
                    <a:pos x="182" y="286"/>
                  </a:cxn>
                  <a:cxn ang="0">
                    <a:pos x="182" y="77"/>
                  </a:cxn>
                  <a:cxn ang="0">
                    <a:pos x="239" y="116"/>
                  </a:cxn>
                  <a:cxn ang="0">
                    <a:pos x="247" y="124"/>
                  </a:cxn>
                  <a:cxn ang="0">
                    <a:pos x="229" y="134"/>
                  </a:cxn>
                  <a:cxn ang="0">
                    <a:pos x="176" y="95"/>
                  </a:cxn>
                  <a:cxn ang="0">
                    <a:pos x="187" y="95"/>
                  </a:cxn>
                  <a:cxn ang="0">
                    <a:pos x="182" y="115"/>
                  </a:cxn>
                  <a:cxn ang="0">
                    <a:pos x="176" y="95"/>
                  </a:cxn>
                  <a:cxn ang="0">
                    <a:pos x="95" y="187"/>
                  </a:cxn>
                  <a:cxn ang="0">
                    <a:pos x="95" y="176"/>
                  </a:cxn>
                  <a:cxn ang="0">
                    <a:pos x="115" y="181"/>
                  </a:cxn>
                  <a:cxn ang="0">
                    <a:pos x="134" y="236"/>
                  </a:cxn>
                  <a:cxn ang="0">
                    <a:pos x="116" y="246"/>
                  </a:cxn>
                  <a:cxn ang="0">
                    <a:pos x="127" y="228"/>
                  </a:cxn>
                  <a:cxn ang="0">
                    <a:pos x="134" y="236"/>
                  </a:cxn>
                  <a:cxn ang="0">
                    <a:pos x="127" y="134"/>
                  </a:cxn>
                  <a:cxn ang="0">
                    <a:pos x="116" y="116"/>
                  </a:cxn>
                  <a:cxn ang="0">
                    <a:pos x="134" y="127"/>
                  </a:cxn>
                  <a:cxn ang="0">
                    <a:pos x="187" y="268"/>
                  </a:cxn>
                  <a:cxn ang="0">
                    <a:pos x="176" y="268"/>
                  </a:cxn>
                  <a:cxn ang="0">
                    <a:pos x="182" y="248"/>
                  </a:cxn>
                  <a:cxn ang="0">
                    <a:pos x="187" y="268"/>
                  </a:cxn>
                  <a:cxn ang="0">
                    <a:pos x="209" y="257"/>
                  </a:cxn>
                  <a:cxn ang="0">
                    <a:pos x="182" y="202"/>
                  </a:cxn>
                  <a:cxn ang="0">
                    <a:pos x="173" y="162"/>
                  </a:cxn>
                  <a:cxn ang="0">
                    <a:pos x="181" y="125"/>
                  </a:cxn>
                  <a:cxn ang="0">
                    <a:pos x="189" y="161"/>
                  </a:cxn>
                  <a:cxn ang="0">
                    <a:pos x="197" y="196"/>
                  </a:cxn>
                  <a:cxn ang="0">
                    <a:pos x="219" y="260"/>
                  </a:cxn>
                  <a:cxn ang="0">
                    <a:pos x="239" y="246"/>
                  </a:cxn>
                  <a:cxn ang="0">
                    <a:pos x="229" y="228"/>
                  </a:cxn>
                  <a:cxn ang="0">
                    <a:pos x="247" y="239"/>
                  </a:cxn>
                  <a:cxn ang="0">
                    <a:pos x="274" y="181"/>
                  </a:cxn>
                  <a:cxn ang="0">
                    <a:pos x="253" y="187"/>
                  </a:cxn>
                  <a:cxn ang="0">
                    <a:pos x="253" y="176"/>
                  </a:cxn>
                  <a:cxn ang="0">
                    <a:pos x="274" y="181"/>
                  </a:cxn>
                </a:cxnLst>
                <a:rect l="0" t="0" r="r" b="b"/>
                <a:pathLst>
                  <a:path w="363" h="362">
                    <a:moveTo>
                      <a:pt x="182" y="171"/>
                    </a:moveTo>
                    <a:cubicBezTo>
                      <a:pt x="176" y="171"/>
                      <a:pt x="171" y="176"/>
                      <a:pt x="171" y="181"/>
                    </a:cubicBezTo>
                    <a:cubicBezTo>
                      <a:pt x="171" y="187"/>
                      <a:pt x="176" y="191"/>
                      <a:pt x="182" y="191"/>
                    </a:cubicBezTo>
                    <a:cubicBezTo>
                      <a:pt x="187" y="191"/>
                      <a:pt x="192" y="187"/>
                      <a:pt x="192" y="181"/>
                    </a:cubicBezTo>
                    <a:cubicBezTo>
                      <a:pt x="192" y="176"/>
                      <a:pt x="187" y="171"/>
                      <a:pt x="182" y="171"/>
                    </a:cubicBezTo>
                    <a:close/>
                    <a:moveTo>
                      <a:pt x="182" y="0"/>
                    </a:moveTo>
                    <a:cubicBezTo>
                      <a:pt x="82" y="0"/>
                      <a:pt x="0" y="81"/>
                      <a:pt x="0" y="181"/>
                    </a:cubicBezTo>
                    <a:cubicBezTo>
                      <a:pt x="0" y="281"/>
                      <a:pt x="82" y="362"/>
                      <a:pt x="182" y="362"/>
                    </a:cubicBezTo>
                    <a:cubicBezTo>
                      <a:pt x="281" y="362"/>
                      <a:pt x="363" y="281"/>
                      <a:pt x="363" y="181"/>
                    </a:cubicBezTo>
                    <a:cubicBezTo>
                      <a:pt x="363" y="81"/>
                      <a:pt x="281" y="0"/>
                      <a:pt x="182" y="0"/>
                    </a:cubicBezTo>
                    <a:close/>
                    <a:moveTo>
                      <a:pt x="182" y="338"/>
                    </a:moveTo>
                    <a:cubicBezTo>
                      <a:pt x="95" y="338"/>
                      <a:pt x="25" y="268"/>
                      <a:pt x="25" y="181"/>
                    </a:cubicBezTo>
                    <a:cubicBezTo>
                      <a:pt x="25" y="95"/>
                      <a:pt x="95" y="24"/>
                      <a:pt x="182" y="24"/>
                    </a:cubicBezTo>
                    <a:cubicBezTo>
                      <a:pt x="268" y="24"/>
                      <a:pt x="338" y="95"/>
                      <a:pt x="338" y="181"/>
                    </a:cubicBezTo>
                    <a:cubicBezTo>
                      <a:pt x="338" y="268"/>
                      <a:pt x="268" y="338"/>
                      <a:pt x="182" y="338"/>
                    </a:cubicBezTo>
                    <a:close/>
                    <a:moveTo>
                      <a:pt x="182" y="77"/>
                    </a:moveTo>
                    <a:cubicBezTo>
                      <a:pt x="124" y="77"/>
                      <a:pt x="77" y="124"/>
                      <a:pt x="77" y="181"/>
                    </a:cubicBezTo>
                    <a:cubicBezTo>
                      <a:pt x="77" y="239"/>
                      <a:pt x="124" y="286"/>
                      <a:pt x="182" y="286"/>
                    </a:cubicBezTo>
                    <a:cubicBezTo>
                      <a:pt x="239" y="286"/>
                      <a:pt x="286" y="239"/>
                      <a:pt x="286" y="181"/>
                    </a:cubicBezTo>
                    <a:cubicBezTo>
                      <a:pt x="286" y="124"/>
                      <a:pt x="239" y="77"/>
                      <a:pt x="182" y="77"/>
                    </a:cubicBezTo>
                    <a:close/>
                    <a:moveTo>
                      <a:pt x="229" y="127"/>
                    </a:moveTo>
                    <a:cubicBezTo>
                      <a:pt x="239" y="116"/>
                      <a:pt x="239" y="116"/>
                      <a:pt x="239" y="116"/>
                    </a:cubicBezTo>
                    <a:cubicBezTo>
                      <a:pt x="241" y="114"/>
                      <a:pt x="245" y="114"/>
                      <a:pt x="247" y="116"/>
                    </a:cubicBezTo>
                    <a:cubicBezTo>
                      <a:pt x="249" y="118"/>
                      <a:pt x="249" y="122"/>
                      <a:pt x="247" y="124"/>
                    </a:cubicBezTo>
                    <a:cubicBezTo>
                      <a:pt x="236" y="134"/>
                      <a:pt x="236" y="134"/>
                      <a:pt x="236" y="134"/>
                    </a:cubicBezTo>
                    <a:cubicBezTo>
                      <a:pt x="234" y="136"/>
                      <a:pt x="231" y="136"/>
                      <a:pt x="229" y="134"/>
                    </a:cubicBezTo>
                    <a:cubicBezTo>
                      <a:pt x="226" y="132"/>
                      <a:pt x="226" y="129"/>
                      <a:pt x="229" y="127"/>
                    </a:cubicBezTo>
                    <a:close/>
                    <a:moveTo>
                      <a:pt x="176" y="95"/>
                    </a:moveTo>
                    <a:cubicBezTo>
                      <a:pt x="176" y="92"/>
                      <a:pt x="179" y="89"/>
                      <a:pt x="182" y="89"/>
                    </a:cubicBezTo>
                    <a:cubicBezTo>
                      <a:pt x="184" y="89"/>
                      <a:pt x="187" y="92"/>
                      <a:pt x="187" y="95"/>
                    </a:cubicBezTo>
                    <a:cubicBezTo>
                      <a:pt x="187" y="110"/>
                      <a:pt x="187" y="110"/>
                      <a:pt x="187" y="110"/>
                    </a:cubicBezTo>
                    <a:cubicBezTo>
                      <a:pt x="187" y="112"/>
                      <a:pt x="184" y="115"/>
                      <a:pt x="182" y="115"/>
                    </a:cubicBezTo>
                    <a:cubicBezTo>
                      <a:pt x="179" y="115"/>
                      <a:pt x="176" y="112"/>
                      <a:pt x="176" y="110"/>
                    </a:cubicBezTo>
                    <a:lnTo>
                      <a:pt x="176" y="95"/>
                    </a:lnTo>
                    <a:close/>
                    <a:moveTo>
                      <a:pt x="110" y="187"/>
                    </a:moveTo>
                    <a:cubicBezTo>
                      <a:pt x="95" y="187"/>
                      <a:pt x="95" y="187"/>
                      <a:pt x="95" y="187"/>
                    </a:cubicBezTo>
                    <a:cubicBezTo>
                      <a:pt x="92" y="187"/>
                      <a:pt x="89" y="184"/>
                      <a:pt x="89" y="181"/>
                    </a:cubicBezTo>
                    <a:cubicBezTo>
                      <a:pt x="89" y="178"/>
                      <a:pt x="92" y="176"/>
                      <a:pt x="95" y="176"/>
                    </a:cubicBezTo>
                    <a:cubicBezTo>
                      <a:pt x="110" y="176"/>
                      <a:pt x="110" y="176"/>
                      <a:pt x="110" y="176"/>
                    </a:cubicBezTo>
                    <a:cubicBezTo>
                      <a:pt x="113" y="176"/>
                      <a:pt x="115" y="178"/>
                      <a:pt x="115" y="181"/>
                    </a:cubicBezTo>
                    <a:cubicBezTo>
                      <a:pt x="115" y="184"/>
                      <a:pt x="113" y="187"/>
                      <a:pt x="110" y="187"/>
                    </a:cubicBezTo>
                    <a:close/>
                    <a:moveTo>
                      <a:pt x="134" y="236"/>
                    </a:moveTo>
                    <a:cubicBezTo>
                      <a:pt x="124" y="246"/>
                      <a:pt x="124" y="246"/>
                      <a:pt x="124" y="246"/>
                    </a:cubicBezTo>
                    <a:cubicBezTo>
                      <a:pt x="122" y="249"/>
                      <a:pt x="119" y="249"/>
                      <a:pt x="116" y="246"/>
                    </a:cubicBezTo>
                    <a:cubicBezTo>
                      <a:pt x="114" y="244"/>
                      <a:pt x="114" y="241"/>
                      <a:pt x="116" y="239"/>
                    </a:cubicBezTo>
                    <a:cubicBezTo>
                      <a:pt x="127" y="228"/>
                      <a:pt x="127" y="228"/>
                      <a:pt x="127" y="228"/>
                    </a:cubicBezTo>
                    <a:cubicBezTo>
                      <a:pt x="129" y="226"/>
                      <a:pt x="132" y="226"/>
                      <a:pt x="134" y="228"/>
                    </a:cubicBezTo>
                    <a:cubicBezTo>
                      <a:pt x="137" y="230"/>
                      <a:pt x="137" y="234"/>
                      <a:pt x="134" y="236"/>
                    </a:cubicBezTo>
                    <a:close/>
                    <a:moveTo>
                      <a:pt x="134" y="134"/>
                    </a:moveTo>
                    <a:cubicBezTo>
                      <a:pt x="132" y="136"/>
                      <a:pt x="129" y="136"/>
                      <a:pt x="127" y="134"/>
                    </a:cubicBezTo>
                    <a:cubicBezTo>
                      <a:pt x="116" y="124"/>
                      <a:pt x="116" y="124"/>
                      <a:pt x="116" y="124"/>
                    </a:cubicBezTo>
                    <a:cubicBezTo>
                      <a:pt x="114" y="122"/>
                      <a:pt x="114" y="118"/>
                      <a:pt x="116" y="116"/>
                    </a:cubicBezTo>
                    <a:cubicBezTo>
                      <a:pt x="118" y="114"/>
                      <a:pt x="122" y="114"/>
                      <a:pt x="124" y="116"/>
                    </a:cubicBezTo>
                    <a:cubicBezTo>
                      <a:pt x="134" y="127"/>
                      <a:pt x="134" y="127"/>
                      <a:pt x="134" y="127"/>
                    </a:cubicBezTo>
                    <a:cubicBezTo>
                      <a:pt x="137" y="129"/>
                      <a:pt x="137" y="132"/>
                      <a:pt x="134" y="134"/>
                    </a:cubicBezTo>
                    <a:close/>
                    <a:moveTo>
                      <a:pt x="187" y="268"/>
                    </a:moveTo>
                    <a:cubicBezTo>
                      <a:pt x="187" y="271"/>
                      <a:pt x="184" y="273"/>
                      <a:pt x="182" y="273"/>
                    </a:cubicBezTo>
                    <a:cubicBezTo>
                      <a:pt x="179" y="273"/>
                      <a:pt x="176" y="271"/>
                      <a:pt x="176" y="268"/>
                    </a:cubicBezTo>
                    <a:cubicBezTo>
                      <a:pt x="176" y="253"/>
                      <a:pt x="176" y="253"/>
                      <a:pt x="176" y="253"/>
                    </a:cubicBezTo>
                    <a:cubicBezTo>
                      <a:pt x="176" y="250"/>
                      <a:pt x="179" y="248"/>
                      <a:pt x="182" y="248"/>
                    </a:cubicBezTo>
                    <a:cubicBezTo>
                      <a:pt x="184" y="248"/>
                      <a:pt x="187" y="250"/>
                      <a:pt x="187" y="253"/>
                    </a:cubicBezTo>
                    <a:lnTo>
                      <a:pt x="187" y="268"/>
                    </a:lnTo>
                    <a:close/>
                    <a:moveTo>
                      <a:pt x="219" y="260"/>
                    </a:moveTo>
                    <a:cubicBezTo>
                      <a:pt x="216" y="262"/>
                      <a:pt x="211" y="260"/>
                      <a:pt x="209" y="257"/>
                    </a:cubicBezTo>
                    <a:cubicBezTo>
                      <a:pt x="183" y="202"/>
                      <a:pt x="183" y="202"/>
                      <a:pt x="183" y="202"/>
                    </a:cubicBezTo>
                    <a:cubicBezTo>
                      <a:pt x="182" y="202"/>
                      <a:pt x="182" y="202"/>
                      <a:pt x="182" y="202"/>
                    </a:cubicBezTo>
                    <a:cubicBezTo>
                      <a:pt x="170" y="202"/>
                      <a:pt x="160" y="193"/>
                      <a:pt x="160" y="181"/>
                    </a:cubicBezTo>
                    <a:cubicBezTo>
                      <a:pt x="160" y="173"/>
                      <a:pt x="166" y="165"/>
                      <a:pt x="173" y="162"/>
                    </a:cubicBezTo>
                    <a:cubicBezTo>
                      <a:pt x="173" y="133"/>
                      <a:pt x="173" y="133"/>
                      <a:pt x="173" y="133"/>
                    </a:cubicBezTo>
                    <a:cubicBezTo>
                      <a:pt x="173" y="129"/>
                      <a:pt x="177" y="125"/>
                      <a:pt x="181" y="125"/>
                    </a:cubicBezTo>
                    <a:cubicBezTo>
                      <a:pt x="185" y="125"/>
                      <a:pt x="189" y="129"/>
                      <a:pt x="189" y="133"/>
                    </a:cubicBezTo>
                    <a:cubicBezTo>
                      <a:pt x="189" y="161"/>
                      <a:pt x="189" y="161"/>
                      <a:pt x="189" y="161"/>
                    </a:cubicBezTo>
                    <a:cubicBezTo>
                      <a:pt x="197" y="164"/>
                      <a:pt x="203" y="172"/>
                      <a:pt x="203" y="181"/>
                    </a:cubicBezTo>
                    <a:cubicBezTo>
                      <a:pt x="203" y="187"/>
                      <a:pt x="200" y="192"/>
                      <a:pt x="197" y="196"/>
                    </a:cubicBezTo>
                    <a:cubicBezTo>
                      <a:pt x="223" y="250"/>
                      <a:pt x="223" y="250"/>
                      <a:pt x="223" y="250"/>
                    </a:cubicBezTo>
                    <a:cubicBezTo>
                      <a:pt x="225" y="254"/>
                      <a:pt x="223" y="258"/>
                      <a:pt x="219" y="260"/>
                    </a:cubicBezTo>
                    <a:close/>
                    <a:moveTo>
                      <a:pt x="247" y="246"/>
                    </a:moveTo>
                    <a:cubicBezTo>
                      <a:pt x="245" y="249"/>
                      <a:pt x="241" y="249"/>
                      <a:pt x="239" y="246"/>
                    </a:cubicBezTo>
                    <a:cubicBezTo>
                      <a:pt x="229" y="236"/>
                      <a:pt x="229" y="236"/>
                      <a:pt x="229" y="236"/>
                    </a:cubicBezTo>
                    <a:cubicBezTo>
                      <a:pt x="226" y="234"/>
                      <a:pt x="226" y="230"/>
                      <a:pt x="229" y="228"/>
                    </a:cubicBezTo>
                    <a:cubicBezTo>
                      <a:pt x="231" y="226"/>
                      <a:pt x="234" y="226"/>
                      <a:pt x="236" y="228"/>
                    </a:cubicBezTo>
                    <a:cubicBezTo>
                      <a:pt x="247" y="239"/>
                      <a:pt x="247" y="239"/>
                      <a:pt x="247" y="239"/>
                    </a:cubicBezTo>
                    <a:cubicBezTo>
                      <a:pt x="249" y="241"/>
                      <a:pt x="249" y="244"/>
                      <a:pt x="247" y="246"/>
                    </a:cubicBezTo>
                    <a:close/>
                    <a:moveTo>
                      <a:pt x="274" y="181"/>
                    </a:moveTo>
                    <a:cubicBezTo>
                      <a:pt x="274" y="184"/>
                      <a:pt x="271" y="187"/>
                      <a:pt x="268" y="187"/>
                    </a:cubicBezTo>
                    <a:cubicBezTo>
                      <a:pt x="253" y="187"/>
                      <a:pt x="253" y="187"/>
                      <a:pt x="253" y="187"/>
                    </a:cubicBezTo>
                    <a:cubicBezTo>
                      <a:pt x="250" y="187"/>
                      <a:pt x="248" y="184"/>
                      <a:pt x="248" y="181"/>
                    </a:cubicBezTo>
                    <a:cubicBezTo>
                      <a:pt x="248" y="178"/>
                      <a:pt x="250" y="176"/>
                      <a:pt x="253" y="176"/>
                    </a:cubicBezTo>
                    <a:cubicBezTo>
                      <a:pt x="268" y="176"/>
                      <a:pt x="268" y="176"/>
                      <a:pt x="268" y="176"/>
                    </a:cubicBezTo>
                    <a:cubicBezTo>
                      <a:pt x="271" y="176"/>
                      <a:pt x="274" y="178"/>
                      <a:pt x="274" y="181"/>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6" name="Group 92"/>
          <p:cNvGrpSpPr/>
          <p:nvPr/>
        </p:nvGrpSpPr>
        <p:grpSpPr>
          <a:xfrm>
            <a:off x="2239484" y="4592818"/>
            <a:ext cx="1128302" cy="1309106"/>
            <a:chOff x="2230311" y="1314242"/>
            <a:chExt cx="711862" cy="825935"/>
          </a:xfrm>
        </p:grpSpPr>
        <p:sp>
          <p:nvSpPr>
            <p:cNvPr id="66" name="Oval 65"/>
            <p:cNvSpPr/>
            <p:nvPr/>
          </p:nvSpPr>
          <p:spPr>
            <a:xfrm>
              <a:off x="2341714" y="1642653"/>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nvGrpSpPr>
            <p:cNvPr id="7" name="Group 187"/>
            <p:cNvGrpSpPr/>
            <p:nvPr/>
          </p:nvGrpSpPr>
          <p:grpSpPr>
            <a:xfrm>
              <a:off x="2230311" y="1314242"/>
              <a:ext cx="711862" cy="825935"/>
              <a:chOff x="2230311" y="1384582"/>
              <a:chExt cx="711862" cy="825935"/>
            </a:xfrm>
          </p:grpSpPr>
          <p:sp>
            <p:nvSpPr>
              <p:cNvPr id="68" name="TextBox 67"/>
              <p:cNvSpPr txBox="1"/>
              <p:nvPr/>
            </p:nvSpPr>
            <p:spPr>
              <a:xfrm>
                <a:off x="2230311" y="1384582"/>
                <a:ext cx="711862" cy="277854"/>
              </a:xfrm>
              <a:prstGeom prst="rect">
                <a:avLst/>
              </a:prstGeom>
              <a:noFill/>
              <a:ln w="9525">
                <a:noFill/>
                <a:miter lim="800000"/>
                <a:headEnd/>
                <a:tailEnd/>
              </a:ln>
            </p:spPr>
            <p:txBody>
              <a:bodyPr wrap="square" anchor="ctr">
                <a:spAutoFit/>
              </a:bodyPr>
              <a:lstStyle/>
              <a:p>
                <a:pPr algn="ctr" defTabSz="914400">
                  <a:lnSpc>
                    <a:spcPts val="1400"/>
                  </a:lnSpc>
                  <a:buNone/>
                </a:pPr>
                <a:r>
                  <a:rPr lang="fr-BE" sz="1400" b="0" i="0">
                    <a:solidFill>
                      <a:srgbClr val="FFFFFF"/>
                    </a:solidFill>
                    <a:latin typeface="Arial"/>
                    <a:ea typeface="+mn-ea"/>
                    <a:cs typeface="+mn-cs"/>
                  </a:rPr>
                  <a:t>QUOI</a:t>
                </a:r>
                <a:endParaRPr lang="en-US" sz="1400" dirty="0">
                  <a:solidFill>
                    <a:schemeClr val="bg1"/>
                  </a:solidFill>
                </a:endParaRPr>
              </a:p>
            </p:txBody>
          </p:sp>
          <p:sp>
            <p:nvSpPr>
              <p:cNvPr id="69" name="Freeform 9"/>
              <p:cNvSpPr>
                <a:spLocks noEditPoints="1"/>
              </p:cNvSpPr>
              <p:nvPr/>
            </p:nvSpPr>
            <p:spPr bwMode="auto">
              <a:xfrm>
                <a:off x="2330400" y="1699687"/>
                <a:ext cx="511684" cy="510830"/>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8" name="Group 189"/>
          <p:cNvGrpSpPr/>
          <p:nvPr/>
        </p:nvGrpSpPr>
        <p:grpSpPr>
          <a:xfrm>
            <a:off x="7134572" y="4592818"/>
            <a:ext cx="1024436" cy="1309106"/>
            <a:chOff x="7690792" y="1384582"/>
            <a:chExt cx="646331" cy="825935"/>
          </a:xfrm>
        </p:grpSpPr>
        <p:sp>
          <p:nvSpPr>
            <p:cNvPr id="71" name="TextBox 70"/>
            <p:cNvSpPr txBox="1"/>
            <p:nvPr/>
          </p:nvSpPr>
          <p:spPr>
            <a:xfrm>
              <a:off x="7690792" y="1384582"/>
              <a:ext cx="646331" cy="277854"/>
            </a:xfrm>
            <a:prstGeom prst="rect">
              <a:avLst/>
            </a:prstGeom>
            <a:noFill/>
            <a:ln w="9525">
              <a:noFill/>
              <a:miter lim="800000"/>
              <a:headEnd/>
              <a:tailEnd/>
            </a:ln>
          </p:spPr>
          <p:txBody>
            <a:bodyPr wrap="square" anchor="ctr">
              <a:spAutoFit/>
            </a:bodyPr>
            <a:lstStyle/>
            <a:p>
              <a:pPr algn="ctr" defTabSz="914400">
                <a:lnSpc>
                  <a:spcPts val="1400"/>
                </a:lnSpc>
                <a:buNone/>
              </a:pPr>
              <a:r>
                <a:rPr lang="fr-BE" sz="1400" b="0" i="0">
                  <a:solidFill>
                    <a:srgbClr val="FFFFFF"/>
                  </a:solidFill>
                  <a:latin typeface="Arial"/>
                  <a:ea typeface="+mn-ea"/>
                  <a:cs typeface="+mn-cs"/>
                </a:rPr>
                <a:t>COMMENT</a:t>
              </a:r>
              <a:endParaRPr lang="en-US" sz="1400" dirty="0">
                <a:solidFill>
                  <a:schemeClr val="bg1"/>
                </a:solidFill>
              </a:endParaRPr>
            </a:p>
          </p:txBody>
        </p:sp>
        <p:grpSp>
          <p:nvGrpSpPr>
            <p:cNvPr id="9" name="Group 175"/>
            <p:cNvGrpSpPr/>
            <p:nvPr/>
          </p:nvGrpSpPr>
          <p:grpSpPr>
            <a:xfrm>
              <a:off x="7758115" y="1699687"/>
              <a:ext cx="511684" cy="510830"/>
              <a:chOff x="8225365" y="1868501"/>
              <a:chExt cx="511684" cy="510830"/>
            </a:xfrm>
          </p:grpSpPr>
          <p:sp>
            <p:nvSpPr>
              <p:cNvPr id="73" name="Oval 72"/>
              <p:cNvSpPr/>
              <p:nvPr/>
            </p:nvSpPr>
            <p:spPr>
              <a:xfrm>
                <a:off x="8239099" y="1881808"/>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74" name="Freeform 8"/>
              <p:cNvSpPr>
                <a:spLocks noEditPoints="1"/>
              </p:cNvSpPr>
              <p:nvPr/>
            </p:nvSpPr>
            <p:spPr bwMode="auto">
              <a:xfrm>
                <a:off x="8225365" y="1868501"/>
                <a:ext cx="511684" cy="510830"/>
              </a:xfrm>
              <a:custGeom>
                <a:avLst/>
                <a:gdLst/>
                <a:ahLst/>
                <a:cxnLst>
                  <a:cxn ang="0">
                    <a:pos x="134" y="120"/>
                  </a:cxn>
                  <a:cxn ang="0">
                    <a:pos x="131" y="144"/>
                  </a:cxn>
                  <a:cxn ang="0">
                    <a:pos x="155" y="147"/>
                  </a:cxn>
                  <a:cxn ang="0">
                    <a:pos x="158" y="123"/>
                  </a:cxn>
                  <a:cxn ang="0">
                    <a:pos x="190" y="156"/>
                  </a:cxn>
                  <a:cxn ang="0">
                    <a:pos x="166" y="159"/>
                  </a:cxn>
                  <a:cxn ang="0">
                    <a:pos x="169" y="183"/>
                  </a:cxn>
                  <a:cxn ang="0">
                    <a:pos x="193" y="180"/>
                  </a:cxn>
                  <a:cxn ang="0">
                    <a:pos x="190" y="156"/>
                  </a:cxn>
                  <a:cxn ang="0">
                    <a:pos x="169" y="191"/>
                  </a:cxn>
                  <a:cxn ang="0">
                    <a:pos x="166" y="216"/>
                  </a:cxn>
                  <a:cxn ang="0">
                    <a:pos x="190" y="218"/>
                  </a:cxn>
                  <a:cxn ang="0">
                    <a:pos x="193" y="194"/>
                  </a:cxn>
                  <a:cxn ang="0">
                    <a:pos x="155" y="191"/>
                  </a:cxn>
                  <a:cxn ang="0">
                    <a:pos x="131" y="194"/>
                  </a:cxn>
                  <a:cxn ang="0">
                    <a:pos x="134" y="218"/>
                  </a:cxn>
                  <a:cxn ang="0">
                    <a:pos x="158" y="216"/>
                  </a:cxn>
                  <a:cxn ang="0">
                    <a:pos x="155" y="191"/>
                  </a:cxn>
                  <a:cxn ang="0">
                    <a:pos x="134" y="156"/>
                  </a:cxn>
                  <a:cxn ang="0">
                    <a:pos x="131" y="180"/>
                  </a:cxn>
                  <a:cxn ang="0">
                    <a:pos x="155" y="183"/>
                  </a:cxn>
                  <a:cxn ang="0">
                    <a:pos x="158" y="159"/>
                  </a:cxn>
                  <a:cxn ang="0">
                    <a:pos x="190" y="120"/>
                  </a:cxn>
                  <a:cxn ang="0">
                    <a:pos x="166" y="123"/>
                  </a:cxn>
                  <a:cxn ang="0">
                    <a:pos x="169" y="147"/>
                  </a:cxn>
                  <a:cxn ang="0">
                    <a:pos x="193" y="144"/>
                  </a:cxn>
                  <a:cxn ang="0">
                    <a:pos x="190" y="120"/>
                  </a:cxn>
                  <a:cxn ang="0">
                    <a:pos x="0" y="181"/>
                  </a:cxn>
                  <a:cxn ang="0">
                    <a:pos x="362" y="181"/>
                  </a:cxn>
                  <a:cxn ang="0">
                    <a:pos x="181" y="338"/>
                  </a:cxn>
                  <a:cxn ang="0">
                    <a:pos x="181" y="24"/>
                  </a:cxn>
                  <a:cxn ang="0">
                    <a:pos x="181" y="338"/>
                  </a:cxn>
                  <a:cxn ang="0">
                    <a:pos x="205" y="120"/>
                  </a:cxn>
                  <a:cxn ang="0">
                    <a:pos x="202" y="144"/>
                  </a:cxn>
                  <a:cxn ang="0">
                    <a:pos x="226" y="147"/>
                  </a:cxn>
                  <a:cxn ang="0">
                    <a:pos x="229" y="123"/>
                  </a:cxn>
                  <a:cxn ang="0">
                    <a:pos x="226" y="156"/>
                  </a:cxn>
                  <a:cxn ang="0">
                    <a:pos x="202" y="159"/>
                  </a:cxn>
                  <a:cxn ang="0">
                    <a:pos x="205" y="183"/>
                  </a:cxn>
                  <a:cxn ang="0">
                    <a:pos x="229" y="180"/>
                  </a:cxn>
                  <a:cxn ang="0">
                    <a:pos x="226" y="156"/>
                  </a:cxn>
                  <a:cxn ang="0">
                    <a:pos x="119" y="93"/>
                  </a:cxn>
                  <a:cxn ang="0">
                    <a:pos x="109" y="260"/>
                  </a:cxn>
                  <a:cxn ang="0">
                    <a:pos x="241" y="271"/>
                  </a:cxn>
                  <a:cxn ang="0">
                    <a:pos x="251" y="103"/>
                  </a:cxn>
                  <a:cxn ang="0">
                    <a:pos x="202" y="258"/>
                  </a:cxn>
                  <a:cxn ang="0">
                    <a:pos x="156" y="252"/>
                  </a:cxn>
                  <a:cxn ang="0">
                    <a:pos x="202" y="245"/>
                  </a:cxn>
                  <a:cxn ang="0">
                    <a:pos x="202" y="258"/>
                  </a:cxn>
                  <a:cxn ang="0">
                    <a:pos x="118" y="233"/>
                  </a:cxn>
                  <a:cxn ang="0">
                    <a:pos x="127" y="102"/>
                  </a:cxn>
                  <a:cxn ang="0">
                    <a:pos x="242" y="112"/>
                  </a:cxn>
                </a:cxnLst>
                <a:rect l="0" t="0" r="r" b="b"/>
                <a:pathLst>
                  <a:path w="362" h="362">
                    <a:moveTo>
                      <a:pt x="155" y="120"/>
                    </a:moveTo>
                    <a:cubicBezTo>
                      <a:pt x="134" y="120"/>
                      <a:pt x="134" y="120"/>
                      <a:pt x="134" y="120"/>
                    </a:cubicBezTo>
                    <a:cubicBezTo>
                      <a:pt x="132" y="120"/>
                      <a:pt x="131" y="121"/>
                      <a:pt x="131" y="123"/>
                    </a:cubicBezTo>
                    <a:cubicBezTo>
                      <a:pt x="131" y="144"/>
                      <a:pt x="131" y="144"/>
                      <a:pt x="131" y="144"/>
                    </a:cubicBezTo>
                    <a:cubicBezTo>
                      <a:pt x="131" y="146"/>
                      <a:pt x="132" y="147"/>
                      <a:pt x="134" y="147"/>
                    </a:cubicBezTo>
                    <a:cubicBezTo>
                      <a:pt x="155" y="147"/>
                      <a:pt x="155" y="147"/>
                      <a:pt x="155" y="147"/>
                    </a:cubicBezTo>
                    <a:cubicBezTo>
                      <a:pt x="157" y="147"/>
                      <a:pt x="158" y="146"/>
                      <a:pt x="158" y="144"/>
                    </a:cubicBezTo>
                    <a:cubicBezTo>
                      <a:pt x="158" y="123"/>
                      <a:pt x="158" y="123"/>
                      <a:pt x="158" y="123"/>
                    </a:cubicBezTo>
                    <a:cubicBezTo>
                      <a:pt x="158" y="121"/>
                      <a:pt x="157" y="120"/>
                      <a:pt x="155" y="120"/>
                    </a:cubicBezTo>
                    <a:close/>
                    <a:moveTo>
                      <a:pt x="190" y="156"/>
                    </a:moveTo>
                    <a:cubicBezTo>
                      <a:pt x="169" y="156"/>
                      <a:pt x="169" y="156"/>
                      <a:pt x="169" y="156"/>
                    </a:cubicBezTo>
                    <a:cubicBezTo>
                      <a:pt x="168" y="156"/>
                      <a:pt x="166" y="157"/>
                      <a:pt x="166" y="159"/>
                    </a:cubicBezTo>
                    <a:cubicBezTo>
                      <a:pt x="166" y="180"/>
                      <a:pt x="166" y="180"/>
                      <a:pt x="166" y="180"/>
                    </a:cubicBezTo>
                    <a:cubicBezTo>
                      <a:pt x="166" y="181"/>
                      <a:pt x="168" y="183"/>
                      <a:pt x="169" y="183"/>
                    </a:cubicBezTo>
                    <a:cubicBezTo>
                      <a:pt x="190" y="183"/>
                      <a:pt x="190" y="183"/>
                      <a:pt x="190" y="183"/>
                    </a:cubicBezTo>
                    <a:cubicBezTo>
                      <a:pt x="192" y="183"/>
                      <a:pt x="193" y="181"/>
                      <a:pt x="193" y="180"/>
                    </a:cubicBezTo>
                    <a:cubicBezTo>
                      <a:pt x="193" y="159"/>
                      <a:pt x="193" y="159"/>
                      <a:pt x="193" y="159"/>
                    </a:cubicBezTo>
                    <a:cubicBezTo>
                      <a:pt x="193" y="157"/>
                      <a:pt x="192" y="156"/>
                      <a:pt x="190" y="156"/>
                    </a:cubicBezTo>
                    <a:close/>
                    <a:moveTo>
                      <a:pt x="190" y="191"/>
                    </a:moveTo>
                    <a:cubicBezTo>
                      <a:pt x="169" y="191"/>
                      <a:pt x="169" y="191"/>
                      <a:pt x="169" y="191"/>
                    </a:cubicBezTo>
                    <a:cubicBezTo>
                      <a:pt x="168" y="191"/>
                      <a:pt x="166" y="193"/>
                      <a:pt x="166" y="194"/>
                    </a:cubicBezTo>
                    <a:cubicBezTo>
                      <a:pt x="166" y="216"/>
                      <a:pt x="166" y="216"/>
                      <a:pt x="166" y="216"/>
                    </a:cubicBezTo>
                    <a:cubicBezTo>
                      <a:pt x="166" y="217"/>
                      <a:pt x="168" y="218"/>
                      <a:pt x="169" y="218"/>
                    </a:cubicBezTo>
                    <a:cubicBezTo>
                      <a:pt x="190" y="218"/>
                      <a:pt x="190" y="218"/>
                      <a:pt x="190" y="218"/>
                    </a:cubicBezTo>
                    <a:cubicBezTo>
                      <a:pt x="192" y="218"/>
                      <a:pt x="193" y="217"/>
                      <a:pt x="193" y="216"/>
                    </a:cubicBezTo>
                    <a:cubicBezTo>
                      <a:pt x="193" y="194"/>
                      <a:pt x="193" y="194"/>
                      <a:pt x="193" y="194"/>
                    </a:cubicBezTo>
                    <a:cubicBezTo>
                      <a:pt x="193" y="193"/>
                      <a:pt x="192" y="191"/>
                      <a:pt x="190" y="191"/>
                    </a:cubicBezTo>
                    <a:close/>
                    <a:moveTo>
                      <a:pt x="155" y="191"/>
                    </a:moveTo>
                    <a:cubicBezTo>
                      <a:pt x="134" y="191"/>
                      <a:pt x="134" y="191"/>
                      <a:pt x="134" y="191"/>
                    </a:cubicBezTo>
                    <a:cubicBezTo>
                      <a:pt x="132" y="191"/>
                      <a:pt x="131" y="193"/>
                      <a:pt x="131" y="194"/>
                    </a:cubicBezTo>
                    <a:cubicBezTo>
                      <a:pt x="131" y="216"/>
                      <a:pt x="131" y="216"/>
                      <a:pt x="131" y="216"/>
                    </a:cubicBezTo>
                    <a:cubicBezTo>
                      <a:pt x="131" y="217"/>
                      <a:pt x="132" y="218"/>
                      <a:pt x="134" y="218"/>
                    </a:cubicBezTo>
                    <a:cubicBezTo>
                      <a:pt x="155" y="218"/>
                      <a:pt x="155" y="218"/>
                      <a:pt x="155" y="218"/>
                    </a:cubicBezTo>
                    <a:cubicBezTo>
                      <a:pt x="157" y="218"/>
                      <a:pt x="158" y="217"/>
                      <a:pt x="158" y="216"/>
                    </a:cubicBezTo>
                    <a:cubicBezTo>
                      <a:pt x="158" y="194"/>
                      <a:pt x="158" y="194"/>
                      <a:pt x="158" y="194"/>
                    </a:cubicBezTo>
                    <a:cubicBezTo>
                      <a:pt x="158" y="193"/>
                      <a:pt x="157" y="191"/>
                      <a:pt x="155" y="191"/>
                    </a:cubicBezTo>
                    <a:close/>
                    <a:moveTo>
                      <a:pt x="155" y="156"/>
                    </a:moveTo>
                    <a:cubicBezTo>
                      <a:pt x="134" y="156"/>
                      <a:pt x="134" y="156"/>
                      <a:pt x="134" y="156"/>
                    </a:cubicBezTo>
                    <a:cubicBezTo>
                      <a:pt x="132" y="156"/>
                      <a:pt x="131" y="157"/>
                      <a:pt x="131" y="159"/>
                    </a:cubicBezTo>
                    <a:cubicBezTo>
                      <a:pt x="131" y="180"/>
                      <a:pt x="131" y="180"/>
                      <a:pt x="131" y="180"/>
                    </a:cubicBezTo>
                    <a:cubicBezTo>
                      <a:pt x="131" y="181"/>
                      <a:pt x="132" y="183"/>
                      <a:pt x="134" y="183"/>
                    </a:cubicBezTo>
                    <a:cubicBezTo>
                      <a:pt x="155" y="183"/>
                      <a:pt x="155" y="183"/>
                      <a:pt x="155" y="183"/>
                    </a:cubicBezTo>
                    <a:cubicBezTo>
                      <a:pt x="157" y="183"/>
                      <a:pt x="158" y="181"/>
                      <a:pt x="158" y="180"/>
                    </a:cubicBezTo>
                    <a:cubicBezTo>
                      <a:pt x="158" y="159"/>
                      <a:pt x="158" y="159"/>
                      <a:pt x="158" y="159"/>
                    </a:cubicBezTo>
                    <a:cubicBezTo>
                      <a:pt x="158" y="157"/>
                      <a:pt x="157" y="156"/>
                      <a:pt x="155" y="156"/>
                    </a:cubicBezTo>
                    <a:close/>
                    <a:moveTo>
                      <a:pt x="190" y="120"/>
                    </a:moveTo>
                    <a:cubicBezTo>
                      <a:pt x="169" y="120"/>
                      <a:pt x="169" y="120"/>
                      <a:pt x="169" y="120"/>
                    </a:cubicBezTo>
                    <a:cubicBezTo>
                      <a:pt x="168" y="120"/>
                      <a:pt x="166" y="121"/>
                      <a:pt x="166" y="123"/>
                    </a:cubicBezTo>
                    <a:cubicBezTo>
                      <a:pt x="166" y="144"/>
                      <a:pt x="166" y="144"/>
                      <a:pt x="166" y="144"/>
                    </a:cubicBezTo>
                    <a:cubicBezTo>
                      <a:pt x="166" y="146"/>
                      <a:pt x="168" y="147"/>
                      <a:pt x="169" y="147"/>
                    </a:cubicBezTo>
                    <a:cubicBezTo>
                      <a:pt x="190" y="147"/>
                      <a:pt x="190" y="147"/>
                      <a:pt x="190" y="147"/>
                    </a:cubicBezTo>
                    <a:cubicBezTo>
                      <a:pt x="192" y="147"/>
                      <a:pt x="193" y="146"/>
                      <a:pt x="193" y="144"/>
                    </a:cubicBezTo>
                    <a:cubicBezTo>
                      <a:pt x="193" y="123"/>
                      <a:pt x="193" y="123"/>
                      <a:pt x="193" y="123"/>
                    </a:cubicBezTo>
                    <a:cubicBezTo>
                      <a:pt x="193" y="121"/>
                      <a:pt x="192" y="120"/>
                      <a:pt x="190" y="120"/>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7" y="24"/>
                      <a:pt x="338" y="95"/>
                      <a:pt x="338" y="181"/>
                    </a:cubicBezTo>
                    <a:cubicBezTo>
                      <a:pt x="338" y="268"/>
                      <a:pt x="267" y="338"/>
                      <a:pt x="181" y="338"/>
                    </a:cubicBezTo>
                    <a:close/>
                    <a:moveTo>
                      <a:pt x="226" y="120"/>
                    </a:moveTo>
                    <a:cubicBezTo>
                      <a:pt x="205" y="120"/>
                      <a:pt x="205" y="120"/>
                      <a:pt x="205" y="120"/>
                    </a:cubicBezTo>
                    <a:cubicBezTo>
                      <a:pt x="203" y="120"/>
                      <a:pt x="202" y="121"/>
                      <a:pt x="202" y="123"/>
                    </a:cubicBezTo>
                    <a:cubicBezTo>
                      <a:pt x="202" y="144"/>
                      <a:pt x="202" y="144"/>
                      <a:pt x="202" y="144"/>
                    </a:cubicBezTo>
                    <a:cubicBezTo>
                      <a:pt x="202" y="146"/>
                      <a:pt x="203" y="147"/>
                      <a:pt x="205" y="147"/>
                    </a:cubicBezTo>
                    <a:cubicBezTo>
                      <a:pt x="226" y="147"/>
                      <a:pt x="226" y="147"/>
                      <a:pt x="226" y="147"/>
                    </a:cubicBezTo>
                    <a:cubicBezTo>
                      <a:pt x="227" y="147"/>
                      <a:pt x="229" y="146"/>
                      <a:pt x="229" y="144"/>
                    </a:cubicBezTo>
                    <a:cubicBezTo>
                      <a:pt x="229" y="123"/>
                      <a:pt x="229" y="123"/>
                      <a:pt x="229" y="123"/>
                    </a:cubicBezTo>
                    <a:cubicBezTo>
                      <a:pt x="229" y="121"/>
                      <a:pt x="227" y="120"/>
                      <a:pt x="226" y="120"/>
                    </a:cubicBezTo>
                    <a:close/>
                    <a:moveTo>
                      <a:pt x="226" y="156"/>
                    </a:moveTo>
                    <a:cubicBezTo>
                      <a:pt x="205" y="156"/>
                      <a:pt x="205" y="156"/>
                      <a:pt x="205" y="156"/>
                    </a:cubicBezTo>
                    <a:cubicBezTo>
                      <a:pt x="203" y="156"/>
                      <a:pt x="202" y="157"/>
                      <a:pt x="202" y="159"/>
                    </a:cubicBezTo>
                    <a:cubicBezTo>
                      <a:pt x="202" y="180"/>
                      <a:pt x="202" y="180"/>
                      <a:pt x="202" y="180"/>
                    </a:cubicBezTo>
                    <a:cubicBezTo>
                      <a:pt x="202" y="181"/>
                      <a:pt x="203" y="183"/>
                      <a:pt x="205" y="183"/>
                    </a:cubicBezTo>
                    <a:cubicBezTo>
                      <a:pt x="226" y="183"/>
                      <a:pt x="226" y="183"/>
                      <a:pt x="226" y="183"/>
                    </a:cubicBezTo>
                    <a:cubicBezTo>
                      <a:pt x="227" y="183"/>
                      <a:pt x="229" y="181"/>
                      <a:pt x="229" y="180"/>
                    </a:cubicBezTo>
                    <a:cubicBezTo>
                      <a:pt x="229" y="159"/>
                      <a:pt x="229" y="159"/>
                      <a:pt x="229" y="159"/>
                    </a:cubicBezTo>
                    <a:cubicBezTo>
                      <a:pt x="229" y="157"/>
                      <a:pt x="227" y="156"/>
                      <a:pt x="226" y="156"/>
                    </a:cubicBezTo>
                    <a:close/>
                    <a:moveTo>
                      <a:pt x="241" y="93"/>
                    </a:moveTo>
                    <a:cubicBezTo>
                      <a:pt x="119" y="93"/>
                      <a:pt x="119" y="93"/>
                      <a:pt x="119" y="93"/>
                    </a:cubicBezTo>
                    <a:cubicBezTo>
                      <a:pt x="113" y="93"/>
                      <a:pt x="109" y="97"/>
                      <a:pt x="109" y="103"/>
                    </a:cubicBezTo>
                    <a:cubicBezTo>
                      <a:pt x="109" y="260"/>
                      <a:pt x="109" y="260"/>
                      <a:pt x="109" y="260"/>
                    </a:cubicBezTo>
                    <a:cubicBezTo>
                      <a:pt x="109" y="266"/>
                      <a:pt x="113" y="271"/>
                      <a:pt x="119" y="271"/>
                    </a:cubicBezTo>
                    <a:cubicBezTo>
                      <a:pt x="241" y="271"/>
                      <a:pt x="241" y="271"/>
                      <a:pt x="241" y="271"/>
                    </a:cubicBezTo>
                    <a:cubicBezTo>
                      <a:pt x="246" y="271"/>
                      <a:pt x="251" y="266"/>
                      <a:pt x="251" y="260"/>
                    </a:cubicBezTo>
                    <a:cubicBezTo>
                      <a:pt x="251" y="103"/>
                      <a:pt x="251" y="103"/>
                      <a:pt x="251" y="103"/>
                    </a:cubicBezTo>
                    <a:cubicBezTo>
                      <a:pt x="251" y="97"/>
                      <a:pt x="246" y="93"/>
                      <a:pt x="241" y="93"/>
                    </a:cubicBezTo>
                    <a:close/>
                    <a:moveTo>
                      <a:pt x="202" y="258"/>
                    </a:moveTo>
                    <a:cubicBezTo>
                      <a:pt x="163" y="258"/>
                      <a:pt x="163" y="258"/>
                      <a:pt x="163" y="258"/>
                    </a:cubicBezTo>
                    <a:cubicBezTo>
                      <a:pt x="159" y="258"/>
                      <a:pt x="156" y="255"/>
                      <a:pt x="156" y="252"/>
                    </a:cubicBezTo>
                    <a:cubicBezTo>
                      <a:pt x="156" y="248"/>
                      <a:pt x="159" y="245"/>
                      <a:pt x="163" y="245"/>
                    </a:cubicBezTo>
                    <a:cubicBezTo>
                      <a:pt x="202" y="245"/>
                      <a:pt x="202" y="245"/>
                      <a:pt x="202" y="245"/>
                    </a:cubicBezTo>
                    <a:cubicBezTo>
                      <a:pt x="206" y="245"/>
                      <a:pt x="209" y="248"/>
                      <a:pt x="209" y="252"/>
                    </a:cubicBezTo>
                    <a:cubicBezTo>
                      <a:pt x="209" y="255"/>
                      <a:pt x="206" y="258"/>
                      <a:pt x="202" y="258"/>
                    </a:cubicBezTo>
                    <a:close/>
                    <a:moveTo>
                      <a:pt x="242" y="233"/>
                    </a:moveTo>
                    <a:cubicBezTo>
                      <a:pt x="118" y="233"/>
                      <a:pt x="118" y="233"/>
                      <a:pt x="118" y="233"/>
                    </a:cubicBezTo>
                    <a:cubicBezTo>
                      <a:pt x="118" y="112"/>
                      <a:pt x="118" y="112"/>
                      <a:pt x="118" y="112"/>
                    </a:cubicBezTo>
                    <a:cubicBezTo>
                      <a:pt x="118" y="106"/>
                      <a:pt x="122" y="102"/>
                      <a:pt x="127" y="102"/>
                    </a:cubicBezTo>
                    <a:cubicBezTo>
                      <a:pt x="233" y="102"/>
                      <a:pt x="233" y="102"/>
                      <a:pt x="233" y="102"/>
                    </a:cubicBezTo>
                    <a:cubicBezTo>
                      <a:pt x="238" y="102"/>
                      <a:pt x="242" y="106"/>
                      <a:pt x="242" y="112"/>
                    </a:cubicBezTo>
                    <a:lnTo>
                      <a:pt x="242" y="233"/>
                    </a:ln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10" name="Group 186"/>
          <p:cNvGrpSpPr/>
          <p:nvPr/>
        </p:nvGrpSpPr>
        <p:grpSpPr>
          <a:xfrm>
            <a:off x="854170" y="4592818"/>
            <a:ext cx="1024436" cy="1309106"/>
            <a:chOff x="741347" y="1384582"/>
            <a:chExt cx="646331" cy="825935"/>
          </a:xfrm>
        </p:grpSpPr>
        <p:sp>
          <p:nvSpPr>
            <p:cNvPr id="76" name="TextBox 75"/>
            <p:cNvSpPr txBox="1"/>
            <p:nvPr/>
          </p:nvSpPr>
          <p:spPr>
            <a:xfrm>
              <a:off x="741347" y="1384582"/>
              <a:ext cx="646331" cy="277854"/>
            </a:xfrm>
            <a:prstGeom prst="rect">
              <a:avLst/>
            </a:prstGeom>
            <a:noFill/>
            <a:ln w="9525">
              <a:noFill/>
              <a:miter lim="800000"/>
              <a:headEnd/>
              <a:tailEnd/>
            </a:ln>
          </p:spPr>
          <p:txBody>
            <a:bodyPr wrap="square" anchor="ctr">
              <a:spAutoFit/>
            </a:bodyPr>
            <a:lstStyle/>
            <a:p>
              <a:pPr algn="ctr" defTabSz="914400">
                <a:lnSpc>
                  <a:spcPts val="1400"/>
                </a:lnSpc>
                <a:buNone/>
              </a:pPr>
              <a:r>
                <a:rPr lang="fr-BE" sz="1400" b="0" i="0">
                  <a:solidFill>
                    <a:srgbClr val="FFFFFF"/>
                  </a:solidFill>
                  <a:latin typeface="Arial"/>
                  <a:ea typeface="+mn-ea"/>
                  <a:cs typeface="+mn-cs"/>
                </a:rPr>
                <a:t>QUI</a:t>
              </a:r>
              <a:endParaRPr lang="en-US" sz="1400" dirty="0">
                <a:solidFill>
                  <a:schemeClr val="bg1"/>
                </a:solidFill>
              </a:endParaRPr>
            </a:p>
          </p:txBody>
        </p:sp>
        <p:grpSp>
          <p:nvGrpSpPr>
            <p:cNvPr id="11" name="Group 182"/>
            <p:cNvGrpSpPr/>
            <p:nvPr/>
          </p:nvGrpSpPr>
          <p:grpSpPr>
            <a:xfrm>
              <a:off x="808670" y="1699687"/>
              <a:ext cx="511684" cy="510830"/>
              <a:chOff x="1140469" y="1753587"/>
              <a:chExt cx="511684" cy="510830"/>
            </a:xfrm>
          </p:grpSpPr>
          <p:sp>
            <p:nvSpPr>
              <p:cNvPr id="78" name="Oval 77"/>
              <p:cNvSpPr/>
              <p:nvPr/>
            </p:nvSpPr>
            <p:spPr>
              <a:xfrm>
                <a:off x="1154203" y="1766894"/>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79" name="Freeform 10"/>
              <p:cNvSpPr>
                <a:spLocks noEditPoints="1"/>
              </p:cNvSpPr>
              <p:nvPr/>
            </p:nvSpPr>
            <p:spPr bwMode="auto">
              <a:xfrm>
                <a:off x="1140469" y="1753587"/>
                <a:ext cx="511684" cy="510830"/>
              </a:xfrm>
              <a:custGeom>
                <a:avLst/>
                <a:gdLst/>
                <a:ahLst/>
                <a:cxnLst>
                  <a:cxn ang="0">
                    <a:pos x="225" y="175"/>
                  </a:cxn>
                  <a:cxn ang="0">
                    <a:pos x="225" y="175"/>
                  </a:cxn>
                  <a:cxn ang="0">
                    <a:pos x="182" y="147"/>
                  </a:cxn>
                  <a:cxn ang="0">
                    <a:pos x="138" y="175"/>
                  </a:cxn>
                  <a:cxn ang="0">
                    <a:pos x="138" y="175"/>
                  </a:cxn>
                  <a:cxn ang="0">
                    <a:pos x="138" y="175"/>
                  </a:cxn>
                  <a:cxn ang="0">
                    <a:pos x="155" y="287"/>
                  </a:cxn>
                  <a:cxn ang="0">
                    <a:pos x="155" y="287"/>
                  </a:cxn>
                  <a:cxn ang="0">
                    <a:pos x="182" y="297"/>
                  </a:cxn>
                  <a:cxn ang="0">
                    <a:pos x="208" y="287"/>
                  </a:cxn>
                  <a:cxn ang="0">
                    <a:pos x="208" y="287"/>
                  </a:cxn>
                  <a:cxn ang="0">
                    <a:pos x="225" y="175"/>
                  </a:cxn>
                  <a:cxn ang="0">
                    <a:pos x="181" y="0"/>
                  </a:cxn>
                  <a:cxn ang="0">
                    <a:pos x="0" y="181"/>
                  </a:cxn>
                  <a:cxn ang="0">
                    <a:pos x="181" y="362"/>
                  </a:cxn>
                  <a:cxn ang="0">
                    <a:pos x="362" y="181"/>
                  </a:cxn>
                  <a:cxn ang="0">
                    <a:pos x="181" y="0"/>
                  </a:cxn>
                  <a:cxn ang="0">
                    <a:pos x="181" y="338"/>
                  </a:cxn>
                  <a:cxn ang="0">
                    <a:pos x="24" y="181"/>
                  </a:cxn>
                  <a:cxn ang="0">
                    <a:pos x="181" y="24"/>
                  </a:cxn>
                  <a:cxn ang="0">
                    <a:pos x="338" y="181"/>
                  </a:cxn>
                  <a:cxn ang="0">
                    <a:pos x="181" y="338"/>
                  </a:cxn>
                  <a:cxn ang="0">
                    <a:pos x="183" y="136"/>
                  </a:cxn>
                  <a:cxn ang="0">
                    <a:pos x="217" y="102"/>
                  </a:cxn>
                  <a:cxn ang="0">
                    <a:pos x="183" y="69"/>
                  </a:cxn>
                  <a:cxn ang="0">
                    <a:pos x="149" y="102"/>
                  </a:cxn>
                  <a:cxn ang="0">
                    <a:pos x="183" y="136"/>
                  </a:cxn>
                </a:cxnLst>
                <a:rect l="0" t="0" r="r" b="b"/>
                <a:pathLst>
                  <a:path w="362" h="362">
                    <a:moveTo>
                      <a:pt x="225" y="175"/>
                    </a:moveTo>
                    <a:cubicBezTo>
                      <a:pt x="225" y="175"/>
                      <a:pt x="225" y="175"/>
                      <a:pt x="225" y="175"/>
                    </a:cubicBezTo>
                    <a:cubicBezTo>
                      <a:pt x="225" y="160"/>
                      <a:pt x="206" y="147"/>
                      <a:pt x="182" y="147"/>
                    </a:cubicBezTo>
                    <a:cubicBezTo>
                      <a:pt x="157" y="147"/>
                      <a:pt x="138" y="160"/>
                      <a:pt x="138" y="175"/>
                    </a:cubicBezTo>
                    <a:cubicBezTo>
                      <a:pt x="138" y="175"/>
                      <a:pt x="138" y="175"/>
                      <a:pt x="138" y="175"/>
                    </a:cubicBezTo>
                    <a:cubicBezTo>
                      <a:pt x="138" y="175"/>
                      <a:pt x="138" y="175"/>
                      <a:pt x="138" y="175"/>
                    </a:cubicBezTo>
                    <a:cubicBezTo>
                      <a:pt x="138" y="175"/>
                      <a:pt x="137" y="239"/>
                      <a:pt x="155" y="287"/>
                    </a:cubicBezTo>
                    <a:cubicBezTo>
                      <a:pt x="155" y="287"/>
                      <a:pt x="155" y="287"/>
                      <a:pt x="155" y="287"/>
                    </a:cubicBezTo>
                    <a:cubicBezTo>
                      <a:pt x="156" y="293"/>
                      <a:pt x="168" y="297"/>
                      <a:pt x="182" y="297"/>
                    </a:cubicBezTo>
                    <a:cubicBezTo>
                      <a:pt x="196" y="297"/>
                      <a:pt x="207" y="293"/>
                      <a:pt x="208" y="287"/>
                    </a:cubicBezTo>
                    <a:cubicBezTo>
                      <a:pt x="208" y="287"/>
                      <a:pt x="208" y="287"/>
                      <a:pt x="208" y="287"/>
                    </a:cubicBezTo>
                    <a:cubicBezTo>
                      <a:pt x="226" y="239"/>
                      <a:pt x="225" y="175"/>
                      <a:pt x="225" y="175"/>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5" y="338"/>
                      <a:pt x="24" y="268"/>
                      <a:pt x="24" y="181"/>
                    </a:cubicBezTo>
                    <a:cubicBezTo>
                      <a:pt x="24" y="95"/>
                      <a:pt x="95" y="24"/>
                      <a:pt x="181" y="24"/>
                    </a:cubicBezTo>
                    <a:cubicBezTo>
                      <a:pt x="268" y="24"/>
                      <a:pt x="338" y="95"/>
                      <a:pt x="338" y="181"/>
                    </a:cubicBezTo>
                    <a:cubicBezTo>
                      <a:pt x="338" y="268"/>
                      <a:pt x="268" y="338"/>
                      <a:pt x="181" y="338"/>
                    </a:cubicBezTo>
                    <a:close/>
                    <a:moveTo>
                      <a:pt x="183" y="136"/>
                    </a:moveTo>
                    <a:cubicBezTo>
                      <a:pt x="202" y="136"/>
                      <a:pt x="217" y="121"/>
                      <a:pt x="217" y="102"/>
                    </a:cubicBezTo>
                    <a:cubicBezTo>
                      <a:pt x="217" y="84"/>
                      <a:pt x="202" y="69"/>
                      <a:pt x="183" y="69"/>
                    </a:cubicBezTo>
                    <a:cubicBezTo>
                      <a:pt x="164" y="69"/>
                      <a:pt x="149" y="84"/>
                      <a:pt x="149" y="102"/>
                    </a:cubicBezTo>
                    <a:cubicBezTo>
                      <a:pt x="149" y="121"/>
                      <a:pt x="164" y="136"/>
                      <a:pt x="183" y="136"/>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sp>
        <p:nvSpPr>
          <p:cNvPr id="42" name="Rounded Rectangle 41"/>
          <p:cNvSpPr/>
          <p:nvPr/>
        </p:nvSpPr>
        <p:spPr>
          <a:xfrm rot="10800000" flipV="1">
            <a:off x="1086629" y="4300114"/>
            <a:ext cx="7050410" cy="462650"/>
          </a:xfrm>
          <a:prstGeom prst="roundRect">
            <a:avLst>
              <a:gd name="adj" fmla="val 50000"/>
            </a:avLst>
          </a:prstGeom>
          <a:gradFill flip="none" rotWithShape="1">
            <a:gsLst>
              <a:gs pos="0">
                <a:srgbClr val="EB3A23"/>
              </a:gs>
              <a:gs pos="100000">
                <a:srgbClr val="F68B1F"/>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75000"/>
              </a:lnSpc>
              <a:spcBef>
                <a:spcPct val="0"/>
              </a:spcBef>
              <a:spcAft>
                <a:spcPct val="0"/>
              </a:spcAft>
              <a:buNone/>
            </a:pPr>
            <a:r>
              <a:rPr lang="fr-BE" sz="1800" b="1" i="0" dirty="0" smtClean="0">
                <a:solidFill>
                  <a:schemeClr val="lt1"/>
                </a:solidFill>
                <a:effectLst>
                  <a:outerShdw blurRad="38100" dist="38100" dir="2700000" algn="tl">
                    <a:srgbClr val="000000">
                      <a:alpha val="43137"/>
                    </a:srgbClr>
                  </a:outerShdw>
                </a:effectLst>
                <a:latin typeface="Arial"/>
                <a:ea typeface="+mn-ea"/>
                <a:cs typeface="+mn-cs"/>
              </a:rPr>
              <a:t>Services d'authentification et d'identité contextuels</a:t>
            </a:r>
            <a:endParaRPr lang="fr-BE" sz="1800" b="1" i="0" dirty="0">
              <a:solidFill>
                <a:schemeClr val="lt1"/>
              </a:solidFill>
              <a:effectLst>
                <a:outerShdw blurRad="38100" dist="38100" dir="2700000" algn="tl">
                  <a:srgbClr val="000000">
                    <a:alpha val="43137"/>
                  </a:srgbClr>
                </a:outerShdw>
              </a:effectLst>
              <a:latin typeface="Arial"/>
              <a:ea typeface="+mn-ea"/>
              <a:cs typeface="+mn-cs"/>
            </a:endParaRPr>
          </a:p>
        </p:txBody>
      </p:sp>
      <p:grpSp>
        <p:nvGrpSpPr>
          <p:cNvPr id="12" name="Group 12"/>
          <p:cNvGrpSpPr/>
          <p:nvPr/>
        </p:nvGrpSpPr>
        <p:grpSpPr>
          <a:xfrm>
            <a:off x="5420296" y="2245335"/>
            <a:ext cx="1714276" cy="1262888"/>
            <a:chOff x="1079244" y="3393177"/>
            <a:chExt cx="723063" cy="710045"/>
          </a:xfrm>
        </p:grpSpPr>
        <p:sp>
          <p:nvSpPr>
            <p:cNvPr id="31" name="Oval 30"/>
            <p:cNvSpPr/>
            <p:nvPr/>
          </p:nvSpPr>
          <p:spPr>
            <a:xfrm>
              <a:off x="1092262" y="3393177"/>
              <a:ext cx="710045" cy="710045"/>
            </a:xfrm>
            <a:prstGeom prst="ellipse">
              <a:avLst/>
            </a:prstGeom>
            <a:solidFill>
              <a:schemeClr val="accent6">
                <a:lumMod val="20000"/>
                <a:lumOff val="80000"/>
                <a:alpha val="80000"/>
              </a:schemeClr>
            </a:solidFill>
            <a:ln>
              <a:noFill/>
            </a:ln>
            <a:effectLst>
              <a:outerShdw blurRad="2921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endParaRPr lang="en-US" dirty="0"/>
            </a:p>
          </p:txBody>
        </p:sp>
        <p:pic>
          <p:nvPicPr>
            <p:cNvPr id="3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079244" y="3600984"/>
              <a:ext cx="307522" cy="2881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cxnSp>
        <p:nvCxnSpPr>
          <p:cNvPr id="33" name="Straight Connector 32"/>
          <p:cNvCxnSpPr>
            <a:endCxn id="36" idx="3"/>
          </p:cNvCxnSpPr>
          <p:nvPr/>
        </p:nvCxnSpPr>
        <p:spPr>
          <a:xfrm flipV="1">
            <a:off x="7134571" y="2656455"/>
            <a:ext cx="668813" cy="249076"/>
          </a:xfrm>
          <a:prstGeom prst="line">
            <a:avLst/>
          </a:prstGeom>
          <a:ln w="38100">
            <a:gradFill flip="none" rotWithShape="1">
              <a:gsLst>
                <a:gs pos="100000">
                  <a:srgbClr val="F1BD77">
                    <a:alpha val="0"/>
                  </a:srgbClr>
                </a:gs>
                <a:gs pos="0">
                  <a:schemeClr val="accent1">
                    <a:tint val="66000"/>
                    <a:satMod val="160000"/>
                    <a:alpha val="0"/>
                  </a:schemeClr>
                </a:gs>
                <a:gs pos="83000">
                  <a:schemeClr val="accent6">
                    <a:lumMod val="40000"/>
                    <a:lumOff val="60000"/>
                  </a:schemeClr>
                </a:gs>
                <a:gs pos="27000">
                  <a:schemeClr val="accent6">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3" name="Group 27"/>
          <p:cNvGrpSpPr/>
          <p:nvPr/>
        </p:nvGrpSpPr>
        <p:grpSpPr>
          <a:xfrm>
            <a:off x="7548567" y="2185377"/>
            <a:ext cx="1440798" cy="1063354"/>
            <a:chOff x="424882" y="3394666"/>
            <a:chExt cx="1130429" cy="1128852"/>
          </a:xfrm>
        </p:grpSpPr>
        <p:sp>
          <p:nvSpPr>
            <p:cNvPr id="35" name="Oval 34"/>
            <p:cNvSpPr/>
            <p:nvPr/>
          </p:nvSpPr>
          <p:spPr>
            <a:xfrm>
              <a:off x="424882" y="3884168"/>
              <a:ext cx="1130429" cy="639350"/>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pic>
          <p:nvPicPr>
            <p:cNvPr id="36" name="Picture 2" descr="\\CHICOSTORAGE\Client Projects\Cisco References\Kubrick Icons\Device Icons\Device_generic_building_3154_default_256.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0760" r="-1"/>
            <a:stretch/>
          </p:blipFill>
          <p:spPr bwMode="auto">
            <a:xfrm flipH="1">
              <a:off x="624808" y="3394666"/>
              <a:ext cx="692535" cy="100018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4" name="Group 142"/>
          <p:cNvGrpSpPr/>
          <p:nvPr/>
        </p:nvGrpSpPr>
        <p:grpSpPr>
          <a:xfrm>
            <a:off x="6054315" y="2939964"/>
            <a:ext cx="1014228" cy="617533"/>
            <a:chOff x="5115028" y="2002396"/>
            <a:chExt cx="3266972" cy="2797344"/>
          </a:xfrm>
        </p:grpSpPr>
        <p:pic>
          <p:nvPicPr>
            <p:cNvPr id="38" name="Picture 129" descr="laptop_cutout"/>
            <p:cNvPicPr>
              <a:picLocks noChangeAspect="1" noChangeArrowheads="1"/>
            </p:cNvPicPr>
            <p:nvPr/>
          </p:nvPicPr>
          <p:blipFill>
            <a:blip r:embed="rId5" cstate="screen"/>
            <a:stretch>
              <a:fillRect/>
            </a:stretch>
          </p:blipFill>
          <p:spPr bwMode="auto">
            <a:xfrm>
              <a:off x="5115028" y="2002396"/>
              <a:ext cx="3266972" cy="2797344"/>
            </a:xfrm>
            <a:prstGeom prst="rect">
              <a:avLst/>
            </a:prstGeom>
            <a:noFill/>
            <a:ln>
              <a:noFill/>
            </a:ln>
          </p:spPr>
        </p:pic>
        <p:grpSp>
          <p:nvGrpSpPr>
            <p:cNvPr id="15" name="Group 14"/>
            <p:cNvGrpSpPr/>
            <p:nvPr/>
          </p:nvGrpSpPr>
          <p:grpSpPr>
            <a:xfrm>
              <a:off x="5570918" y="2119719"/>
              <a:ext cx="2357178" cy="1513422"/>
              <a:chOff x="6782188" y="4647518"/>
              <a:chExt cx="2048054" cy="1473882"/>
            </a:xfrm>
          </p:grpSpPr>
          <p:pic>
            <p:nvPicPr>
              <p:cNvPr id="44" name="Picture 11" descr="converj_vdi.png"/>
              <p:cNvPicPr>
                <a:picLocks noChangeAspect="1"/>
              </p:cNvPicPr>
              <p:nvPr/>
            </p:nvPicPr>
            <p:blipFill>
              <a:blip r:embed="rId6" cstate="screen"/>
              <a:srcRect/>
              <a:stretch>
                <a:fillRect/>
              </a:stretch>
            </p:blipFill>
            <p:spPr bwMode="auto">
              <a:xfrm>
                <a:off x="6847785" y="4701867"/>
                <a:ext cx="1982457" cy="1405567"/>
              </a:xfrm>
              <a:prstGeom prst="rect">
                <a:avLst/>
              </a:prstGeom>
              <a:noFill/>
              <a:ln w="9525">
                <a:noFill/>
                <a:miter lim="800000"/>
                <a:headEnd/>
                <a:tailEnd/>
              </a:ln>
              <a:effectLst>
                <a:innerShdw blurRad="114300">
                  <a:prstClr val="black"/>
                </a:innerShdw>
              </a:effectLst>
            </p:spPr>
          </p:pic>
          <p:pic>
            <p:nvPicPr>
              <p:cNvPr id="45" name="Picture 3" descr="HUB_Rich.png"/>
              <p:cNvPicPr>
                <a:picLocks noChangeAspect="1"/>
              </p:cNvPicPr>
              <p:nvPr/>
            </p:nvPicPr>
            <p:blipFill>
              <a:blip r:embed="rId7" cstate="screen"/>
              <a:srcRect/>
              <a:stretch>
                <a:fillRect/>
              </a:stretch>
            </p:blipFill>
            <p:spPr bwMode="auto">
              <a:xfrm>
                <a:off x="6782188" y="4647518"/>
                <a:ext cx="739387" cy="1473882"/>
              </a:xfrm>
              <a:prstGeom prst="rect">
                <a:avLst/>
              </a:prstGeom>
              <a:noFill/>
              <a:ln w="9525">
                <a:noFill/>
                <a:miter lim="800000"/>
                <a:headEnd/>
                <a:tailEnd/>
              </a:ln>
            </p:spPr>
          </p:pic>
        </p:grpSp>
        <p:sp>
          <p:nvSpPr>
            <p:cNvPr id="43" name="Rectangle 42"/>
            <p:cNvSpPr/>
            <p:nvPr/>
          </p:nvSpPr>
          <p:spPr>
            <a:xfrm>
              <a:off x="5619366" y="2165078"/>
              <a:ext cx="775489" cy="1443274"/>
            </a:xfrm>
            <a:prstGeom prst="rect">
              <a:avLst/>
            </a:prstGeom>
            <a:noFill/>
            <a:ln w="28575" cap="flat" cmpd="sng" algn="ctr">
              <a:solidFill>
                <a:srgbClr val="F68B1F"/>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6" name="Group 46"/>
          <p:cNvGrpSpPr/>
          <p:nvPr/>
        </p:nvGrpSpPr>
        <p:grpSpPr>
          <a:xfrm>
            <a:off x="6346096" y="1827244"/>
            <a:ext cx="1163065" cy="977753"/>
            <a:chOff x="7175867" y="3688548"/>
            <a:chExt cx="1772359" cy="1839090"/>
          </a:xfrm>
        </p:grpSpPr>
        <p:pic>
          <p:nvPicPr>
            <p:cNvPr id="47" name="Picture 2"/>
            <p:cNvPicPr>
              <a:picLocks noChangeAspect="1" noChangeArrowheads="1"/>
            </p:cNvPicPr>
            <p:nvPr/>
          </p:nvPicPr>
          <p:blipFill>
            <a:blip r:embed="rId8" cstate="screen"/>
            <a:srcRect/>
            <a:stretch>
              <a:fillRect/>
            </a:stretch>
          </p:blipFill>
          <p:spPr bwMode="auto">
            <a:xfrm>
              <a:off x="7998981" y="3877981"/>
              <a:ext cx="949245" cy="590950"/>
            </a:xfrm>
            <a:prstGeom prst="roundRect">
              <a:avLst/>
            </a:prstGeom>
            <a:noFill/>
            <a:ln w="9525">
              <a:noFill/>
              <a:miter lim="800000"/>
              <a:headEnd/>
              <a:tailEnd/>
            </a:ln>
            <a:effectLst/>
          </p:spPr>
        </p:pic>
        <p:pic>
          <p:nvPicPr>
            <p:cNvPr id="48" name="Picture 4" descr="http://images.apple.com/ipad/features/images/overview_homescreen_20100225.jpg"/>
            <p:cNvPicPr>
              <a:picLocks noChangeAspect="1" noChangeArrowheads="1"/>
            </p:cNvPicPr>
            <p:nvPr/>
          </p:nvPicPr>
          <p:blipFill>
            <a:blip r:embed="rId9" cstate="screen"/>
            <a:srcRect/>
            <a:stretch>
              <a:fillRect/>
            </a:stretch>
          </p:blipFill>
          <p:spPr bwMode="auto">
            <a:xfrm>
              <a:off x="7175867" y="3688548"/>
              <a:ext cx="1220414" cy="1839090"/>
            </a:xfrm>
            <a:prstGeom prst="rect">
              <a:avLst/>
            </a:prstGeom>
            <a:noFill/>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4000" fill="hold" nodeType="clickEffect">
                                  <p:stCondLst>
                                    <p:cond delay="0"/>
                                  </p:stCondLst>
                                  <p:childTnLst>
                                    <p:anim calcmode="discrete" valueType="str">
                                      <p:cBhvr>
                                        <p:cTn id="6" dur="100" fill="hold"/>
                                        <p:tgtEl>
                                          <p:spTgt spid="12"/>
                                        </p:tgtEl>
                                        <p:attrNameLst>
                                          <p:attrName>style.visibility</p:attrName>
                                        </p:attrNameLst>
                                      </p:cBhvr>
                                      <p:tavLst>
                                        <p:tav tm="0">
                                          <p:val>
                                            <p:strVal val="hidden"/>
                                          </p:val>
                                        </p:tav>
                                        <p:tav tm="50000">
                                          <p:val>
                                            <p:strVal val="visible"/>
                                          </p:val>
                                        </p:tav>
                                      </p:tavLst>
                                    </p:anim>
                                  </p:childTnLst>
                                </p:cTn>
                              </p:par>
                            </p:childTnLst>
                          </p:cTn>
                        </p:par>
                        <p:par>
                          <p:cTn id="7" fill="hold">
                            <p:stCondLst>
                              <p:cond delay="400"/>
                            </p:stCondLst>
                            <p:childTnLst>
                              <p:par>
                                <p:cTn id="8" presetID="22" presetClass="entr" presetSubtype="8"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 Same Side Corner Rectangle 25"/>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ound Same Side Corner Rectangle 40"/>
          <p:cNvSpPr/>
          <p:nvPr/>
        </p:nvSpPr>
        <p:spPr>
          <a:xfrm rot="5400000">
            <a:off x="-611641" y="2052196"/>
            <a:ext cx="4721904" cy="3525607"/>
          </a:xfrm>
          <a:prstGeom prst="round2SameRect">
            <a:avLst>
              <a:gd name="adj1" fmla="val 11640"/>
              <a:gd name="adj2" fmla="val 0"/>
            </a:avLst>
          </a:prstGeom>
          <a:gradFill>
            <a:gsLst>
              <a:gs pos="0">
                <a:schemeClr val="bg1">
                  <a:alpha val="0"/>
                </a:schemeClr>
              </a:gs>
              <a:gs pos="100000">
                <a:schemeClr val="bg1">
                  <a:lumMod val="75000"/>
                </a:schemeClr>
              </a:gs>
            </a:gsLst>
            <a:lin ang="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pPr algn="l" defTabSz="914400">
              <a:lnSpc>
                <a:spcPct val="80000"/>
              </a:lnSpc>
              <a:spcBef>
                <a:spcPct val="0"/>
              </a:spcBef>
              <a:buNone/>
            </a:pPr>
            <a:r>
              <a:rPr lang="fr-BE" sz="2600" b="0" i="0" spc="0" baseline="0" dirty="0">
                <a:solidFill>
                  <a:srgbClr val="2B348E"/>
                </a:solidFill>
                <a:latin typeface="Arial"/>
                <a:ea typeface="+mj-ea"/>
                <a:cs typeface="+mj-cs"/>
              </a:rPr>
              <a:t>Être leader sur le marché en termes de performances du poste de travail virtuel et d'évolutivité</a:t>
            </a:r>
            <a:r>
              <a:rPr lang="fr-BE" sz="3200" b="0" i="0" spc="0" baseline="0" dirty="0">
                <a:solidFill>
                  <a:srgbClr val="2B348E"/>
                </a:solidFill>
                <a:latin typeface="Arial"/>
                <a:ea typeface="+mj-ea"/>
                <a:cs typeface="+mj-cs"/>
              </a:rPr>
              <a:t/>
            </a:r>
            <a:br>
              <a:rPr lang="fr-BE" sz="3200" b="0" i="0" spc="0" baseline="0" dirty="0">
                <a:solidFill>
                  <a:srgbClr val="2B348E"/>
                </a:solidFill>
                <a:latin typeface="Arial"/>
                <a:ea typeface="+mj-ea"/>
                <a:cs typeface="+mj-cs"/>
              </a:rPr>
            </a:br>
            <a:r>
              <a:rPr lang="fr-BE" sz="2400" b="0" i="0" spc="0" baseline="0" dirty="0">
                <a:solidFill>
                  <a:srgbClr val="1E1F81"/>
                </a:solidFill>
                <a:latin typeface="Arial"/>
                <a:ea typeface="+mj-ea"/>
                <a:cs typeface="+mj-cs"/>
              </a:rPr>
              <a:t>Plate-forme optimisée pour la </a:t>
            </a:r>
            <a:r>
              <a:rPr lang="fr-BE" sz="2400" b="0" i="0" spc="0" baseline="0" dirty="0" err="1">
                <a:solidFill>
                  <a:srgbClr val="1E1F81"/>
                </a:solidFill>
                <a:latin typeface="Arial"/>
                <a:ea typeface="+mj-ea"/>
                <a:cs typeface="+mj-cs"/>
              </a:rPr>
              <a:t>virtualisation</a:t>
            </a:r>
            <a:r>
              <a:rPr lang="fr-BE" sz="2400" b="0" i="0" spc="0" baseline="0" dirty="0">
                <a:solidFill>
                  <a:srgbClr val="1E1F81"/>
                </a:solidFill>
                <a:latin typeface="Arial"/>
                <a:ea typeface="+mj-ea"/>
                <a:cs typeface="+mj-cs"/>
              </a:rPr>
              <a:t> de poste de travail</a:t>
            </a:r>
            <a:endParaRPr lang="en-US" sz="3200" dirty="0">
              <a:solidFill>
                <a:srgbClr val="1E1F81"/>
              </a:solidFill>
            </a:endParaRPr>
          </a:p>
        </p:txBody>
      </p:sp>
      <p:pic>
        <p:nvPicPr>
          <p:cNvPr id="20" name="Picture 19" descr="C:\Documents and Settings\dlawler\My Documents\Images\product\Cisco\California\high res png1\HBJ01615_Mirror copy.png"/>
          <p:cNvPicPr>
            <a:picLocks noChangeAspect="1" noChangeArrowheads="1"/>
          </p:cNvPicPr>
          <p:nvPr/>
        </p:nvPicPr>
        <p:blipFill>
          <a:blip r:embed="rId3" cstate="screen"/>
          <a:stretch>
            <a:fillRect/>
          </a:stretch>
        </p:blipFill>
        <p:spPr bwMode="auto">
          <a:xfrm>
            <a:off x="866623" y="1965450"/>
            <a:ext cx="2035892" cy="1569028"/>
          </a:xfrm>
          <a:prstGeom prst="rect">
            <a:avLst/>
          </a:prstGeom>
          <a:noFill/>
          <a:ln w="9525">
            <a:noFill/>
            <a:miter lim="800000"/>
            <a:headEnd/>
            <a:tailEnd/>
          </a:ln>
          <a:effectLst/>
        </p:spPr>
      </p:pic>
      <p:grpSp>
        <p:nvGrpSpPr>
          <p:cNvPr id="3" name="Group 15"/>
          <p:cNvGrpSpPr/>
          <p:nvPr/>
        </p:nvGrpSpPr>
        <p:grpSpPr>
          <a:xfrm>
            <a:off x="702415" y="3099062"/>
            <a:ext cx="2428700" cy="2463537"/>
            <a:chOff x="2158923" y="1827733"/>
            <a:chExt cx="4911730" cy="4062705"/>
          </a:xfrm>
        </p:grpSpPr>
        <p:sp>
          <p:nvSpPr>
            <p:cNvPr id="17" name="Line 10"/>
            <p:cNvSpPr>
              <a:spLocks noChangeShapeType="1"/>
            </p:cNvSpPr>
            <p:nvPr/>
          </p:nvSpPr>
          <p:spPr bwMode="auto">
            <a:xfrm flipV="1">
              <a:off x="4091166" y="4773708"/>
              <a:ext cx="2979487" cy="2"/>
            </a:xfrm>
            <a:prstGeom prst="line">
              <a:avLst/>
            </a:prstGeom>
            <a:noFill/>
            <a:ln w="19050">
              <a:solidFill>
                <a:schemeClr val="tx1">
                  <a:lumMod val="75000"/>
                </a:schemeClr>
              </a:solidFill>
              <a:round/>
              <a:headEnd/>
              <a:tailEnd type="triangle" w="med" len="med"/>
            </a:ln>
          </p:spPr>
          <p:txBody>
            <a:bodyPr wrap="none" anchor="ctr"/>
            <a:lstStyle/>
            <a:p>
              <a:endParaRPr lang="en-US" sz="1200"/>
            </a:p>
          </p:txBody>
        </p:sp>
        <p:sp>
          <p:nvSpPr>
            <p:cNvPr id="23" name="Line 11"/>
            <p:cNvSpPr>
              <a:spLocks noChangeShapeType="1"/>
            </p:cNvSpPr>
            <p:nvPr/>
          </p:nvSpPr>
          <p:spPr bwMode="auto">
            <a:xfrm flipH="1">
              <a:off x="2158923" y="4567518"/>
              <a:ext cx="1906523" cy="1280690"/>
            </a:xfrm>
            <a:prstGeom prst="line">
              <a:avLst/>
            </a:prstGeom>
            <a:noFill/>
            <a:ln w="19050">
              <a:solidFill>
                <a:schemeClr val="tx1">
                  <a:lumMod val="75000"/>
                </a:schemeClr>
              </a:solidFill>
              <a:round/>
              <a:headEnd/>
              <a:tailEnd type="triangle" w="med" len="med"/>
            </a:ln>
          </p:spPr>
          <p:txBody>
            <a:bodyPr wrap="none" anchor="ctr"/>
            <a:lstStyle/>
            <a:p>
              <a:endParaRPr lang="en-US" sz="1200"/>
            </a:p>
          </p:txBody>
        </p:sp>
        <p:sp>
          <p:nvSpPr>
            <p:cNvPr id="24" name="Line 12"/>
            <p:cNvSpPr>
              <a:spLocks noChangeShapeType="1"/>
            </p:cNvSpPr>
            <p:nvPr/>
          </p:nvSpPr>
          <p:spPr bwMode="auto">
            <a:xfrm flipH="1" flipV="1">
              <a:off x="4324763" y="1827733"/>
              <a:ext cx="0" cy="3002901"/>
            </a:xfrm>
            <a:prstGeom prst="line">
              <a:avLst/>
            </a:prstGeom>
            <a:noFill/>
            <a:ln w="19050">
              <a:solidFill>
                <a:schemeClr val="tx1">
                  <a:lumMod val="75000"/>
                </a:schemeClr>
              </a:solidFill>
              <a:round/>
              <a:headEnd/>
              <a:tailEnd type="triangle" w="med" len="med"/>
            </a:ln>
          </p:spPr>
          <p:txBody>
            <a:bodyPr wrap="none" anchor="ctr"/>
            <a:lstStyle/>
            <a:p>
              <a:endParaRPr lang="en-US" sz="1200"/>
            </a:p>
          </p:txBody>
        </p:sp>
        <p:grpSp>
          <p:nvGrpSpPr>
            <p:cNvPr id="4" name="Group 12"/>
            <p:cNvGrpSpPr/>
            <p:nvPr/>
          </p:nvGrpSpPr>
          <p:grpSpPr>
            <a:xfrm>
              <a:off x="3061504" y="3054270"/>
              <a:ext cx="2567364" cy="2222322"/>
              <a:chOff x="3220998" y="2788454"/>
              <a:chExt cx="2567364" cy="2222322"/>
            </a:xfrm>
          </p:grpSpPr>
          <p:pic>
            <p:nvPicPr>
              <p:cNvPr id="32" name="Picture 151" descr="ICON_VM_desktop_Q308"/>
              <p:cNvPicPr>
                <a:picLocks noChangeAspect="1" noChangeArrowheads="1"/>
              </p:cNvPicPr>
              <p:nvPr/>
            </p:nvPicPr>
            <p:blipFill>
              <a:blip r:embed="rId4" cstate="print"/>
              <a:srcRect/>
              <a:stretch>
                <a:fillRect/>
              </a:stretch>
            </p:blipFill>
            <p:spPr bwMode="auto">
              <a:xfrm>
                <a:off x="3220998" y="4021831"/>
                <a:ext cx="898053" cy="925149"/>
              </a:xfrm>
              <a:prstGeom prst="rect">
                <a:avLst/>
              </a:prstGeom>
              <a:noFill/>
              <a:ln w="9525">
                <a:noFill/>
                <a:miter lim="800000"/>
                <a:headEnd/>
                <a:tailEnd/>
              </a:ln>
            </p:spPr>
          </p:pic>
          <p:pic>
            <p:nvPicPr>
              <p:cNvPr id="33" name="Picture 151" descr="ICON_VM_desktop_Q308"/>
              <p:cNvPicPr>
                <a:picLocks noChangeAspect="1" noChangeArrowheads="1"/>
              </p:cNvPicPr>
              <p:nvPr/>
            </p:nvPicPr>
            <p:blipFill>
              <a:blip r:embed="rId4" cstate="print"/>
              <a:srcRect/>
              <a:stretch>
                <a:fillRect/>
              </a:stretch>
            </p:blipFill>
            <p:spPr bwMode="auto">
              <a:xfrm>
                <a:off x="3614402" y="3415775"/>
                <a:ext cx="898053" cy="925149"/>
              </a:xfrm>
              <a:prstGeom prst="rect">
                <a:avLst/>
              </a:prstGeom>
              <a:noFill/>
              <a:ln w="9525">
                <a:noFill/>
                <a:miter lim="800000"/>
                <a:headEnd/>
                <a:tailEnd/>
              </a:ln>
            </p:spPr>
          </p:pic>
          <p:pic>
            <p:nvPicPr>
              <p:cNvPr id="34" name="Picture 151" descr="ICON_VM_desktop_Q308"/>
              <p:cNvPicPr>
                <a:picLocks noChangeAspect="1" noChangeArrowheads="1"/>
              </p:cNvPicPr>
              <p:nvPr/>
            </p:nvPicPr>
            <p:blipFill>
              <a:blip r:embed="rId4" cstate="print"/>
              <a:srcRect/>
              <a:stretch>
                <a:fillRect/>
              </a:stretch>
            </p:blipFill>
            <p:spPr bwMode="auto">
              <a:xfrm>
                <a:off x="4050338" y="4053729"/>
                <a:ext cx="898053" cy="925149"/>
              </a:xfrm>
              <a:prstGeom prst="rect">
                <a:avLst/>
              </a:prstGeom>
              <a:noFill/>
              <a:ln w="9525">
                <a:noFill/>
                <a:miter lim="800000"/>
                <a:headEnd/>
                <a:tailEnd/>
              </a:ln>
            </p:spPr>
          </p:pic>
          <p:pic>
            <p:nvPicPr>
              <p:cNvPr id="35" name="Picture 151" descr="ICON_VM_desktop_Q308"/>
              <p:cNvPicPr>
                <a:picLocks noChangeAspect="1" noChangeArrowheads="1"/>
              </p:cNvPicPr>
              <p:nvPr/>
            </p:nvPicPr>
            <p:blipFill>
              <a:blip r:embed="rId4" cstate="print"/>
              <a:srcRect/>
              <a:stretch>
                <a:fillRect/>
              </a:stretch>
            </p:blipFill>
            <p:spPr bwMode="auto">
              <a:xfrm>
                <a:off x="4443743" y="3437041"/>
                <a:ext cx="898053" cy="925149"/>
              </a:xfrm>
              <a:prstGeom prst="rect">
                <a:avLst/>
              </a:prstGeom>
              <a:noFill/>
              <a:ln w="9525">
                <a:noFill/>
                <a:miter lim="800000"/>
                <a:headEnd/>
                <a:tailEnd/>
              </a:ln>
            </p:spPr>
          </p:pic>
          <p:pic>
            <p:nvPicPr>
              <p:cNvPr id="36" name="Picture 151" descr="ICON_VM_desktop_Q308"/>
              <p:cNvPicPr>
                <a:picLocks noChangeAspect="1" noChangeArrowheads="1"/>
              </p:cNvPicPr>
              <p:nvPr/>
            </p:nvPicPr>
            <p:blipFill>
              <a:blip r:embed="rId4" cstate="print"/>
              <a:srcRect/>
              <a:stretch>
                <a:fillRect/>
              </a:stretch>
            </p:blipFill>
            <p:spPr bwMode="auto">
              <a:xfrm>
                <a:off x="4890309" y="4085627"/>
                <a:ext cx="898053" cy="925149"/>
              </a:xfrm>
              <a:prstGeom prst="rect">
                <a:avLst/>
              </a:prstGeom>
              <a:noFill/>
              <a:ln w="9525">
                <a:noFill/>
                <a:miter lim="800000"/>
                <a:headEnd/>
                <a:tailEnd/>
              </a:ln>
            </p:spPr>
          </p:pic>
          <p:pic>
            <p:nvPicPr>
              <p:cNvPr id="37" name="Picture 151" descr="ICON_VM_desktop_Q308"/>
              <p:cNvPicPr>
                <a:picLocks noChangeAspect="1" noChangeArrowheads="1"/>
              </p:cNvPicPr>
              <p:nvPr/>
            </p:nvPicPr>
            <p:blipFill>
              <a:blip r:embed="rId4" cstate="print"/>
              <a:srcRect/>
              <a:stretch>
                <a:fillRect/>
              </a:stretch>
            </p:blipFill>
            <p:spPr bwMode="auto">
              <a:xfrm>
                <a:off x="4029073" y="2788454"/>
                <a:ext cx="898053" cy="925149"/>
              </a:xfrm>
              <a:prstGeom prst="rect">
                <a:avLst/>
              </a:prstGeom>
              <a:noFill/>
              <a:ln w="9525">
                <a:noFill/>
                <a:miter lim="800000"/>
                <a:headEnd/>
                <a:tailEnd/>
              </a:ln>
            </p:spPr>
          </p:pic>
        </p:grpSp>
        <p:sp>
          <p:nvSpPr>
            <p:cNvPr id="28" name="Text Box 8"/>
            <p:cNvSpPr txBox="1">
              <a:spLocks noChangeArrowheads="1"/>
            </p:cNvSpPr>
            <p:nvPr/>
          </p:nvSpPr>
          <p:spPr bwMode="auto">
            <a:xfrm rot="16200000">
              <a:off x="3354301" y="2320449"/>
              <a:ext cx="1346104" cy="522847"/>
            </a:xfrm>
            <a:prstGeom prst="rect">
              <a:avLst/>
            </a:prstGeom>
            <a:noFill/>
            <a:ln w="12700">
              <a:noFill/>
              <a:miter lim="800000"/>
              <a:headEnd/>
              <a:tailEnd/>
            </a:ln>
          </p:spPr>
          <p:txBody>
            <a:bodyPr wrap="none">
              <a:spAutoFit/>
            </a:bodyPr>
            <a:lstStyle/>
            <a:p>
              <a:pPr algn="ctr" defTabSz="914400">
                <a:lnSpc>
                  <a:spcPct val="90000"/>
                </a:lnSpc>
                <a:buNone/>
              </a:pPr>
              <a:r>
                <a:rPr lang="fr-BE" sz="1200" b="1" i="0" dirty="0" smtClean="0">
                  <a:solidFill>
                    <a:srgbClr val="ABDFF0">
                      <a:lumMod val="25000"/>
                    </a:srgbClr>
                  </a:solidFill>
                  <a:latin typeface="Arial"/>
                  <a:ea typeface="+mn-ea"/>
                  <a:cs typeface="+mn-cs"/>
                </a:rPr>
                <a:t>Mémoire</a:t>
              </a:r>
              <a:endParaRPr lang="fr-BE" sz="1200" b="1" i="0" dirty="0">
                <a:solidFill>
                  <a:srgbClr val="ABDFF0">
                    <a:lumMod val="25000"/>
                  </a:srgbClr>
                </a:solidFill>
                <a:latin typeface="Arial"/>
                <a:ea typeface="+mn-ea"/>
                <a:cs typeface="+mn-cs"/>
              </a:endParaRPr>
            </a:p>
          </p:txBody>
        </p:sp>
        <p:sp>
          <p:nvSpPr>
            <p:cNvPr id="29" name="Text Box 6"/>
            <p:cNvSpPr txBox="1">
              <a:spLocks noChangeArrowheads="1"/>
            </p:cNvSpPr>
            <p:nvPr/>
          </p:nvSpPr>
          <p:spPr bwMode="auto">
            <a:xfrm>
              <a:off x="5562918" y="4362265"/>
              <a:ext cx="1317724" cy="546344"/>
            </a:xfrm>
            <a:prstGeom prst="rect">
              <a:avLst/>
            </a:prstGeom>
            <a:noFill/>
            <a:ln w="12700">
              <a:noFill/>
              <a:miter lim="800000"/>
              <a:headEnd/>
              <a:tailEnd/>
            </a:ln>
          </p:spPr>
          <p:txBody>
            <a:bodyPr wrap="none">
              <a:spAutoFit/>
            </a:bodyPr>
            <a:lstStyle/>
            <a:p>
              <a:pPr algn="ctr" defTabSz="914400">
                <a:lnSpc>
                  <a:spcPct val="90000"/>
                </a:lnSpc>
                <a:buNone/>
              </a:pPr>
              <a:r>
                <a:rPr lang="en-US" sz="1200" b="1" i="0">
                  <a:solidFill>
                    <a:srgbClr val="ABDFF0">
                      <a:lumMod val="25000"/>
                    </a:srgbClr>
                  </a:solidFill>
                  <a:latin typeface="Arial"/>
                  <a:ea typeface="+mn-ea"/>
                  <a:cs typeface="+mn-cs"/>
                </a:rPr>
                <a:t>CPU</a:t>
              </a:r>
            </a:p>
          </p:txBody>
        </p:sp>
        <p:sp>
          <p:nvSpPr>
            <p:cNvPr id="30" name="Text Box 7"/>
            <p:cNvSpPr txBox="1">
              <a:spLocks noChangeArrowheads="1"/>
            </p:cNvSpPr>
            <p:nvPr/>
          </p:nvSpPr>
          <p:spPr bwMode="auto">
            <a:xfrm rot="19278751">
              <a:off x="2169473" y="4979824"/>
              <a:ext cx="1014465" cy="546344"/>
            </a:xfrm>
            <a:prstGeom prst="rect">
              <a:avLst/>
            </a:prstGeom>
            <a:noFill/>
            <a:ln w="12700">
              <a:noFill/>
              <a:miter lim="800000"/>
              <a:headEnd/>
              <a:tailEnd/>
            </a:ln>
          </p:spPr>
          <p:txBody>
            <a:bodyPr wrap="none">
              <a:spAutoFit/>
            </a:bodyPr>
            <a:lstStyle/>
            <a:p>
              <a:pPr algn="ctr" defTabSz="914400">
                <a:lnSpc>
                  <a:spcPct val="90000"/>
                </a:lnSpc>
                <a:buNone/>
              </a:pPr>
              <a:r>
                <a:rPr lang="en-US" sz="1200" b="1" i="0">
                  <a:solidFill>
                    <a:srgbClr val="ABDFF0">
                      <a:lumMod val="25000"/>
                    </a:srgbClr>
                  </a:solidFill>
                  <a:latin typeface="Arial"/>
                  <a:ea typeface="+mn-ea"/>
                  <a:cs typeface="+mn-cs"/>
                </a:rPr>
                <a:t>E/S</a:t>
              </a:r>
            </a:p>
          </p:txBody>
        </p:sp>
        <p:sp>
          <p:nvSpPr>
            <p:cNvPr id="31" name="Rectangle 30"/>
            <p:cNvSpPr/>
            <p:nvPr/>
          </p:nvSpPr>
          <p:spPr>
            <a:xfrm>
              <a:off x="3101162" y="5433238"/>
              <a:ext cx="3480392"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41" indent="-165141" algn="l" defTabSz="914400">
                <a:lnSpc>
                  <a:spcPct val="90000"/>
                </a:lnSpc>
                <a:buNone/>
              </a:pPr>
              <a:r>
                <a:rPr lang="fr-BE" sz="1200" b="1" i="0" dirty="0" smtClean="0">
                  <a:solidFill>
                    <a:srgbClr val="ABDFF0">
                      <a:lumMod val="25000"/>
                    </a:srgbClr>
                  </a:solidFill>
                  <a:latin typeface="Arial"/>
                  <a:ea typeface="+mn-ea"/>
                  <a:cs typeface="+mn-cs"/>
                </a:rPr>
                <a:t>Structure unifiée (</a:t>
              </a:r>
              <a:r>
                <a:rPr lang="fr-BE" sz="1200" b="1" i="0" dirty="0" err="1" smtClean="0">
                  <a:solidFill>
                    <a:srgbClr val="ABDFF0">
                      <a:lumMod val="25000"/>
                    </a:srgbClr>
                  </a:solidFill>
                  <a:latin typeface="Arial"/>
                  <a:ea typeface="+mn-ea"/>
                  <a:cs typeface="+mn-cs"/>
                </a:rPr>
                <a:t>FCoE</a:t>
              </a:r>
              <a:r>
                <a:rPr lang="fr-BE" sz="1200" b="1" i="0" dirty="0" smtClean="0">
                  <a:solidFill>
                    <a:srgbClr val="ABDFF0">
                      <a:lumMod val="25000"/>
                    </a:srgbClr>
                  </a:solidFill>
                  <a:latin typeface="Arial"/>
                  <a:ea typeface="+mn-ea"/>
                  <a:cs typeface="+mn-cs"/>
                </a:rPr>
                <a:t>)</a:t>
              </a:r>
              <a:endParaRPr lang="fr-BE" sz="1200" b="1" i="0" dirty="0">
                <a:solidFill>
                  <a:srgbClr val="ABDFF0">
                    <a:lumMod val="25000"/>
                  </a:srgbClr>
                </a:solidFill>
                <a:latin typeface="Arial"/>
                <a:ea typeface="+mn-ea"/>
                <a:cs typeface="+mn-cs"/>
              </a:endParaRPr>
            </a:p>
          </p:txBody>
        </p:sp>
      </p:grpSp>
      <p:sp>
        <p:nvSpPr>
          <p:cNvPr id="19" name="Rectangle 18"/>
          <p:cNvSpPr/>
          <p:nvPr/>
        </p:nvSpPr>
        <p:spPr>
          <a:xfrm>
            <a:off x="3588315" y="1784869"/>
            <a:ext cx="5486399" cy="4807294"/>
          </a:xfrm>
          <a:prstGeom prst="rect">
            <a:avLst/>
          </a:prstGeom>
          <a:noFill/>
          <a:ln w="9525">
            <a:noFill/>
            <a:miter lim="800000"/>
            <a:headEnd/>
            <a:tailEnd/>
          </a:ln>
        </p:spPr>
        <p:txBody>
          <a:bodyPr wrap="square" lIns="82124" tIns="41061" rIns="82124" bIns="41061" anchor="t" anchorCtr="0">
            <a:prstTxWarp prst="textNoShape">
              <a:avLst/>
            </a:prstTxWarp>
            <a:spAutoFit/>
          </a:bodyPr>
          <a:lstStyle/>
          <a:p>
            <a:pPr marL="174650" indent="-174650" algn="l" defTabSz="814365">
              <a:lnSpc>
                <a:spcPct val="95000"/>
              </a:lnSpc>
              <a:spcBef>
                <a:spcPts val="600"/>
              </a:spcBef>
              <a:spcAft>
                <a:spcPts val="1200"/>
              </a:spcAft>
              <a:buClr>
                <a:srgbClr val="1E1F81"/>
              </a:buClr>
              <a:buSzPct val="80000"/>
              <a:buFont typeface="Arial"/>
              <a:buChar char="•"/>
            </a:pPr>
            <a:r>
              <a:rPr lang="fr-BE" sz="2000" b="1" i="0" dirty="0">
                <a:solidFill>
                  <a:srgbClr val="08252E"/>
                </a:solidFill>
                <a:latin typeface="Arial"/>
                <a:ea typeface="ＭＳ Ｐゴシック"/>
                <a:cs typeface="ＭＳ Ｐゴシック"/>
              </a:rPr>
              <a:t>Coûts réduits</a:t>
            </a:r>
            <a:r>
              <a:rPr lang="fr-BE" sz="2000" b="0" i="0" dirty="0">
                <a:solidFill>
                  <a:srgbClr val="08252E"/>
                </a:solidFill>
                <a:latin typeface="Arial"/>
                <a:ea typeface="ＭＳ Ｐゴシック"/>
                <a:cs typeface="ＭＳ Ｐゴシック"/>
              </a:rPr>
              <a:t> de traitement et d'infrastructure réseau</a:t>
            </a:r>
          </a:p>
          <a:p>
            <a:pPr marL="174650" indent="-174650" algn="l" defTabSz="814365">
              <a:lnSpc>
                <a:spcPct val="95000"/>
              </a:lnSpc>
              <a:spcBef>
                <a:spcPts val="600"/>
              </a:spcBef>
              <a:spcAft>
                <a:spcPts val="1200"/>
              </a:spcAft>
              <a:buClr>
                <a:srgbClr val="1E1F81"/>
              </a:buClr>
              <a:buSzPct val="80000"/>
              <a:buFont typeface="Arial"/>
              <a:buChar char="•"/>
            </a:pPr>
            <a:r>
              <a:rPr lang="fr-BE" sz="2000" b="1" i="0" dirty="0">
                <a:solidFill>
                  <a:srgbClr val="08252E"/>
                </a:solidFill>
                <a:latin typeface="Arial"/>
                <a:ea typeface="ＭＳ Ｐゴシック"/>
                <a:cs typeface="ＭＳ Ｐゴシック"/>
              </a:rPr>
              <a:t>Plus grande densité du poste de travail </a:t>
            </a:r>
            <a:r>
              <a:rPr lang="fr-BE" sz="2000" b="0" i="0" dirty="0" smtClean="0">
                <a:solidFill>
                  <a:srgbClr val="08252E"/>
                </a:solidFill>
                <a:latin typeface="Arial"/>
                <a:ea typeface="ＭＳ Ｐゴシック"/>
                <a:cs typeface="ＭＳ Ｐゴシック"/>
              </a:rPr>
              <a:t>sans affecter </a:t>
            </a:r>
            <a:r>
              <a:rPr lang="fr-BE" sz="2000" b="0" i="0" dirty="0">
                <a:solidFill>
                  <a:srgbClr val="08252E"/>
                </a:solidFill>
                <a:latin typeface="Arial"/>
                <a:ea typeface="ＭＳ Ｐゴシック"/>
                <a:cs typeface="ＭＳ Ｐゴシック"/>
              </a:rPr>
              <a:t>les performances</a:t>
            </a:r>
          </a:p>
          <a:p>
            <a:pPr marL="174650" indent="-174650" algn="l" defTabSz="814365">
              <a:lnSpc>
                <a:spcPct val="95000"/>
              </a:lnSpc>
              <a:spcBef>
                <a:spcPts val="600"/>
              </a:spcBef>
              <a:spcAft>
                <a:spcPts val="1200"/>
              </a:spcAft>
              <a:buClr>
                <a:srgbClr val="1E1F81"/>
              </a:buClr>
              <a:buSzPct val="80000"/>
              <a:buFont typeface="Arial"/>
              <a:buChar char="•"/>
            </a:pPr>
            <a:r>
              <a:rPr lang="fr-BE" sz="2000" b="1" i="0" dirty="0">
                <a:solidFill>
                  <a:srgbClr val="08252E"/>
                </a:solidFill>
                <a:latin typeface="Arial"/>
                <a:ea typeface="ＭＳ Ｐゴシック"/>
                <a:cs typeface="ＭＳ Ｐゴシック"/>
              </a:rPr>
              <a:t>Fonctionnement simple –</a:t>
            </a:r>
            <a:r>
              <a:rPr lang="fr-BE" sz="2000" b="0" i="0" dirty="0">
                <a:solidFill>
                  <a:srgbClr val="08252E"/>
                </a:solidFill>
                <a:latin typeface="Arial"/>
                <a:ea typeface="ＭＳ Ｐゴシック"/>
                <a:cs typeface="ＭＳ Ｐゴシック"/>
              </a:rPr>
              <a:t> démarre en quelques minutes, s'adapte en quelques secondes</a:t>
            </a:r>
          </a:p>
          <a:p>
            <a:pPr marL="174650" indent="-174650" algn="l" defTabSz="814365">
              <a:lnSpc>
                <a:spcPct val="95000"/>
              </a:lnSpc>
              <a:spcBef>
                <a:spcPts val="600"/>
              </a:spcBef>
              <a:spcAft>
                <a:spcPts val="1200"/>
              </a:spcAft>
              <a:buClr>
                <a:srgbClr val="1E1F81"/>
              </a:buClr>
              <a:buSzPct val="80000"/>
              <a:buFont typeface="Arial"/>
              <a:buChar char="•"/>
            </a:pPr>
            <a:r>
              <a:rPr lang="fr-BE" sz="2000" b="1" i="0" dirty="0">
                <a:solidFill>
                  <a:srgbClr val="08252E"/>
                </a:solidFill>
                <a:latin typeface="Arial"/>
                <a:ea typeface="ＭＳ Ｐゴシック"/>
                <a:cs typeface="ＭＳ Ｐゴシック"/>
              </a:rPr>
              <a:t>Évolutivité très importante – </a:t>
            </a:r>
            <a:r>
              <a:rPr lang="fr-BE" sz="2000" b="0" i="0" dirty="0">
                <a:solidFill>
                  <a:srgbClr val="08252E"/>
                </a:solidFill>
                <a:latin typeface="Arial"/>
                <a:ea typeface="ＭＳ Ｐゴシック"/>
                <a:cs typeface="ＭＳ Ｐゴシック"/>
              </a:rPr>
              <a:t>s'adapte facilement à 1 000 postes de travail par système UCS</a:t>
            </a:r>
          </a:p>
          <a:p>
            <a:pPr marL="174650" indent="-174650" algn="l" defTabSz="814365">
              <a:lnSpc>
                <a:spcPct val="95000"/>
              </a:lnSpc>
              <a:spcBef>
                <a:spcPts val="600"/>
              </a:spcBef>
              <a:spcAft>
                <a:spcPts val="1200"/>
              </a:spcAft>
              <a:buClr>
                <a:srgbClr val="1E1F81"/>
              </a:buClr>
              <a:buSzPct val="80000"/>
              <a:buFont typeface="Arial"/>
              <a:buChar char="•"/>
            </a:pPr>
            <a:r>
              <a:rPr lang="fr-BE" sz="2000" b="0" i="0" dirty="0">
                <a:solidFill>
                  <a:srgbClr val="08252E"/>
                </a:solidFill>
                <a:latin typeface="Arial"/>
                <a:ea typeface="ＭＳ Ｐゴシック"/>
                <a:cs typeface="ＭＳ Ｐゴシック"/>
              </a:rPr>
              <a:t>Empreinte mémoire et E/S étendues pour </a:t>
            </a:r>
            <a:r>
              <a:rPr lang="fr-BE" sz="2000" b="1" i="0" dirty="0">
                <a:solidFill>
                  <a:srgbClr val="08252E"/>
                </a:solidFill>
                <a:latin typeface="Arial"/>
                <a:ea typeface="ＭＳ Ｐゴシック"/>
                <a:cs typeface="ＭＳ Ｐゴシック"/>
              </a:rPr>
              <a:t>éviter des engorgements de </a:t>
            </a:r>
            <a:r>
              <a:rPr lang="fr-BE" sz="2000" b="1" i="0" dirty="0" err="1">
                <a:solidFill>
                  <a:srgbClr val="08252E"/>
                </a:solidFill>
                <a:latin typeface="Arial"/>
                <a:ea typeface="ＭＳ Ｐゴシック"/>
                <a:cs typeface="ＭＳ Ｐゴシック"/>
              </a:rPr>
              <a:t>virtualisation</a:t>
            </a:r>
            <a:r>
              <a:rPr lang="fr-BE" sz="2000" b="1" i="0" dirty="0">
                <a:solidFill>
                  <a:srgbClr val="08252E"/>
                </a:solidFill>
                <a:latin typeface="Arial"/>
                <a:ea typeface="ＭＳ Ｐゴシック"/>
                <a:cs typeface="ＭＳ Ｐゴシック"/>
              </a:rPr>
              <a:t> du poste de travail</a:t>
            </a:r>
          </a:p>
        </p:txBody>
      </p:sp>
      <p:sp>
        <p:nvSpPr>
          <p:cNvPr id="54" name="TextBox 53"/>
          <p:cNvSpPr txBox="1"/>
          <p:nvPr/>
        </p:nvSpPr>
        <p:spPr>
          <a:xfrm>
            <a:off x="1208335" y="1595993"/>
            <a:ext cx="1313180" cy="369332"/>
          </a:xfrm>
          <a:prstGeom prst="rect">
            <a:avLst/>
          </a:prstGeom>
          <a:noFill/>
        </p:spPr>
        <p:txBody>
          <a:bodyPr wrap="none" rtlCol="0">
            <a:spAutoFit/>
          </a:bodyPr>
          <a:lstStyle/>
          <a:p>
            <a:pPr algn="l" defTabSz="914400">
              <a:buNone/>
            </a:pPr>
            <a:r>
              <a:rPr lang="fr-BE" sz="1800" b="0" i="0">
                <a:solidFill>
                  <a:schemeClr val="tx1"/>
                </a:solidFill>
                <a:latin typeface="Arial"/>
                <a:ea typeface="+mn-ea"/>
                <a:cs typeface="+mn-cs"/>
              </a:rPr>
              <a:t>Cisco UCS</a:t>
            </a:r>
            <a:endParaRPr lang="en-US" dirty="0"/>
          </a:p>
        </p:txBody>
      </p:sp>
    </p:spTree>
    <p:extLst>
      <p:ext uri="{BB962C8B-B14F-4D97-AF65-F5344CB8AC3E}">
        <p14:creationId xmlns="" xmlns:p14="http://schemas.microsoft.com/office/powerpoint/2010/main" val="3806656245"/>
      </p:ext>
    </p:extLst>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08343" y="1620455"/>
            <a:ext cx="1585734" cy="4689749"/>
          </a:xfrm>
          <a:prstGeom prst="roundRect">
            <a:avLst>
              <a:gd name="adj" fmla="val 5368"/>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a:lnSpc>
                <a:spcPct val="95000"/>
              </a:lnSpc>
              <a:spcBef>
                <a:spcPts val="1200"/>
              </a:spcBef>
              <a:buClr>
                <a:srgbClr val="FFFFFF"/>
              </a:buClr>
              <a:defRPr/>
            </a:pPr>
            <a:endParaRPr lang="en-US" dirty="0">
              <a:solidFill>
                <a:schemeClr val="lt1"/>
              </a:solidFill>
            </a:endParaRPr>
          </a:p>
        </p:txBody>
      </p:sp>
      <p:sp>
        <p:nvSpPr>
          <p:cNvPr id="39" name="Rectangle 38"/>
          <p:cNvSpPr/>
          <p:nvPr/>
        </p:nvSpPr>
        <p:spPr>
          <a:xfrm>
            <a:off x="0" y="3894638"/>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8" name="Title 1"/>
          <p:cNvSpPr>
            <a:spLocks noGrp="1"/>
          </p:cNvSpPr>
          <p:nvPr>
            <p:ph type="title"/>
          </p:nvPr>
        </p:nvSpPr>
        <p:spPr/>
        <p:txBody>
          <a:bodyPr/>
          <a:lstStyle/>
          <a:p>
            <a:pPr algn="l" defTabSz="914400">
              <a:lnSpc>
                <a:spcPct val="80000"/>
              </a:lnSpc>
              <a:spcBef>
                <a:spcPct val="0"/>
              </a:spcBef>
              <a:buNone/>
            </a:pPr>
            <a:r>
              <a:rPr lang="fr-BE" sz="3200" b="0" i="0" spc="0" baseline="0">
                <a:solidFill>
                  <a:srgbClr val="2B348E"/>
                </a:solidFill>
                <a:latin typeface="Arial"/>
                <a:ea typeface="+mj-ea"/>
                <a:cs typeface="+mj-cs"/>
              </a:rPr>
              <a:t>Cisco VXI Data Center</a:t>
            </a:r>
            <a:br>
              <a:rPr lang="fr-BE" sz="3200" b="0" i="0" spc="0" baseline="0">
                <a:solidFill>
                  <a:srgbClr val="2B348E"/>
                </a:solidFill>
                <a:latin typeface="Arial"/>
                <a:ea typeface="+mj-ea"/>
                <a:cs typeface="+mj-cs"/>
              </a:rPr>
            </a:br>
            <a:r>
              <a:rPr lang="fr-BE" sz="2400" b="0" i="0" spc="-50" baseline="0">
                <a:solidFill>
                  <a:srgbClr val="1E1F81"/>
                </a:solidFill>
                <a:latin typeface="Arial"/>
                <a:ea typeface="+mj-ea"/>
                <a:cs typeface="+mj-cs"/>
              </a:rPr>
              <a:t>Adaptation + simplification des postes de travail virtuels = coûts d'exploitation réduits</a:t>
            </a:r>
            <a:endParaRPr lang="en-US" sz="2400" spc="-50" dirty="0">
              <a:solidFill>
                <a:srgbClr val="1E1F81"/>
              </a:solidFill>
            </a:endParaRPr>
          </a:p>
        </p:txBody>
      </p:sp>
      <p:sp>
        <p:nvSpPr>
          <p:cNvPr id="61" name="Rounded Rectangle 60"/>
          <p:cNvSpPr/>
          <p:nvPr/>
        </p:nvSpPr>
        <p:spPr>
          <a:xfrm rot="10800000" flipV="1">
            <a:off x="428487" y="5667041"/>
            <a:ext cx="8420239" cy="462652"/>
          </a:xfrm>
          <a:prstGeom prst="roundRect">
            <a:avLst>
              <a:gd name="adj" fmla="val 50000"/>
            </a:avLst>
          </a:prstGeom>
          <a:gradFill>
            <a:gsLst>
              <a:gs pos="0">
                <a:srgbClr val="3852A3"/>
              </a:gs>
              <a:gs pos="100000">
                <a:srgbClr val="331645"/>
              </a:gs>
            </a:gsLst>
            <a:lin ang="2400000" scaled="0"/>
          </a:gradFill>
          <a:ln w="38100">
            <a:gradFill>
              <a:gsLst>
                <a:gs pos="0">
                  <a:srgbClr val="3852A3"/>
                </a:gs>
                <a:gs pos="100000">
                  <a:srgbClr val="331645"/>
                </a:gs>
              </a:gsLst>
              <a:lin ang="2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75000"/>
              </a:lnSpc>
              <a:spcBef>
                <a:spcPct val="0"/>
              </a:spcBef>
              <a:spcAft>
                <a:spcPct val="0"/>
              </a:spcAft>
            </a:pPr>
            <a:endParaRPr lang="en-US" b="1" dirty="0">
              <a:solidFill>
                <a:srgbClr val="FFFFFF"/>
              </a:solidFill>
              <a:effectLst>
                <a:outerShdw blurRad="38100" dist="38100" dir="2700000" algn="tl">
                  <a:srgbClr val="000000">
                    <a:alpha val="43137"/>
                  </a:srgbClr>
                </a:outerShdw>
              </a:effectLst>
              <a:latin typeface="Arial"/>
            </a:endParaRPr>
          </a:p>
        </p:txBody>
      </p:sp>
      <p:grpSp>
        <p:nvGrpSpPr>
          <p:cNvPr id="2" name="Group 31"/>
          <p:cNvGrpSpPr/>
          <p:nvPr/>
        </p:nvGrpSpPr>
        <p:grpSpPr>
          <a:xfrm>
            <a:off x="467774" y="1875715"/>
            <a:ext cx="1060450" cy="3587750"/>
            <a:chOff x="238125" y="2070100"/>
            <a:chExt cx="1060450" cy="3587750"/>
          </a:xfrm>
        </p:grpSpPr>
        <p:grpSp>
          <p:nvGrpSpPr>
            <p:cNvPr id="3" name="Group 138"/>
            <p:cNvGrpSpPr>
              <a:grpSpLocks/>
            </p:cNvGrpSpPr>
            <p:nvPr/>
          </p:nvGrpSpPr>
          <p:grpSpPr bwMode="auto">
            <a:xfrm>
              <a:off x="296863" y="2647950"/>
              <a:ext cx="1001712" cy="3009900"/>
              <a:chOff x="187" y="1872"/>
              <a:chExt cx="631" cy="1896"/>
            </a:xfrm>
          </p:grpSpPr>
          <p:pic>
            <p:nvPicPr>
              <p:cNvPr id="92" name="Picture 4" descr="800-chassis-deadfront_flat copy"/>
              <p:cNvPicPr>
                <a:picLocks noChangeAspect="1" noChangeArrowheads="1"/>
              </p:cNvPicPr>
              <p:nvPr/>
            </p:nvPicPr>
            <p:blipFill>
              <a:blip r:embed="rId3" cstate="print"/>
              <a:srcRect/>
              <a:stretch>
                <a:fillRect/>
              </a:stretch>
            </p:blipFill>
            <p:spPr bwMode="auto">
              <a:xfrm>
                <a:off x="187" y="1872"/>
                <a:ext cx="613" cy="330"/>
              </a:xfrm>
              <a:prstGeom prst="rect">
                <a:avLst/>
              </a:prstGeom>
              <a:noFill/>
              <a:ln w="19050">
                <a:noFill/>
                <a:miter lim="800000"/>
                <a:headEnd/>
                <a:tailEnd/>
              </a:ln>
            </p:spPr>
          </p:pic>
          <p:pic>
            <p:nvPicPr>
              <p:cNvPr id="93" name="Picture 5" descr="800-chassis-deadfront_flat copy"/>
              <p:cNvPicPr>
                <a:picLocks noChangeAspect="1" noChangeArrowheads="1"/>
              </p:cNvPicPr>
              <p:nvPr/>
            </p:nvPicPr>
            <p:blipFill>
              <a:blip r:embed="rId3" cstate="print"/>
              <a:srcRect/>
              <a:stretch>
                <a:fillRect/>
              </a:stretch>
            </p:blipFill>
            <p:spPr bwMode="auto">
              <a:xfrm>
                <a:off x="193" y="2256"/>
                <a:ext cx="613" cy="330"/>
              </a:xfrm>
              <a:prstGeom prst="rect">
                <a:avLst/>
              </a:prstGeom>
              <a:noFill/>
              <a:ln w="19050">
                <a:noFill/>
                <a:miter lim="800000"/>
                <a:headEnd/>
                <a:tailEnd/>
              </a:ln>
            </p:spPr>
          </p:pic>
          <p:pic>
            <p:nvPicPr>
              <p:cNvPr id="94" name="Picture 6" descr="800-chassis-deadfront_flat copy"/>
              <p:cNvPicPr>
                <a:picLocks noChangeAspect="1" noChangeArrowheads="1"/>
              </p:cNvPicPr>
              <p:nvPr/>
            </p:nvPicPr>
            <p:blipFill>
              <a:blip r:embed="rId3" cstate="print"/>
              <a:srcRect/>
              <a:stretch>
                <a:fillRect/>
              </a:stretch>
            </p:blipFill>
            <p:spPr bwMode="auto">
              <a:xfrm>
                <a:off x="193" y="2652"/>
                <a:ext cx="613" cy="330"/>
              </a:xfrm>
              <a:prstGeom prst="rect">
                <a:avLst/>
              </a:prstGeom>
              <a:noFill/>
              <a:ln w="19050">
                <a:noFill/>
                <a:miter lim="800000"/>
                <a:headEnd/>
                <a:tailEnd/>
              </a:ln>
            </p:spPr>
          </p:pic>
          <p:pic>
            <p:nvPicPr>
              <p:cNvPr id="95" name="Picture 7" descr="800-chassis-deadfront_flat copy"/>
              <p:cNvPicPr>
                <a:picLocks noChangeAspect="1" noChangeArrowheads="1"/>
              </p:cNvPicPr>
              <p:nvPr/>
            </p:nvPicPr>
            <p:blipFill>
              <a:blip r:embed="rId3" cstate="print"/>
              <a:srcRect/>
              <a:stretch>
                <a:fillRect/>
              </a:stretch>
            </p:blipFill>
            <p:spPr bwMode="auto">
              <a:xfrm>
                <a:off x="199" y="3042"/>
                <a:ext cx="613" cy="330"/>
              </a:xfrm>
              <a:prstGeom prst="rect">
                <a:avLst/>
              </a:prstGeom>
              <a:noFill/>
              <a:ln w="19050">
                <a:noFill/>
                <a:miter lim="800000"/>
                <a:headEnd/>
                <a:tailEnd/>
              </a:ln>
            </p:spPr>
          </p:pic>
          <p:pic>
            <p:nvPicPr>
              <p:cNvPr id="96" name="Picture 8" descr="800-chassis-deadfront_flat copy"/>
              <p:cNvPicPr>
                <a:picLocks noChangeAspect="1" noChangeArrowheads="1"/>
              </p:cNvPicPr>
              <p:nvPr/>
            </p:nvPicPr>
            <p:blipFill>
              <a:blip r:embed="rId3" cstate="print"/>
              <a:srcRect/>
              <a:stretch>
                <a:fillRect/>
              </a:stretch>
            </p:blipFill>
            <p:spPr bwMode="auto">
              <a:xfrm>
                <a:off x="205" y="3438"/>
                <a:ext cx="613" cy="330"/>
              </a:xfrm>
              <a:prstGeom prst="rect">
                <a:avLst/>
              </a:prstGeom>
              <a:noFill/>
              <a:ln w="19050">
                <a:noFill/>
                <a:miter lim="800000"/>
                <a:headEnd/>
                <a:tailEnd/>
              </a:ln>
            </p:spPr>
          </p:pic>
        </p:grpSp>
        <p:pic>
          <p:nvPicPr>
            <p:cNvPr id="81" name="Picture 51" descr="Eugene_Bezel_Cisco copy"/>
            <p:cNvPicPr>
              <a:picLocks noChangeAspect="1" noChangeArrowheads="1"/>
            </p:cNvPicPr>
            <p:nvPr/>
          </p:nvPicPr>
          <p:blipFill>
            <a:blip r:embed="rId4" cstate="print"/>
            <a:srcRect/>
            <a:stretch>
              <a:fillRect/>
            </a:stretch>
          </p:blipFill>
          <p:spPr bwMode="auto">
            <a:xfrm>
              <a:off x="268288" y="2266950"/>
              <a:ext cx="1004523" cy="196850"/>
            </a:xfrm>
            <a:prstGeom prst="rect">
              <a:avLst/>
            </a:prstGeom>
            <a:noFill/>
            <a:ln w="19050">
              <a:solidFill>
                <a:srgbClr val="000000"/>
              </a:solidFill>
              <a:miter lim="800000"/>
              <a:headEnd/>
              <a:tailEnd/>
            </a:ln>
          </p:spPr>
        </p:pic>
        <p:sp>
          <p:nvSpPr>
            <p:cNvPr id="82" name="Line 102"/>
            <p:cNvSpPr>
              <a:spLocks noChangeShapeType="1"/>
            </p:cNvSpPr>
            <p:nvPr/>
          </p:nvSpPr>
          <p:spPr bwMode="auto">
            <a:xfrm>
              <a:off x="238125" y="2419350"/>
              <a:ext cx="0" cy="300990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sp>
          <p:nvSpPr>
            <p:cNvPr id="85" name="Line 103"/>
            <p:cNvSpPr>
              <a:spLocks noChangeShapeType="1"/>
            </p:cNvSpPr>
            <p:nvPr/>
          </p:nvSpPr>
          <p:spPr bwMode="auto">
            <a:xfrm>
              <a:off x="238125" y="2867025"/>
              <a:ext cx="76200" cy="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sp>
          <p:nvSpPr>
            <p:cNvPr id="86" name="Line 104"/>
            <p:cNvSpPr>
              <a:spLocks noChangeShapeType="1"/>
            </p:cNvSpPr>
            <p:nvPr/>
          </p:nvSpPr>
          <p:spPr bwMode="auto">
            <a:xfrm>
              <a:off x="247650" y="3438525"/>
              <a:ext cx="76200" cy="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sp>
          <p:nvSpPr>
            <p:cNvPr id="87" name="Line 105"/>
            <p:cNvSpPr>
              <a:spLocks noChangeShapeType="1"/>
            </p:cNvSpPr>
            <p:nvPr/>
          </p:nvSpPr>
          <p:spPr bwMode="auto">
            <a:xfrm>
              <a:off x="247650" y="4076700"/>
              <a:ext cx="76200" cy="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sp>
          <p:nvSpPr>
            <p:cNvPr id="89" name="Line 106"/>
            <p:cNvSpPr>
              <a:spLocks noChangeShapeType="1"/>
            </p:cNvSpPr>
            <p:nvPr/>
          </p:nvSpPr>
          <p:spPr bwMode="auto">
            <a:xfrm>
              <a:off x="247650" y="4705350"/>
              <a:ext cx="76200" cy="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sp>
          <p:nvSpPr>
            <p:cNvPr id="90" name="Line 107"/>
            <p:cNvSpPr>
              <a:spLocks noChangeShapeType="1"/>
            </p:cNvSpPr>
            <p:nvPr/>
          </p:nvSpPr>
          <p:spPr bwMode="auto">
            <a:xfrm>
              <a:off x="247650" y="5429250"/>
              <a:ext cx="76200" cy="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pic>
          <p:nvPicPr>
            <p:cNvPr id="91" name="Picture 51" descr="Eugene_Bezel_Cisco copy"/>
            <p:cNvPicPr>
              <a:picLocks noChangeAspect="1" noChangeArrowheads="1"/>
            </p:cNvPicPr>
            <p:nvPr/>
          </p:nvPicPr>
          <p:blipFill>
            <a:blip r:embed="rId4" cstate="print"/>
            <a:srcRect/>
            <a:stretch>
              <a:fillRect/>
            </a:stretch>
          </p:blipFill>
          <p:spPr bwMode="auto">
            <a:xfrm>
              <a:off x="268288" y="2070100"/>
              <a:ext cx="1004523" cy="196850"/>
            </a:xfrm>
            <a:prstGeom prst="rect">
              <a:avLst/>
            </a:prstGeom>
            <a:noFill/>
            <a:ln w="19050">
              <a:solidFill>
                <a:srgbClr val="000000"/>
              </a:solidFill>
              <a:miter lim="800000"/>
              <a:headEnd/>
              <a:tailEnd/>
            </a:ln>
          </p:spPr>
        </p:pic>
      </p:grpSp>
      <p:sp>
        <p:nvSpPr>
          <p:cNvPr id="55" name="AutoShape 13"/>
          <p:cNvSpPr>
            <a:spLocks noChangeArrowheads="1"/>
          </p:cNvSpPr>
          <p:nvPr/>
        </p:nvSpPr>
        <p:spPr bwMode="auto">
          <a:xfrm>
            <a:off x="4408105" y="2038393"/>
            <a:ext cx="4412045" cy="732499"/>
          </a:xfrm>
          <a:prstGeom prst="homePlate">
            <a:avLst>
              <a:gd name="adj"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w="12700">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fr-BE" sz="1600" b="0" i="0" dirty="0">
                <a:solidFill>
                  <a:srgbClr val="3A3A3A"/>
                </a:solidFill>
                <a:latin typeface="Arial"/>
                <a:ea typeface="+mn-ea"/>
                <a:cs typeface="+mn-cs"/>
              </a:rPr>
              <a:t>Augmentation de 500 %</a:t>
            </a:r>
            <a:br>
              <a:rPr lang="fr-BE" sz="1600" b="0" i="0" dirty="0">
                <a:solidFill>
                  <a:srgbClr val="3A3A3A"/>
                </a:solidFill>
                <a:latin typeface="Arial"/>
                <a:ea typeface="+mn-ea"/>
                <a:cs typeface="+mn-cs"/>
              </a:rPr>
            </a:br>
            <a:r>
              <a:rPr lang="fr-BE" sz="1600" b="0" i="0" dirty="0">
                <a:solidFill>
                  <a:srgbClr val="3A3A3A"/>
                </a:solidFill>
                <a:latin typeface="Arial"/>
                <a:ea typeface="+mn-ea"/>
                <a:cs typeface="+mn-cs"/>
              </a:rPr>
              <a:t> = + de 30 K de postes de travail virtuels</a:t>
            </a:r>
          </a:p>
        </p:txBody>
      </p:sp>
      <p:sp>
        <p:nvSpPr>
          <p:cNvPr id="56" name="AutoShape 18"/>
          <p:cNvSpPr>
            <a:spLocks noChangeArrowheads="1"/>
          </p:cNvSpPr>
          <p:nvPr/>
        </p:nvSpPr>
        <p:spPr bwMode="ltGray">
          <a:xfrm>
            <a:off x="2200628" y="1981715"/>
            <a:ext cx="2629365" cy="912873"/>
          </a:xfrm>
          <a:prstGeom prst="homePlate">
            <a:avLst>
              <a:gd name="adj" fmla="val 61928"/>
            </a:avLst>
          </a:prstGeom>
          <a:gradFill flip="none" rotWithShape="1">
            <a:gsLst>
              <a:gs pos="0">
                <a:srgbClr val="C4C4C4">
                  <a:alpha val="0"/>
                </a:srgbClr>
              </a:gs>
              <a:gs pos="100000">
                <a:schemeClr val="bg1">
                  <a:lumMod val="85000"/>
                </a:schemeClr>
              </a:gs>
            </a:gsLst>
            <a:lin ang="0" scaled="1"/>
            <a:tileRect/>
          </a:gradFill>
          <a:ln w="12700">
            <a:gradFill flip="none" rotWithShape="1">
              <a:gsLst>
                <a:gs pos="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chemeClr val="lt1"/>
              </a:solidFill>
              <a:sym typeface="Arial" charset="0"/>
            </a:endParaRPr>
          </a:p>
        </p:txBody>
      </p:sp>
      <p:sp>
        <p:nvSpPr>
          <p:cNvPr id="57" name="Rectangle 347"/>
          <p:cNvSpPr>
            <a:spLocks noChangeArrowheads="1"/>
          </p:cNvSpPr>
          <p:nvPr/>
        </p:nvSpPr>
        <p:spPr bwMode="auto">
          <a:xfrm>
            <a:off x="2753078" y="2134402"/>
            <a:ext cx="3032223" cy="646331"/>
          </a:xfrm>
          <a:prstGeom prst="rect">
            <a:avLst/>
          </a:prstGeom>
          <a:noFill/>
          <a:ln w="9525">
            <a:noFill/>
            <a:miter lim="800000"/>
            <a:headEnd/>
            <a:tailEnd/>
          </a:ln>
        </p:spPr>
        <p:txBody>
          <a:bodyPr wrap="square" anchor="ctr">
            <a:spAutoFit/>
          </a:bodyPr>
          <a:lstStyle/>
          <a:p>
            <a:pPr algn="l" defTabSz="914400">
              <a:buNone/>
            </a:pPr>
            <a:r>
              <a:rPr lang="fr-BE" b="1" i="0" kern="1200" smtClean="0">
                <a:solidFill>
                  <a:srgbClr val="3A3A3A"/>
                </a:solidFill>
                <a:latin typeface="Arial"/>
                <a:ea typeface="+mn-ea"/>
                <a:cs typeface="+mn-cs"/>
              </a:rPr>
              <a:t>Domaine </a:t>
            </a:r>
            <a:br>
              <a:rPr lang="fr-BE" b="1" i="0" kern="1200" smtClean="0">
                <a:solidFill>
                  <a:srgbClr val="3A3A3A"/>
                </a:solidFill>
                <a:latin typeface="Arial"/>
                <a:ea typeface="+mn-ea"/>
                <a:cs typeface="+mn-cs"/>
              </a:rPr>
            </a:br>
            <a:r>
              <a:rPr lang="fr-BE" b="1" i="0" kern="1200" smtClean="0">
                <a:solidFill>
                  <a:srgbClr val="3A3A3A"/>
                </a:solidFill>
                <a:latin typeface="Arial"/>
                <a:ea typeface="+mn-ea"/>
                <a:cs typeface="+mn-cs"/>
              </a:rPr>
              <a:t>de gestion</a:t>
            </a:r>
            <a:endParaRPr lang="fr-BE" b="1" i="0" kern="1200">
              <a:solidFill>
                <a:srgbClr val="3A3A3A"/>
              </a:solidFill>
              <a:latin typeface="Arial"/>
              <a:ea typeface="+mn-ea"/>
              <a:cs typeface="+mn-cs"/>
            </a:endParaRPr>
          </a:p>
        </p:txBody>
      </p:sp>
      <p:sp>
        <p:nvSpPr>
          <p:cNvPr id="59" name="AutoShape 13"/>
          <p:cNvSpPr>
            <a:spLocks noChangeArrowheads="1"/>
          </p:cNvSpPr>
          <p:nvPr/>
        </p:nvSpPr>
        <p:spPr bwMode="auto">
          <a:xfrm>
            <a:off x="4441705" y="3140331"/>
            <a:ext cx="4412045" cy="732499"/>
          </a:xfrm>
          <a:prstGeom prst="homePlate">
            <a:avLst>
              <a:gd name="adj"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w="12700">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fr-BE" sz="1600" b="0" i="0" dirty="0">
                <a:solidFill>
                  <a:srgbClr val="3A3A3A"/>
                </a:solidFill>
                <a:latin typeface="Arial"/>
                <a:ea typeface="+mn-ea"/>
                <a:cs typeface="+mn-cs"/>
              </a:rPr>
              <a:t>Augmentation de 45 %</a:t>
            </a:r>
            <a:br>
              <a:rPr lang="fr-BE" sz="1600" b="0" i="0" dirty="0">
                <a:solidFill>
                  <a:srgbClr val="3A3A3A"/>
                </a:solidFill>
                <a:latin typeface="Arial"/>
                <a:ea typeface="+mn-ea"/>
                <a:cs typeface="+mn-cs"/>
              </a:rPr>
            </a:br>
            <a:r>
              <a:rPr lang="fr-BE" sz="1600" b="0" i="0" dirty="0">
                <a:solidFill>
                  <a:srgbClr val="3A3A3A"/>
                </a:solidFill>
                <a:latin typeface="Arial"/>
                <a:ea typeface="+mn-ea"/>
                <a:cs typeface="+mn-cs"/>
              </a:rPr>
              <a:t> = jusqu'à 160 postes de travail virtuels</a:t>
            </a:r>
          </a:p>
        </p:txBody>
      </p:sp>
      <p:sp>
        <p:nvSpPr>
          <p:cNvPr id="60" name="AutoShape 18"/>
          <p:cNvSpPr>
            <a:spLocks noChangeArrowheads="1"/>
          </p:cNvSpPr>
          <p:nvPr/>
        </p:nvSpPr>
        <p:spPr bwMode="ltGray">
          <a:xfrm>
            <a:off x="2253278" y="3147645"/>
            <a:ext cx="2629365" cy="912873"/>
          </a:xfrm>
          <a:prstGeom prst="homePlate">
            <a:avLst>
              <a:gd name="adj" fmla="val 61928"/>
            </a:avLst>
          </a:prstGeom>
          <a:gradFill flip="none" rotWithShape="1">
            <a:gsLst>
              <a:gs pos="0">
                <a:srgbClr val="C4C4C4">
                  <a:alpha val="0"/>
                </a:srgbClr>
              </a:gs>
              <a:gs pos="100000">
                <a:schemeClr val="bg1">
                  <a:lumMod val="85000"/>
                </a:schemeClr>
              </a:gs>
            </a:gsLst>
            <a:lin ang="0" scaled="1"/>
            <a:tileRect/>
          </a:gradFill>
          <a:ln w="12700">
            <a:gradFill flip="none" rotWithShape="1">
              <a:gsLst>
                <a:gs pos="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chemeClr val="lt1"/>
              </a:solidFill>
              <a:sym typeface="Arial" charset="0"/>
            </a:endParaRPr>
          </a:p>
        </p:txBody>
      </p:sp>
      <p:sp>
        <p:nvSpPr>
          <p:cNvPr id="62" name="Rectangle 347"/>
          <p:cNvSpPr>
            <a:spLocks noChangeArrowheads="1"/>
          </p:cNvSpPr>
          <p:nvPr/>
        </p:nvSpPr>
        <p:spPr bwMode="auto">
          <a:xfrm>
            <a:off x="2805729" y="3154991"/>
            <a:ext cx="2049300" cy="923330"/>
          </a:xfrm>
          <a:prstGeom prst="rect">
            <a:avLst/>
          </a:prstGeom>
          <a:noFill/>
          <a:ln w="9525">
            <a:noFill/>
            <a:miter lim="800000"/>
            <a:headEnd/>
            <a:tailEnd/>
          </a:ln>
        </p:spPr>
        <p:txBody>
          <a:bodyPr wrap="square" anchor="ctr">
            <a:spAutoFit/>
          </a:bodyPr>
          <a:lstStyle/>
          <a:p>
            <a:pPr algn="l" defTabSz="914400">
              <a:buNone/>
            </a:pPr>
            <a:r>
              <a:rPr lang="fr-BE" b="1" i="0" kern="1200" dirty="0" smtClean="0">
                <a:solidFill>
                  <a:srgbClr val="3A3A3A"/>
                </a:solidFill>
                <a:latin typeface="Arial"/>
                <a:ea typeface="+mn-ea"/>
                <a:cs typeface="+mn-cs"/>
              </a:rPr>
              <a:t>Densité du serveur</a:t>
            </a:r>
            <a:br>
              <a:rPr lang="fr-BE" b="1" i="0" kern="1200" dirty="0" smtClean="0">
                <a:solidFill>
                  <a:srgbClr val="3A3A3A"/>
                </a:solidFill>
                <a:latin typeface="Arial"/>
                <a:ea typeface="+mn-ea"/>
                <a:cs typeface="+mn-cs"/>
              </a:rPr>
            </a:br>
            <a:r>
              <a:rPr lang="fr-BE" b="1" i="0" kern="1200" dirty="0" smtClean="0">
                <a:solidFill>
                  <a:srgbClr val="3A3A3A"/>
                </a:solidFill>
                <a:latin typeface="Arial"/>
                <a:ea typeface="+mn-ea"/>
                <a:cs typeface="+mn-cs"/>
              </a:rPr>
              <a:t>VDI</a:t>
            </a:r>
            <a:endParaRPr lang="fr-BE" b="1" kern="1200" dirty="0">
              <a:solidFill>
                <a:srgbClr val="3A3A3A"/>
              </a:solidFill>
              <a:latin typeface="Arial"/>
              <a:ea typeface="+mn-ea"/>
              <a:cs typeface="+mn-cs"/>
            </a:endParaRPr>
          </a:p>
        </p:txBody>
      </p:sp>
      <p:sp>
        <p:nvSpPr>
          <p:cNvPr id="63" name="AutoShape 13"/>
          <p:cNvSpPr>
            <a:spLocks noChangeArrowheads="1"/>
          </p:cNvSpPr>
          <p:nvPr/>
        </p:nvSpPr>
        <p:spPr bwMode="auto">
          <a:xfrm>
            <a:off x="4406687" y="4370252"/>
            <a:ext cx="4412045" cy="732499"/>
          </a:xfrm>
          <a:prstGeom prst="homePlate">
            <a:avLst>
              <a:gd name="adj"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w="12700">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fr-BE" sz="1600" b="0" i="0" dirty="0">
                <a:solidFill>
                  <a:srgbClr val="3A3A3A"/>
                </a:solidFill>
                <a:latin typeface="Arial"/>
                <a:ea typeface="+mn-ea"/>
                <a:cs typeface="+mn-cs"/>
              </a:rPr>
              <a:t>Capacité x 4 </a:t>
            </a:r>
            <a:br>
              <a:rPr lang="fr-BE" sz="1600" b="0" i="0" dirty="0">
                <a:solidFill>
                  <a:srgbClr val="3A3A3A"/>
                </a:solidFill>
                <a:latin typeface="Arial"/>
                <a:ea typeface="+mn-ea"/>
                <a:cs typeface="+mn-cs"/>
              </a:rPr>
            </a:br>
            <a:r>
              <a:rPr lang="fr-BE" sz="1600" b="0" i="0" dirty="0">
                <a:solidFill>
                  <a:srgbClr val="3A3A3A"/>
                </a:solidFill>
                <a:latin typeface="Arial"/>
                <a:ea typeface="+mn-ea"/>
                <a:cs typeface="+mn-cs"/>
              </a:rPr>
              <a:t>latence 4 x plus basse</a:t>
            </a:r>
          </a:p>
        </p:txBody>
      </p:sp>
      <p:sp>
        <p:nvSpPr>
          <p:cNvPr id="64" name="AutoShape 18"/>
          <p:cNvSpPr>
            <a:spLocks noChangeArrowheads="1"/>
          </p:cNvSpPr>
          <p:nvPr/>
        </p:nvSpPr>
        <p:spPr bwMode="ltGray">
          <a:xfrm>
            <a:off x="2313510" y="4313574"/>
            <a:ext cx="2629365" cy="912873"/>
          </a:xfrm>
          <a:prstGeom prst="homePlate">
            <a:avLst>
              <a:gd name="adj" fmla="val 61928"/>
            </a:avLst>
          </a:prstGeom>
          <a:gradFill flip="none" rotWithShape="1">
            <a:gsLst>
              <a:gs pos="0">
                <a:srgbClr val="C4C4C4">
                  <a:alpha val="0"/>
                </a:srgbClr>
              </a:gs>
              <a:gs pos="100000">
                <a:schemeClr val="bg1">
                  <a:lumMod val="85000"/>
                </a:schemeClr>
              </a:gs>
            </a:gsLst>
            <a:lin ang="0" scaled="1"/>
            <a:tileRect/>
          </a:gradFill>
          <a:ln w="12700">
            <a:gradFill flip="none" rotWithShape="1">
              <a:gsLst>
                <a:gs pos="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chemeClr val="lt1"/>
              </a:solidFill>
              <a:sym typeface="Arial" charset="0"/>
            </a:endParaRPr>
          </a:p>
        </p:txBody>
      </p:sp>
      <p:sp>
        <p:nvSpPr>
          <p:cNvPr id="65" name="Rectangle 347"/>
          <p:cNvSpPr>
            <a:spLocks noChangeArrowheads="1"/>
          </p:cNvSpPr>
          <p:nvPr/>
        </p:nvSpPr>
        <p:spPr bwMode="auto">
          <a:xfrm>
            <a:off x="2770710" y="4452655"/>
            <a:ext cx="3032223" cy="646331"/>
          </a:xfrm>
          <a:prstGeom prst="rect">
            <a:avLst/>
          </a:prstGeom>
          <a:noFill/>
          <a:ln w="9525">
            <a:noFill/>
            <a:miter lim="800000"/>
            <a:headEnd/>
            <a:tailEnd/>
          </a:ln>
        </p:spPr>
        <p:txBody>
          <a:bodyPr wrap="square" anchor="ctr">
            <a:spAutoFit/>
          </a:bodyPr>
          <a:lstStyle/>
          <a:p>
            <a:pPr algn="l" defTabSz="914400">
              <a:buNone/>
            </a:pPr>
            <a:r>
              <a:rPr lang="fr-BE" b="1" i="0" kern="1200" dirty="0" smtClean="0">
                <a:solidFill>
                  <a:srgbClr val="3A3A3A"/>
                </a:solidFill>
                <a:latin typeface="Arial"/>
                <a:ea typeface="+mn-ea"/>
                <a:cs typeface="+mn-cs"/>
              </a:rPr>
              <a:t>Structure unifiée </a:t>
            </a:r>
            <a:br>
              <a:rPr lang="fr-BE" b="1" i="0" kern="1200" dirty="0" smtClean="0">
                <a:solidFill>
                  <a:srgbClr val="3A3A3A"/>
                </a:solidFill>
                <a:latin typeface="Arial"/>
                <a:ea typeface="+mn-ea"/>
                <a:cs typeface="+mn-cs"/>
              </a:rPr>
            </a:br>
            <a:r>
              <a:rPr lang="fr-BE" b="1" i="0" kern="1200" dirty="0" smtClean="0">
                <a:solidFill>
                  <a:srgbClr val="3A3A3A"/>
                </a:solidFill>
                <a:latin typeface="Arial"/>
                <a:ea typeface="+mn-ea"/>
                <a:cs typeface="+mn-cs"/>
              </a:rPr>
              <a:t>du châssis</a:t>
            </a:r>
            <a:endParaRPr lang="fr-BE" b="1" i="0" kern="1200" dirty="0">
              <a:solidFill>
                <a:srgbClr val="3A3A3A"/>
              </a:solidFill>
              <a:latin typeface="Arial"/>
              <a:ea typeface="+mn-ea"/>
              <a:cs typeface="+mn-cs"/>
            </a:endParaRPr>
          </a:p>
        </p:txBody>
      </p:sp>
      <p:sp>
        <p:nvSpPr>
          <p:cNvPr id="66" name="Rectangle 65"/>
          <p:cNvSpPr/>
          <p:nvPr/>
        </p:nvSpPr>
        <p:spPr>
          <a:xfrm>
            <a:off x="467774" y="1856208"/>
            <a:ext cx="1031875" cy="247417"/>
          </a:xfrm>
          <a:prstGeom prst="rect">
            <a:avLst/>
          </a:prstGeom>
          <a:noFill/>
          <a:ln w="28575">
            <a:solidFill>
              <a:schemeClr val="tx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cxnSp>
        <p:nvCxnSpPr>
          <p:cNvPr id="67" name="Straight Connector 66"/>
          <p:cNvCxnSpPr/>
          <p:nvPr/>
        </p:nvCxnSpPr>
        <p:spPr>
          <a:xfrm>
            <a:off x="1487525" y="1979917"/>
            <a:ext cx="1039375" cy="477652"/>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983712" y="2457569"/>
            <a:ext cx="515938" cy="215072"/>
          </a:xfrm>
          <a:prstGeom prst="rect">
            <a:avLst/>
          </a:prstGeom>
          <a:noFill/>
          <a:ln w="28575">
            <a:solidFill>
              <a:schemeClr val="tx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cxnSp>
        <p:nvCxnSpPr>
          <p:cNvPr id="71" name="Straight Connector 70"/>
          <p:cNvCxnSpPr/>
          <p:nvPr/>
        </p:nvCxnSpPr>
        <p:spPr>
          <a:xfrm>
            <a:off x="1486660" y="2667118"/>
            <a:ext cx="1040240" cy="919922"/>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26511" y="3069726"/>
            <a:ext cx="973137" cy="517313"/>
          </a:xfrm>
          <a:prstGeom prst="rect">
            <a:avLst/>
          </a:prstGeom>
          <a:noFill/>
          <a:ln w="28575">
            <a:solidFill>
              <a:schemeClr val="tx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cxnSp>
        <p:nvCxnSpPr>
          <p:cNvPr id="77" name="Straight Connector 76"/>
          <p:cNvCxnSpPr/>
          <p:nvPr/>
        </p:nvCxnSpPr>
        <p:spPr>
          <a:xfrm>
            <a:off x="1468475" y="3328383"/>
            <a:ext cx="1058425" cy="1403894"/>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31625" y="5741856"/>
            <a:ext cx="7813963" cy="307777"/>
          </a:xfrm>
          <a:prstGeom prst="rect">
            <a:avLst/>
          </a:prstGeom>
          <a:noFill/>
        </p:spPr>
        <p:txBody>
          <a:bodyPr wrap="square" rtlCol="0">
            <a:spAutoFit/>
          </a:bodyPr>
          <a:lstStyle/>
          <a:p>
            <a:pPr algn="ctr" defTabSz="914400">
              <a:buNone/>
            </a:pPr>
            <a:r>
              <a:rPr lang="fr-BE" sz="1400" b="1" i="0" kern="1200" dirty="0" smtClean="0">
                <a:solidFill>
                  <a:srgbClr val="FFFFFF"/>
                </a:solidFill>
                <a:effectLst>
                  <a:outerShdw blurRad="38100" dist="38100" dir="2700000" algn="tl">
                    <a:srgbClr val="000000">
                      <a:alpha val="43137"/>
                    </a:srgbClr>
                  </a:outerShdw>
                </a:effectLst>
                <a:latin typeface="Arial"/>
                <a:ea typeface="+mn-ea"/>
                <a:cs typeface="+mn-cs"/>
              </a:rPr>
              <a:t>Fonctionnalités du data center améliorées : composantes de la conception validée de VXI</a:t>
            </a:r>
            <a:endParaRPr lang="fr-BE" sz="1400" kern="1200" dirty="0">
              <a:solidFill>
                <a:srgbClr val="FFFFFF"/>
              </a:solidFill>
              <a:latin typeface="Arial"/>
              <a:ea typeface="+mn-ea"/>
              <a:cs typeface="+mn-cs"/>
            </a:endParaRPr>
          </a:p>
        </p:txBody>
      </p:sp>
    </p:spTree>
    <p:extLst>
      <p:ext uri="{BB962C8B-B14F-4D97-AF65-F5344CB8AC3E}">
        <p14:creationId xmlns="" xmlns:p14="http://schemas.microsoft.com/office/powerpoint/2010/main" val="403217818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pPr algn="l" defTabSz="914400">
              <a:lnSpc>
                <a:spcPct val="80000"/>
              </a:lnSpc>
              <a:spcBef>
                <a:spcPct val="0"/>
              </a:spcBef>
              <a:buNone/>
            </a:pPr>
            <a:r>
              <a:rPr lang="fr-BE" sz="3200" b="0" i="0" spc="0" baseline="0">
                <a:solidFill>
                  <a:srgbClr val="12188E"/>
                </a:solidFill>
                <a:latin typeface="Arial"/>
                <a:ea typeface="+mj-ea"/>
                <a:cs typeface="+mj-cs"/>
              </a:rPr>
              <a:t>Programme</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Tendances et défis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Exemples d'utilisation dans l'enseignement</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La virtualisation par Cisco</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Gamme VXI de Cisco</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Centres d'assistance et conceptions validées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Études de cas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Résumé</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4737100"/>
            <a:ext cx="6204205" cy="13737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flipV="1">
            <a:off x="602994" y="1447800"/>
            <a:ext cx="6204205" cy="275589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 xmlns:p14="http://schemas.microsoft.com/office/powerpoint/2010/main" val="3492627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 Same Side Corner Rectangle 4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305547" y="1734531"/>
            <a:ext cx="6342210" cy="4183494"/>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33" name="Picture 22" descr="t1.png"/>
          <p:cNvPicPr>
            <a:picLocks noChangeAspect="1"/>
          </p:cNvPicPr>
          <p:nvPr/>
        </p:nvPicPr>
        <p:blipFill>
          <a:blip r:embed="rId3" cstate="print"/>
          <a:srcRect/>
          <a:stretch>
            <a:fillRect/>
          </a:stretch>
        </p:blipFill>
        <p:spPr bwMode="auto">
          <a:xfrm>
            <a:off x="305547" y="1270980"/>
            <a:ext cx="4152900" cy="463550"/>
          </a:xfrm>
          <a:prstGeom prst="rect">
            <a:avLst/>
          </a:prstGeom>
          <a:noFill/>
          <a:ln w="9525">
            <a:noFill/>
            <a:miter lim="800000"/>
            <a:headEnd/>
            <a:tailEnd/>
          </a:ln>
        </p:spPr>
      </p:pic>
      <p:sp>
        <p:nvSpPr>
          <p:cNvPr id="34" name="Rectangle 15"/>
          <p:cNvSpPr>
            <a:spLocks noChangeArrowheads="1"/>
          </p:cNvSpPr>
          <p:nvPr/>
        </p:nvSpPr>
        <p:spPr bwMode="auto">
          <a:xfrm>
            <a:off x="554785" y="1332893"/>
            <a:ext cx="2591396" cy="298368"/>
          </a:xfrm>
          <a:prstGeom prst="rect">
            <a:avLst/>
          </a:prstGeom>
          <a:noFill/>
          <a:ln w="9525">
            <a:noFill/>
            <a:miter lim="800000"/>
            <a:headEnd/>
            <a:tailEnd/>
          </a:ln>
        </p:spPr>
        <p:txBody>
          <a:bodyPr wrap="none" lIns="82124" tIns="41061" rIns="82124" bIns="41061">
            <a:spAutoFit/>
          </a:bodyPr>
          <a:lstStyle/>
          <a:p>
            <a:pPr algn="l" defTabSz="814365">
              <a:lnSpc>
                <a:spcPct val="85000"/>
              </a:lnSpc>
              <a:spcBef>
                <a:spcPct val="50000"/>
              </a:spcBef>
              <a:buNone/>
            </a:pPr>
            <a:r>
              <a:rPr lang="fr-BE" sz="1600" b="0" i="0">
                <a:solidFill>
                  <a:schemeClr val="tx1"/>
                </a:solidFill>
                <a:latin typeface="Arial"/>
                <a:ea typeface="+mn-ea"/>
                <a:cs typeface="+mn-cs"/>
              </a:rPr>
              <a:t>Augmenter la valeur commerciale</a:t>
            </a:r>
            <a:endParaRPr lang="en-US" sz="1600" dirty="0"/>
          </a:p>
        </p:txBody>
      </p:sp>
      <p:sp>
        <p:nvSpPr>
          <p:cNvPr id="39" name="Isosceles Triangle 38"/>
          <p:cNvSpPr/>
          <p:nvPr/>
        </p:nvSpPr>
        <p:spPr>
          <a:xfrm rot="5400000" flipH="1">
            <a:off x="404766" y="1428937"/>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5131" name="Title 1"/>
          <p:cNvSpPr>
            <a:spLocks noGrp="1"/>
          </p:cNvSpPr>
          <p:nvPr>
            <p:ph type="title"/>
          </p:nvPr>
        </p:nvSpPr>
        <p:spPr/>
        <p:txBody>
          <a:bodyPr/>
          <a:lstStyle/>
          <a:p>
            <a:pPr algn="l" defTabSz="914400">
              <a:lnSpc>
                <a:spcPct val="100000"/>
              </a:lnSpc>
              <a:spcBef>
                <a:spcPct val="0"/>
              </a:spcBef>
              <a:spcAft>
                <a:spcPts val="0"/>
              </a:spcAft>
              <a:buNone/>
            </a:pPr>
            <a:r>
              <a:rPr lang="fr-BE" sz="3200" b="0" i="0" spc="0" baseline="0">
                <a:solidFill>
                  <a:srgbClr val="2B348E"/>
                </a:solidFill>
                <a:latin typeface="Arial"/>
                <a:ea typeface="+mj-ea"/>
                <a:cs typeface="+mj-cs"/>
              </a:rPr>
              <a:t>Transformation des campus d'aujourd'hui :</a:t>
            </a:r>
            <a:br>
              <a:rPr lang="fr-BE" sz="3200" b="0" i="0" spc="0" baseline="0">
                <a:solidFill>
                  <a:srgbClr val="2B348E"/>
                </a:solidFill>
                <a:latin typeface="Arial"/>
                <a:ea typeface="+mj-ea"/>
                <a:cs typeface="+mj-cs"/>
              </a:rPr>
            </a:br>
            <a:r>
              <a:rPr lang="fr-BE" sz="2400" b="0" i="0" spc="0" baseline="0">
                <a:solidFill>
                  <a:srgbClr val="1E1F81"/>
                </a:solidFill>
                <a:latin typeface="Arial"/>
                <a:ea typeface="+mj-ea"/>
                <a:cs typeface="+mj-cs"/>
              </a:rPr>
              <a:t>Services Cisco pour VXI</a:t>
            </a:r>
          </a:p>
        </p:txBody>
      </p:sp>
      <p:pic>
        <p:nvPicPr>
          <p:cNvPr id="88088" name="Picture 34" descr="bigstockphoto_disussion_616596"/>
          <p:cNvPicPr>
            <a:picLocks noChangeAspect="1" noChangeArrowheads="1"/>
          </p:cNvPicPr>
          <p:nvPr/>
        </p:nvPicPr>
        <p:blipFill>
          <a:blip r:embed="rId4" cstate="print">
            <a:clrChange>
              <a:clrFrom>
                <a:srgbClr val="FFFCFE"/>
              </a:clrFrom>
              <a:clrTo>
                <a:srgbClr val="FFFCFE">
                  <a:alpha val="0"/>
                </a:srgbClr>
              </a:clrTo>
            </a:clrChange>
          </a:blip>
          <a:srcRect/>
          <a:stretch>
            <a:fillRect/>
          </a:stretch>
        </p:blipFill>
        <p:spPr bwMode="auto">
          <a:xfrm>
            <a:off x="98964750" y="-706391463"/>
            <a:ext cx="838571475" cy="717527776"/>
          </a:xfrm>
          <a:prstGeom prst="rect">
            <a:avLst/>
          </a:prstGeom>
          <a:noFill/>
          <a:ln w="9525">
            <a:noFill/>
            <a:miter lim="800000"/>
            <a:headEnd/>
            <a:tailEnd/>
          </a:ln>
        </p:spPr>
      </p:pic>
      <p:sp>
        <p:nvSpPr>
          <p:cNvPr id="88089" name="Line 9"/>
          <p:cNvSpPr>
            <a:spLocks noChangeShapeType="1"/>
          </p:cNvSpPr>
          <p:nvPr/>
        </p:nvSpPr>
        <p:spPr bwMode="auto">
          <a:xfrm>
            <a:off x="-1209948050" y="-2136347963"/>
            <a:ext cx="527050" cy="0"/>
          </a:xfrm>
          <a:prstGeom prst="line">
            <a:avLst/>
          </a:prstGeom>
          <a:noFill/>
          <a:ln w="57150" cmpd="thinThick">
            <a:noFill/>
            <a:round/>
            <a:headEnd/>
            <a:tailEnd/>
          </a:ln>
        </p:spPr>
        <p:txBody>
          <a:bodyPr wrap="none" lIns="82124" tIns="41061" rIns="82124" bIns="41061" anchor="ctr">
            <a:spAutoFit/>
          </a:bodyPr>
          <a:lstStyle/>
          <a:p>
            <a:endParaRPr lang="en-US" dirty="0"/>
          </a:p>
        </p:txBody>
      </p:sp>
      <p:sp>
        <p:nvSpPr>
          <p:cNvPr id="88090" name="Line 10"/>
          <p:cNvSpPr>
            <a:spLocks noChangeShapeType="1"/>
          </p:cNvSpPr>
          <p:nvPr/>
        </p:nvSpPr>
        <p:spPr bwMode="auto">
          <a:xfrm>
            <a:off x="-1209948050" y="-2135916163"/>
            <a:ext cx="527050" cy="0"/>
          </a:xfrm>
          <a:prstGeom prst="line">
            <a:avLst/>
          </a:prstGeom>
          <a:noFill/>
          <a:ln w="57150" cmpd="thinThick">
            <a:noFill/>
            <a:round/>
            <a:headEnd/>
            <a:tailEnd/>
          </a:ln>
        </p:spPr>
        <p:txBody>
          <a:bodyPr wrap="none" lIns="82124" tIns="41061" rIns="82124" bIns="41061" anchor="ctr">
            <a:spAutoFit/>
          </a:bodyPr>
          <a:lstStyle/>
          <a:p>
            <a:endParaRPr lang="en-US" dirty="0"/>
          </a:p>
        </p:txBody>
      </p:sp>
      <p:sp>
        <p:nvSpPr>
          <p:cNvPr id="88095" name="TextBox 38"/>
          <p:cNvSpPr txBox="1">
            <a:spLocks noChangeArrowheads="1"/>
          </p:cNvSpPr>
          <p:nvPr/>
        </p:nvSpPr>
        <p:spPr bwMode="auto">
          <a:xfrm>
            <a:off x="1247841" y="6072058"/>
            <a:ext cx="6724650" cy="649287"/>
          </a:xfrm>
          <a:prstGeom prst="rect">
            <a:avLst/>
          </a:prstGeom>
          <a:noFill/>
          <a:ln w="9525">
            <a:noFill/>
            <a:miter lim="800000"/>
            <a:headEnd/>
            <a:tailEnd/>
          </a:ln>
        </p:spPr>
        <p:txBody>
          <a:bodyPr wrap="none">
            <a:spAutoFit/>
          </a:bodyPr>
          <a:lstStyle/>
          <a:p>
            <a:pPr algn="ctr" defTabSz="914400">
              <a:lnSpc>
                <a:spcPct val="90000"/>
              </a:lnSpc>
              <a:buNone/>
            </a:pPr>
            <a:r>
              <a:rPr lang="fr-BE" sz="1800" b="0" i="0">
                <a:solidFill>
                  <a:srgbClr val="697E1C"/>
                </a:solidFill>
                <a:latin typeface="Arial"/>
                <a:ea typeface="+mn-ea"/>
                <a:cs typeface="+mn-cs"/>
              </a:rPr>
              <a:t>Disponible auprès des partenaires ou de Cisco directement.</a:t>
            </a:r>
          </a:p>
          <a:p>
            <a:pPr algn="ctr" defTabSz="914400">
              <a:lnSpc>
                <a:spcPct val="90000"/>
              </a:lnSpc>
              <a:buNone/>
            </a:pPr>
            <a:r>
              <a:rPr lang="en-US" sz="1600" b="1" i="0">
                <a:solidFill>
                  <a:srgbClr val="5F5F65"/>
                </a:solidFill>
                <a:latin typeface="Arial"/>
                <a:ea typeface="+mn-ea"/>
                <a:cs typeface="+mn-cs"/>
              </a:rPr>
              <a:t>www.cisco.com/go/services/edu</a:t>
            </a:r>
            <a:endParaRPr lang="en-US" sz="2000" b="1" dirty="0">
              <a:solidFill>
                <a:srgbClr val="5F5F65"/>
              </a:solidFill>
            </a:endParaRPr>
          </a:p>
        </p:txBody>
      </p:sp>
      <p:sp>
        <p:nvSpPr>
          <p:cNvPr id="71" name="Freeform 14"/>
          <p:cNvSpPr>
            <a:spLocks/>
          </p:cNvSpPr>
          <p:nvPr/>
        </p:nvSpPr>
        <p:spPr bwMode="auto">
          <a:xfrm>
            <a:off x="3738059" y="2660724"/>
            <a:ext cx="338381" cy="563285"/>
          </a:xfrm>
          <a:custGeom>
            <a:avLst/>
            <a:gdLst>
              <a:gd name="T0" fmla="*/ 0 w 408"/>
              <a:gd name="T1" fmla="*/ 129366691 h 227"/>
              <a:gd name="T2" fmla="*/ 408 w 408"/>
              <a:gd name="T3" fmla="*/ 129366691 h 227"/>
              <a:gd name="T4" fmla="*/ 408 w 408"/>
              <a:gd name="T5" fmla="*/ 0 h 227"/>
              <a:gd name="T6" fmla="*/ 0 60000 65536"/>
              <a:gd name="T7" fmla="*/ 0 60000 65536"/>
              <a:gd name="T8" fmla="*/ 0 60000 65536"/>
              <a:gd name="T9" fmla="*/ 0 w 408"/>
              <a:gd name="T10" fmla="*/ 0 h 227"/>
              <a:gd name="T11" fmla="*/ 408 w 408"/>
              <a:gd name="T12" fmla="*/ 227 h 227"/>
            </a:gdLst>
            <a:ahLst/>
            <a:cxnLst>
              <a:cxn ang="T6">
                <a:pos x="T0" y="T1"/>
              </a:cxn>
              <a:cxn ang="T7">
                <a:pos x="T2" y="T3"/>
              </a:cxn>
              <a:cxn ang="T8">
                <a:pos x="T4" y="T5"/>
              </a:cxn>
            </a:cxnLst>
            <a:rect l="T9" t="T10" r="T11" b="T12"/>
            <a:pathLst>
              <a:path w="408" h="227">
                <a:moveTo>
                  <a:pt x="0" y="227"/>
                </a:moveTo>
                <a:lnTo>
                  <a:pt x="408" y="227"/>
                </a:lnTo>
                <a:lnTo>
                  <a:pt x="408" y="0"/>
                </a:lnTo>
              </a:path>
            </a:pathLst>
          </a:custGeom>
          <a:noFill/>
          <a:ln w="9525">
            <a:solidFill>
              <a:schemeClr val="bg1">
                <a:lumMod val="75000"/>
              </a:schemeClr>
            </a:solidFill>
            <a:round/>
            <a:headEnd/>
            <a:tailEnd type="triangle" w="lg" len="lg"/>
          </a:ln>
        </p:spPr>
        <p:txBody>
          <a:bodyPr wrap="none" anchor="ctr"/>
          <a:lstStyle/>
          <a:p>
            <a:pPr algn="ctr" rtl="0" eaLnBrk="0" fontAlgn="base" hangingPunct="0">
              <a:lnSpc>
                <a:spcPct val="90000"/>
              </a:lnSpc>
              <a:spcBef>
                <a:spcPct val="0"/>
              </a:spcBef>
              <a:spcAft>
                <a:spcPct val="0"/>
              </a:spcAft>
              <a:defRPr/>
            </a:pPr>
            <a:endParaRPr lang="en-US" sz="3200" kern="1200" dirty="0">
              <a:solidFill>
                <a:srgbClr val="000000"/>
              </a:solidFill>
              <a:latin typeface="Arial"/>
              <a:ea typeface="ＭＳ Ｐゴシック"/>
              <a:cs typeface="+mn-cs"/>
            </a:endParaRPr>
          </a:p>
        </p:txBody>
      </p:sp>
      <p:sp>
        <p:nvSpPr>
          <p:cNvPr id="72" name="AutoShape 15"/>
          <p:cNvSpPr>
            <a:spLocks noChangeArrowheads="1"/>
          </p:cNvSpPr>
          <p:nvPr/>
        </p:nvSpPr>
        <p:spPr bwMode="auto">
          <a:xfrm>
            <a:off x="1659159" y="2788312"/>
            <a:ext cx="2060542" cy="719138"/>
          </a:xfrm>
          <a:prstGeom prst="roundRect">
            <a:avLst>
              <a:gd name="adj" fmla="val 16667"/>
            </a:avLst>
          </a:prstGeom>
          <a:gradFill rotWithShape="1">
            <a:gsLst>
              <a:gs pos="0">
                <a:schemeClr val="accent1">
                  <a:lumMod val="20000"/>
                  <a:lumOff val="80000"/>
                </a:schemeClr>
              </a:gs>
              <a:gs pos="100000">
                <a:schemeClr val="tx1">
                  <a:lumMod val="50000"/>
                </a:schemeClr>
              </a:gs>
            </a:gsLst>
            <a:lin ang="2700000" scaled="1"/>
          </a:gradFill>
          <a:ln w="12700" algn="ctr">
            <a:solidFill>
              <a:schemeClr val="bg1">
                <a:lumMod val="50000"/>
              </a:schemeClr>
            </a:solidFill>
            <a:round/>
            <a:headEnd/>
            <a:tailEnd/>
          </a:ln>
        </p:spPr>
        <p:txBody>
          <a:bodyPr anchor="ctr"/>
          <a:lstStyle/>
          <a:p>
            <a:pPr algn="ctr" defTabSz="914400">
              <a:lnSpc>
                <a:spcPct val="90000"/>
              </a:lnSpc>
              <a:spcBef>
                <a:spcPct val="35000"/>
              </a:spcBef>
              <a:spcAft>
                <a:spcPct val="0"/>
              </a:spcAft>
              <a:buNone/>
            </a:pPr>
            <a:r>
              <a:rPr lang="en-GB" sz="1400" b="1" i="0" kern="1200">
                <a:solidFill>
                  <a:srgbClr val="FFFFFF"/>
                </a:solidFill>
                <a:latin typeface="Arial"/>
                <a:ea typeface="ＭＳ Ｐゴシック"/>
                <a:cs typeface="+mn-cs"/>
              </a:rPr>
              <a:t>Créer</a:t>
            </a:r>
          </a:p>
        </p:txBody>
      </p:sp>
      <p:sp>
        <p:nvSpPr>
          <p:cNvPr id="73" name="Line 22"/>
          <p:cNvSpPr>
            <a:spLocks noChangeShapeType="1"/>
          </p:cNvSpPr>
          <p:nvPr/>
        </p:nvSpPr>
        <p:spPr bwMode="auto">
          <a:xfrm flipV="1">
            <a:off x="422448" y="5479858"/>
            <a:ext cx="5821680" cy="651"/>
          </a:xfrm>
          <a:prstGeom prst="line">
            <a:avLst/>
          </a:prstGeom>
          <a:noFill/>
          <a:ln w="19050">
            <a:solidFill>
              <a:schemeClr val="bg1">
                <a:lumMod val="75000"/>
              </a:schemeClr>
            </a:solidFill>
            <a:round/>
            <a:headEnd/>
            <a:tailEnd type="triangle" w="lg" len="lg"/>
          </a:ln>
        </p:spPr>
        <p:txBody>
          <a:bodyPr wrap="none" anchor="ctr"/>
          <a:lstStyle/>
          <a:p>
            <a:pPr algn="ctr" rtl="0" eaLnBrk="0" fontAlgn="base" hangingPunct="0">
              <a:lnSpc>
                <a:spcPct val="90000"/>
              </a:lnSpc>
              <a:spcBef>
                <a:spcPct val="0"/>
              </a:spcBef>
              <a:spcAft>
                <a:spcPct val="0"/>
              </a:spcAft>
              <a:defRPr/>
            </a:pPr>
            <a:endParaRPr lang="en-US" sz="3200" kern="1200" dirty="0">
              <a:solidFill>
                <a:srgbClr val="000000"/>
              </a:solidFill>
              <a:latin typeface="Arial"/>
              <a:ea typeface="ＭＳ Ｐゴシック"/>
              <a:cs typeface="+mn-cs"/>
            </a:endParaRPr>
          </a:p>
        </p:txBody>
      </p:sp>
      <p:sp>
        <p:nvSpPr>
          <p:cNvPr id="74" name="Line 23"/>
          <p:cNvSpPr>
            <a:spLocks noChangeShapeType="1"/>
          </p:cNvSpPr>
          <p:nvPr/>
        </p:nvSpPr>
        <p:spPr bwMode="auto">
          <a:xfrm rot="16200000" flipV="1">
            <a:off x="-1301868" y="3754033"/>
            <a:ext cx="3452955" cy="0"/>
          </a:xfrm>
          <a:prstGeom prst="line">
            <a:avLst/>
          </a:prstGeom>
          <a:noFill/>
          <a:ln w="19050">
            <a:solidFill>
              <a:schemeClr val="bg1">
                <a:lumMod val="75000"/>
              </a:schemeClr>
            </a:solidFill>
            <a:round/>
            <a:headEnd/>
            <a:tailEnd type="triangle" w="lg" len="lg"/>
          </a:ln>
        </p:spPr>
        <p:txBody>
          <a:bodyPr wrap="none" anchor="ctr"/>
          <a:lstStyle/>
          <a:p>
            <a:pPr algn="ctr" rtl="0" eaLnBrk="0" fontAlgn="base" hangingPunct="0">
              <a:lnSpc>
                <a:spcPct val="90000"/>
              </a:lnSpc>
              <a:spcBef>
                <a:spcPct val="0"/>
              </a:spcBef>
              <a:spcAft>
                <a:spcPct val="0"/>
              </a:spcAft>
              <a:defRPr/>
            </a:pPr>
            <a:endParaRPr lang="en-US" sz="3200" kern="1200" dirty="0">
              <a:solidFill>
                <a:srgbClr val="000000"/>
              </a:solidFill>
              <a:latin typeface="Arial"/>
              <a:ea typeface="ＭＳ Ｐゴシック"/>
              <a:cs typeface="+mn-cs"/>
            </a:endParaRPr>
          </a:p>
        </p:txBody>
      </p:sp>
      <p:sp>
        <p:nvSpPr>
          <p:cNvPr id="75" name="Text Box 24"/>
          <p:cNvSpPr txBox="1">
            <a:spLocks noChangeArrowheads="1"/>
          </p:cNvSpPr>
          <p:nvPr/>
        </p:nvSpPr>
        <p:spPr bwMode="auto">
          <a:xfrm>
            <a:off x="1666826" y="5516804"/>
            <a:ext cx="2952351" cy="318036"/>
          </a:xfrm>
          <a:prstGeom prst="rect">
            <a:avLst/>
          </a:prstGeom>
          <a:noFill/>
          <a:ln w="9525" algn="ctr">
            <a:noFill/>
            <a:miter lim="800000"/>
            <a:headEnd/>
            <a:tailEnd/>
          </a:ln>
        </p:spPr>
        <p:txBody>
          <a:bodyPr wrap="none">
            <a:spAutoFit/>
          </a:bodyPr>
          <a:lstStyle/>
          <a:p>
            <a:pPr algn="ctr" defTabSz="914400">
              <a:lnSpc>
                <a:spcPct val="90000"/>
              </a:lnSpc>
              <a:spcBef>
                <a:spcPct val="0"/>
              </a:spcBef>
              <a:spcAft>
                <a:spcPct val="0"/>
              </a:spcAft>
              <a:buNone/>
            </a:pPr>
            <a:r>
              <a:rPr lang="fr-BE" sz="1600" b="0" i="0" kern="1200">
                <a:solidFill>
                  <a:srgbClr val="7F7F7F"/>
                </a:solidFill>
                <a:latin typeface="Arial"/>
                <a:ea typeface="ＭＳ Ｐゴシック"/>
                <a:cs typeface="+mn-cs"/>
              </a:rPr>
              <a:t>Parcours de la virtualisation du poste de travail</a:t>
            </a:r>
            <a:endParaRPr lang="en-GB" sz="1600" kern="1200" dirty="0">
              <a:solidFill>
                <a:srgbClr val="7F7F7F"/>
              </a:solidFill>
              <a:latin typeface="Arial" pitchFamily="34" charset="0"/>
              <a:ea typeface="ＭＳ Ｐゴシック" pitchFamily="34" charset="-128"/>
              <a:cs typeface="+mn-cs"/>
            </a:endParaRPr>
          </a:p>
        </p:txBody>
      </p:sp>
      <p:sp>
        <p:nvSpPr>
          <p:cNvPr id="76" name="TextBox 28"/>
          <p:cNvSpPr txBox="1">
            <a:spLocks noChangeArrowheads="1"/>
          </p:cNvSpPr>
          <p:nvPr/>
        </p:nvSpPr>
        <p:spPr bwMode="auto">
          <a:xfrm>
            <a:off x="3219096" y="4628332"/>
            <a:ext cx="1813317" cy="261610"/>
          </a:xfrm>
          <a:prstGeom prst="rect">
            <a:avLst/>
          </a:prstGeom>
          <a:noFill/>
          <a:ln w="9525">
            <a:noFill/>
            <a:miter lim="800000"/>
            <a:headEnd/>
            <a:tailEnd/>
          </a:ln>
        </p:spPr>
        <p:txBody>
          <a:bodyPr wrap="none">
            <a:spAutoFit/>
          </a:bodyPr>
          <a:lstStyle/>
          <a:p>
            <a:pPr marL="117500" indent="-117500" algn="ctr" defTabSz="914400">
              <a:lnSpc>
                <a:spcPct val="90000"/>
              </a:lnSpc>
              <a:spcBef>
                <a:spcPct val="0"/>
              </a:spcBef>
              <a:spcAft>
                <a:spcPct val="0"/>
              </a:spcAft>
              <a:buClr>
                <a:srgbClr val="000000"/>
              </a:buClr>
              <a:buFont typeface="Arial"/>
              <a:buChar char="•"/>
            </a:pPr>
            <a:r>
              <a:rPr lang="en-US" sz="1200" b="1" i="0" kern="1200">
                <a:solidFill>
                  <a:srgbClr val="000000"/>
                </a:solidFill>
                <a:latin typeface="Arial"/>
                <a:ea typeface="+mn-ea"/>
                <a:cs typeface="+mn-cs"/>
              </a:rPr>
              <a:t>Atelier de détection</a:t>
            </a:r>
            <a:endParaRPr lang="en-US" sz="1200" b="1" kern="1200" dirty="0">
              <a:solidFill>
                <a:srgbClr val="000000"/>
              </a:solidFill>
              <a:latin typeface="Arial" pitchFamily="34" charset="0"/>
              <a:ea typeface="+mn-ea"/>
              <a:cs typeface="+mn-cs"/>
            </a:endParaRPr>
          </a:p>
        </p:txBody>
      </p:sp>
      <p:sp>
        <p:nvSpPr>
          <p:cNvPr id="77" name="TextBox 29"/>
          <p:cNvSpPr txBox="1">
            <a:spLocks noChangeArrowheads="1"/>
          </p:cNvSpPr>
          <p:nvPr/>
        </p:nvSpPr>
        <p:spPr bwMode="auto">
          <a:xfrm>
            <a:off x="3508843" y="3814902"/>
            <a:ext cx="2034889" cy="427809"/>
          </a:xfrm>
          <a:prstGeom prst="rect">
            <a:avLst/>
          </a:prstGeom>
          <a:noFill/>
          <a:ln w="9525">
            <a:noFill/>
            <a:miter lim="800000"/>
            <a:headEnd/>
            <a:tailEnd/>
          </a:ln>
        </p:spPr>
        <p:txBody>
          <a:bodyPr wrap="square">
            <a:spAutoFit/>
          </a:bodyPr>
          <a:lstStyle/>
          <a:p>
            <a:pPr marL="117500" indent="-117500" algn="l" defTabSz="914400">
              <a:lnSpc>
                <a:spcPct val="90000"/>
              </a:lnSpc>
              <a:spcBef>
                <a:spcPct val="0"/>
              </a:spcBef>
              <a:spcAft>
                <a:spcPct val="0"/>
              </a:spcAft>
              <a:buClr>
                <a:srgbClr val="000000"/>
              </a:buClr>
              <a:buFont typeface="Arial"/>
              <a:buChar char="•"/>
            </a:pPr>
            <a:r>
              <a:rPr lang="fr-BE" sz="1200" b="0" i="0">
                <a:solidFill>
                  <a:srgbClr val="000000"/>
                </a:solidFill>
                <a:latin typeface="Arial"/>
                <a:ea typeface="+mn-ea"/>
                <a:cs typeface="+mn-cs"/>
              </a:rPr>
              <a:t>Stratégie</a:t>
            </a:r>
          </a:p>
          <a:p>
            <a:pPr marL="117500" indent="-117500" algn="l" defTabSz="914400">
              <a:lnSpc>
                <a:spcPct val="90000"/>
              </a:lnSpc>
              <a:spcBef>
                <a:spcPct val="0"/>
              </a:spcBef>
              <a:spcAft>
                <a:spcPct val="0"/>
              </a:spcAft>
              <a:buClr>
                <a:srgbClr val="000000"/>
              </a:buClr>
              <a:buFont typeface="Arial"/>
              <a:buChar char="•"/>
            </a:pPr>
            <a:r>
              <a:rPr lang="en-US" sz="1200" b="1" i="0" kern="1200">
                <a:solidFill>
                  <a:srgbClr val="000000"/>
                </a:solidFill>
                <a:latin typeface="Arial"/>
                <a:ea typeface="+mn-ea"/>
                <a:cs typeface="+mn-cs"/>
              </a:rPr>
              <a:t>Évaluation</a:t>
            </a:r>
          </a:p>
        </p:txBody>
      </p:sp>
      <p:sp>
        <p:nvSpPr>
          <p:cNvPr id="78" name="TextBox 30"/>
          <p:cNvSpPr txBox="1">
            <a:spLocks noChangeArrowheads="1"/>
          </p:cNvSpPr>
          <p:nvPr/>
        </p:nvSpPr>
        <p:spPr bwMode="auto">
          <a:xfrm>
            <a:off x="4103011" y="2840247"/>
            <a:ext cx="2480166" cy="594009"/>
          </a:xfrm>
          <a:prstGeom prst="rect">
            <a:avLst/>
          </a:prstGeom>
          <a:noFill/>
          <a:ln w="9525">
            <a:noFill/>
            <a:miter lim="800000"/>
            <a:headEnd/>
            <a:tailEnd/>
          </a:ln>
        </p:spPr>
        <p:txBody>
          <a:bodyPr wrap="none">
            <a:spAutoFit/>
          </a:bodyPr>
          <a:lstStyle/>
          <a:p>
            <a:pPr marL="117500" indent="-117500" algn="l" defTabSz="914400">
              <a:lnSpc>
                <a:spcPct val="90000"/>
              </a:lnSpc>
              <a:spcBef>
                <a:spcPct val="0"/>
              </a:spcBef>
              <a:spcAft>
                <a:spcPct val="0"/>
              </a:spcAft>
              <a:buClr>
                <a:srgbClr val="000000"/>
              </a:buClr>
              <a:buFont typeface="Arial"/>
              <a:buChar char="•"/>
            </a:pPr>
            <a:r>
              <a:rPr lang="en-US" sz="1200" b="1" i="0" kern="1200">
                <a:solidFill>
                  <a:srgbClr val="000000"/>
                </a:solidFill>
                <a:latin typeface="Arial"/>
                <a:ea typeface="+mn-ea"/>
                <a:cs typeface="+mn-cs"/>
              </a:rPr>
              <a:t>Pilote de préproduction</a:t>
            </a:r>
          </a:p>
          <a:p>
            <a:pPr marL="117500" indent="-117500" algn="l" defTabSz="914400">
              <a:lnSpc>
                <a:spcPct val="90000"/>
              </a:lnSpc>
              <a:spcBef>
                <a:spcPct val="0"/>
              </a:spcBef>
              <a:spcAft>
                <a:spcPct val="0"/>
              </a:spcAft>
              <a:buClr>
                <a:srgbClr val="000000"/>
              </a:buClr>
              <a:buFont typeface="Arial"/>
              <a:buChar char="•"/>
            </a:pPr>
            <a:r>
              <a:rPr lang="fr-BE" sz="1200" b="0" i="0">
                <a:solidFill>
                  <a:srgbClr val="000000"/>
                </a:solidFill>
                <a:latin typeface="Arial"/>
                <a:ea typeface="+mn-ea"/>
                <a:cs typeface="+mn-cs"/>
              </a:rPr>
              <a:t>Planification et conception</a:t>
            </a:r>
          </a:p>
          <a:p>
            <a:pPr marL="117500" indent="-117500" algn="l" defTabSz="914400">
              <a:lnSpc>
                <a:spcPct val="90000"/>
              </a:lnSpc>
              <a:spcBef>
                <a:spcPct val="0"/>
              </a:spcBef>
              <a:spcAft>
                <a:spcPct val="0"/>
              </a:spcAft>
              <a:buClr>
                <a:srgbClr val="000000"/>
              </a:buClr>
              <a:buFont typeface="Arial"/>
              <a:buChar char="•"/>
            </a:pPr>
            <a:r>
              <a:rPr lang="en-US" sz="1200" b="1" i="0" kern="1200">
                <a:solidFill>
                  <a:srgbClr val="000000"/>
                </a:solidFill>
                <a:latin typeface="Arial"/>
                <a:ea typeface="+mn-ea"/>
                <a:cs typeface="+mn-cs"/>
              </a:rPr>
              <a:t>Implémentation et migration</a:t>
            </a:r>
            <a:endParaRPr lang="en-US" sz="1200" b="1" kern="1200" dirty="0">
              <a:solidFill>
                <a:srgbClr val="000000"/>
              </a:solidFill>
              <a:latin typeface="Arial" pitchFamily="34" charset="0"/>
              <a:cs typeface="+mn-cs"/>
            </a:endParaRPr>
          </a:p>
        </p:txBody>
      </p:sp>
      <p:sp>
        <p:nvSpPr>
          <p:cNvPr id="79" name="AutoShape 9"/>
          <p:cNvSpPr>
            <a:spLocks noChangeArrowheads="1"/>
          </p:cNvSpPr>
          <p:nvPr/>
        </p:nvSpPr>
        <p:spPr bwMode="auto">
          <a:xfrm>
            <a:off x="2244086" y="1979977"/>
            <a:ext cx="2055628" cy="691116"/>
          </a:xfrm>
          <a:prstGeom prst="roundRect">
            <a:avLst>
              <a:gd name="adj" fmla="val 16667"/>
            </a:avLst>
          </a:prstGeom>
          <a:gradFill flip="none" rotWithShape="1">
            <a:gsLst>
              <a:gs pos="0">
                <a:schemeClr val="accent6"/>
              </a:gs>
              <a:gs pos="100000">
                <a:schemeClr val="accent6">
                  <a:lumMod val="20000"/>
                  <a:lumOff val="80000"/>
                </a:schemeClr>
              </a:gs>
            </a:gsLst>
            <a:lin ang="16200000" scaled="0"/>
            <a:tileRect/>
          </a:gradFill>
          <a:ln w="12700" algn="ctr">
            <a:solidFill>
              <a:schemeClr val="bg1">
                <a:lumMod val="50000"/>
              </a:schemeClr>
            </a:solidFill>
            <a:round/>
            <a:headEnd/>
            <a:tailEnd/>
          </a:ln>
        </p:spPr>
        <p:txBody>
          <a:bodyPr anchor="ctr"/>
          <a:lstStyle/>
          <a:p>
            <a:pPr algn="ctr" defTabSz="914400">
              <a:lnSpc>
                <a:spcPct val="90000"/>
              </a:lnSpc>
              <a:spcBef>
                <a:spcPct val="0"/>
              </a:spcBef>
              <a:spcAft>
                <a:spcPct val="0"/>
              </a:spcAft>
              <a:buNone/>
            </a:pPr>
            <a:r>
              <a:rPr lang="fr-BE" sz="1300" b="0" i="0">
                <a:solidFill>
                  <a:srgbClr val="FFFFFF"/>
                </a:solidFill>
                <a:latin typeface="Arial"/>
                <a:ea typeface="ＭＳ Ｐゴシック"/>
                <a:cs typeface="+mn-cs"/>
              </a:rPr>
              <a:t>Exécution</a:t>
            </a:r>
          </a:p>
        </p:txBody>
      </p:sp>
      <p:sp>
        <p:nvSpPr>
          <p:cNvPr id="80" name="TextBox 30"/>
          <p:cNvSpPr txBox="1">
            <a:spLocks noChangeArrowheads="1"/>
          </p:cNvSpPr>
          <p:nvPr/>
        </p:nvSpPr>
        <p:spPr bwMode="auto">
          <a:xfrm>
            <a:off x="4361736" y="2035716"/>
            <a:ext cx="1915909" cy="427809"/>
          </a:xfrm>
          <a:prstGeom prst="rect">
            <a:avLst/>
          </a:prstGeom>
          <a:noFill/>
          <a:ln w="9525">
            <a:noFill/>
            <a:miter lim="800000"/>
            <a:headEnd/>
            <a:tailEnd/>
          </a:ln>
        </p:spPr>
        <p:txBody>
          <a:bodyPr wrap="none">
            <a:spAutoFit/>
          </a:bodyPr>
          <a:lstStyle/>
          <a:p>
            <a:pPr marL="117500" indent="-117500" algn="l" defTabSz="914400">
              <a:lnSpc>
                <a:spcPct val="90000"/>
              </a:lnSpc>
              <a:spcBef>
                <a:spcPct val="0"/>
              </a:spcBef>
              <a:spcAft>
                <a:spcPct val="0"/>
              </a:spcAft>
              <a:buClr>
                <a:srgbClr val="000000"/>
              </a:buClr>
              <a:buFont typeface="Arial"/>
              <a:buChar char="•"/>
            </a:pPr>
            <a:r>
              <a:rPr lang="fr-BE" sz="1200" b="0" i="0">
                <a:solidFill>
                  <a:srgbClr val="000000"/>
                </a:solidFill>
                <a:latin typeface="Arial"/>
                <a:ea typeface="+mn-ea"/>
                <a:cs typeface="+mn-cs"/>
              </a:rPr>
              <a:t>Optimisation</a:t>
            </a:r>
          </a:p>
          <a:p>
            <a:pPr marL="117500" indent="-117500" algn="l" defTabSz="914400">
              <a:lnSpc>
                <a:spcPct val="90000"/>
              </a:lnSpc>
              <a:spcBef>
                <a:spcPct val="0"/>
              </a:spcBef>
              <a:spcAft>
                <a:spcPct val="0"/>
              </a:spcAft>
              <a:buClr>
                <a:srgbClr val="000000"/>
              </a:buClr>
              <a:buFont typeface="Arial"/>
              <a:buChar char="•"/>
            </a:pPr>
            <a:r>
              <a:rPr lang="en-US" sz="1200" b="1" i="0" kern="1200">
                <a:solidFill>
                  <a:srgbClr val="000000"/>
                </a:solidFill>
                <a:latin typeface="Arial"/>
                <a:ea typeface="+mn-ea"/>
                <a:cs typeface="+mn-cs"/>
              </a:rPr>
              <a:t>Services connexes pour VXI</a:t>
            </a:r>
            <a:endParaRPr lang="en-US" sz="1200" b="1" kern="1200" dirty="0">
              <a:solidFill>
                <a:srgbClr val="000000"/>
              </a:solidFill>
              <a:latin typeface="Arial" pitchFamily="34" charset="0"/>
              <a:cs typeface="+mn-cs"/>
            </a:endParaRPr>
          </a:p>
        </p:txBody>
      </p:sp>
      <p:sp>
        <p:nvSpPr>
          <p:cNvPr id="82" name="Freeform 14"/>
          <p:cNvSpPr>
            <a:spLocks/>
          </p:cNvSpPr>
          <p:nvPr/>
        </p:nvSpPr>
        <p:spPr bwMode="auto">
          <a:xfrm>
            <a:off x="3146149" y="3514902"/>
            <a:ext cx="338381" cy="563285"/>
          </a:xfrm>
          <a:custGeom>
            <a:avLst/>
            <a:gdLst>
              <a:gd name="T0" fmla="*/ 0 w 408"/>
              <a:gd name="T1" fmla="*/ 129366691 h 227"/>
              <a:gd name="T2" fmla="*/ 408 w 408"/>
              <a:gd name="T3" fmla="*/ 129366691 h 227"/>
              <a:gd name="T4" fmla="*/ 408 w 408"/>
              <a:gd name="T5" fmla="*/ 0 h 227"/>
              <a:gd name="T6" fmla="*/ 0 60000 65536"/>
              <a:gd name="T7" fmla="*/ 0 60000 65536"/>
              <a:gd name="T8" fmla="*/ 0 60000 65536"/>
              <a:gd name="T9" fmla="*/ 0 w 408"/>
              <a:gd name="T10" fmla="*/ 0 h 227"/>
              <a:gd name="T11" fmla="*/ 408 w 408"/>
              <a:gd name="T12" fmla="*/ 227 h 227"/>
            </a:gdLst>
            <a:ahLst/>
            <a:cxnLst>
              <a:cxn ang="T6">
                <a:pos x="T0" y="T1"/>
              </a:cxn>
              <a:cxn ang="T7">
                <a:pos x="T2" y="T3"/>
              </a:cxn>
              <a:cxn ang="T8">
                <a:pos x="T4" y="T5"/>
              </a:cxn>
            </a:cxnLst>
            <a:rect l="T9" t="T10" r="T11" b="T12"/>
            <a:pathLst>
              <a:path w="408" h="227">
                <a:moveTo>
                  <a:pt x="0" y="227"/>
                </a:moveTo>
                <a:lnTo>
                  <a:pt x="408" y="227"/>
                </a:lnTo>
                <a:lnTo>
                  <a:pt x="408" y="0"/>
                </a:lnTo>
              </a:path>
            </a:pathLst>
          </a:custGeom>
          <a:noFill/>
          <a:ln w="9525">
            <a:solidFill>
              <a:schemeClr val="bg1">
                <a:lumMod val="75000"/>
              </a:schemeClr>
            </a:solidFill>
            <a:round/>
            <a:headEnd/>
            <a:tailEnd type="triangle" w="lg" len="lg"/>
          </a:ln>
        </p:spPr>
        <p:txBody>
          <a:bodyPr wrap="none" anchor="ctr"/>
          <a:lstStyle/>
          <a:p>
            <a:pPr algn="ctr" rtl="0" eaLnBrk="0" fontAlgn="base" hangingPunct="0">
              <a:lnSpc>
                <a:spcPct val="90000"/>
              </a:lnSpc>
              <a:spcBef>
                <a:spcPct val="0"/>
              </a:spcBef>
              <a:spcAft>
                <a:spcPct val="0"/>
              </a:spcAft>
              <a:defRPr/>
            </a:pPr>
            <a:endParaRPr lang="en-US" sz="3200" kern="1200" dirty="0">
              <a:solidFill>
                <a:srgbClr val="000000"/>
              </a:solidFill>
              <a:latin typeface="Arial"/>
              <a:ea typeface="ＭＳ Ｐゴシック"/>
              <a:cs typeface="+mn-cs"/>
            </a:endParaRPr>
          </a:p>
        </p:txBody>
      </p:sp>
      <p:sp>
        <p:nvSpPr>
          <p:cNvPr id="83" name="Freeform 14"/>
          <p:cNvSpPr>
            <a:spLocks/>
          </p:cNvSpPr>
          <p:nvPr/>
        </p:nvSpPr>
        <p:spPr bwMode="auto">
          <a:xfrm>
            <a:off x="2681857" y="4347785"/>
            <a:ext cx="338381" cy="563285"/>
          </a:xfrm>
          <a:custGeom>
            <a:avLst/>
            <a:gdLst>
              <a:gd name="T0" fmla="*/ 0 w 408"/>
              <a:gd name="T1" fmla="*/ 129366691 h 227"/>
              <a:gd name="T2" fmla="*/ 408 w 408"/>
              <a:gd name="T3" fmla="*/ 129366691 h 227"/>
              <a:gd name="T4" fmla="*/ 408 w 408"/>
              <a:gd name="T5" fmla="*/ 0 h 227"/>
              <a:gd name="T6" fmla="*/ 0 60000 65536"/>
              <a:gd name="T7" fmla="*/ 0 60000 65536"/>
              <a:gd name="T8" fmla="*/ 0 60000 65536"/>
              <a:gd name="T9" fmla="*/ 0 w 408"/>
              <a:gd name="T10" fmla="*/ 0 h 227"/>
              <a:gd name="T11" fmla="*/ 408 w 408"/>
              <a:gd name="T12" fmla="*/ 227 h 227"/>
            </a:gdLst>
            <a:ahLst/>
            <a:cxnLst>
              <a:cxn ang="T6">
                <a:pos x="T0" y="T1"/>
              </a:cxn>
              <a:cxn ang="T7">
                <a:pos x="T2" y="T3"/>
              </a:cxn>
              <a:cxn ang="T8">
                <a:pos x="T4" y="T5"/>
              </a:cxn>
            </a:cxnLst>
            <a:rect l="T9" t="T10" r="T11" b="T12"/>
            <a:pathLst>
              <a:path w="408" h="227">
                <a:moveTo>
                  <a:pt x="0" y="227"/>
                </a:moveTo>
                <a:lnTo>
                  <a:pt x="408" y="227"/>
                </a:lnTo>
                <a:lnTo>
                  <a:pt x="408" y="0"/>
                </a:lnTo>
              </a:path>
            </a:pathLst>
          </a:custGeom>
          <a:noFill/>
          <a:ln w="9525">
            <a:solidFill>
              <a:schemeClr val="bg1">
                <a:lumMod val="75000"/>
              </a:schemeClr>
            </a:solidFill>
            <a:round/>
            <a:headEnd/>
            <a:tailEnd type="triangle" w="lg" len="lg"/>
          </a:ln>
        </p:spPr>
        <p:txBody>
          <a:bodyPr wrap="none" anchor="ctr"/>
          <a:lstStyle/>
          <a:p>
            <a:pPr algn="ctr" rtl="0" eaLnBrk="0" fontAlgn="base" hangingPunct="0">
              <a:lnSpc>
                <a:spcPct val="90000"/>
              </a:lnSpc>
              <a:spcBef>
                <a:spcPct val="0"/>
              </a:spcBef>
              <a:spcAft>
                <a:spcPct val="0"/>
              </a:spcAft>
              <a:defRPr/>
            </a:pPr>
            <a:endParaRPr lang="en-US" sz="3200" kern="1200" dirty="0">
              <a:solidFill>
                <a:srgbClr val="000000"/>
              </a:solidFill>
              <a:latin typeface="Arial"/>
              <a:ea typeface="ＭＳ Ｐゴシック"/>
              <a:cs typeface="+mn-cs"/>
            </a:endParaRPr>
          </a:p>
        </p:txBody>
      </p:sp>
      <p:sp>
        <p:nvSpPr>
          <p:cNvPr id="84" name="AutoShape 12"/>
          <p:cNvSpPr>
            <a:spLocks noChangeArrowheads="1"/>
          </p:cNvSpPr>
          <p:nvPr/>
        </p:nvSpPr>
        <p:spPr bwMode="auto">
          <a:xfrm>
            <a:off x="1282224" y="3629201"/>
            <a:ext cx="1944163" cy="739775"/>
          </a:xfrm>
          <a:prstGeom prst="roundRect">
            <a:avLst>
              <a:gd name="adj" fmla="val 16667"/>
            </a:avLst>
          </a:prstGeom>
          <a:gradFill rotWithShape="1">
            <a:gsLst>
              <a:gs pos="0">
                <a:schemeClr val="accent2">
                  <a:lumMod val="40000"/>
                  <a:lumOff val="60000"/>
                </a:schemeClr>
              </a:gs>
              <a:gs pos="100000">
                <a:schemeClr val="accent4">
                  <a:lumMod val="50000"/>
                </a:schemeClr>
              </a:gs>
            </a:gsLst>
            <a:lin ang="2700000" scaled="1"/>
          </a:gradFill>
          <a:ln w="12700" algn="ctr">
            <a:solidFill>
              <a:schemeClr val="bg1">
                <a:lumMod val="50000"/>
              </a:schemeClr>
            </a:solidFill>
            <a:round/>
            <a:headEnd/>
            <a:tailEnd/>
          </a:ln>
          <a:effectLst/>
        </p:spPr>
        <p:txBody>
          <a:bodyPr anchor="ctr"/>
          <a:lstStyle/>
          <a:p>
            <a:pPr marL="266730" indent="-266730" algn="ctr" defTabSz="914400">
              <a:lnSpc>
                <a:spcPct val="90000"/>
              </a:lnSpc>
              <a:spcBef>
                <a:spcPct val="0"/>
              </a:spcBef>
              <a:spcAft>
                <a:spcPct val="0"/>
              </a:spcAft>
              <a:buNone/>
            </a:pPr>
            <a:r>
              <a:rPr lang="en-GB" sz="1400" b="1" i="0" kern="1200">
                <a:solidFill>
                  <a:srgbClr val="FFFFFF"/>
                </a:solidFill>
                <a:latin typeface="Arial"/>
                <a:ea typeface="ＭＳ Ｐゴシック"/>
                <a:cs typeface="+mn-cs"/>
              </a:rPr>
              <a:t>Préparer</a:t>
            </a:r>
            <a:endParaRPr lang="en-GB" sz="1400" b="1" kern="1200" dirty="0">
              <a:solidFill>
                <a:srgbClr val="FFFFFF"/>
              </a:solidFill>
              <a:latin typeface="Arial" pitchFamily="34" charset="0"/>
              <a:ea typeface="ＭＳ Ｐゴシック"/>
              <a:cs typeface="+mn-cs"/>
            </a:endParaRPr>
          </a:p>
        </p:txBody>
      </p:sp>
      <p:sp>
        <p:nvSpPr>
          <p:cNvPr id="85" name="AutoShape 6"/>
          <p:cNvSpPr>
            <a:spLocks noChangeArrowheads="1"/>
          </p:cNvSpPr>
          <p:nvPr/>
        </p:nvSpPr>
        <p:spPr bwMode="auto">
          <a:xfrm>
            <a:off x="597873" y="4492472"/>
            <a:ext cx="2191932" cy="739775"/>
          </a:xfrm>
          <a:prstGeom prst="roundRect">
            <a:avLst>
              <a:gd name="adj" fmla="val 16667"/>
            </a:avLst>
          </a:prstGeom>
          <a:gradFill rotWithShape="1">
            <a:gsLst>
              <a:gs pos="0">
                <a:schemeClr val="accent5">
                  <a:lumMod val="40000"/>
                  <a:lumOff val="60000"/>
                </a:schemeClr>
              </a:gs>
              <a:gs pos="100000">
                <a:schemeClr val="accent5">
                  <a:lumMod val="50000"/>
                </a:schemeClr>
              </a:gs>
            </a:gsLst>
            <a:lin ang="2700000" scaled="1"/>
          </a:gradFill>
          <a:ln w="12700" algn="ctr">
            <a:solidFill>
              <a:schemeClr val="bg1">
                <a:lumMod val="50000"/>
              </a:schemeClr>
            </a:solidFill>
            <a:round/>
            <a:headEnd/>
            <a:tailEnd/>
          </a:ln>
        </p:spPr>
        <p:txBody>
          <a:bodyPr anchor="ctr"/>
          <a:lstStyle/>
          <a:p>
            <a:pPr marL="317480" indent="-317480" algn="ctr" defTabSz="914400">
              <a:lnSpc>
                <a:spcPct val="90000"/>
              </a:lnSpc>
              <a:spcBef>
                <a:spcPct val="0"/>
              </a:spcBef>
              <a:spcAft>
                <a:spcPct val="0"/>
              </a:spcAft>
              <a:buNone/>
            </a:pPr>
            <a:r>
              <a:rPr lang="en-GB" sz="1400" b="1" i="0" kern="1200">
                <a:solidFill>
                  <a:srgbClr val="FFFFFF"/>
                </a:solidFill>
                <a:latin typeface="Arial"/>
                <a:ea typeface="ＭＳ Ｐゴシック"/>
                <a:cs typeface="+mn-cs"/>
              </a:rPr>
              <a:t>Détection</a:t>
            </a:r>
            <a:endParaRPr lang="en-GB" sz="1400" b="1" kern="1200" dirty="0">
              <a:solidFill>
                <a:srgbClr val="FFFFFF"/>
              </a:solidFill>
              <a:latin typeface="Arial"/>
              <a:ea typeface="ＭＳ Ｐゴシック"/>
              <a:cs typeface="+mn-cs"/>
            </a:endParaRPr>
          </a:p>
        </p:txBody>
      </p:sp>
      <p:pic>
        <p:nvPicPr>
          <p:cNvPr id="41" name="Picture 40"/>
          <p:cNvPicPr>
            <a:picLocks noChangeAspect="1"/>
          </p:cNvPicPr>
          <p:nvPr/>
        </p:nvPicPr>
        <p:blipFill rotWithShape="1">
          <a:blip r:embed="rId5" cstate="print">
            <a:extLst>
              <a:ext uri="{28A0092B-C50C-407E-A947-70E740481C1C}">
                <a14:useLocalDpi xmlns="" xmlns:a14="http://schemas.microsoft.com/office/drawing/2010/main" val="0"/>
              </a:ext>
            </a:extLst>
          </a:blip>
          <a:srcRect t="-132" r="1865" b="1486"/>
          <a:stretch/>
        </p:blipFill>
        <p:spPr>
          <a:xfrm rot="5400000">
            <a:off x="5652186" y="2696538"/>
            <a:ext cx="4305082" cy="2147455"/>
          </a:xfrm>
          <a:prstGeom prst="rect">
            <a:avLst/>
          </a:prstGeom>
        </p:spPr>
      </p:pic>
      <p:sp>
        <p:nvSpPr>
          <p:cNvPr id="2" name="TextBox 1"/>
          <p:cNvSpPr txBox="1"/>
          <p:nvPr/>
        </p:nvSpPr>
        <p:spPr>
          <a:xfrm>
            <a:off x="6815627" y="1805262"/>
            <a:ext cx="1934845" cy="3985706"/>
          </a:xfrm>
          <a:prstGeom prst="rect">
            <a:avLst/>
          </a:prstGeom>
          <a:noFill/>
        </p:spPr>
        <p:txBody>
          <a:bodyPr wrap="square" rtlCol="0">
            <a:spAutoFit/>
          </a:bodyPr>
          <a:lstStyle/>
          <a:p>
            <a:pPr marL="179405" indent="-179405" algn="l" defTabSz="914400">
              <a:spcBef>
                <a:spcPct val="75000"/>
              </a:spcBef>
              <a:buClr>
                <a:srgbClr val="652D89"/>
              </a:buClr>
              <a:buFont typeface="Arial"/>
              <a:buChar char="•"/>
            </a:pPr>
            <a:r>
              <a:rPr lang="fr-BE" sz="1100" b="0" i="0" kern="0" dirty="0">
                <a:solidFill>
                  <a:srgbClr val="652D89"/>
                </a:solidFill>
                <a:latin typeface="Arial"/>
                <a:ea typeface="MS PGothic"/>
                <a:cs typeface="+mn-cs"/>
              </a:rPr>
              <a:t>Garantir une expérience utilisateur optimale </a:t>
            </a:r>
          </a:p>
          <a:p>
            <a:pPr marL="179405" indent="-179405" algn="l" defTabSz="914400">
              <a:spcBef>
                <a:spcPct val="75000"/>
              </a:spcBef>
              <a:buClr>
                <a:srgbClr val="652D89"/>
              </a:buClr>
              <a:buFont typeface="Arial"/>
              <a:buChar char="•"/>
            </a:pPr>
            <a:r>
              <a:rPr lang="fr-BE" sz="1100" b="0" i="0" kern="0" dirty="0">
                <a:solidFill>
                  <a:srgbClr val="652D89"/>
                </a:solidFill>
                <a:latin typeface="Arial"/>
                <a:ea typeface="MS PGothic"/>
                <a:cs typeface="+mn-cs"/>
              </a:rPr>
              <a:t>Minimiser les risques et réduire le délai de rentabilisation</a:t>
            </a:r>
          </a:p>
          <a:p>
            <a:pPr marL="179405" indent="-179405" algn="l" defTabSz="914400">
              <a:spcBef>
                <a:spcPct val="75000"/>
              </a:spcBef>
              <a:buClr>
                <a:srgbClr val="652D89"/>
              </a:buClr>
              <a:buFont typeface="Arial"/>
              <a:buChar char="•"/>
            </a:pPr>
            <a:r>
              <a:rPr lang="fr-BE" sz="1100" b="0" i="0" kern="0" dirty="0">
                <a:solidFill>
                  <a:srgbClr val="652D89"/>
                </a:solidFill>
                <a:latin typeface="Arial"/>
                <a:ea typeface="MS PGothic"/>
                <a:cs typeface="+mn-cs"/>
              </a:rPr>
              <a:t>Sécurité, orchestration et automatisation intégrées dans la conception</a:t>
            </a:r>
          </a:p>
          <a:p>
            <a:pPr marL="179405" indent="-179405" algn="l" defTabSz="914400">
              <a:spcBef>
                <a:spcPct val="75000"/>
              </a:spcBef>
              <a:buClr>
                <a:srgbClr val="652D89"/>
              </a:buClr>
              <a:buFont typeface="Arial"/>
              <a:buChar char="•"/>
            </a:pPr>
            <a:r>
              <a:rPr lang="fr-BE" sz="1100" b="0" i="0" kern="0" dirty="0">
                <a:solidFill>
                  <a:srgbClr val="652D89"/>
                </a:solidFill>
                <a:latin typeface="Arial"/>
                <a:ea typeface="MS PGothic"/>
                <a:cs typeface="+mn-cs"/>
              </a:rPr>
              <a:t>Plan détaillé de l'administration des services pour réaligner les modèles d'exploitation informatiques</a:t>
            </a:r>
          </a:p>
          <a:p>
            <a:pPr marL="179405" indent="-179405" algn="l" defTabSz="914400">
              <a:spcBef>
                <a:spcPct val="75000"/>
              </a:spcBef>
              <a:spcAft>
                <a:spcPts val="0"/>
              </a:spcAft>
              <a:buClr>
                <a:srgbClr val="652D89"/>
              </a:buClr>
              <a:buFont typeface="Arial"/>
              <a:buChar char="•"/>
            </a:pPr>
            <a:r>
              <a:rPr lang="fr-BE" sz="1100" b="0" i="0" kern="0" dirty="0">
                <a:solidFill>
                  <a:srgbClr val="652D89"/>
                </a:solidFill>
                <a:latin typeface="Arial"/>
                <a:ea typeface="MS PGothic"/>
                <a:cs typeface="+mn-cs"/>
              </a:rPr>
              <a:t>Feuille de route pour rationaliser les exemples d'utilisation et cibler les applications les mieux adaptées au nouveau paysage</a:t>
            </a:r>
          </a:p>
        </p:txBody>
      </p:sp>
      <p:sp>
        <p:nvSpPr>
          <p:cNvPr id="32" name="Round Same Side Corner Rectangle 31"/>
          <p:cNvSpPr/>
          <p:nvPr/>
        </p:nvSpPr>
        <p:spPr>
          <a:xfrm>
            <a:off x="306917" y="1665106"/>
            <a:ext cx="6349999" cy="1234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childTnLst>
                          </p:cTn>
                        </p:par>
                        <p:par>
                          <p:cTn id="11" fill="hold">
                            <p:stCondLst>
                              <p:cond delay="1000"/>
                            </p:stCondLst>
                            <p:childTnLst>
                              <p:par>
                                <p:cTn id="12" presetID="49" presetClass="entr" presetSubtype="0" decel="10000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 calcmode="lin" valueType="num">
                                      <p:cBhvr>
                                        <p:cTn id="16" dur="500" fill="hold"/>
                                        <p:tgtEl>
                                          <p:spTgt spid="39"/>
                                        </p:tgtEl>
                                        <p:attrNameLst>
                                          <p:attrName>style.rotation</p:attrName>
                                        </p:attrNameLst>
                                      </p:cBhvr>
                                      <p:tavLst>
                                        <p:tav tm="0">
                                          <p:val>
                                            <p:fltVal val="360"/>
                                          </p:val>
                                        </p:tav>
                                        <p:tav tm="100000">
                                          <p:val>
                                            <p:fltVal val="0"/>
                                          </p:val>
                                        </p:tav>
                                      </p:tavLst>
                                    </p:anim>
                                    <p:animEffect transition="in" filter="fade">
                                      <p:cBhvr>
                                        <p:cTn id="17" dur="500"/>
                                        <p:tgtEl>
                                          <p:spTgt spid="39"/>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slide(fromLeft)">
                                      <p:cBhvr>
                                        <p:cTn id="20" dur="500"/>
                                        <p:tgtEl>
                                          <p:spTgt spid="34"/>
                                        </p:tgtEl>
                                      </p:cBhvr>
                                    </p:animEffect>
                                  </p:childTnLst>
                                </p:cTn>
                              </p:par>
                              <p:par>
                                <p:cTn id="21" presetID="22" presetClass="entr" presetSubtype="8" fill="hold" grpId="1"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1000"/>
                                        <p:tgtEl>
                                          <p:spTgt spid="8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wipe(down)">
                                      <p:cBhvr>
                                        <p:cTn id="30" dur="500"/>
                                        <p:tgtEl>
                                          <p:spTgt spid="83"/>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1000"/>
                                        <p:tgtEl>
                                          <p:spTgt spid="8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down)">
                                      <p:cBhvr>
                                        <p:cTn id="37" dur="500"/>
                                        <p:tgtEl>
                                          <p:spTgt spid="82"/>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wipe(down)">
                                      <p:cBhvr>
                                        <p:cTn id="44" dur="500"/>
                                        <p:tgtEl>
                                          <p:spTgt spid="71"/>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39" grpId="0" animBg="1"/>
      <p:bldP spid="71" grpId="0" animBg="1"/>
      <p:bldP spid="72" grpId="0" animBg="1"/>
      <p:bldP spid="79" grpId="0" animBg="1"/>
      <p:bldP spid="82" grpId="0" animBg="1"/>
      <p:bldP spid="83" grpId="0" animBg="1"/>
      <p:bldP spid="84" grpId="0" animBg="1"/>
      <p:bldP spid="85" grpId="0" animBg="1"/>
      <p:bldP spid="3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C:\Users\gserda\Documents\Edu Photos\AM62290.jpg"/>
          <p:cNvPicPr>
            <a:picLocks noChangeAspect="1" noChangeArrowheads="1"/>
          </p:cNvPicPr>
          <p:nvPr/>
        </p:nvPicPr>
        <p:blipFill>
          <a:blip r:embed="rId3" cstate="print"/>
          <a:srcRect/>
          <a:stretch>
            <a:fillRect/>
          </a:stretch>
        </p:blipFill>
        <p:spPr bwMode="auto">
          <a:xfrm>
            <a:off x="-571500" y="0"/>
            <a:ext cx="10287000" cy="6858000"/>
          </a:xfrm>
          <a:prstGeom prst="rect">
            <a:avLst/>
          </a:prstGeom>
          <a:noFill/>
        </p:spPr>
      </p:pic>
      <p:sp>
        <p:nvSpPr>
          <p:cNvPr id="7" name="Round Same Side Corner Rectangle 6"/>
          <p:cNvSpPr/>
          <p:nvPr/>
        </p:nvSpPr>
        <p:spPr>
          <a:xfrm rot="5400000">
            <a:off x="3558540" y="-1628139"/>
            <a:ext cx="1188720" cy="8305801"/>
          </a:xfrm>
          <a:prstGeom prst="round2SameRect">
            <a:avLst>
              <a:gd name="adj1" fmla="val 25160"/>
              <a:gd name="adj2" fmla="val 0"/>
            </a:avLst>
          </a:prstGeom>
          <a:solidFill>
            <a:srgbClr val="000000">
              <a:alpha val="76863"/>
            </a:srgbClr>
          </a:solidFill>
          <a:ln w="9525">
            <a:gradFill>
              <a:gsLst>
                <a:gs pos="0">
                  <a:schemeClr val="bg1">
                    <a:lumMod val="85000"/>
                    <a:alpha val="40000"/>
                  </a:schemeClr>
                </a:gs>
                <a:gs pos="100000">
                  <a:schemeClr val="bg1">
                    <a:lumMod val="85000"/>
                    <a:alpha val="7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274320" rtlCol="0" anchor="ctr"/>
          <a:lstStyle/>
          <a:p>
            <a:pPr algn="r" defTabSz="914400">
              <a:lnSpc>
                <a:spcPct val="80000"/>
              </a:lnSpc>
              <a:spcBef>
                <a:spcPct val="0"/>
              </a:spcBef>
              <a:buNone/>
            </a:pPr>
            <a:r>
              <a:rPr lang="fr-BE" sz="3600" b="0" i="0">
                <a:solidFill>
                  <a:srgbClr val="FFFFFF"/>
                </a:solidFill>
                <a:latin typeface="Arial"/>
                <a:ea typeface="+mn-ea"/>
                <a:cs typeface="+mn-cs"/>
              </a:rPr>
              <a:t>L'enseignement</a:t>
            </a:r>
            <a:r>
              <a:rPr lang="fr-BE" sz="3600" b="0" i="0" kern="1200">
                <a:solidFill>
                  <a:srgbClr val="FFFFFF"/>
                </a:solidFill>
                <a:latin typeface="Arial"/>
                <a:ea typeface="+mn-ea"/>
                <a:cs typeface="+mn-cs"/>
              </a:rPr>
              <a:t> devient social</a:t>
            </a:r>
          </a:p>
        </p:txBody>
      </p:sp>
      <p:sp>
        <p:nvSpPr>
          <p:cNvPr id="8" name="Round Same Side Corner Rectangle 7"/>
          <p:cNvSpPr/>
          <p:nvPr/>
        </p:nvSpPr>
        <p:spPr>
          <a:xfrm rot="16200000">
            <a:off x="5501639" y="1070610"/>
            <a:ext cx="1188720" cy="6095999"/>
          </a:xfrm>
          <a:prstGeom prst="round2SameRect">
            <a:avLst>
              <a:gd name="adj1" fmla="val 23558"/>
              <a:gd name="adj2" fmla="val 0"/>
            </a:avLst>
          </a:prstGeom>
          <a:solidFill>
            <a:srgbClr val="000000">
              <a:alpha val="76863"/>
            </a:srgbClr>
          </a:solidFill>
          <a:ln w="9525">
            <a:gradFill>
              <a:gsLst>
                <a:gs pos="0">
                  <a:schemeClr val="bg1">
                    <a:lumMod val="85000"/>
                    <a:alpha val="40000"/>
                  </a:schemeClr>
                </a:gs>
                <a:gs pos="100000">
                  <a:schemeClr val="bg1">
                    <a:lumMod val="85000"/>
                    <a:alpha val="7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91440" tIns="274320" rtlCol="0" anchor="ctr"/>
          <a:lstStyle/>
          <a:p>
            <a:pPr algn="l" defTabSz="914400">
              <a:lnSpc>
                <a:spcPct val="80000"/>
              </a:lnSpc>
              <a:spcBef>
                <a:spcPct val="0"/>
              </a:spcBef>
              <a:buNone/>
            </a:pPr>
            <a:r>
              <a:rPr lang="fr-BE" sz="3600" b="0" i="0" kern="1200">
                <a:solidFill>
                  <a:srgbClr val="FFFFFF"/>
                </a:solidFill>
                <a:latin typeface="Arial"/>
                <a:ea typeface="+mn-ea"/>
                <a:cs typeface="+mn-cs"/>
              </a:rPr>
              <a:t>La vidéo devient omniprésente</a:t>
            </a:r>
          </a:p>
        </p:txBody>
      </p:sp>
      <p:sp>
        <p:nvSpPr>
          <p:cNvPr id="9" name="Round Same Side Corner Rectangle 8"/>
          <p:cNvSpPr/>
          <p:nvPr/>
        </p:nvSpPr>
        <p:spPr>
          <a:xfrm rot="5400000">
            <a:off x="3079983" y="1968265"/>
            <a:ext cx="1188720" cy="7386790"/>
          </a:xfrm>
          <a:prstGeom prst="round2SameRect">
            <a:avLst>
              <a:gd name="adj1" fmla="val 24358"/>
              <a:gd name="adj2" fmla="val 0"/>
            </a:avLst>
          </a:prstGeom>
          <a:solidFill>
            <a:srgbClr val="000000">
              <a:alpha val="76863"/>
            </a:srgbClr>
          </a:solidFill>
          <a:ln w="9525">
            <a:gradFill>
              <a:gsLst>
                <a:gs pos="0">
                  <a:schemeClr val="bg1">
                    <a:lumMod val="85000"/>
                    <a:alpha val="40000"/>
                  </a:schemeClr>
                </a:gs>
                <a:gs pos="100000">
                  <a:schemeClr val="bg1">
                    <a:lumMod val="85000"/>
                    <a:alpha val="7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274320" rtlCol="0" anchor="ctr"/>
          <a:lstStyle/>
          <a:p>
            <a:pPr algn="r" defTabSz="914400">
              <a:lnSpc>
                <a:spcPct val="80000"/>
              </a:lnSpc>
              <a:spcBef>
                <a:spcPct val="0"/>
              </a:spcBef>
              <a:buNone/>
            </a:pPr>
            <a:r>
              <a:rPr lang="fr-BE" sz="3600" b="0" i="0" kern="1200">
                <a:solidFill>
                  <a:srgbClr val="FFFFFF"/>
                </a:solidFill>
                <a:latin typeface="Arial"/>
                <a:ea typeface="+mn-ea"/>
                <a:cs typeface="+mn-cs"/>
              </a:rPr>
              <a:t>Le cloud gagne en importance</a:t>
            </a:r>
          </a:p>
        </p:txBody>
      </p:sp>
      <p:sp>
        <p:nvSpPr>
          <p:cNvPr id="10" name="Round Same Side Corner Rectangle 9"/>
          <p:cNvSpPr/>
          <p:nvPr/>
        </p:nvSpPr>
        <p:spPr>
          <a:xfrm rot="16200000">
            <a:off x="5184715" y="-2460684"/>
            <a:ext cx="1190418" cy="6728147"/>
          </a:xfrm>
          <a:prstGeom prst="round2SameRect">
            <a:avLst>
              <a:gd name="adj1" fmla="val 21412"/>
              <a:gd name="adj2" fmla="val 0"/>
            </a:avLst>
          </a:prstGeom>
          <a:solidFill>
            <a:srgbClr val="000000">
              <a:alpha val="76863"/>
            </a:srgbClr>
          </a:solidFill>
          <a:ln w="9525">
            <a:gradFill>
              <a:gsLst>
                <a:gs pos="0">
                  <a:schemeClr val="bg1">
                    <a:lumMod val="85000"/>
                    <a:alpha val="40000"/>
                  </a:schemeClr>
                </a:gs>
                <a:gs pos="100000">
                  <a:schemeClr val="bg1">
                    <a:lumMod val="85000"/>
                    <a:alpha val="7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91440" tIns="274320" rtlCol="0" anchor="ctr"/>
          <a:lstStyle/>
          <a:p>
            <a:pPr algn="l" defTabSz="914400">
              <a:lnSpc>
                <a:spcPct val="80000"/>
              </a:lnSpc>
              <a:spcBef>
                <a:spcPct val="0"/>
              </a:spcBef>
              <a:buNone/>
            </a:pPr>
            <a:r>
              <a:rPr lang="fr-BE" sz="3600" b="0" i="0" kern="1200">
                <a:solidFill>
                  <a:srgbClr val="FFFFFF"/>
                </a:solidFill>
                <a:latin typeface="Arial"/>
                <a:ea typeface="+mn-ea"/>
                <a:cs typeface="+mn-cs"/>
              </a:rPr>
              <a:t>Explosion du nombre de périphériques mobiles</a:t>
            </a:r>
          </a:p>
        </p:txBody>
      </p:sp>
      <p:sp>
        <p:nvSpPr>
          <p:cNvPr id="11" name="Round Same Side Corner Rectangle 10"/>
          <p:cNvSpPr/>
          <p:nvPr/>
        </p:nvSpPr>
        <p:spPr>
          <a:xfrm rot="16200000">
            <a:off x="5501641" y="1070611"/>
            <a:ext cx="1188720" cy="6096002"/>
          </a:xfrm>
          <a:prstGeom prst="round2SameRect">
            <a:avLst>
              <a:gd name="adj1" fmla="val 23558"/>
              <a:gd name="adj2" fmla="val 0"/>
            </a:avLst>
          </a:prstGeom>
          <a:solidFill>
            <a:srgbClr val="0071A0">
              <a:alpha val="85098"/>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BE" kern="1200">
              <a:solidFill>
                <a:srgbClr val="FFFFFF"/>
              </a:solidFill>
              <a:latin typeface="Arial"/>
              <a:ea typeface="+mn-ea"/>
              <a:cs typeface="+mn-cs"/>
            </a:endParaRPr>
          </a:p>
        </p:txBody>
      </p:sp>
      <p:sp>
        <p:nvSpPr>
          <p:cNvPr id="12" name="Round Same Side Corner Rectangle 11"/>
          <p:cNvSpPr/>
          <p:nvPr/>
        </p:nvSpPr>
        <p:spPr>
          <a:xfrm rot="5400000">
            <a:off x="3079983" y="1968265"/>
            <a:ext cx="1188720" cy="7386790"/>
          </a:xfrm>
          <a:prstGeom prst="round2SameRect">
            <a:avLst>
              <a:gd name="adj1" fmla="val 24358"/>
              <a:gd name="adj2" fmla="val 0"/>
            </a:avLst>
          </a:prstGeom>
          <a:solidFill>
            <a:srgbClr val="0071A0">
              <a:alpha val="85098"/>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BE" kern="1200">
              <a:solidFill>
                <a:srgbClr val="FFFFFF"/>
              </a:solidFill>
              <a:latin typeface="Arial"/>
              <a:ea typeface="+mn-ea"/>
              <a:cs typeface="+mn-cs"/>
            </a:endParaRPr>
          </a:p>
        </p:txBody>
      </p:sp>
      <p:sp>
        <p:nvSpPr>
          <p:cNvPr id="14" name="Round Same Side Corner Rectangle 13"/>
          <p:cNvSpPr/>
          <p:nvPr/>
        </p:nvSpPr>
        <p:spPr>
          <a:xfrm rot="16200000">
            <a:off x="5183290" y="-2457738"/>
            <a:ext cx="1190418" cy="6728147"/>
          </a:xfrm>
          <a:prstGeom prst="round2SameRect">
            <a:avLst>
              <a:gd name="adj1" fmla="val 21412"/>
              <a:gd name="adj2" fmla="val 0"/>
            </a:avLst>
          </a:prstGeom>
          <a:solidFill>
            <a:srgbClr val="0071A0">
              <a:alpha val="85098"/>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BE" kern="1200">
              <a:solidFill>
                <a:srgbClr val="FFFFFF"/>
              </a:solidFill>
              <a:latin typeface="Arial"/>
              <a:ea typeface="+mn-ea"/>
              <a:cs typeface="+mn-cs"/>
            </a:endParaRPr>
          </a:p>
        </p:txBody>
      </p:sp>
      <p:grpSp>
        <p:nvGrpSpPr>
          <p:cNvPr id="2" name="Group 14"/>
          <p:cNvGrpSpPr/>
          <p:nvPr/>
        </p:nvGrpSpPr>
        <p:grpSpPr>
          <a:xfrm>
            <a:off x="494901" y="1931636"/>
            <a:ext cx="3908152" cy="1162704"/>
            <a:chOff x="698500" y="1525236"/>
            <a:chExt cx="3470384" cy="1162704"/>
          </a:xfrm>
        </p:grpSpPr>
        <p:sp>
          <p:nvSpPr>
            <p:cNvPr id="16" name="Rounded Rectangular Callout 15"/>
            <p:cNvSpPr/>
            <p:nvPr/>
          </p:nvSpPr>
          <p:spPr>
            <a:xfrm>
              <a:off x="698500" y="1667841"/>
              <a:ext cx="3470384" cy="897560"/>
            </a:xfrm>
            <a:prstGeom prst="wedgeRoundRectCallout">
              <a:avLst>
                <a:gd name="adj1" fmla="val -443"/>
                <a:gd name="adj2" fmla="val 86491"/>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BE" sz="1600" kern="1200">
                <a:solidFill>
                  <a:srgbClr val="FFFFFF"/>
                </a:solidFill>
                <a:latin typeface="Arial"/>
                <a:ea typeface="+mn-ea"/>
                <a:cs typeface="+mn-cs"/>
              </a:endParaRPr>
            </a:p>
          </p:txBody>
        </p:sp>
        <p:sp>
          <p:nvSpPr>
            <p:cNvPr id="17" name="Rectangle 8"/>
            <p:cNvSpPr>
              <a:spLocks/>
            </p:cNvSpPr>
            <p:nvPr/>
          </p:nvSpPr>
          <p:spPr bwMode="auto">
            <a:xfrm>
              <a:off x="794619" y="1525236"/>
              <a:ext cx="3374264" cy="1162704"/>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defTabSz="914400">
                <a:buNone/>
              </a:pPr>
              <a:r>
                <a:rPr lang="fr-BE" sz="1500" b="0" i="0" dirty="0">
                  <a:solidFill>
                    <a:srgbClr val="FFFFFF"/>
                  </a:solidFill>
                  <a:latin typeface="+mj-lt"/>
                  <a:cs typeface="Helvetica"/>
                </a:rPr>
                <a:t>« 65 % des entreprises déploient au moins un outil logiciel social d'entreprise. </a:t>
              </a:r>
              <a:r>
                <a:rPr lang="fr-BE" sz="1500" b="0" i="0" dirty="0" smtClean="0">
                  <a:solidFill>
                    <a:srgbClr val="FFFFFF"/>
                  </a:solidFill>
                  <a:latin typeface="+mj-lt"/>
                  <a:cs typeface="Helvetica"/>
                </a:rPr>
                <a:t>»</a:t>
              </a:r>
              <a:endParaRPr lang="fr-BE" sz="1500" i="1" dirty="0">
                <a:solidFill>
                  <a:srgbClr val="FFFFFF"/>
                </a:solidFill>
                <a:latin typeface="+mj-lt"/>
                <a:ea typeface="Helvetica" charset="0"/>
                <a:cs typeface="Helvetica" charset="0"/>
                <a:sym typeface="Helvetica" charset="0"/>
              </a:endParaRPr>
            </a:p>
          </p:txBody>
        </p:sp>
      </p:grpSp>
      <p:grpSp>
        <p:nvGrpSpPr>
          <p:cNvPr id="3" name="Group 17"/>
          <p:cNvGrpSpPr/>
          <p:nvPr/>
        </p:nvGrpSpPr>
        <p:grpSpPr>
          <a:xfrm>
            <a:off x="457202" y="5144948"/>
            <a:ext cx="3289298" cy="1019012"/>
            <a:chOff x="698500" y="1566810"/>
            <a:chExt cx="3124200" cy="1121129"/>
          </a:xfrm>
        </p:grpSpPr>
        <p:sp>
          <p:nvSpPr>
            <p:cNvPr id="19" name="Rounded Rectangular Callout 18"/>
            <p:cNvSpPr/>
            <p:nvPr/>
          </p:nvSpPr>
          <p:spPr>
            <a:xfrm>
              <a:off x="698500" y="1576034"/>
              <a:ext cx="3124200" cy="1111905"/>
            </a:xfrm>
            <a:prstGeom prst="wedgeRoundRectCallout">
              <a:avLst>
                <a:gd name="adj1" fmla="val -4251"/>
                <a:gd name="adj2" fmla="val 82610"/>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BE" sz="1600" kern="1200">
                <a:solidFill>
                  <a:srgbClr val="FFFFFF"/>
                </a:solidFill>
                <a:latin typeface="Arial"/>
                <a:ea typeface="+mn-ea"/>
                <a:cs typeface="+mn-cs"/>
              </a:endParaRPr>
            </a:p>
          </p:txBody>
        </p:sp>
        <p:sp>
          <p:nvSpPr>
            <p:cNvPr id="20" name="Rectangle 8"/>
            <p:cNvSpPr>
              <a:spLocks/>
            </p:cNvSpPr>
            <p:nvPr/>
          </p:nvSpPr>
          <p:spPr bwMode="auto">
            <a:xfrm>
              <a:off x="794620" y="1566810"/>
              <a:ext cx="2959545" cy="1121129"/>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defTabSz="914400">
                <a:buNone/>
              </a:pPr>
              <a:r>
                <a:rPr lang="fr-BE" sz="1500" b="0" i="0" dirty="0">
                  <a:solidFill>
                    <a:srgbClr val="FFFFFF"/>
                  </a:solidFill>
                  <a:latin typeface="+mj-lt"/>
                  <a:cs typeface="Helvetica"/>
                </a:rPr>
                <a:t>« </a:t>
              </a:r>
              <a:r>
                <a:rPr lang="fr-BE" sz="1500" b="0" i="0" kern="1200" dirty="0">
                  <a:solidFill>
                    <a:srgbClr val="FFFFFF"/>
                  </a:solidFill>
                  <a:latin typeface="+mj-lt"/>
                  <a:ea typeface="+mn-ea"/>
                  <a:cs typeface="+mn-cs"/>
                </a:rPr>
                <a:t>20 % des PC professionnels seront gérés par un modèle de poste de travail virtuel hébergé d'ici 2013</a:t>
              </a:r>
              <a:r>
                <a:rPr lang="fr-BE" sz="1500" b="0" i="0" dirty="0">
                  <a:solidFill>
                    <a:srgbClr val="FFFFFF"/>
                  </a:solidFill>
                  <a:latin typeface="+mj-lt"/>
                </a:rPr>
                <a:t>.</a:t>
              </a:r>
              <a:r>
                <a:rPr lang="fr-BE" sz="1500" b="0" i="0" dirty="0">
                  <a:solidFill>
                    <a:srgbClr val="FFFFFF"/>
                  </a:solidFill>
                  <a:latin typeface="+mj-lt"/>
                  <a:cs typeface="Helvetica"/>
                </a:rPr>
                <a:t> </a:t>
              </a:r>
              <a:r>
                <a:rPr lang="fr-BE" sz="1500" b="0" i="0" dirty="0" smtClean="0">
                  <a:solidFill>
                    <a:srgbClr val="FFFFFF"/>
                  </a:solidFill>
                  <a:latin typeface="+mj-lt"/>
                  <a:cs typeface="Helvetica"/>
                </a:rPr>
                <a:t>»</a:t>
              </a:r>
              <a:endParaRPr lang="fr-BE" sz="1500" i="1" dirty="0">
                <a:solidFill>
                  <a:srgbClr val="FFFFFF"/>
                </a:solidFill>
                <a:latin typeface="+mj-lt"/>
                <a:ea typeface="Helvetica" charset="0"/>
                <a:cs typeface="Helvetica" charset="0"/>
                <a:sym typeface="Helvetica" charset="0"/>
              </a:endParaRPr>
            </a:p>
          </p:txBody>
        </p:sp>
      </p:grpSp>
      <p:grpSp>
        <p:nvGrpSpPr>
          <p:cNvPr id="4" name="Group 20"/>
          <p:cNvGrpSpPr/>
          <p:nvPr/>
        </p:nvGrpSpPr>
        <p:grpSpPr>
          <a:xfrm>
            <a:off x="6515101" y="3638549"/>
            <a:ext cx="2463801" cy="971551"/>
            <a:chOff x="6504940" y="2611084"/>
            <a:chExt cx="2956560" cy="1111905"/>
          </a:xfrm>
        </p:grpSpPr>
        <p:sp>
          <p:nvSpPr>
            <p:cNvPr id="22" name="Rounded Rectangular Callout 21"/>
            <p:cNvSpPr/>
            <p:nvPr/>
          </p:nvSpPr>
          <p:spPr>
            <a:xfrm>
              <a:off x="6504940" y="2611084"/>
              <a:ext cx="2956560" cy="1111905"/>
            </a:xfrm>
            <a:prstGeom prst="wedgeRoundRectCallout">
              <a:avLst>
                <a:gd name="adj1" fmla="val 37941"/>
                <a:gd name="adj2" fmla="val 94005"/>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BE" sz="1600" kern="1200">
                <a:solidFill>
                  <a:srgbClr val="FFFFFF"/>
                </a:solidFill>
                <a:latin typeface="Arial"/>
                <a:ea typeface="+mn-ea"/>
                <a:cs typeface="+mn-cs"/>
              </a:endParaRPr>
            </a:p>
          </p:txBody>
        </p:sp>
        <p:sp>
          <p:nvSpPr>
            <p:cNvPr id="23" name="Rectangle 8"/>
            <p:cNvSpPr>
              <a:spLocks/>
            </p:cNvSpPr>
            <p:nvPr/>
          </p:nvSpPr>
          <p:spPr bwMode="auto">
            <a:xfrm>
              <a:off x="6646778" y="2673349"/>
              <a:ext cx="2723280" cy="1049640"/>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defTabSz="914400">
                <a:buNone/>
              </a:pPr>
              <a:r>
                <a:rPr lang="fr-BE" sz="1500" b="0" i="0" dirty="0">
                  <a:solidFill>
                    <a:srgbClr val="FFFFFF"/>
                  </a:solidFill>
                  <a:latin typeface="+mj-lt"/>
                  <a:cs typeface="Helvetica"/>
                </a:rPr>
                <a:t>« D'ici 2013, la vidéo représentera plus de 90 % du trafic de données réseau. </a:t>
              </a:r>
              <a:r>
                <a:rPr lang="fr-BE" sz="1500" b="0" i="0" dirty="0" smtClean="0">
                  <a:solidFill>
                    <a:srgbClr val="FFFFFF"/>
                  </a:solidFill>
                  <a:latin typeface="+mj-lt"/>
                  <a:cs typeface="Helvetica"/>
                </a:rPr>
                <a:t>»</a:t>
              </a:r>
              <a:endParaRPr lang="fr-BE" sz="1500" i="1" dirty="0">
                <a:solidFill>
                  <a:srgbClr val="FFFFFF"/>
                </a:solidFill>
                <a:latin typeface="+mj-lt"/>
                <a:ea typeface="Helvetica" charset="0"/>
                <a:cs typeface="Helvetica" charset="0"/>
                <a:sym typeface="Helvetica" charset="0"/>
              </a:endParaRPr>
            </a:p>
          </p:txBody>
        </p:sp>
      </p:grpSp>
      <p:grpSp>
        <p:nvGrpSpPr>
          <p:cNvPr id="5" name="Group 23"/>
          <p:cNvGrpSpPr/>
          <p:nvPr/>
        </p:nvGrpSpPr>
        <p:grpSpPr>
          <a:xfrm>
            <a:off x="4826000" y="2033235"/>
            <a:ext cx="3365501" cy="938566"/>
            <a:chOff x="698500" y="1525236"/>
            <a:chExt cx="3124200" cy="1162704"/>
          </a:xfrm>
        </p:grpSpPr>
        <p:sp>
          <p:nvSpPr>
            <p:cNvPr id="25" name="Rounded Rectangular Callout 24"/>
            <p:cNvSpPr/>
            <p:nvPr/>
          </p:nvSpPr>
          <p:spPr>
            <a:xfrm>
              <a:off x="698500" y="1576034"/>
              <a:ext cx="3124200" cy="1111905"/>
            </a:xfrm>
            <a:prstGeom prst="wedgeRoundRectCallout">
              <a:avLst>
                <a:gd name="adj1" fmla="val -42893"/>
                <a:gd name="adj2" fmla="val 88944"/>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BE" sz="1600" kern="1200">
                <a:solidFill>
                  <a:srgbClr val="FFFFFF"/>
                </a:solidFill>
                <a:latin typeface="Arial"/>
                <a:ea typeface="+mn-ea"/>
                <a:cs typeface="+mn-cs"/>
              </a:endParaRPr>
            </a:p>
          </p:txBody>
        </p:sp>
        <p:sp>
          <p:nvSpPr>
            <p:cNvPr id="26" name="Rectangle 8"/>
            <p:cNvSpPr>
              <a:spLocks/>
            </p:cNvSpPr>
            <p:nvPr/>
          </p:nvSpPr>
          <p:spPr bwMode="auto">
            <a:xfrm>
              <a:off x="794620" y="1525236"/>
              <a:ext cx="3028080" cy="1162704"/>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defTabSz="914400">
                <a:buNone/>
              </a:pPr>
              <a:r>
                <a:rPr lang="fr-BE" sz="1600" b="0" i="0" dirty="0">
                  <a:solidFill>
                    <a:srgbClr val="FFFFFF"/>
                  </a:solidFill>
                  <a:latin typeface="+mj-lt"/>
                  <a:cs typeface="Helvetica"/>
                </a:rPr>
                <a:t>« </a:t>
              </a:r>
              <a:r>
                <a:rPr lang="fr-BE" sz="1600" b="0" i="0" kern="1200" dirty="0">
                  <a:solidFill>
                    <a:srgbClr val="FFFFFF"/>
                  </a:solidFill>
                  <a:latin typeface="+mj-lt"/>
                  <a:ea typeface="+mn-ea"/>
                  <a:cs typeface="+mn-cs"/>
                </a:rPr>
                <a:t>Les gens passent plus de temps sur </a:t>
              </a:r>
              <a:r>
                <a:rPr lang="fr-BE" sz="1600" b="0" i="0" kern="1200" dirty="0" err="1">
                  <a:solidFill>
                    <a:srgbClr val="FFFFFF"/>
                  </a:solidFill>
                  <a:latin typeface="+mj-lt"/>
                  <a:ea typeface="+mn-ea"/>
                  <a:cs typeface="+mn-cs"/>
                </a:rPr>
                <a:t>Facebook</a:t>
              </a:r>
              <a:r>
                <a:rPr lang="fr-BE" sz="1600" b="0" i="0" kern="1200" dirty="0">
                  <a:solidFill>
                    <a:srgbClr val="FFFFFF"/>
                  </a:solidFill>
                  <a:latin typeface="+mj-lt"/>
                  <a:ea typeface="+mn-ea"/>
                  <a:cs typeface="+mn-cs"/>
                </a:rPr>
                <a:t> que sur n'importe quel autre site Web.</a:t>
              </a:r>
              <a:r>
                <a:rPr lang="fr-BE" sz="1600" b="0" i="0" dirty="0">
                  <a:solidFill>
                    <a:srgbClr val="FFFFFF"/>
                  </a:solidFill>
                  <a:latin typeface="+mj-lt"/>
                  <a:cs typeface="Helvetica"/>
                </a:rPr>
                <a:t> </a:t>
              </a:r>
              <a:r>
                <a:rPr lang="fr-BE" sz="1600" b="0" i="0" dirty="0" smtClean="0">
                  <a:solidFill>
                    <a:srgbClr val="FFFFFF"/>
                  </a:solidFill>
                  <a:latin typeface="+mj-lt"/>
                  <a:cs typeface="Helvetica"/>
                </a:rPr>
                <a:t>»</a:t>
              </a:r>
              <a:endParaRPr lang="fr-BE" sz="900" i="1" dirty="0">
                <a:solidFill>
                  <a:srgbClr val="FFFFFF"/>
                </a:solidFill>
                <a:latin typeface="+mj-lt"/>
                <a:ea typeface="Helvetica" charset="0"/>
                <a:cs typeface="Helvetica" charset="0"/>
                <a:sym typeface="Helvetica" charset="0"/>
              </a:endParaRPr>
            </a:p>
          </p:txBody>
        </p:sp>
      </p:grpSp>
      <p:grpSp>
        <p:nvGrpSpPr>
          <p:cNvPr id="6" name="Group 26"/>
          <p:cNvGrpSpPr/>
          <p:nvPr/>
        </p:nvGrpSpPr>
        <p:grpSpPr>
          <a:xfrm>
            <a:off x="5715000" y="364677"/>
            <a:ext cx="3352799" cy="1070423"/>
            <a:chOff x="698500" y="1525238"/>
            <a:chExt cx="3201341" cy="1162702"/>
          </a:xfrm>
        </p:grpSpPr>
        <p:sp>
          <p:nvSpPr>
            <p:cNvPr id="28" name="Rounded Rectangular Callout 27"/>
            <p:cNvSpPr/>
            <p:nvPr/>
          </p:nvSpPr>
          <p:spPr>
            <a:xfrm>
              <a:off x="698500" y="1571972"/>
              <a:ext cx="3124200" cy="1088378"/>
            </a:xfrm>
            <a:prstGeom prst="wedgeRoundRectCallout">
              <a:avLst>
                <a:gd name="adj1" fmla="val 42777"/>
                <a:gd name="adj2" fmla="val 84208"/>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BE" sz="1600" kern="1200">
                <a:solidFill>
                  <a:srgbClr val="FFFFFF"/>
                </a:solidFill>
                <a:latin typeface="Arial"/>
                <a:ea typeface="+mn-ea"/>
                <a:cs typeface="+mn-cs"/>
              </a:endParaRPr>
            </a:p>
          </p:txBody>
        </p:sp>
        <p:sp>
          <p:nvSpPr>
            <p:cNvPr id="29" name="Rectangle 8"/>
            <p:cNvSpPr>
              <a:spLocks/>
            </p:cNvSpPr>
            <p:nvPr/>
          </p:nvSpPr>
          <p:spPr bwMode="auto">
            <a:xfrm>
              <a:off x="794618" y="1525238"/>
              <a:ext cx="3105223" cy="1162702"/>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defTabSz="914400">
                <a:buNone/>
              </a:pPr>
              <a:r>
                <a:rPr lang="fr-BE" sz="1500" b="0" i="0" dirty="0">
                  <a:solidFill>
                    <a:srgbClr val="FFFFFF"/>
                  </a:solidFill>
                  <a:latin typeface="+mj-lt"/>
                  <a:cs typeface="Helvetica"/>
                </a:rPr>
                <a:t>« </a:t>
              </a:r>
              <a:r>
                <a:rPr lang="fr-BE" sz="1500" b="0" i="0" dirty="0" err="1">
                  <a:solidFill>
                    <a:srgbClr val="FFFFFF"/>
                  </a:solidFill>
                  <a:latin typeface="+mj-lt"/>
                  <a:cs typeface="Helvetica"/>
                </a:rPr>
                <a:t>Android</a:t>
              </a:r>
              <a:r>
                <a:rPr lang="fr-BE" sz="1500" b="0" i="0" dirty="0">
                  <a:solidFill>
                    <a:srgbClr val="FFFFFF"/>
                  </a:solidFill>
                  <a:latin typeface="+mj-lt"/>
                  <a:cs typeface="Helvetica"/>
                </a:rPr>
                <a:t> est le système d'exploitation n° 1 des plates-formes mobiles avec plus de 350 000 nouvelles activations par jour. </a:t>
              </a:r>
              <a:r>
                <a:rPr lang="fr-BE" sz="1500" b="0" i="0" dirty="0" smtClean="0">
                  <a:solidFill>
                    <a:srgbClr val="FFFFFF"/>
                  </a:solidFill>
                  <a:latin typeface="+mj-lt"/>
                  <a:cs typeface="Helvetica"/>
                </a:rPr>
                <a:t>»</a:t>
              </a:r>
              <a:endParaRPr lang="fr-BE" sz="1500" i="1" dirty="0">
                <a:solidFill>
                  <a:srgbClr val="FFFFFF"/>
                </a:solidFill>
                <a:latin typeface="+mj-lt"/>
                <a:ea typeface="Helvetica" charset="0"/>
                <a:cs typeface="Helvetica" charset="0"/>
                <a:sym typeface="Helvetica" charset="0"/>
              </a:endParaRPr>
            </a:p>
          </p:txBody>
        </p:sp>
      </p:grpSp>
      <p:grpSp>
        <p:nvGrpSpPr>
          <p:cNvPr id="15" name="Group 29"/>
          <p:cNvGrpSpPr/>
          <p:nvPr/>
        </p:nvGrpSpPr>
        <p:grpSpPr>
          <a:xfrm>
            <a:off x="2489200" y="361925"/>
            <a:ext cx="2971800" cy="1047776"/>
            <a:chOff x="698500" y="1525236"/>
            <a:chExt cx="2971800" cy="1162704"/>
          </a:xfrm>
        </p:grpSpPr>
        <p:sp>
          <p:nvSpPr>
            <p:cNvPr id="31" name="Rounded Rectangular Callout 30"/>
            <p:cNvSpPr/>
            <p:nvPr/>
          </p:nvSpPr>
          <p:spPr>
            <a:xfrm>
              <a:off x="698500" y="1576034"/>
              <a:ext cx="2971800" cy="1111905"/>
            </a:xfrm>
            <a:prstGeom prst="wedgeRoundRectCallout">
              <a:avLst>
                <a:gd name="adj1" fmla="val 4009"/>
                <a:gd name="adj2" fmla="val 86477"/>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BE" sz="1600" kern="1200">
                <a:solidFill>
                  <a:srgbClr val="FFFFFF"/>
                </a:solidFill>
                <a:latin typeface="Arial"/>
                <a:ea typeface="+mn-ea"/>
                <a:cs typeface="+mn-cs"/>
              </a:endParaRPr>
            </a:p>
          </p:txBody>
        </p:sp>
        <p:sp>
          <p:nvSpPr>
            <p:cNvPr id="32" name="Rectangle 8"/>
            <p:cNvSpPr>
              <a:spLocks/>
            </p:cNvSpPr>
            <p:nvPr/>
          </p:nvSpPr>
          <p:spPr bwMode="auto">
            <a:xfrm>
              <a:off x="794620" y="1525236"/>
              <a:ext cx="2875680" cy="1162704"/>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defTabSz="914400">
                <a:buNone/>
              </a:pPr>
              <a:r>
                <a:rPr lang="fr-BE" sz="1500" b="0" i="0" dirty="0">
                  <a:solidFill>
                    <a:srgbClr val="FFFFFF"/>
                  </a:solidFill>
                  <a:latin typeface="+mj-lt"/>
                  <a:cs typeface="Helvetica"/>
                </a:rPr>
                <a:t>« Aujourd'hui, les ventes de </a:t>
              </a:r>
              <a:r>
                <a:rPr lang="fr-BE" sz="1500" b="0" i="0" dirty="0" err="1">
                  <a:solidFill>
                    <a:srgbClr val="FFFFFF"/>
                  </a:solidFill>
                  <a:latin typeface="+mj-lt"/>
                  <a:cs typeface="Helvetica"/>
                </a:rPr>
                <a:t>smartphones</a:t>
              </a:r>
              <a:r>
                <a:rPr lang="fr-BE" sz="1500" b="0" i="0" dirty="0">
                  <a:solidFill>
                    <a:srgbClr val="FFFFFF"/>
                  </a:solidFill>
                  <a:latin typeface="+mj-lt"/>
                  <a:cs typeface="Helvetica"/>
                </a:rPr>
                <a:t> et de tablettes dépassent celles de tous les PC, y compris les portables. </a:t>
              </a:r>
              <a:r>
                <a:rPr lang="fr-BE" sz="1500" b="0" i="0" dirty="0" smtClean="0">
                  <a:solidFill>
                    <a:srgbClr val="FFFFFF"/>
                  </a:solidFill>
                  <a:latin typeface="+mj-lt"/>
                  <a:cs typeface="Helvetica"/>
                </a:rPr>
                <a:t>»</a:t>
              </a:r>
              <a:endParaRPr lang="fr-BE" sz="1500" i="1" dirty="0">
                <a:solidFill>
                  <a:srgbClr val="FFFFFF"/>
                </a:solidFill>
                <a:latin typeface="+mj-lt"/>
                <a:ea typeface="Helvetica" charset="0"/>
                <a:cs typeface="Helvetica" charset="0"/>
                <a:sym typeface="Helvetica" charset="0"/>
              </a:endParaRPr>
            </a:p>
          </p:txBody>
        </p:sp>
      </p:grpSp>
      <p:grpSp>
        <p:nvGrpSpPr>
          <p:cNvPr id="18" name="Group 32"/>
          <p:cNvGrpSpPr/>
          <p:nvPr/>
        </p:nvGrpSpPr>
        <p:grpSpPr>
          <a:xfrm>
            <a:off x="4403053" y="5144948"/>
            <a:ext cx="2867310" cy="1019012"/>
            <a:chOff x="698500" y="1450773"/>
            <a:chExt cx="3124200" cy="1292568"/>
          </a:xfrm>
        </p:grpSpPr>
        <p:sp>
          <p:nvSpPr>
            <p:cNvPr id="34" name="Rounded Rectangular Callout 33"/>
            <p:cNvSpPr/>
            <p:nvPr/>
          </p:nvSpPr>
          <p:spPr>
            <a:xfrm>
              <a:off x="698500" y="1450773"/>
              <a:ext cx="3124200" cy="1292568"/>
            </a:xfrm>
            <a:prstGeom prst="wedgeRoundRectCallout">
              <a:avLst>
                <a:gd name="adj1" fmla="val 1230"/>
                <a:gd name="adj2" fmla="val 104047"/>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BE" sz="1600" kern="1200">
                <a:solidFill>
                  <a:srgbClr val="FFFFFF"/>
                </a:solidFill>
                <a:latin typeface="Arial"/>
                <a:ea typeface="+mn-ea"/>
                <a:cs typeface="+mn-cs"/>
              </a:endParaRPr>
            </a:p>
          </p:txBody>
        </p:sp>
        <p:sp>
          <p:nvSpPr>
            <p:cNvPr id="35" name="Rectangle 8"/>
            <p:cNvSpPr>
              <a:spLocks/>
            </p:cNvSpPr>
            <p:nvPr/>
          </p:nvSpPr>
          <p:spPr bwMode="auto">
            <a:xfrm>
              <a:off x="794620" y="1525236"/>
              <a:ext cx="3028080" cy="1162704"/>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defTabSz="914400">
                <a:buNone/>
              </a:pPr>
              <a:r>
                <a:rPr lang="fr-BE" sz="1500" b="0" i="0" dirty="0">
                  <a:solidFill>
                    <a:srgbClr val="FFFFFF"/>
                  </a:solidFill>
                  <a:latin typeface="+mj-lt"/>
                  <a:cs typeface="Helvetica"/>
                </a:rPr>
                <a:t>« 60 % de la charge des serveurs sera </a:t>
              </a:r>
              <a:r>
                <a:rPr lang="fr-BE" sz="1500" b="0" i="0" dirty="0" err="1">
                  <a:solidFill>
                    <a:srgbClr val="FFFFFF"/>
                  </a:solidFill>
                  <a:latin typeface="+mj-lt"/>
                  <a:cs typeface="Helvetica"/>
                </a:rPr>
                <a:t>virtualisée</a:t>
              </a:r>
              <a:r>
                <a:rPr lang="fr-BE" sz="1500" b="0" i="0" dirty="0">
                  <a:solidFill>
                    <a:srgbClr val="FFFFFF"/>
                  </a:solidFill>
                  <a:latin typeface="+mj-lt"/>
                  <a:cs typeface="Helvetica"/>
                </a:rPr>
                <a:t> d'ici 2013. </a:t>
              </a:r>
              <a:r>
                <a:rPr lang="fr-BE" sz="1500" b="0" i="0" dirty="0" smtClean="0">
                  <a:solidFill>
                    <a:srgbClr val="FFFFFF"/>
                  </a:solidFill>
                  <a:latin typeface="+mj-lt"/>
                  <a:cs typeface="Helvetica"/>
                </a:rPr>
                <a:t>»</a:t>
              </a:r>
              <a:endParaRPr lang="fr-BE" sz="1500" i="1" dirty="0">
                <a:solidFill>
                  <a:srgbClr val="FFFFFF"/>
                </a:solidFill>
                <a:latin typeface="+mj-lt"/>
                <a:ea typeface="Helvetica" charset="0"/>
                <a:cs typeface="Helvetica" charset="0"/>
                <a:sym typeface="Helvetica" charset="0"/>
              </a:endParaRPr>
            </a:p>
          </p:txBody>
        </p:sp>
      </p:grpSp>
      <p:grpSp>
        <p:nvGrpSpPr>
          <p:cNvPr id="21" name="Group 35"/>
          <p:cNvGrpSpPr/>
          <p:nvPr/>
        </p:nvGrpSpPr>
        <p:grpSpPr>
          <a:xfrm>
            <a:off x="3149599" y="3625849"/>
            <a:ext cx="2895601" cy="971551"/>
            <a:chOff x="6673084" y="2727363"/>
            <a:chExt cx="2956560" cy="1111905"/>
          </a:xfrm>
        </p:grpSpPr>
        <p:sp>
          <p:nvSpPr>
            <p:cNvPr id="37" name="Rounded Rectangular Callout 36"/>
            <p:cNvSpPr/>
            <p:nvPr/>
          </p:nvSpPr>
          <p:spPr>
            <a:xfrm>
              <a:off x="6673084" y="2727363"/>
              <a:ext cx="2956560" cy="1111905"/>
            </a:xfrm>
            <a:prstGeom prst="wedgeRoundRectCallout">
              <a:avLst>
                <a:gd name="adj1" fmla="val -44720"/>
                <a:gd name="adj2" fmla="val 90083"/>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BE" sz="1600" kern="1200">
                <a:solidFill>
                  <a:srgbClr val="FFFFFF"/>
                </a:solidFill>
                <a:latin typeface="Arial"/>
                <a:ea typeface="+mn-ea"/>
                <a:cs typeface="+mn-cs"/>
              </a:endParaRPr>
            </a:p>
          </p:txBody>
        </p:sp>
        <p:sp>
          <p:nvSpPr>
            <p:cNvPr id="38" name="Rectangle 8"/>
            <p:cNvSpPr>
              <a:spLocks/>
            </p:cNvSpPr>
            <p:nvPr/>
          </p:nvSpPr>
          <p:spPr bwMode="auto">
            <a:xfrm>
              <a:off x="6786899" y="2731489"/>
              <a:ext cx="2723280" cy="1049640"/>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defTabSz="914400">
                <a:buNone/>
              </a:pPr>
              <a:r>
                <a:rPr lang="fr-BE" sz="1500" b="0" i="0" dirty="0">
                  <a:solidFill>
                    <a:srgbClr val="FFFFFF"/>
                  </a:solidFill>
                  <a:latin typeface="+mj-lt"/>
                  <a:cs typeface="Helvetica"/>
                </a:rPr>
                <a:t>« Un tiers des entreprises dit utiliser la vidéo au moins une fois par semaine. </a:t>
              </a:r>
              <a:r>
                <a:rPr lang="fr-BE" sz="1500" b="0" i="0" dirty="0" smtClean="0">
                  <a:solidFill>
                    <a:srgbClr val="FFFFFF"/>
                  </a:solidFill>
                  <a:latin typeface="+mj-lt"/>
                  <a:cs typeface="Helvetica"/>
                </a:rPr>
                <a:t>»</a:t>
              </a:r>
              <a:endParaRPr lang="fr-BE" sz="1500" i="1" dirty="0">
                <a:solidFill>
                  <a:srgbClr val="FFFFFF"/>
                </a:solidFill>
                <a:latin typeface="+mj-lt"/>
                <a:ea typeface="Helvetica" charset="0"/>
                <a:cs typeface="Helvetica" charset="0"/>
                <a:sym typeface="Helvetica" charset="0"/>
              </a:endParaRPr>
            </a:p>
          </p:txBody>
        </p:sp>
      </p:grpSp>
    </p:spTree>
    <p:extLst>
      <p:ext uri="{BB962C8B-B14F-4D97-AF65-F5344CB8AC3E}">
        <p14:creationId xmlns="" xmlns:p14="http://schemas.microsoft.com/office/powerpoint/2010/main" val="3906834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8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0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left)">
                                      <p:cBhvr>
                                        <p:cTn id="50" dur="500"/>
                                        <p:tgtEl>
                                          <p:spTgt spid="14"/>
                                        </p:tgtEl>
                                      </p:cBhvr>
                                    </p:animEffect>
                                  </p:childTnLst>
                                </p:cTn>
                              </p:par>
                              <p:par>
                                <p:cTn id="51" presetID="12" presetClass="entr" presetSubtype="2"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p:tgtEl>
                                          <p:spTgt spid="11"/>
                                        </p:tgtEl>
                                        <p:attrNameLst>
                                          <p:attrName>ppt_x</p:attrName>
                                        </p:attrNameLst>
                                      </p:cBhvr>
                                      <p:tavLst>
                                        <p:tav tm="0">
                                          <p:val>
                                            <p:strVal val="#ppt_x+#ppt_w*1.125000"/>
                                          </p:val>
                                        </p:tav>
                                        <p:tav tm="100000">
                                          <p:val>
                                            <p:strVal val="#ppt_x"/>
                                          </p:val>
                                        </p:tav>
                                      </p:tavLst>
                                    </p:anim>
                                    <p:animEffect transition="in" filter="wipe(left)">
                                      <p:cBhvr>
                                        <p:cTn id="54" dur="500"/>
                                        <p:tgtEl>
                                          <p:spTgt spid="11"/>
                                        </p:tgtEl>
                                      </p:cBhvr>
                                    </p:animEffect>
                                  </p:childTnLst>
                                </p:cTn>
                              </p:par>
                              <p:par>
                                <p:cTn id="55" presetID="12" presetClass="entr" presetSubtype="8"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p:tgtEl>
                                          <p:spTgt spid="12"/>
                                        </p:tgtEl>
                                        <p:attrNameLst>
                                          <p:attrName>ppt_x</p:attrName>
                                        </p:attrNameLst>
                                      </p:cBhvr>
                                      <p:tavLst>
                                        <p:tav tm="0">
                                          <p:val>
                                            <p:strVal val="#ppt_x-#ppt_w*1.125000"/>
                                          </p:val>
                                        </p:tav>
                                        <p:tav tm="100000">
                                          <p:val>
                                            <p:strVal val="#ppt_x"/>
                                          </p:val>
                                        </p:tav>
                                      </p:tavLst>
                                    </p:anim>
                                    <p:animEffect transition="in" filter="wipe(right)">
                                      <p:cBhvr>
                                        <p:cTn id="58" dur="500"/>
                                        <p:tgtEl>
                                          <p:spTgt spid="12"/>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1000"/>
                                        <p:tgtEl>
                                          <p:spTgt spid="10"/>
                                        </p:tgtEl>
                                      </p:cBhvr>
                                    </p:animEffect>
                                  </p:childTnLst>
                                </p:cTn>
                              </p:par>
                              <p:par>
                                <p:cTn id="63" presetID="12" presetClass="exit" presetSubtype="2" fill="hold" grpId="1" nodeType="withEffect">
                                  <p:stCondLst>
                                    <p:cond delay="0"/>
                                  </p:stCondLst>
                                  <p:childTnLst>
                                    <p:anim calcmode="lin" valueType="num">
                                      <p:cBhvr additive="base">
                                        <p:cTn id="64" dur="750"/>
                                        <p:tgtEl>
                                          <p:spTgt spid="14"/>
                                        </p:tgtEl>
                                        <p:attrNameLst>
                                          <p:attrName>ppt_x</p:attrName>
                                        </p:attrNameLst>
                                      </p:cBhvr>
                                      <p:tavLst>
                                        <p:tav tm="0">
                                          <p:val>
                                            <p:strVal val="#ppt_x"/>
                                          </p:val>
                                        </p:tav>
                                        <p:tav tm="100000">
                                          <p:val>
                                            <p:strVal val="#ppt_x+#ppt_w*1.125000"/>
                                          </p:val>
                                        </p:tav>
                                      </p:tavLst>
                                    </p:anim>
                                    <p:animEffect transition="out" filter="wipe(right)">
                                      <p:cBhvr>
                                        <p:cTn id="65" dur="750"/>
                                        <p:tgtEl>
                                          <p:spTgt spid="14"/>
                                        </p:tgtEl>
                                      </p:cBhvr>
                                    </p:animEffect>
                                    <p:set>
                                      <p:cBhvr>
                                        <p:cTn id="66" dur="1" fill="hold">
                                          <p:stCondLst>
                                            <p:cond delay="749"/>
                                          </p:stCondLst>
                                        </p:cTn>
                                        <p:tgtEl>
                                          <p:spTgt spid="14"/>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childTnLst>
                          </p:cTn>
                        </p:par>
                        <p:par>
                          <p:cTn id="83" fill="hold">
                            <p:stCondLst>
                              <p:cond delay="2500"/>
                            </p:stCondLst>
                            <p:childTnLst>
                              <p:par>
                                <p:cTn id="84" presetID="10" presetClass="entr" presetSubtype="0" fill="hold" grpId="0" nodeType="after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1000"/>
                                        <p:tgtEl>
                                          <p:spTgt spid="8"/>
                                        </p:tgtEl>
                                      </p:cBhvr>
                                    </p:animEffect>
                                  </p:childTnLst>
                                </p:cTn>
                              </p:par>
                              <p:par>
                                <p:cTn id="87" presetID="12" presetClass="exit" presetSubtype="2" fill="hold" grpId="1" nodeType="withEffect">
                                  <p:stCondLst>
                                    <p:cond delay="0"/>
                                  </p:stCondLst>
                                  <p:childTnLst>
                                    <p:anim calcmode="lin" valueType="num">
                                      <p:cBhvr additive="base">
                                        <p:cTn id="88" dur="750"/>
                                        <p:tgtEl>
                                          <p:spTgt spid="11"/>
                                        </p:tgtEl>
                                        <p:attrNameLst>
                                          <p:attrName>ppt_x</p:attrName>
                                        </p:attrNameLst>
                                      </p:cBhvr>
                                      <p:tavLst>
                                        <p:tav tm="0">
                                          <p:val>
                                            <p:strVal val="#ppt_x"/>
                                          </p:val>
                                        </p:tav>
                                        <p:tav tm="100000">
                                          <p:val>
                                            <p:strVal val="#ppt_x+#ppt_w*1.125000"/>
                                          </p:val>
                                        </p:tav>
                                      </p:tavLst>
                                    </p:anim>
                                    <p:animEffect transition="out" filter="wipe(right)">
                                      <p:cBhvr>
                                        <p:cTn id="89" dur="750"/>
                                        <p:tgtEl>
                                          <p:spTgt spid="11"/>
                                        </p:tgtEl>
                                      </p:cBhvr>
                                    </p:animEffect>
                                    <p:set>
                                      <p:cBhvr>
                                        <p:cTn id="90" dur="1" fill="hold">
                                          <p:stCondLst>
                                            <p:cond delay="749"/>
                                          </p:stCondLst>
                                        </p:cTn>
                                        <p:tgtEl>
                                          <p:spTgt spid="1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4"/>
                                        </p:tgtEl>
                                      </p:cBhvr>
                                    </p:animEffect>
                                    <p:set>
                                      <p:cBhvr>
                                        <p:cTn id="96" dur="1" fill="hold">
                                          <p:stCondLst>
                                            <p:cond delay="499"/>
                                          </p:stCondLst>
                                        </p:cTn>
                                        <p:tgtEl>
                                          <p:spTgt spid="4"/>
                                        </p:tgtEl>
                                        <p:attrNameLst>
                                          <p:attrName>style.visibility</p:attrName>
                                        </p:attrNameLst>
                                      </p:cBhvr>
                                      <p:to>
                                        <p:strVal val="hidden"/>
                                      </p:to>
                                    </p:set>
                                  </p:childTnLst>
                                </p:cTn>
                              </p:par>
                            </p:childTnLst>
                          </p:cTn>
                        </p:par>
                        <p:par>
                          <p:cTn id="97" fill="hold">
                            <p:stCondLst>
                              <p:cond delay="3500"/>
                            </p:stCondLst>
                            <p:childTnLst>
                              <p:par>
                                <p:cTn id="98" presetID="10" presetClass="entr" presetSubtype="0" fill="hold" grpId="0" nodeType="after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fade">
                                      <p:cBhvr>
                                        <p:cTn id="100" dur="1000"/>
                                        <p:tgtEl>
                                          <p:spTgt spid="9"/>
                                        </p:tgtEl>
                                      </p:cBhvr>
                                    </p:animEffect>
                                  </p:childTnLst>
                                </p:cTn>
                              </p:par>
                              <p:par>
                                <p:cTn id="101" presetID="12" presetClass="exit" presetSubtype="8" fill="hold" grpId="1" nodeType="withEffect">
                                  <p:stCondLst>
                                    <p:cond delay="0"/>
                                  </p:stCondLst>
                                  <p:childTnLst>
                                    <p:anim calcmode="lin" valueType="num">
                                      <p:cBhvr additive="base">
                                        <p:cTn id="102" dur="750"/>
                                        <p:tgtEl>
                                          <p:spTgt spid="12"/>
                                        </p:tgtEl>
                                        <p:attrNameLst>
                                          <p:attrName>ppt_x</p:attrName>
                                        </p:attrNameLst>
                                      </p:cBhvr>
                                      <p:tavLst>
                                        <p:tav tm="0">
                                          <p:val>
                                            <p:strVal val="#ppt_x"/>
                                          </p:val>
                                        </p:tav>
                                        <p:tav tm="100000">
                                          <p:val>
                                            <p:strVal val="#ppt_x-#ppt_w*1.125000"/>
                                          </p:val>
                                        </p:tav>
                                      </p:tavLst>
                                    </p:anim>
                                    <p:animEffect transition="out" filter="wipe(left)">
                                      <p:cBhvr>
                                        <p:cTn id="103" dur="750"/>
                                        <p:tgtEl>
                                          <p:spTgt spid="12"/>
                                        </p:tgtEl>
                                      </p:cBhvr>
                                    </p:animEffect>
                                    <p:set>
                                      <p:cBhvr>
                                        <p:cTn id="104" dur="1" fill="hold">
                                          <p:stCondLst>
                                            <p:cond delay="749"/>
                                          </p:stCondLst>
                                        </p:cTn>
                                        <p:tgtEl>
                                          <p:spTgt spid="1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3"/>
                                        </p:tgtEl>
                                      </p:cBhvr>
                                    </p:animEffect>
                                    <p:set>
                                      <p:cBhvr>
                                        <p:cTn id="1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animBg="1"/>
      <p:bldP spid="12" grpId="1" animBg="1"/>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914400">
              <a:lnSpc>
                <a:spcPct val="80000"/>
              </a:lnSpc>
              <a:spcBef>
                <a:spcPct val="0"/>
              </a:spcBef>
              <a:buNone/>
            </a:pPr>
            <a:r>
              <a:rPr lang="fr-BE" sz="3200" b="0" i="0" spc="0" baseline="0">
                <a:solidFill>
                  <a:srgbClr val="2B348E"/>
                </a:solidFill>
                <a:latin typeface="Arial"/>
                <a:ea typeface="+mj-ea"/>
                <a:cs typeface="+mj-cs"/>
              </a:rPr>
              <a:t>Cisco Validated Designs</a:t>
            </a:r>
            <a:endParaRPr lang="en-US" dirty="0"/>
          </a:p>
        </p:txBody>
      </p:sp>
      <p:sp>
        <p:nvSpPr>
          <p:cNvPr id="30" name="Round Same Side Corner Rectangle 29"/>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Round Same Side Corner Rectangle 30"/>
          <p:cNvSpPr/>
          <p:nvPr/>
        </p:nvSpPr>
        <p:spPr>
          <a:xfrm flipH="1">
            <a:off x="4886381" y="1676427"/>
            <a:ext cx="3973838" cy="4340691"/>
          </a:xfrm>
          <a:prstGeom prst="round2SameRect">
            <a:avLst>
              <a:gd name="adj1" fmla="val 5439"/>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3643536"/>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TextBox 3"/>
          <p:cNvSpPr txBox="1">
            <a:spLocks noChangeArrowheads="1"/>
          </p:cNvSpPr>
          <p:nvPr/>
        </p:nvSpPr>
        <p:spPr bwMode="auto">
          <a:xfrm>
            <a:off x="378373" y="1671448"/>
            <a:ext cx="4367248" cy="4590487"/>
          </a:xfrm>
          <a:prstGeom prst="rect">
            <a:avLst/>
          </a:prstGeom>
          <a:noFill/>
          <a:ln w="9525">
            <a:noFill/>
            <a:miter lim="800000"/>
            <a:headEnd/>
            <a:tailEnd/>
          </a:ln>
        </p:spPr>
        <p:txBody>
          <a:bodyPr wrap="square">
            <a:spAutoFit/>
          </a:bodyPr>
          <a:lstStyle/>
          <a:p>
            <a:pPr indent="-228600" algn="l" defTabSz="914400">
              <a:lnSpc>
                <a:spcPct val="95000"/>
              </a:lnSpc>
              <a:spcBef>
                <a:spcPts val="1800"/>
              </a:spcBef>
              <a:spcAft>
                <a:spcPts val="600"/>
              </a:spcAft>
              <a:buNone/>
            </a:pPr>
            <a:r>
              <a:rPr lang="fr-BE" sz="18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Cisco VXI </a:t>
            </a:r>
            <a:r>
              <a:rPr lang="fr-BE" sz="1800" b="0" i="0" dirty="0" err="1">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Validated</a:t>
            </a:r>
            <a:r>
              <a:rPr lang="fr-BE" sz="18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 Designs :</a:t>
            </a:r>
          </a:p>
          <a:p>
            <a:pPr marL="290505" lvl="1" indent="-179405" algn="l" defTabSz="914400">
              <a:lnSpc>
                <a:spcPct val="95000"/>
              </a:lnSpc>
              <a:spcAft>
                <a:spcPts val="600"/>
              </a:spcAft>
              <a:buClr>
                <a:srgbClr val="3A3A3A"/>
              </a:buClr>
              <a:buSzPct val="80000"/>
              <a:buFont typeface="Arial"/>
              <a:buChar char="•"/>
            </a:pPr>
            <a:r>
              <a:rPr lang="fr-BE" sz="1600" b="0" i="0" dirty="0" err="1">
                <a:solidFill>
                  <a:srgbClr val="3A3A3A"/>
                </a:solidFill>
                <a:latin typeface="Arial"/>
                <a:ea typeface="+mn-ea"/>
                <a:cs typeface="+mn-cs"/>
              </a:rPr>
              <a:t>Citrix</a:t>
            </a:r>
            <a:r>
              <a:rPr lang="fr-BE" sz="1600" b="0" i="0" dirty="0">
                <a:solidFill>
                  <a:srgbClr val="3A3A3A"/>
                </a:solidFill>
                <a:latin typeface="Arial"/>
                <a:ea typeface="+mn-ea"/>
                <a:cs typeface="+mn-cs"/>
              </a:rPr>
              <a:t> </a:t>
            </a:r>
            <a:r>
              <a:rPr lang="fr-BE" sz="1600" b="0" i="0" dirty="0" err="1">
                <a:solidFill>
                  <a:srgbClr val="3A3A3A"/>
                </a:solidFill>
                <a:latin typeface="Arial"/>
                <a:ea typeface="+mn-ea"/>
                <a:cs typeface="+mn-cs"/>
              </a:rPr>
              <a:t>XenDesktop</a:t>
            </a:r>
            <a:endParaRPr lang="fr-BE" sz="1600" b="0" i="0" dirty="0">
              <a:solidFill>
                <a:srgbClr val="3A3A3A"/>
              </a:solidFill>
              <a:latin typeface="Arial"/>
              <a:ea typeface="+mn-ea"/>
              <a:cs typeface="+mn-cs"/>
            </a:endParaRPr>
          </a:p>
          <a:p>
            <a:pPr marL="290505" lvl="1" indent="-179405" algn="l" defTabSz="914400">
              <a:lnSpc>
                <a:spcPct val="95000"/>
              </a:lnSpc>
              <a:spcAft>
                <a:spcPts val="600"/>
              </a:spcAft>
              <a:buClr>
                <a:srgbClr val="3A3A3A"/>
              </a:buClr>
              <a:buSzPct val="80000"/>
              <a:buFont typeface="Arial"/>
              <a:buChar char="•"/>
            </a:pPr>
            <a:r>
              <a:rPr lang="fr-BE" sz="1600" b="0" i="0" dirty="0">
                <a:solidFill>
                  <a:srgbClr val="3A3A3A"/>
                </a:solidFill>
                <a:latin typeface="Arial"/>
                <a:ea typeface="+mn-ea"/>
                <a:cs typeface="+mn-cs"/>
              </a:rPr>
              <a:t>Affichage de </a:t>
            </a:r>
            <a:r>
              <a:rPr lang="fr-BE" sz="1600" b="0" i="0" dirty="0" err="1">
                <a:solidFill>
                  <a:srgbClr val="3A3A3A"/>
                </a:solidFill>
                <a:latin typeface="Arial"/>
                <a:ea typeface="+mn-ea"/>
                <a:cs typeface="+mn-cs"/>
              </a:rPr>
              <a:t>VMware</a:t>
            </a:r>
            <a:endParaRPr lang="fr-BE" sz="1600" b="0" i="0" dirty="0">
              <a:solidFill>
                <a:srgbClr val="3A3A3A"/>
              </a:solidFill>
              <a:latin typeface="Arial"/>
              <a:ea typeface="+mn-ea"/>
              <a:cs typeface="+mn-cs"/>
            </a:endParaRPr>
          </a:p>
          <a:p>
            <a:pPr indent="-228600" algn="l" defTabSz="914400">
              <a:lnSpc>
                <a:spcPct val="95000"/>
              </a:lnSpc>
              <a:spcBef>
                <a:spcPts val="1800"/>
              </a:spcBef>
              <a:spcAft>
                <a:spcPts val="600"/>
              </a:spcAft>
              <a:buNone/>
            </a:pPr>
            <a:r>
              <a:rPr lang="fr-BE" sz="18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Nombre grandissant d'écosystème des partenaires, y compris :</a:t>
            </a:r>
          </a:p>
          <a:p>
            <a:pPr marL="290505" lvl="1" indent="-179405" algn="l" defTabSz="914400">
              <a:lnSpc>
                <a:spcPct val="95000"/>
              </a:lnSpc>
              <a:spcAft>
                <a:spcPts val="600"/>
              </a:spcAft>
              <a:buClr>
                <a:srgbClr val="3A3A3A"/>
              </a:buClr>
              <a:buSzPct val="80000"/>
              <a:buFont typeface="Arial"/>
              <a:buChar char="•"/>
            </a:pPr>
            <a:r>
              <a:rPr lang="fr-BE" sz="1600" b="0" i="0" dirty="0" err="1">
                <a:solidFill>
                  <a:srgbClr val="3A3A3A"/>
                </a:solidFill>
                <a:latin typeface="Arial"/>
                <a:ea typeface="+mn-ea"/>
                <a:cs typeface="+mn-cs"/>
              </a:rPr>
              <a:t>NetApp</a:t>
            </a:r>
            <a:r>
              <a:rPr lang="fr-BE" sz="1600" b="0" i="0" dirty="0">
                <a:solidFill>
                  <a:srgbClr val="3A3A3A"/>
                </a:solidFill>
                <a:latin typeface="Arial"/>
                <a:ea typeface="+mn-ea"/>
                <a:cs typeface="+mn-cs"/>
              </a:rPr>
              <a:t>, EMC, Intel, </a:t>
            </a:r>
            <a:r>
              <a:rPr lang="fr-BE" sz="1600" b="0" i="0" dirty="0" err="1">
                <a:solidFill>
                  <a:srgbClr val="3A3A3A"/>
                </a:solidFill>
                <a:latin typeface="Arial"/>
                <a:ea typeface="+mn-ea"/>
                <a:cs typeface="+mn-cs"/>
              </a:rPr>
              <a:t>Wyse</a:t>
            </a:r>
            <a:r>
              <a:rPr lang="fr-BE" sz="1600" b="0" i="0" dirty="0">
                <a:solidFill>
                  <a:srgbClr val="3A3A3A"/>
                </a:solidFill>
                <a:latin typeface="Arial"/>
                <a:ea typeface="+mn-ea"/>
                <a:cs typeface="+mn-cs"/>
              </a:rPr>
              <a:t> </a:t>
            </a:r>
          </a:p>
          <a:p>
            <a:pPr marL="290505" lvl="1" indent="-179405" algn="l" defTabSz="914400">
              <a:lnSpc>
                <a:spcPct val="95000"/>
              </a:lnSpc>
              <a:spcAft>
                <a:spcPts val="600"/>
              </a:spcAft>
              <a:buClr>
                <a:srgbClr val="3A3A3A"/>
              </a:buClr>
              <a:buSzPct val="80000"/>
              <a:buFont typeface="Arial"/>
              <a:buChar char="•"/>
            </a:pPr>
            <a:r>
              <a:rPr lang="fr-BE" sz="1600" b="0" i="0" dirty="0">
                <a:solidFill>
                  <a:srgbClr val="3A3A3A"/>
                </a:solidFill>
                <a:latin typeface="Arial"/>
                <a:ea typeface="+mn-ea"/>
                <a:cs typeface="+mn-cs"/>
              </a:rPr>
              <a:t>Samsung, </a:t>
            </a:r>
            <a:r>
              <a:rPr lang="fr-BE" sz="1600" b="0" i="0" dirty="0" err="1">
                <a:solidFill>
                  <a:srgbClr val="3A3A3A"/>
                </a:solidFill>
                <a:latin typeface="Arial"/>
                <a:ea typeface="+mn-ea"/>
                <a:cs typeface="+mn-cs"/>
              </a:rPr>
              <a:t>AppSense</a:t>
            </a:r>
            <a:r>
              <a:rPr lang="fr-BE" sz="1600" b="0" i="0" dirty="0">
                <a:solidFill>
                  <a:srgbClr val="3A3A3A"/>
                </a:solidFill>
                <a:latin typeface="Arial"/>
                <a:ea typeface="+mn-ea"/>
                <a:cs typeface="+mn-cs"/>
              </a:rPr>
              <a:t>, Microsoft, McAfee</a:t>
            </a:r>
          </a:p>
          <a:p>
            <a:pPr marL="290505" lvl="1" indent="-179405" algn="l" defTabSz="914400">
              <a:lnSpc>
                <a:spcPct val="95000"/>
              </a:lnSpc>
              <a:spcAft>
                <a:spcPts val="600"/>
              </a:spcAft>
              <a:buClr>
                <a:srgbClr val="3A3A3A"/>
              </a:buClr>
              <a:buSzPct val="80000"/>
              <a:buFont typeface="Arial"/>
              <a:buChar char="•"/>
            </a:pPr>
            <a:r>
              <a:rPr lang="fr-BE" sz="1600" b="0" i="0" dirty="0" err="1">
                <a:solidFill>
                  <a:srgbClr val="3A3A3A"/>
                </a:solidFill>
                <a:latin typeface="Arial"/>
                <a:ea typeface="+mn-ea"/>
                <a:cs typeface="+mn-cs"/>
              </a:rPr>
              <a:t>LiquidwareLabs</a:t>
            </a:r>
            <a:r>
              <a:rPr lang="fr-BE" sz="1600" b="0" i="0" dirty="0">
                <a:solidFill>
                  <a:srgbClr val="3A3A3A"/>
                </a:solidFill>
                <a:latin typeface="Arial"/>
                <a:ea typeface="+mn-ea"/>
                <a:cs typeface="+mn-cs"/>
              </a:rPr>
              <a:t>, Trend Micro, Atlantis, </a:t>
            </a:r>
            <a:r>
              <a:rPr lang="fr-BE" sz="1600" b="0" i="0" dirty="0" err="1">
                <a:solidFill>
                  <a:srgbClr val="3A3A3A"/>
                </a:solidFill>
                <a:latin typeface="Arial"/>
                <a:ea typeface="+mn-ea"/>
                <a:cs typeface="+mn-cs"/>
              </a:rPr>
              <a:t>Unidesk</a:t>
            </a:r>
            <a:endParaRPr lang="fr-BE" sz="1600" b="0" i="0" dirty="0">
              <a:solidFill>
                <a:srgbClr val="3A3A3A"/>
              </a:solidFill>
              <a:latin typeface="Arial"/>
              <a:ea typeface="+mn-ea"/>
              <a:cs typeface="+mn-cs"/>
            </a:endParaRPr>
          </a:p>
          <a:p>
            <a:pPr indent="-228600" algn="l" defTabSz="914400">
              <a:lnSpc>
                <a:spcPct val="95000"/>
              </a:lnSpc>
              <a:spcBef>
                <a:spcPts val="1800"/>
              </a:spcBef>
              <a:spcAft>
                <a:spcPts val="600"/>
              </a:spcAft>
              <a:buNone/>
            </a:pPr>
            <a:r>
              <a:rPr lang="fr-BE" sz="18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Nombre grandissant de partenaires de distribution :</a:t>
            </a:r>
          </a:p>
          <a:p>
            <a:pPr marL="290505" lvl="1" indent="-179405" algn="l" defTabSz="914400">
              <a:lnSpc>
                <a:spcPct val="95000"/>
              </a:lnSpc>
              <a:spcAft>
                <a:spcPts val="600"/>
              </a:spcAft>
              <a:buClr>
                <a:srgbClr val="3A3A3A"/>
              </a:buClr>
              <a:buSzPct val="80000"/>
              <a:buFont typeface="Arial"/>
              <a:buChar char="•"/>
            </a:pPr>
            <a:r>
              <a:rPr lang="fr-BE" sz="1600" b="0" i="0" dirty="0">
                <a:solidFill>
                  <a:srgbClr val="3A3A3A"/>
                </a:solidFill>
                <a:latin typeface="Arial"/>
                <a:ea typeface="+mn-ea"/>
                <a:cs typeface="+mn-cs"/>
              </a:rPr>
              <a:t>Des partenaires qui passent des postes de travail traditionnels aux espaces de travail virtuels.</a:t>
            </a:r>
          </a:p>
        </p:txBody>
      </p:sp>
      <p:grpSp>
        <p:nvGrpSpPr>
          <p:cNvPr id="34" name="Group 33"/>
          <p:cNvGrpSpPr/>
          <p:nvPr/>
        </p:nvGrpSpPr>
        <p:grpSpPr>
          <a:xfrm>
            <a:off x="520263" y="2003360"/>
            <a:ext cx="4271656" cy="3447266"/>
            <a:chOff x="405390" y="2016701"/>
            <a:chExt cx="4480991" cy="3447266"/>
          </a:xfrm>
        </p:grpSpPr>
        <p:cxnSp>
          <p:nvCxnSpPr>
            <p:cNvPr id="35" name="Straight Connector 34"/>
            <p:cNvCxnSpPr/>
            <p:nvPr/>
          </p:nvCxnSpPr>
          <p:spPr>
            <a:xfrm>
              <a:off x="405390" y="2016701"/>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05390" y="5463967"/>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5390" y="3475592"/>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47" name="Picture 5"/>
          <p:cNvPicPr>
            <a:picLocks noChangeAspect="1" noChangeArrowheads="1"/>
          </p:cNvPicPr>
          <p:nvPr/>
        </p:nvPicPr>
        <p:blipFill>
          <a:blip r:embed="rId3" cstate="print"/>
          <a:srcRect r="10391"/>
          <a:stretch>
            <a:fillRect/>
          </a:stretch>
        </p:blipFill>
        <p:spPr bwMode="auto">
          <a:xfrm>
            <a:off x="5444393" y="1971829"/>
            <a:ext cx="3196216" cy="2310804"/>
          </a:xfrm>
          <a:prstGeom prst="rect">
            <a:avLst/>
          </a:prstGeom>
          <a:ln w="38100">
            <a:gradFill>
              <a:gsLst>
                <a:gs pos="0">
                  <a:srgbClr val="3852A3"/>
                </a:gs>
                <a:gs pos="100000">
                  <a:srgbClr val="331645"/>
                </a:gs>
              </a:gsLst>
              <a:lin ang="2400000" scaled="0"/>
            </a:gradFill>
          </a:ln>
          <a:effectLst/>
        </p:spPr>
      </p:pic>
      <p:pic>
        <p:nvPicPr>
          <p:cNvPr id="48" name="Picture 2"/>
          <p:cNvPicPr>
            <a:picLocks noChangeAspect="1" noChangeArrowheads="1"/>
          </p:cNvPicPr>
          <p:nvPr/>
        </p:nvPicPr>
        <p:blipFill>
          <a:blip r:embed="rId4" cstate="print"/>
          <a:srcRect l="10993" r="32772" b="33179"/>
          <a:stretch>
            <a:fillRect/>
          </a:stretch>
        </p:blipFill>
        <p:spPr bwMode="auto">
          <a:xfrm>
            <a:off x="5090464" y="3214645"/>
            <a:ext cx="2108276" cy="1565701"/>
          </a:xfrm>
          <a:prstGeom prst="rect">
            <a:avLst/>
          </a:prstGeom>
          <a:ln w="38100">
            <a:gradFill>
              <a:gsLst>
                <a:gs pos="0">
                  <a:srgbClr val="3852A3"/>
                </a:gs>
                <a:gs pos="100000">
                  <a:srgbClr val="331645"/>
                </a:gs>
              </a:gsLst>
              <a:lin ang="2400000" scaled="0"/>
            </a:gradFill>
          </a:ln>
          <a:effectLst/>
        </p:spPr>
      </p:pic>
      <p:pic>
        <p:nvPicPr>
          <p:cNvPr id="49" name="Picture 3"/>
          <p:cNvPicPr>
            <a:picLocks noChangeAspect="1" noChangeArrowheads="1"/>
          </p:cNvPicPr>
          <p:nvPr/>
        </p:nvPicPr>
        <p:blipFill>
          <a:blip r:embed="rId5" cstate="print"/>
          <a:srcRect l="32917" t="11870" r="26328" b="28973"/>
          <a:stretch>
            <a:fillRect/>
          </a:stretch>
        </p:blipFill>
        <p:spPr bwMode="auto">
          <a:xfrm>
            <a:off x="6318824" y="4109013"/>
            <a:ext cx="2049672" cy="1859444"/>
          </a:xfrm>
          <a:prstGeom prst="rect">
            <a:avLst/>
          </a:prstGeom>
          <a:ln w="38100">
            <a:gradFill>
              <a:gsLst>
                <a:gs pos="0">
                  <a:srgbClr val="3852A3"/>
                </a:gs>
                <a:gs pos="100000">
                  <a:srgbClr val="331645"/>
                </a:gs>
              </a:gsLst>
              <a:lin ang="2400000" scaled="0"/>
            </a:gradFill>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pPr algn="l" defTabSz="914400">
              <a:lnSpc>
                <a:spcPct val="80000"/>
              </a:lnSpc>
              <a:spcBef>
                <a:spcPct val="0"/>
              </a:spcBef>
              <a:buNone/>
            </a:pPr>
            <a:r>
              <a:rPr lang="fr-BE" sz="3200" b="0" i="0" spc="0" baseline="0">
                <a:solidFill>
                  <a:srgbClr val="12188E"/>
                </a:solidFill>
                <a:latin typeface="Arial"/>
                <a:ea typeface="+mj-ea"/>
                <a:cs typeface="+mj-cs"/>
              </a:rPr>
              <a:t>Programme</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Tendances et défis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Exemples d'utilisation dans l'enseignement</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La virtualisation par Cisco</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Gamme VXI de Cisco</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Centres d'assistance et conceptions validées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Études de cas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Résumé</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5537200"/>
            <a:ext cx="6204205" cy="5736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flipV="1">
            <a:off x="602994" y="1447799"/>
            <a:ext cx="6204205" cy="3492500"/>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 xmlns:p14="http://schemas.microsoft.com/office/powerpoint/2010/main" val="146582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102" name="Rectangle 30"/>
          <p:cNvSpPr>
            <a:spLocks noGrp="1" noChangeArrowheads="1"/>
          </p:cNvSpPr>
          <p:nvPr>
            <p:ph type="title"/>
          </p:nvPr>
        </p:nvSpPr>
        <p:spPr/>
        <p:txBody>
          <a:bodyPr/>
          <a:lstStyle/>
          <a:p>
            <a:pPr>
              <a:defRPr/>
            </a:pPr>
            <a:r>
              <a:rPr lang="fr-BE" sz="3200" dirty="0">
                <a:solidFill>
                  <a:srgbClr val="1E1F81"/>
                </a:solidFill>
                <a:latin typeface="Arial"/>
                <a:cs typeface="Arial"/>
              </a:rPr>
              <a:t>Université de Seattle : </a:t>
            </a:r>
            <a:br>
              <a:rPr lang="fr-BE" sz="3200" dirty="0">
                <a:solidFill>
                  <a:srgbClr val="1E1F81"/>
                </a:solidFill>
                <a:latin typeface="Arial"/>
                <a:cs typeface="Arial"/>
              </a:rPr>
            </a:br>
            <a:r>
              <a:rPr lang="fr-BE" sz="2400" dirty="0" smtClean="0">
                <a:solidFill>
                  <a:srgbClr val="1E1F81"/>
                </a:solidFill>
                <a:latin typeface="Arial"/>
                <a:cs typeface="Arial"/>
              </a:rPr>
              <a:t>Soutenir des initiatives de recherche efficaces</a:t>
            </a:r>
            <a:endParaRPr lang="en-US" sz="2400" dirty="0" smtClean="0">
              <a:solidFill>
                <a:srgbClr val="1E1F81"/>
              </a:solidFill>
              <a:latin typeface="Arial"/>
              <a:cs typeface="Arial"/>
            </a:endParaRPr>
          </a:p>
        </p:txBody>
      </p:sp>
      <p:pic>
        <p:nvPicPr>
          <p:cNvPr id="6" name="Picture 23" descr="textbox.png"/>
          <p:cNvPicPr>
            <a:picLocks noChangeAspect="1"/>
          </p:cNvPicPr>
          <p:nvPr/>
        </p:nvPicPr>
        <p:blipFill>
          <a:blip r:embed="rId3" cstate="print"/>
          <a:srcRect t="8450"/>
          <a:stretch>
            <a:fillRect/>
          </a:stretch>
        </p:blipFill>
        <p:spPr bwMode="auto">
          <a:xfrm>
            <a:off x="6172200" y="1676400"/>
            <a:ext cx="2800350" cy="4559300"/>
          </a:xfrm>
          <a:prstGeom prst="rect">
            <a:avLst/>
          </a:prstGeom>
          <a:noFill/>
          <a:ln w="9525">
            <a:noFill/>
            <a:miter lim="800000"/>
            <a:headEnd/>
            <a:tailEnd/>
          </a:ln>
        </p:spPr>
      </p:pic>
      <p:sp>
        <p:nvSpPr>
          <p:cNvPr id="7" name="Rectangle 6"/>
          <p:cNvSpPr/>
          <p:nvPr/>
        </p:nvSpPr>
        <p:spPr>
          <a:xfrm>
            <a:off x="228600" y="1701800"/>
            <a:ext cx="5516563" cy="1349375"/>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8" name="Rectangle 7"/>
          <p:cNvSpPr/>
          <p:nvPr/>
        </p:nvSpPr>
        <p:spPr>
          <a:xfrm>
            <a:off x="228600" y="3556000"/>
            <a:ext cx="5516563" cy="935038"/>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9" name="Rectangle 8"/>
          <p:cNvSpPr/>
          <p:nvPr/>
        </p:nvSpPr>
        <p:spPr>
          <a:xfrm>
            <a:off x="228600" y="4978400"/>
            <a:ext cx="5516563" cy="1322388"/>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10" name="Picture 23" descr="t1.png"/>
          <p:cNvPicPr>
            <a:picLocks noChangeAspect="1"/>
          </p:cNvPicPr>
          <p:nvPr/>
        </p:nvPicPr>
        <p:blipFill>
          <a:blip r:embed="rId4" cstate="print"/>
          <a:srcRect/>
          <a:stretch>
            <a:fillRect/>
          </a:stretch>
        </p:blipFill>
        <p:spPr bwMode="auto">
          <a:xfrm>
            <a:off x="228600" y="3098800"/>
            <a:ext cx="4152900" cy="463550"/>
          </a:xfrm>
          <a:prstGeom prst="rect">
            <a:avLst/>
          </a:prstGeom>
          <a:noFill/>
          <a:ln w="9525">
            <a:noFill/>
            <a:miter lim="800000"/>
            <a:headEnd/>
            <a:tailEnd/>
          </a:ln>
        </p:spPr>
      </p:pic>
      <p:pic>
        <p:nvPicPr>
          <p:cNvPr id="11" name="Picture 22" descr="t1.png"/>
          <p:cNvPicPr>
            <a:picLocks noChangeAspect="1"/>
          </p:cNvPicPr>
          <p:nvPr/>
        </p:nvPicPr>
        <p:blipFill>
          <a:blip r:embed="rId4" cstate="print"/>
          <a:srcRect/>
          <a:stretch>
            <a:fillRect/>
          </a:stretch>
        </p:blipFill>
        <p:spPr bwMode="auto">
          <a:xfrm>
            <a:off x="228600" y="1238250"/>
            <a:ext cx="4152900" cy="463550"/>
          </a:xfrm>
          <a:prstGeom prst="rect">
            <a:avLst/>
          </a:prstGeom>
          <a:noFill/>
          <a:ln w="9525">
            <a:noFill/>
            <a:miter lim="800000"/>
            <a:headEnd/>
            <a:tailEnd/>
          </a:ln>
        </p:spPr>
      </p:pic>
      <p:pic>
        <p:nvPicPr>
          <p:cNvPr id="12" name="Picture 24" descr="t1.png"/>
          <p:cNvPicPr>
            <a:picLocks noChangeAspect="1"/>
          </p:cNvPicPr>
          <p:nvPr/>
        </p:nvPicPr>
        <p:blipFill>
          <a:blip r:embed="rId4" cstate="print"/>
          <a:srcRect/>
          <a:stretch>
            <a:fillRect/>
          </a:stretch>
        </p:blipFill>
        <p:spPr bwMode="auto">
          <a:xfrm>
            <a:off x="228600" y="4521200"/>
            <a:ext cx="4152900" cy="463550"/>
          </a:xfrm>
          <a:prstGeom prst="rect">
            <a:avLst/>
          </a:prstGeom>
          <a:noFill/>
          <a:ln w="9525">
            <a:noFill/>
            <a:miter lim="800000"/>
            <a:headEnd/>
            <a:tailEnd/>
          </a:ln>
        </p:spPr>
      </p:pic>
      <p:sp>
        <p:nvSpPr>
          <p:cNvPr id="15" name="Rectangle 15"/>
          <p:cNvSpPr>
            <a:spLocks noChangeArrowheads="1"/>
          </p:cNvSpPr>
          <p:nvPr/>
        </p:nvSpPr>
        <p:spPr bwMode="auto">
          <a:xfrm>
            <a:off x="477838" y="1300163"/>
            <a:ext cx="963612" cy="298450"/>
          </a:xfrm>
          <a:prstGeom prst="rect">
            <a:avLst/>
          </a:prstGeom>
          <a:noFill/>
          <a:ln w="9525">
            <a:noFill/>
            <a:miter lim="800000"/>
            <a:headEnd/>
            <a:tailEnd/>
          </a:ln>
        </p:spPr>
        <p:txBody>
          <a:bodyPr wrap="none" lIns="82124" tIns="41061" rIns="82124" bIns="41061">
            <a:spAutoFit/>
          </a:bodyPr>
          <a:lstStyle/>
          <a:p>
            <a:pPr algn="l" defTabSz="814365">
              <a:lnSpc>
                <a:spcPct val="85000"/>
              </a:lnSpc>
              <a:spcBef>
                <a:spcPct val="50000"/>
              </a:spcBef>
              <a:buNone/>
            </a:pPr>
            <a:r>
              <a:rPr lang="fr-BE" sz="1600" b="0" i="0">
                <a:solidFill>
                  <a:schemeClr val="tx1"/>
                </a:solidFill>
                <a:latin typeface="Arial"/>
                <a:ea typeface="+mn-ea"/>
                <a:cs typeface="+mn-cs"/>
              </a:rPr>
              <a:t>Situation</a:t>
            </a:r>
          </a:p>
        </p:txBody>
      </p:sp>
      <p:sp>
        <p:nvSpPr>
          <p:cNvPr id="16" name="Rectangle 18"/>
          <p:cNvSpPr>
            <a:spLocks noChangeArrowheads="1"/>
          </p:cNvSpPr>
          <p:nvPr/>
        </p:nvSpPr>
        <p:spPr bwMode="auto">
          <a:xfrm>
            <a:off x="477838" y="3160713"/>
            <a:ext cx="908050" cy="298450"/>
          </a:xfrm>
          <a:prstGeom prst="rect">
            <a:avLst/>
          </a:prstGeom>
          <a:noFill/>
          <a:ln w="9525">
            <a:noFill/>
            <a:miter lim="800000"/>
            <a:headEnd/>
            <a:tailEnd/>
          </a:ln>
        </p:spPr>
        <p:txBody>
          <a:bodyPr wrap="none" lIns="82124" tIns="41061" rIns="82124" bIns="41061">
            <a:spAutoFit/>
          </a:bodyPr>
          <a:lstStyle/>
          <a:p>
            <a:pPr algn="l" defTabSz="814365">
              <a:lnSpc>
                <a:spcPct val="85000"/>
              </a:lnSpc>
              <a:spcBef>
                <a:spcPct val="50000"/>
              </a:spcBef>
              <a:buNone/>
            </a:pPr>
            <a:r>
              <a:rPr lang="fr-BE" sz="1600" b="0" i="0">
                <a:solidFill>
                  <a:schemeClr val="tx1"/>
                </a:solidFill>
                <a:latin typeface="Arial"/>
                <a:ea typeface="+mn-ea"/>
                <a:cs typeface="+mn-cs"/>
              </a:rPr>
              <a:t>Solution</a:t>
            </a:r>
          </a:p>
        </p:txBody>
      </p:sp>
      <p:sp>
        <p:nvSpPr>
          <p:cNvPr id="17" name="Rectangle 19"/>
          <p:cNvSpPr>
            <a:spLocks noChangeArrowheads="1"/>
          </p:cNvSpPr>
          <p:nvPr/>
        </p:nvSpPr>
        <p:spPr bwMode="auto">
          <a:xfrm>
            <a:off x="477838" y="4603750"/>
            <a:ext cx="849312" cy="298450"/>
          </a:xfrm>
          <a:prstGeom prst="rect">
            <a:avLst/>
          </a:prstGeom>
          <a:noFill/>
          <a:ln w="9525">
            <a:noFill/>
            <a:miter lim="800000"/>
            <a:headEnd/>
            <a:tailEnd/>
          </a:ln>
        </p:spPr>
        <p:txBody>
          <a:bodyPr wrap="none" lIns="82124" tIns="41061" rIns="82124" bIns="41061">
            <a:spAutoFit/>
          </a:bodyPr>
          <a:lstStyle/>
          <a:p>
            <a:pPr algn="l" defTabSz="814365">
              <a:lnSpc>
                <a:spcPct val="85000"/>
              </a:lnSpc>
              <a:spcBef>
                <a:spcPct val="50000"/>
              </a:spcBef>
              <a:buNone/>
            </a:pPr>
            <a:r>
              <a:rPr lang="fr-BE" sz="1600" b="0" i="0">
                <a:solidFill>
                  <a:schemeClr val="tx1"/>
                </a:solidFill>
                <a:latin typeface="Arial"/>
                <a:ea typeface="+mn-ea"/>
                <a:cs typeface="+mn-cs"/>
              </a:rPr>
              <a:t>Résultats</a:t>
            </a:r>
          </a:p>
        </p:txBody>
      </p:sp>
      <p:sp>
        <p:nvSpPr>
          <p:cNvPr id="18" name="Rectangle 14"/>
          <p:cNvSpPr>
            <a:spLocks noChangeArrowheads="1"/>
          </p:cNvSpPr>
          <p:nvPr/>
        </p:nvSpPr>
        <p:spPr bwMode="auto">
          <a:xfrm>
            <a:off x="304800" y="1782763"/>
            <a:ext cx="5410200" cy="1172453"/>
          </a:xfrm>
          <a:prstGeom prst="rect">
            <a:avLst/>
          </a:prstGeom>
          <a:noFill/>
          <a:ln w="9525">
            <a:noFill/>
            <a:miter lim="800000"/>
            <a:headEnd/>
            <a:tailEnd/>
          </a:ln>
        </p:spPr>
        <p:txBody>
          <a:bodyPr lIns="82124" tIns="41061" rIns="82124" bIns="41061">
            <a:spAutoFit/>
          </a:bodyPr>
          <a:lstStyle/>
          <a:p>
            <a:pPr marL="285750" indent="-285750" algn="l" defTabSz="814365">
              <a:lnSpc>
                <a:spcPct val="85000"/>
              </a:lnSpc>
              <a:spcBef>
                <a:spcPct val="40000"/>
              </a:spcBef>
              <a:spcAft>
                <a:spcPts val="0"/>
              </a:spcAft>
              <a:buClr>
                <a:srgbClr val="6DB344"/>
              </a:buClr>
              <a:buFont typeface="Arial"/>
              <a:buChar char="•"/>
            </a:pPr>
            <a:r>
              <a:rPr lang="fr-BE" sz="1200" b="0" i="0" dirty="0">
                <a:solidFill>
                  <a:srgbClr val="FFFFFF">
                    <a:lumMod val="50000"/>
                  </a:srgbClr>
                </a:solidFill>
                <a:latin typeface="Arial"/>
                <a:ea typeface="+mn-ea"/>
                <a:cs typeface="+mn-cs"/>
              </a:rPr>
              <a:t>Cycles de vie d'ordinateur de bureau courts, gestion difficile de l'environnement de l'application bureautique et coûts d'exploitation élevés</a:t>
            </a:r>
          </a:p>
          <a:p>
            <a:pPr marL="285750" indent="-285750" algn="l" defTabSz="814365">
              <a:lnSpc>
                <a:spcPct val="85000"/>
              </a:lnSpc>
              <a:spcBef>
                <a:spcPct val="40000"/>
              </a:spcBef>
              <a:spcAft>
                <a:spcPts val="0"/>
              </a:spcAft>
              <a:buClr>
                <a:srgbClr val="6DB344"/>
              </a:buClr>
              <a:buFont typeface="Arial"/>
              <a:buChar char="•"/>
            </a:pPr>
            <a:r>
              <a:rPr lang="fr-BE" sz="1200" b="0" i="0" dirty="0">
                <a:solidFill>
                  <a:srgbClr val="FFFFFF">
                    <a:lumMod val="50000"/>
                  </a:srgbClr>
                </a:solidFill>
                <a:latin typeface="Arial"/>
                <a:ea typeface="+mn-ea"/>
                <a:cs typeface="+mn-cs"/>
              </a:rPr>
              <a:t>Incapacité à répondre aux demandes spécifiques, en temps réel des utilisateurs en termes d'applications logicielles</a:t>
            </a:r>
          </a:p>
          <a:p>
            <a:pPr marL="285750" indent="-285750" algn="l" defTabSz="814365">
              <a:lnSpc>
                <a:spcPct val="85000"/>
              </a:lnSpc>
              <a:spcBef>
                <a:spcPct val="40000"/>
              </a:spcBef>
              <a:spcAft>
                <a:spcPts val="0"/>
              </a:spcAft>
              <a:buClr>
                <a:srgbClr val="6DB344"/>
              </a:buClr>
              <a:buFont typeface="Arial"/>
              <a:buChar char="•"/>
            </a:pPr>
            <a:r>
              <a:rPr lang="fr-BE" sz="1200" b="0" i="0" dirty="0">
                <a:solidFill>
                  <a:srgbClr val="FFFFFF">
                    <a:lumMod val="50000"/>
                  </a:srgbClr>
                </a:solidFill>
                <a:latin typeface="Arial"/>
                <a:ea typeface="+mn-ea"/>
                <a:cs typeface="+mn-cs"/>
              </a:rPr>
              <a:t>Décalage entre les postes de travail, les applications et les données dans le data center</a:t>
            </a:r>
          </a:p>
        </p:txBody>
      </p:sp>
      <p:sp>
        <p:nvSpPr>
          <p:cNvPr id="19" name="Rectangle 16"/>
          <p:cNvSpPr>
            <a:spLocks noChangeArrowheads="1"/>
          </p:cNvSpPr>
          <p:nvPr/>
        </p:nvSpPr>
        <p:spPr bwMode="auto">
          <a:xfrm>
            <a:off x="304800" y="3656340"/>
            <a:ext cx="5410200" cy="784655"/>
          </a:xfrm>
          <a:prstGeom prst="rect">
            <a:avLst/>
          </a:prstGeom>
          <a:noFill/>
          <a:ln w="9525">
            <a:noFill/>
            <a:miter lim="800000"/>
            <a:headEnd/>
            <a:tailEnd/>
          </a:ln>
        </p:spPr>
        <p:txBody>
          <a:bodyPr lIns="82124" tIns="41061" rIns="82124" bIns="41061">
            <a:spAutoFit/>
          </a:bodyPr>
          <a:lstStyle/>
          <a:p>
            <a:pPr marL="285750" indent="-285750" algn="l" defTabSz="814365">
              <a:lnSpc>
                <a:spcPct val="85000"/>
              </a:lnSpc>
              <a:spcBef>
                <a:spcPct val="40000"/>
              </a:spcBef>
              <a:spcAft>
                <a:spcPts val="0"/>
              </a:spcAft>
              <a:buClr>
                <a:srgbClr val="6DB344"/>
              </a:buClr>
              <a:buFont typeface="Arial"/>
              <a:buChar char="•"/>
            </a:pPr>
            <a:r>
              <a:rPr lang="fr-BE" sz="1200" b="0" i="0" dirty="0">
                <a:solidFill>
                  <a:srgbClr val="FFFFFF">
                    <a:lumMod val="50000"/>
                  </a:srgbClr>
                </a:solidFill>
                <a:latin typeface="Arial"/>
                <a:ea typeface="+mn-ea"/>
                <a:cs typeface="+mn-cs"/>
              </a:rPr>
              <a:t>Implémentez Cisco </a:t>
            </a:r>
            <a:r>
              <a:rPr lang="fr-BE" sz="1200" b="0" i="0" dirty="0" err="1">
                <a:solidFill>
                  <a:srgbClr val="FFFFFF">
                    <a:lumMod val="50000"/>
                  </a:srgbClr>
                </a:solidFill>
                <a:latin typeface="Arial"/>
                <a:ea typeface="+mn-ea"/>
                <a:cs typeface="+mn-cs"/>
              </a:rPr>
              <a:t>Unified</a:t>
            </a:r>
            <a:r>
              <a:rPr lang="fr-BE" sz="1200" b="0" i="0" dirty="0">
                <a:solidFill>
                  <a:srgbClr val="FFFFFF">
                    <a:lumMod val="50000"/>
                  </a:srgbClr>
                </a:solidFill>
                <a:latin typeface="Arial"/>
                <a:ea typeface="+mn-ea"/>
                <a:cs typeface="+mn-cs"/>
              </a:rPr>
              <a:t> </a:t>
            </a:r>
            <a:r>
              <a:rPr lang="fr-BE" sz="1200" b="0" i="0" dirty="0" err="1">
                <a:solidFill>
                  <a:srgbClr val="FFFFFF">
                    <a:lumMod val="50000"/>
                  </a:srgbClr>
                </a:solidFill>
                <a:latin typeface="Arial"/>
                <a:ea typeface="+mn-ea"/>
                <a:cs typeface="+mn-cs"/>
              </a:rPr>
              <a:t>Computing</a:t>
            </a:r>
            <a:r>
              <a:rPr lang="fr-BE" sz="1200" b="0" i="0" dirty="0">
                <a:solidFill>
                  <a:srgbClr val="FFFFFF">
                    <a:lumMod val="50000"/>
                  </a:srgbClr>
                </a:solidFill>
                <a:latin typeface="Arial"/>
                <a:ea typeface="+mn-ea"/>
                <a:cs typeface="+mn-cs"/>
              </a:rPr>
              <a:t> System (UCS) optimisé pour </a:t>
            </a:r>
            <a:r>
              <a:rPr lang="fr-BE" sz="1200" b="0" i="0" dirty="0" err="1">
                <a:solidFill>
                  <a:srgbClr val="FFFFFF">
                    <a:lumMod val="50000"/>
                  </a:srgbClr>
                </a:solidFill>
                <a:latin typeface="Arial"/>
                <a:ea typeface="+mn-ea"/>
                <a:cs typeface="+mn-cs"/>
              </a:rPr>
              <a:t>VMware</a:t>
            </a:r>
            <a:r>
              <a:rPr lang="fr-BE" sz="1200" b="0" i="0" dirty="0">
                <a:solidFill>
                  <a:srgbClr val="FFFFFF">
                    <a:lumMod val="50000"/>
                  </a:srgbClr>
                </a:solidFill>
                <a:latin typeface="Arial"/>
                <a:ea typeface="+mn-ea"/>
                <a:cs typeface="+mn-cs"/>
              </a:rPr>
              <a:t> et Virtual Desktop</a:t>
            </a:r>
          </a:p>
          <a:p>
            <a:pPr marL="285750" indent="-285750" algn="l" defTabSz="814365">
              <a:lnSpc>
                <a:spcPct val="85000"/>
              </a:lnSpc>
              <a:spcBef>
                <a:spcPct val="40000"/>
              </a:spcBef>
              <a:buClr>
                <a:srgbClr val="6DB344"/>
              </a:buClr>
              <a:buFont typeface="Arial"/>
              <a:buChar char="•"/>
            </a:pPr>
            <a:r>
              <a:rPr lang="fr-BE" sz="1200" b="0" i="0" dirty="0">
                <a:solidFill>
                  <a:srgbClr val="FFFFFF">
                    <a:lumMod val="50000"/>
                  </a:srgbClr>
                </a:solidFill>
                <a:latin typeface="Arial"/>
                <a:ea typeface="+mn-ea"/>
                <a:cs typeface="+mn-cs"/>
              </a:rPr>
              <a:t>Cisco Services utilisé pour les phases de planification, de conception et d'implémentation</a:t>
            </a:r>
            <a:endParaRPr lang="en-US" sz="1200" dirty="0">
              <a:solidFill>
                <a:schemeClr val="bg1">
                  <a:lumMod val="50000"/>
                </a:schemeClr>
              </a:solidFill>
              <a:latin typeface="+mn-lt"/>
              <a:cs typeface="+mn-cs"/>
            </a:endParaRPr>
          </a:p>
        </p:txBody>
      </p:sp>
      <p:sp>
        <p:nvSpPr>
          <p:cNvPr id="20" name="Rectangle 17"/>
          <p:cNvSpPr>
            <a:spLocks noChangeArrowheads="1"/>
          </p:cNvSpPr>
          <p:nvPr/>
        </p:nvSpPr>
        <p:spPr bwMode="auto">
          <a:xfrm>
            <a:off x="304800" y="5075919"/>
            <a:ext cx="5414048" cy="1268413"/>
          </a:xfrm>
          <a:prstGeom prst="rect">
            <a:avLst/>
          </a:prstGeom>
          <a:noFill/>
          <a:ln w="9525">
            <a:noFill/>
            <a:miter lim="800000"/>
            <a:headEnd/>
            <a:tailEnd/>
          </a:ln>
        </p:spPr>
        <p:txBody>
          <a:bodyPr wrap="square" lIns="82124" tIns="41061" rIns="82124" bIns="41061">
            <a:spAutoFit/>
          </a:bodyPr>
          <a:lstStyle/>
          <a:p>
            <a:pPr marL="285750" indent="-285750" algn="l" defTabSz="814365">
              <a:lnSpc>
                <a:spcPct val="85000"/>
              </a:lnSpc>
              <a:spcBef>
                <a:spcPct val="40000"/>
              </a:spcBef>
              <a:spcAft>
                <a:spcPts val="0"/>
              </a:spcAft>
              <a:buClr>
                <a:srgbClr val="6DB344"/>
              </a:buClr>
              <a:buFont typeface="Arial"/>
              <a:buChar char="•"/>
            </a:pPr>
            <a:r>
              <a:rPr lang="fr-BE" sz="1300" b="0" i="0" dirty="0">
                <a:solidFill>
                  <a:srgbClr val="FFFFFF">
                    <a:lumMod val="50000"/>
                  </a:srgbClr>
                </a:solidFill>
                <a:latin typeface="Arial"/>
                <a:ea typeface="+mn-ea"/>
                <a:cs typeface="+mn-cs"/>
              </a:rPr>
              <a:t>Possibilité de </a:t>
            </a:r>
            <a:r>
              <a:rPr lang="fr-BE" sz="1300" b="1" i="0" dirty="0">
                <a:solidFill>
                  <a:srgbClr val="FFFFFF">
                    <a:lumMod val="50000"/>
                  </a:srgbClr>
                </a:solidFill>
                <a:latin typeface="Arial"/>
                <a:ea typeface="+mn-ea"/>
                <a:cs typeface="+mn-cs"/>
              </a:rPr>
              <a:t>déployer des applications logicielles et de répondre aux besoins professionnels à la demande</a:t>
            </a:r>
          </a:p>
          <a:p>
            <a:pPr marL="285750" indent="-285750" algn="l" defTabSz="814365">
              <a:lnSpc>
                <a:spcPct val="85000"/>
              </a:lnSpc>
              <a:spcBef>
                <a:spcPct val="40000"/>
              </a:spcBef>
              <a:spcAft>
                <a:spcPts val="0"/>
              </a:spcAft>
              <a:buClr>
                <a:srgbClr val="6DB344"/>
              </a:buClr>
              <a:buFont typeface="Arial"/>
              <a:buChar char="•"/>
            </a:pPr>
            <a:r>
              <a:rPr lang="fr-BE" sz="1300" b="1" i="0" dirty="0">
                <a:solidFill>
                  <a:srgbClr val="FFFFFF">
                    <a:lumMod val="50000"/>
                  </a:srgbClr>
                </a:solidFill>
                <a:latin typeface="Arial"/>
                <a:ea typeface="+mn-ea"/>
                <a:cs typeface="+mn-cs"/>
              </a:rPr>
              <a:t>Réponses</a:t>
            </a:r>
            <a:r>
              <a:rPr lang="fr-BE" sz="1300" b="0" i="0" dirty="0">
                <a:solidFill>
                  <a:srgbClr val="FFFFFF">
                    <a:lumMod val="50000"/>
                  </a:srgbClr>
                </a:solidFill>
                <a:latin typeface="Arial"/>
                <a:ea typeface="+mn-ea"/>
                <a:cs typeface="+mn-cs"/>
              </a:rPr>
              <a:t> plus rapides aux utilisateurs pour aider à satisfaire les besoins en matière d'éducation et d'administration</a:t>
            </a:r>
          </a:p>
          <a:p>
            <a:pPr marL="285750" indent="-285750" algn="l" defTabSz="814365">
              <a:lnSpc>
                <a:spcPct val="85000"/>
              </a:lnSpc>
              <a:spcBef>
                <a:spcPct val="40000"/>
              </a:spcBef>
              <a:spcAft>
                <a:spcPts val="0"/>
              </a:spcAft>
              <a:buClr>
                <a:srgbClr val="6DB344"/>
              </a:buClr>
              <a:buFont typeface="Arial"/>
              <a:buChar char="•"/>
            </a:pPr>
            <a:r>
              <a:rPr lang="fr-BE" sz="1300" b="0" i="0" dirty="0">
                <a:solidFill>
                  <a:srgbClr val="FFFFFF">
                    <a:lumMod val="50000"/>
                  </a:srgbClr>
                </a:solidFill>
                <a:latin typeface="Arial"/>
                <a:ea typeface="+mn-ea"/>
                <a:cs typeface="+mn-cs"/>
              </a:rPr>
              <a:t>Conversion en postes de travail virtuels, </a:t>
            </a:r>
            <a:r>
              <a:rPr lang="fr-BE" sz="1300" b="1" i="0" dirty="0">
                <a:solidFill>
                  <a:srgbClr val="FFFFFF">
                    <a:lumMod val="50000"/>
                  </a:srgbClr>
                </a:solidFill>
                <a:latin typeface="Arial"/>
                <a:ea typeface="+mn-ea"/>
                <a:cs typeface="+mn-cs"/>
              </a:rPr>
              <a:t>diminution des coûts d'exploitation</a:t>
            </a:r>
            <a:r>
              <a:rPr lang="fr-BE" sz="1300" b="0" i="0" dirty="0">
                <a:solidFill>
                  <a:srgbClr val="FFFFFF">
                    <a:lumMod val="50000"/>
                  </a:srgbClr>
                </a:solidFill>
                <a:latin typeface="Arial"/>
                <a:ea typeface="+mn-ea"/>
                <a:cs typeface="+mn-cs"/>
              </a:rPr>
              <a:t> et cycle de vie du poste de travail prolongé</a:t>
            </a:r>
          </a:p>
        </p:txBody>
      </p:sp>
      <p:pic>
        <p:nvPicPr>
          <p:cNvPr id="25" name="Picture 22" descr="tab.png"/>
          <p:cNvPicPr>
            <a:picLocks noChangeAspect="1"/>
          </p:cNvPicPr>
          <p:nvPr/>
        </p:nvPicPr>
        <p:blipFill>
          <a:blip r:embed="rId5" cstate="print"/>
          <a:srcRect/>
          <a:stretch>
            <a:fillRect/>
          </a:stretch>
        </p:blipFill>
        <p:spPr bwMode="auto">
          <a:xfrm>
            <a:off x="6172200" y="1143000"/>
            <a:ext cx="2800350" cy="609600"/>
          </a:xfrm>
          <a:prstGeom prst="rect">
            <a:avLst/>
          </a:prstGeom>
          <a:noFill/>
          <a:ln w="9525">
            <a:noFill/>
            <a:miter lim="800000"/>
            <a:headEnd/>
            <a:tailEnd/>
          </a:ln>
        </p:spPr>
      </p:pic>
      <p:sp>
        <p:nvSpPr>
          <p:cNvPr id="26" name="Isosceles Triangle 25"/>
          <p:cNvSpPr/>
          <p:nvPr/>
        </p:nvSpPr>
        <p:spPr>
          <a:xfrm rot="5400000" flipH="1">
            <a:off x="327819" y="1396207"/>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27" name="Isosceles Triangle 26"/>
          <p:cNvSpPr/>
          <p:nvPr/>
        </p:nvSpPr>
        <p:spPr>
          <a:xfrm rot="5400000" flipH="1">
            <a:off x="327819" y="3256757"/>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28" name="Isosceles Triangle 27"/>
          <p:cNvSpPr/>
          <p:nvPr/>
        </p:nvSpPr>
        <p:spPr>
          <a:xfrm rot="5400000" flipH="1">
            <a:off x="327819" y="4699794"/>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29" name="Picture 24" descr="band2.png"/>
          <p:cNvPicPr>
            <a:picLocks noChangeAspect="1"/>
          </p:cNvPicPr>
          <p:nvPr/>
        </p:nvPicPr>
        <p:blipFill>
          <a:blip r:embed="rId6" cstate="print"/>
          <a:srcRect/>
          <a:stretch>
            <a:fillRect/>
          </a:stretch>
        </p:blipFill>
        <p:spPr bwMode="auto">
          <a:xfrm>
            <a:off x="6232525" y="1676400"/>
            <a:ext cx="2679700" cy="63500"/>
          </a:xfrm>
          <a:prstGeom prst="rect">
            <a:avLst/>
          </a:prstGeom>
          <a:noFill/>
          <a:ln w="9525">
            <a:noFill/>
            <a:miter lim="800000"/>
            <a:headEnd/>
            <a:tailEnd/>
          </a:ln>
        </p:spPr>
      </p:pic>
      <p:grpSp>
        <p:nvGrpSpPr>
          <p:cNvPr id="2" name="Group 2"/>
          <p:cNvGrpSpPr>
            <a:grpSpLocks/>
          </p:cNvGrpSpPr>
          <p:nvPr/>
        </p:nvGrpSpPr>
        <p:grpSpPr bwMode="auto">
          <a:xfrm>
            <a:off x="6469063" y="1905000"/>
            <a:ext cx="2230437" cy="4114800"/>
            <a:chOff x="6468570" y="1904653"/>
            <a:chExt cx="2230438" cy="4115147"/>
          </a:xfrm>
        </p:grpSpPr>
        <p:pic>
          <p:nvPicPr>
            <p:cNvPr id="81945" name="Picture 30"/>
            <p:cNvPicPr>
              <a:picLocks noChangeAspect="1"/>
            </p:cNvPicPr>
            <p:nvPr/>
          </p:nvPicPr>
          <p:blipFill>
            <a:blip r:embed="rId7" cstate="print"/>
            <a:srcRect/>
            <a:stretch>
              <a:fillRect/>
            </a:stretch>
          </p:blipFill>
          <p:spPr bwMode="auto">
            <a:xfrm>
              <a:off x="6468570" y="1904653"/>
              <a:ext cx="2230437" cy="2355066"/>
            </a:xfrm>
            <a:prstGeom prst="rect">
              <a:avLst/>
            </a:prstGeom>
            <a:noFill/>
            <a:ln w="9525">
              <a:noFill/>
              <a:miter lim="800000"/>
              <a:headEnd/>
              <a:tailEnd/>
            </a:ln>
          </p:spPr>
        </p:pic>
        <p:pic>
          <p:nvPicPr>
            <p:cNvPr id="81946" name="Picture 42"/>
            <p:cNvPicPr>
              <a:picLocks noChangeAspect="1" noChangeArrowheads="1"/>
            </p:cNvPicPr>
            <p:nvPr/>
          </p:nvPicPr>
          <p:blipFill>
            <a:blip r:embed="rId8" cstate="print"/>
            <a:srcRect/>
            <a:stretch>
              <a:fillRect/>
            </a:stretch>
          </p:blipFill>
          <p:spPr bwMode="auto">
            <a:xfrm>
              <a:off x="6506670" y="5357813"/>
              <a:ext cx="2192338" cy="661987"/>
            </a:xfrm>
            <a:prstGeom prst="rect">
              <a:avLst/>
            </a:prstGeom>
            <a:noFill/>
            <a:ln w="9525" algn="ctr">
              <a:noFill/>
              <a:miter lim="800000"/>
              <a:headEnd/>
              <a:tailEnd/>
            </a:ln>
          </p:spPr>
        </p:pic>
      </p:grpSp>
      <p:sp>
        <p:nvSpPr>
          <p:cNvPr id="4" name="Round Same Side Corner Rectangle 3"/>
          <p:cNvSpPr/>
          <p:nvPr/>
        </p:nvSpPr>
        <p:spPr>
          <a:xfrm>
            <a:off x="218722" y="1643940"/>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Round Same Side Corner Rectangle 29"/>
          <p:cNvSpPr/>
          <p:nvPr/>
        </p:nvSpPr>
        <p:spPr>
          <a:xfrm>
            <a:off x="220603" y="3546118"/>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Round Same Side Corner Rectangle 30"/>
          <p:cNvSpPr/>
          <p:nvPr/>
        </p:nvSpPr>
        <p:spPr>
          <a:xfrm>
            <a:off x="211196" y="4966636"/>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 xmlns:p14="http://schemas.microsoft.com/office/powerpoint/2010/main" val="34893535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Left)">
                                      <p:cBhvr>
                                        <p:cTn id="23" dur="500"/>
                                        <p:tgtEl>
                                          <p:spTgt spid="1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par>
                          <p:cTn id="35" fill="hold">
                            <p:stCondLst>
                              <p:cond delay="2000"/>
                            </p:stCondLst>
                            <p:childTnLst>
                              <p:par>
                                <p:cTn id="36" presetID="49" presetClass="entr" presetSubtype="0" decel="10000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 calcmode="lin" valueType="num">
                                      <p:cBhvr>
                                        <p:cTn id="40" dur="500" fill="hold"/>
                                        <p:tgtEl>
                                          <p:spTgt spid="27"/>
                                        </p:tgtEl>
                                        <p:attrNameLst>
                                          <p:attrName>style.rotation</p:attrName>
                                        </p:attrNameLst>
                                      </p:cBhvr>
                                      <p:tavLst>
                                        <p:tav tm="0">
                                          <p:val>
                                            <p:fltVal val="360"/>
                                          </p:val>
                                        </p:tav>
                                        <p:tav tm="100000">
                                          <p:val>
                                            <p:fltVal val="0"/>
                                          </p:val>
                                        </p:tav>
                                      </p:tavLst>
                                    </p:anim>
                                    <p:animEffect transition="in" filter="fade">
                                      <p:cBhvr>
                                        <p:cTn id="41" dur="500"/>
                                        <p:tgtEl>
                                          <p:spTgt spid="2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slide(fromLeft)">
                                      <p:cBhvr>
                                        <p:cTn id="47" dur="500"/>
                                        <p:tgtEl>
                                          <p:spTgt spid="16"/>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22" presetClass="entr" presetSubtype="4"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500"/>
                                        <p:tgtEl>
                                          <p:spTgt spid="9"/>
                                        </p:tgtEl>
                                      </p:cBhvr>
                                    </p:animEffect>
                                  </p:childTnLst>
                                </p:cTn>
                              </p:par>
                            </p:childTnLst>
                          </p:cTn>
                        </p:par>
                        <p:par>
                          <p:cTn id="59" fill="hold">
                            <p:stCondLst>
                              <p:cond delay="3500"/>
                            </p:stCondLst>
                            <p:childTnLst>
                              <p:par>
                                <p:cTn id="60" presetID="49" presetClass="entr" presetSubtype="0" decel="100000"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 calcmode="lin" valueType="num">
                                      <p:cBhvr>
                                        <p:cTn id="64" dur="500" fill="hold"/>
                                        <p:tgtEl>
                                          <p:spTgt spid="28"/>
                                        </p:tgtEl>
                                        <p:attrNameLst>
                                          <p:attrName>style.rotation</p:attrName>
                                        </p:attrNameLst>
                                      </p:cBhvr>
                                      <p:tavLst>
                                        <p:tav tm="0">
                                          <p:val>
                                            <p:fltVal val="360"/>
                                          </p:val>
                                        </p:tav>
                                        <p:tav tm="100000">
                                          <p:val>
                                            <p:fltVal val="0"/>
                                          </p:val>
                                        </p:tav>
                                      </p:tavLst>
                                    </p:anim>
                                    <p:animEffect transition="in" filter="fade">
                                      <p:cBhvr>
                                        <p:cTn id="65" dur="500"/>
                                        <p:tgtEl>
                                          <p:spTgt spid="28"/>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slide(fromLeft)">
                                      <p:cBhvr>
                                        <p:cTn id="71" dur="500"/>
                                        <p:tgtEl>
                                          <p:spTgt spid="17"/>
                                        </p:tgtEl>
                                      </p:cBhvr>
                                    </p:animEffect>
                                  </p:childTnLst>
                                </p:cTn>
                              </p:par>
                            </p:childTnLst>
                          </p:cTn>
                        </p:par>
                        <p:par>
                          <p:cTn id="72" fill="hold">
                            <p:stCondLst>
                              <p:cond delay="400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par>
                          <p:cTn id="76" fill="hold">
                            <p:stCondLst>
                              <p:cond delay="4500"/>
                            </p:stCondLst>
                            <p:childTnLst>
                              <p:par>
                                <p:cTn id="77" presetID="22" presetClass="entr" presetSubtype="4"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par>
                                <p:cTn id="80" presetID="22" presetClass="entr" presetSubtype="1"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up)">
                                      <p:cBhvr>
                                        <p:cTn id="82" dur="500"/>
                                        <p:tgtEl>
                                          <p:spTgt spid="6"/>
                                        </p:tgtEl>
                                      </p:cBhvr>
                                    </p:animEffect>
                                  </p:childTnLst>
                                </p:cTn>
                              </p:par>
                              <p:par>
                                <p:cTn id="83" presetID="16" presetClass="entr" presetSubtype="37"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barn(outVertical)">
                                      <p:cBhvr>
                                        <p:cTn id="85" dur="500"/>
                                        <p:tgtEl>
                                          <p:spTgt spid="29"/>
                                        </p:tgtEl>
                                      </p:cBhvr>
                                    </p:animEffect>
                                  </p:childTnLst>
                                </p:cTn>
                              </p:par>
                              <p:par>
                                <p:cTn id="86" presetID="10" presetClass="entr" presetSubtype="0" fill="hold" nodeType="with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p:bldP spid="16" grpId="0"/>
      <p:bldP spid="17" grpId="0"/>
      <p:bldP spid="18" grpId="0"/>
      <p:bldP spid="19" grpId="0"/>
      <p:bldP spid="20" grpId="0"/>
      <p:bldP spid="26" grpId="0" animBg="1"/>
      <p:bldP spid="27" grpId="0" animBg="1"/>
      <p:bldP spid="28" grpId="0" animBg="1"/>
      <p:bldP spid="4" grpId="0" animBg="1"/>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102" name="Rectangle 30"/>
          <p:cNvSpPr>
            <a:spLocks noGrp="1" noChangeArrowheads="1"/>
          </p:cNvSpPr>
          <p:nvPr>
            <p:ph type="title"/>
          </p:nvPr>
        </p:nvSpPr>
        <p:spPr/>
        <p:txBody>
          <a:bodyPr/>
          <a:lstStyle/>
          <a:p>
            <a:r>
              <a:rPr lang="fr-BE" sz="3200" dirty="0">
                <a:solidFill>
                  <a:srgbClr val="1E1F81"/>
                </a:solidFill>
                <a:latin typeface="Arial"/>
                <a:cs typeface="Arial"/>
              </a:rPr>
              <a:t>Rectorat de Park </a:t>
            </a:r>
            <a:r>
              <a:rPr lang="fr-BE" sz="3200" dirty="0" err="1">
                <a:solidFill>
                  <a:srgbClr val="1E1F81"/>
                </a:solidFill>
                <a:latin typeface="Arial"/>
                <a:cs typeface="Arial"/>
              </a:rPr>
              <a:t>Hills</a:t>
            </a:r>
            <a:r>
              <a:rPr lang="fr-BE" sz="3200" dirty="0">
                <a:solidFill>
                  <a:srgbClr val="1E1F81"/>
                </a:solidFill>
                <a:latin typeface="Arial"/>
                <a:cs typeface="Arial"/>
              </a:rPr>
              <a:t> : </a:t>
            </a:r>
            <a:r>
              <a:rPr lang="fr-BE" sz="3600" b="0" i="0" spc="0" baseline="0" dirty="0">
                <a:gradFill>
                  <a:gsLst>
                    <a:gs pos="0">
                      <a:schemeClr val="tx1"/>
                    </a:gs>
                    <a:gs pos="44000">
                      <a:srgbClr val="01BBBB"/>
                    </a:gs>
                    <a:gs pos="100000">
                      <a:schemeClr val="accent4"/>
                    </a:gs>
                  </a:gsLst>
                  <a:lin ang="4800000" scaled="0"/>
                </a:gradFill>
                <a:latin typeface="Arial"/>
                <a:ea typeface="+mj-ea"/>
                <a:cs typeface="Arial"/>
              </a:rPr>
              <a:t/>
            </a:r>
            <a:br>
              <a:rPr lang="fr-BE" sz="3600" b="0" i="0" spc="0" baseline="0" dirty="0">
                <a:gradFill>
                  <a:gsLst>
                    <a:gs pos="0">
                      <a:schemeClr val="tx1"/>
                    </a:gs>
                    <a:gs pos="44000">
                      <a:srgbClr val="01BBBB"/>
                    </a:gs>
                    <a:gs pos="100000">
                      <a:schemeClr val="accent4"/>
                    </a:gs>
                  </a:gsLst>
                  <a:lin ang="4800000" scaled="0"/>
                </a:gradFill>
                <a:latin typeface="Arial"/>
                <a:ea typeface="+mj-ea"/>
                <a:cs typeface="Arial"/>
              </a:rPr>
            </a:br>
            <a:r>
              <a:rPr lang="fr-BE" sz="2400" dirty="0">
                <a:solidFill>
                  <a:srgbClr val="1E1F81"/>
                </a:solidFill>
                <a:latin typeface="Arial"/>
                <a:cs typeface="Arial"/>
              </a:rPr>
              <a:t>L'apprentissage nouvelle génération pour les étudiants </a:t>
            </a:r>
            <a:endParaRPr lang="en-US" sz="2400" dirty="0">
              <a:solidFill>
                <a:srgbClr val="1E1F81"/>
              </a:solidFill>
              <a:latin typeface="Arial"/>
              <a:cs typeface="Arial"/>
            </a:endParaRPr>
          </a:p>
        </p:txBody>
      </p:sp>
      <p:pic>
        <p:nvPicPr>
          <p:cNvPr id="6" name="Picture 23" descr="textbox.png"/>
          <p:cNvPicPr>
            <a:picLocks noChangeAspect="1"/>
          </p:cNvPicPr>
          <p:nvPr/>
        </p:nvPicPr>
        <p:blipFill>
          <a:blip r:embed="rId3" cstate="print"/>
          <a:srcRect t="8450"/>
          <a:stretch>
            <a:fillRect/>
          </a:stretch>
        </p:blipFill>
        <p:spPr bwMode="auto">
          <a:xfrm>
            <a:off x="6172200" y="1676400"/>
            <a:ext cx="2800350" cy="4559300"/>
          </a:xfrm>
          <a:prstGeom prst="rect">
            <a:avLst/>
          </a:prstGeom>
          <a:noFill/>
          <a:ln w="9525">
            <a:noFill/>
            <a:miter lim="800000"/>
            <a:headEnd/>
            <a:tailEnd/>
          </a:ln>
        </p:spPr>
      </p:pic>
      <p:sp>
        <p:nvSpPr>
          <p:cNvPr id="7" name="Rectangle 6"/>
          <p:cNvSpPr/>
          <p:nvPr/>
        </p:nvSpPr>
        <p:spPr>
          <a:xfrm>
            <a:off x="228600" y="1701800"/>
            <a:ext cx="5516563" cy="1349375"/>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8" name="Rectangle 7"/>
          <p:cNvSpPr/>
          <p:nvPr/>
        </p:nvSpPr>
        <p:spPr>
          <a:xfrm>
            <a:off x="228600" y="3556000"/>
            <a:ext cx="5516563" cy="935038"/>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9" name="Rectangle 8"/>
          <p:cNvSpPr/>
          <p:nvPr/>
        </p:nvSpPr>
        <p:spPr>
          <a:xfrm>
            <a:off x="228600" y="4978400"/>
            <a:ext cx="5516563" cy="1322388"/>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10" name="Picture 23" descr="t1.png"/>
          <p:cNvPicPr>
            <a:picLocks noChangeAspect="1"/>
          </p:cNvPicPr>
          <p:nvPr/>
        </p:nvPicPr>
        <p:blipFill>
          <a:blip r:embed="rId4" cstate="print"/>
          <a:srcRect/>
          <a:stretch>
            <a:fillRect/>
          </a:stretch>
        </p:blipFill>
        <p:spPr bwMode="auto">
          <a:xfrm>
            <a:off x="228600" y="3098800"/>
            <a:ext cx="4152900" cy="463550"/>
          </a:xfrm>
          <a:prstGeom prst="rect">
            <a:avLst/>
          </a:prstGeom>
          <a:noFill/>
          <a:ln w="9525">
            <a:noFill/>
            <a:miter lim="800000"/>
            <a:headEnd/>
            <a:tailEnd/>
          </a:ln>
        </p:spPr>
      </p:pic>
      <p:pic>
        <p:nvPicPr>
          <p:cNvPr id="11" name="Picture 22" descr="t1.png"/>
          <p:cNvPicPr>
            <a:picLocks noChangeAspect="1"/>
          </p:cNvPicPr>
          <p:nvPr/>
        </p:nvPicPr>
        <p:blipFill>
          <a:blip r:embed="rId4" cstate="print"/>
          <a:srcRect/>
          <a:stretch>
            <a:fillRect/>
          </a:stretch>
        </p:blipFill>
        <p:spPr bwMode="auto">
          <a:xfrm>
            <a:off x="228600" y="1238250"/>
            <a:ext cx="4152900" cy="463550"/>
          </a:xfrm>
          <a:prstGeom prst="rect">
            <a:avLst/>
          </a:prstGeom>
          <a:noFill/>
          <a:ln w="9525">
            <a:noFill/>
            <a:miter lim="800000"/>
            <a:headEnd/>
            <a:tailEnd/>
          </a:ln>
        </p:spPr>
      </p:pic>
      <p:pic>
        <p:nvPicPr>
          <p:cNvPr id="12" name="Picture 24" descr="t1.png"/>
          <p:cNvPicPr>
            <a:picLocks noChangeAspect="1"/>
          </p:cNvPicPr>
          <p:nvPr/>
        </p:nvPicPr>
        <p:blipFill>
          <a:blip r:embed="rId4" cstate="print"/>
          <a:srcRect/>
          <a:stretch>
            <a:fillRect/>
          </a:stretch>
        </p:blipFill>
        <p:spPr bwMode="auto">
          <a:xfrm>
            <a:off x="228600" y="4521200"/>
            <a:ext cx="4152900" cy="463550"/>
          </a:xfrm>
          <a:prstGeom prst="rect">
            <a:avLst/>
          </a:prstGeom>
          <a:noFill/>
          <a:ln w="9525">
            <a:noFill/>
            <a:miter lim="800000"/>
            <a:headEnd/>
            <a:tailEnd/>
          </a:ln>
        </p:spPr>
      </p:pic>
      <p:sp>
        <p:nvSpPr>
          <p:cNvPr id="15" name="Rectangle 15"/>
          <p:cNvSpPr>
            <a:spLocks noChangeArrowheads="1"/>
          </p:cNvSpPr>
          <p:nvPr/>
        </p:nvSpPr>
        <p:spPr bwMode="auto">
          <a:xfrm>
            <a:off x="477838" y="1300163"/>
            <a:ext cx="963612" cy="298450"/>
          </a:xfrm>
          <a:prstGeom prst="rect">
            <a:avLst/>
          </a:prstGeom>
          <a:noFill/>
          <a:ln w="9525">
            <a:noFill/>
            <a:miter lim="800000"/>
            <a:headEnd/>
            <a:tailEnd/>
          </a:ln>
        </p:spPr>
        <p:txBody>
          <a:bodyPr wrap="none" lIns="82124" tIns="41061" rIns="82124" bIns="41061">
            <a:spAutoFit/>
          </a:bodyPr>
          <a:lstStyle/>
          <a:p>
            <a:pPr algn="l" defTabSz="814365">
              <a:lnSpc>
                <a:spcPct val="85000"/>
              </a:lnSpc>
              <a:spcBef>
                <a:spcPct val="50000"/>
              </a:spcBef>
              <a:buNone/>
            </a:pPr>
            <a:r>
              <a:rPr lang="fr-BE" sz="1600" b="0" i="0">
                <a:solidFill>
                  <a:schemeClr val="tx1"/>
                </a:solidFill>
                <a:latin typeface="Arial"/>
                <a:ea typeface="+mn-ea"/>
                <a:cs typeface="+mn-cs"/>
              </a:rPr>
              <a:t>Situation</a:t>
            </a:r>
          </a:p>
        </p:txBody>
      </p:sp>
      <p:sp>
        <p:nvSpPr>
          <p:cNvPr id="16" name="Rectangle 18"/>
          <p:cNvSpPr>
            <a:spLocks noChangeArrowheads="1"/>
          </p:cNvSpPr>
          <p:nvPr/>
        </p:nvSpPr>
        <p:spPr bwMode="auto">
          <a:xfrm>
            <a:off x="477838" y="3160713"/>
            <a:ext cx="908050" cy="298450"/>
          </a:xfrm>
          <a:prstGeom prst="rect">
            <a:avLst/>
          </a:prstGeom>
          <a:noFill/>
          <a:ln w="9525">
            <a:noFill/>
            <a:miter lim="800000"/>
            <a:headEnd/>
            <a:tailEnd/>
          </a:ln>
        </p:spPr>
        <p:txBody>
          <a:bodyPr wrap="none" lIns="82124" tIns="41061" rIns="82124" bIns="41061">
            <a:spAutoFit/>
          </a:bodyPr>
          <a:lstStyle/>
          <a:p>
            <a:pPr algn="l" defTabSz="814365">
              <a:lnSpc>
                <a:spcPct val="85000"/>
              </a:lnSpc>
              <a:spcBef>
                <a:spcPct val="50000"/>
              </a:spcBef>
              <a:buNone/>
            </a:pPr>
            <a:r>
              <a:rPr lang="fr-BE" sz="1600" b="0" i="0">
                <a:solidFill>
                  <a:schemeClr val="tx1"/>
                </a:solidFill>
                <a:latin typeface="Arial"/>
                <a:ea typeface="+mn-ea"/>
                <a:cs typeface="+mn-cs"/>
              </a:rPr>
              <a:t>Solution</a:t>
            </a:r>
          </a:p>
        </p:txBody>
      </p:sp>
      <p:sp>
        <p:nvSpPr>
          <p:cNvPr id="17" name="Rectangle 19"/>
          <p:cNvSpPr>
            <a:spLocks noChangeArrowheads="1"/>
          </p:cNvSpPr>
          <p:nvPr/>
        </p:nvSpPr>
        <p:spPr bwMode="auto">
          <a:xfrm>
            <a:off x="477838" y="4603750"/>
            <a:ext cx="849312" cy="298450"/>
          </a:xfrm>
          <a:prstGeom prst="rect">
            <a:avLst/>
          </a:prstGeom>
          <a:noFill/>
          <a:ln w="9525">
            <a:noFill/>
            <a:miter lim="800000"/>
            <a:headEnd/>
            <a:tailEnd/>
          </a:ln>
        </p:spPr>
        <p:txBody>
          <a:bodyPr wrap="none" lIns="82124" tIns="41061" rIns="82124" bIns="41061">
            <a:spAutoFit/>
          </a:bodyPr>
          <a:lstStyle/>
          <a:p>
            <a:pPr algn="l" defTabSz="814365">
              <a:lnSpc>
                <a:spcPct val="85000"/>
              </a:lnSpc>
              <a:spcBef>
                <a:spcPct val="50000"/>
              </a:spcBef>
              <a:buNone/>
            </a:pPr>
            <a:r>
              <a:rPr lang="fr-BE" sz="1600" b="0" i="0">
                <a:solidFill>
                  <a:schemeClr val="tx1"/>
                </a:solidFill>
                <a:latin typeface="Arial"/>
                <a:ea typeface="+mn-ea"/>
                <a:cs typeface="+mn-cs"/>
              </a:rPr>
              <a:t>Résultats</a:t>
            </a:r>
          </a:p>
        </p:txBody>
      </p:sp>
      <p:sp>
        <p:nvSpPr>
          <p:cNvPr id="18" name="Rectangle 14"/>
          <p:cNvSpPr>
            <a:spLocks noChangeArrowheads="1"/>
          </p:cNvSpPr>
          <p:nvPr/>
        </p:nvSpPr>
        <p:spPr bwMode="auto">
          <a:xfrm>
            <a:off x="304800" y="1782763"/>
            <a:ext cx="5410200" cy="1263247"/>
          </a:xfrm>
          <a:prstGeom prst="rect">
            <a:avLst/>
          </a:prstGeom>
          <a:noFill/>
          <a:ln w="9525">
            <a:noFill/>
            <a:miter lim="800000"/>
            <a:headEnd/>
            <a:tailEnd/>
          </a:ln>
        </p:spPr>
        <p:txBody>
          <a:bodyPr lIns="82124" tIns="41061" rIns="82124" bIns="41061">
            <a:spAutoFit/>
          </a:bodyPr>
          <a:lstStyle/>
          <a:p>
            <a:pPr marL="285750" indent="-285750" algn="l" defTabSz="814365">
              <a:lnSpc>
                <a:spcPct val="85000"/>
              </a:lnSpc>
              <a:spcBef>
                <a:spcPct val="40000"/>
              </a:spcBef>
              <a:spcAft>
                <a:spcPts val="0"/>
              </a:spcAft>
              <a:buClr>
                <a:srgbClr val="6DB344"/>
              </a:buClr>
              <a:buFont typeface="Arial"/>
              <a:buChar char="•"/>
            </a:pPr>
            <a:r>
              <a:rPr lang="fr-BE" sz="1300" b="0" i="0">
                <a:solidFill>
                  <a:srgbClr val="FFFFFF">
                    <a:lumMod val="50000"/>
                  </a:srgbClr>
                </a:solidFill>
                <a:latin typeface="Arial"/>
                <a:ea typeface="+mn-ea"/>
                <a:cs typeface="+mn-cs"/>
              </a:rPr>
              <a:t>Mise à niveau et mise à jour économiques de 4 500 ordinateurs dans 15 établissements différents</a:t>
            </a:r>
          </a:p>
          <a:p>
            <a:pPr marL="285750" indent="-285750" algn="l" defTabSz="814365">
              <a:lnSpc>
                <a:spcPct val="85000"/>
              </a:lnSpc>
              <a:spcBef>
                <a:spcPct val="40000"/>
              </a:spcBef>
              <a:spcAft>
                <a:spcPts val="0"/>
              </a:spcAft>
              <a:buClr>
                <a:srgbClr val="6DB344"/>
              </a:buClr>
              <a:buFont typeface="Arial"/>
              <a:buChar char="•"/>
            </a:pPr>
            <a:r>
              <a:rPr lang="fr-BE" sz="1300" b="0" i="0">
                <a:solidFill>
                  <a:srgbClr val="FFFFFF">
                    <a:lumMod val="50000"/>
                  </a:srgbClr>
                </a:solidFill>
                <a:latin typeface="Arial"/>
                <a:ea typeface="+mn-ea"/>
                <a:cs typeface="+mn-cs"/>
              </a:rPr>
              <a:t>Réduction des temps d'arrêt nécessaires à la maintenance, aux réparations et aux mises à niveau</a:t>
            </a:r>
          </a:p>
          <a:p>
            <a:pPr marL="285750" indent="-285750" algn="l" defTabSz="814365">
              <a:lnSpc>
                <a:spcPct val="85000"/>
              </a:lnSpc>
              <a:spcBef>
                <a:spcPct val="40000"/>
              </a:spcBef>
              <a:spcAft>
                <a:spcPts val="0"/>
              </a:spcAft>
              <a:buClr>
                <a:srgbClr val="6DB344"/>
              </a:buClr>
              <a:buFont typeface="Arial"/>
              <a:buChar char="•"/>
            </a:pPr>
            <a:r>
              <a:rPr lang="fr-BE" sz="1300" b="0" i="0">
                <a:solidFill>
                  <a:srgbClr val="FFFFFF">
                    <a:lumMod val="50000"/>
                  </a:srgbClr>
                </a:solidFill>
                <a:latin typeface="Arial"/>
                <a:ea typeface="+mn-ea"/>
                <a:cs typeface="+mn-cs"/>
              </a:rPr>
              <a:t>Implémentation d'une solution flexible capable de s'adapter pour répondre aux exigences de capacité et de technologie futures.</a:t>
            </a:r>
            <a:endParaRPr lang="en-US" sz="1300" dirty="0">
              <a:solidFill>
                <a:schemeClr val="bg1">
                  <a:lumMod val="50000"/>
                </a:schemeClr>
              </a:solidFill>
            </a:endParaRPr>
          </a:p>
        </p:txBody>
      </p:sp>
      <p:sp>
        <p:nvSpPr>
          <p:cNvPr id="19" name="Rectangle 16"/>
          <p:cNvSpPr>
            <a:spLocks noChangeArrowheads="1"/>
          </p:cNvSpPr>
          <p:nvPr/>
        </p:nvSpPr>
        <p:spPr bwMode="auto">
          <a:xfrm>
            <a:off x="264459" y="3665257"/>
            <a:ext cx="5410200" cy="428018"/>
          </a:xfrm>
          <a:prstGeom prst="rect">
            <a:avLst/>
          </a:prstGeom>
          <a:noFill/>
          <a:ln w="9525">
            <a:noFill/>
            <a:miter lim="800000"/>
            <a:headEnd/>
            <a:tailEnd/>
          </a:ln>
        </p:spPr>
        <p:txBody>
          <a:bodyPr lIns="82124" tIns="41061" rIns="82124" bIns="41061">
            <a:spAutoFit/>
          </a:bodyPr>
          <a:lstStyle/>
          <a:p>
            <a:pPr marL="285750" indent="-285750" algn="l" defTabSz="814365">
              <a:lnSpc>
                <a:spcPct val="85000"/>
              </a:lnSpc>
              <a:spcBef>
                <a:spcPct val="40000"/>
              </a:spcBef>
              <a:spcAft>
                <a:spcPts val="0"/>
              </a:spcAft>
              <a:buClr>
                <a:srgbClr val="6DB344"/>
              </a:buClr>
              <a:buFont typeface="Arial"/>
              <a:buChar char="•"/>
            </a:pPr>
            <a:r>
              <a:rPr lang="fr-BE" sz="1300" b="0" i="0">
                <a:solidFill>
                  <a:srgbClr val="FFFFFF">
                    <a:lumMod val="50000"/>
                  </a:srgbClr>
                </a:solidFill>
                <a:latin typeface="Arial"/>
                <a:ea typeface="+mn-ea"/>
                <a:cs typeface="+mn-cs"/>
              </a:rPr>
              <a:t>La solution de virtualisation du poste de travail Cisco avec Citrix XenDesktop, qui repose sur la plate-forme Unified Computing System</a:t>
            </a:r>
            <a:endParaRPr lang="en-US" sz="1300" dirty="0">
              <a:solidFill>
                <a:schemeClr val="bg1">
                  <a:lumMod val="50000"/>
                </a:schemeClr>
              </a:solidFill>
            </a:endParaRPr>
          </a:p>
        </p:txBody>
      </p:sp>
      <p:sp>
        <p:nvSpPr>
          <p:cNvPr id="20" name="Rectangle 17"/>
          <p:cNvSpPr>
            <a:spLocks noChangeArrowheads="1"/>
          </p:cNvSpPr>
          <p:nvPr/>
        </p:nvSpPr>
        <p:spPr bwMode="auto">
          <a:xfrm>
            <a:off x="304800" y="5086805"/>
            <a:ext cx="5576888" cy="1263247"/>
          </a:xfrm>
          <a:prstGeom prst="rect">
            <a:avLst/>
          </a:prstGeom>
          <a:noFill/>
          <a:ln w="9525">
            <a:noFill/>
            <a:miter lim="800000"/>
            <a:headEnd/>
            <a:tailEnd/>
          </a:ln>
        </p:spPr>
        <p:txBody>
          <a:bodyPr lIns="82124" tIns="41061" rIns="82124" bIns="41061">
            <a:spAutoFit/>
          </a:bodyPr>
          <a:lstStyle/>
          <a:p>
            <a:pPr marL="285750" indent="-285750" algn="l" defTabSz="814365">
              <a:lnSpc>
                <a:spcPct val="85000"/>
              </a:lnSpc>
              <a:spcBef>
                <a:spcPct val="40000"/>
              </a:spcBef>
              <a:spcAft>
                <a:spcPts val="0"/>
              </a:spcAft>
              <a:buClr>
                <a:srgbClr val="6DB344"/>
              </a:buClr>
              <a:buFont typeface="Arial"/>
              <a:buChar char="•"/>
            </a:pPr>
            <a:r>
              <a:rPr lang="fr-BE" sz="1300" b="0" i="0" dirty="0">
                <a:solidFill>
                  <a:srgbClr val="FFFFFF">
                    <a:lumMod val="50000"/>
                  </a:srgbClr>
                </a:solidFill>
                <a:latin typeface="Arial"/>
                <a:ea typeface="+mn-ea"/>
                <a:cs typeface="+mn-cs"/>
              </a:rPr>
              <a:t>Économies substantielles en temps et en argent durant la maintenance et les cycles de renouvellement de la technologie</a:t>
            </a:r>
          </a:p>
          <a:p>
            <a:pPr marL="285750" indent="-285750" algn="l" defTabSz="814365">
              <a:lnSpc>
                <a:spcPct val="85000"/>
              </a:lnSpc>
              <a:spcBef>
                <a:spcPct val="40000"/>
              </a:spcBef>
              <a:spcAft>
                <a:spcPts val="0"/>
              </a:spcAft>
              <a:buClr>
                <a:srgbClr val="6DB344"/>
              </a:buClr>
              <a:buFont typeface="Arial"/>
              <a:buChar char="•"/>
            </a:pPr>
            <a:r>
              <a:rPr lang="fr-BE" sz="1300" b="0" i="0" dirty="0">
                <a:solidFill>
                  <a:srgbClr val="FFFFFF">
                    <a:lumMod val="50000"/>
                  </a:srgbClr>
                </a:solidFill>
                <a:latin typeface="Arial"/>
                <a:ea typeface="+mn-ea"/>
                <a:cs typeface="+mn-cs"/>
              </a:rPr>
              <a:t>Technologie améliorée pour les étudiants, avec plus de souplesse pour ajouter facilement des fonctionnalités et des capacités, selon les besoins</a:t>
            </a:r>
          </a:p>
          <a:p>
            <a:pPr marL="285750" indent="-285750" algn="l" defTabSz="814365">
              <a:lnSpc>
                <a:spcPct val="85000"/>
              </a:lnSpc>
              <a:spcBef>
                <a:spcPct val="40000"/>
              </a:spcBef>
              <a:spcAft>
                <a:spcPts val="0"/>
              </a:spcAft>
              <a:buClr>
                <a:srgbClr val="6DB344"/>
              </a:buClr>
              <a:buFont typeface="Arial"/>
              <a:buChar char="•"/>
            </a:pPr>
            <a:r>
              <a:rPr lang="fr-BE" sz="1300" b="0" i="0" dirty="0">
                <a:solidFill>
                  <a:srgbClr val="FFFFFF">
                    <a:lumMod val="50000"/>
                  </a:srgbClr>
                </a:solidFill>
                <a:latin typeface="Arial"/>
                <a:ea typeface="+mn-ea"/>
                <a:cs typeface="+mn-cs"/>
              </a:rPr>
              <a:t>Avantages écologiques grâce à une consommation électrique </a:t>
            </a:r>
            <a:r>
              <a:rPr lang="fr-BE" sz="1300" b="0" i="0" dirty="0" smtClean="0">
                <a:solidFill>
                  <a:srgbClr val="FFFFFF">
                    <a:lumMod val="50000"/>
                  </a:srgbClr>
                </a:solidFill>
                <a:latin typeface="Arial"/>
                <a:ea typeface="+mn-ea"/>
                <a:cs typeface="+mn-cs"/>
              </a:rPr>
              <a:t>réduite</a:t>
            </a:r>
            <a:endParaRPr lang="fr-BE" sz="1300" dirty="0">
              <a:solidFill>
                <a:schemeClr val="bg1">
                  <a:lumMod val="50000"/>
                </a:schemeClr>
              </a:solidFill>
            </a:endParaRPr>
          </a:p>
        </p:txBody>
      </p:sp>
      <p:pic>
        <p:nvPicPr>
          <p:cNvPr id="25" name="Picture 22" descr="tab.png"/>
          <p:cNvPicPr>
            <a:picLocks noChangeAspect="1"/>
          </p:cNvPicPr>
          <p:nvPr/>
        </p:nvPicPr>
        <p:blipFill>
          <a:blip r:embed="rId5" cstate="print"/>
          <a:srcRect/>
          <a:stretch>
            <a:fillRect/>
          </a:stretch>
        </p:blipFill>
        <p:spPr bwMode="auto">
          <a:xfrm>
            <a:off x="6172200" y="1143000"/>
            <a:ext cx="2800350" cy="609600"/>
          </a:xfrm>
          <a:prstGeom prst="rect">
            <a:avLst/>
          </a:prstGeom>
          <a:noFill/>
          <a:ln w="9525">
            <a:noFill/>
            <a:miter lim="800000"/>
            <a:headEnd/>
            <a:tailEnd/>
          </a:ln>
        </p:spPr>
      </p:pic>
      <p:sp>
        <p:nvSpPr>
          <p:cNvPr id="26" name="Isosceles Triangle 25"/>
          <p:cNvSpPr/>
          <p:nvPr/>
        </p:nvSpPr>
        <p:spPr>
          <a:xfrm rot="5400000" flipH="1">
            <a:off x="327819" y="1396207"/>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27" name="Isosceles Triangle 26"/>
          <p:cNvSpPr/>
          <p:nvPr/>
        </p:nvSpPr>
        <p:spPr>
          <a:xfrm rot="5400000" flipH="1">
            <a:off x="327819" y="3256757"/>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28" name="Isosceles Triangle 27"/>
          <p:cNvSpPr/>
          <p:nvPr/>
        </p:nvSpPr>
        <p:spPr>
          <a:xfrm rot="5400000" flipH="1">
            <a:off x="327819" y="4699794"/>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29" name="Picture 24" descr="band2.png"/>
          <p:cNvPicPr>
            <a:picLocks noChangeAspect="1"/>
          </p:cNvPicPr>
          <p:nvPr/>
        </p:nvPicPr>
        <p:blipFill>
          <a:blip r:embed="rId6" cstate="print"/>
          <a:srcRect/>
          <a:stretch>
            <a:fillRect/>
          </a:stretch>
        </p:blipFill>
        <p:spPr bwMode="auto">
          <a:xfrm>
            <a:off x="6232525" y="1676400"/>
            <a:ext cx="2679700" cy="63500"/>
          </a:xfrm>
          <a:prstGeom prst="rect">
            <a:avLst/>
          </a:prstGeom>
          <a:noFill/>
          <a:ln w="9525">
            <a:noFill/>
            <a:miter lim="800000"/>
            <a:headEnd/>
            <a:tailEnd/>
          </a:ln>
        </p:spPr>
      </p:pic>
      <p:pic>
        <p:nvPicPr>
          <p:cNvPr id="61442" name="Picture 2"/>
          <p:cNvPicPr>
            <a:picLocks noChangeAspect="1" noChangeArrowheads="1"/>
          </p:cNvPicPr>
          <p:nvPr/>
        </p:nvPicPr>
        <p:blipFill>
          <a:blip r:embed="rId7" cstate="print"/>
          <a:srcRect/>
          <a:stretch>
            <a:fillRect/>
          </a:stretch>
        </p:blipFill>
        <p:spPr bwMode="auto">
          <a:xfrm>
            <a:off x="6261007" y="5138457"/>
            <a:ext cx="2619375" cy="857250"/>
          </a:xfrm>
          <a:prstGeom prst="rect">
            <a:avLst/>
          </a:prstGeom>
          <a:noFill/>
          <a:ln w="9525">
            <a:noFill/>
            <a:miter lim="800000"/>
            <a:headEnd/>
            <a:tailEnd/>
          </a:ln>
        </p:spPr>
      </p:pic>
      <p:pic>
        <p:nvPicPr>
          <p:cNvPr id="61443" name="Picture 3" descr="C:\Users\gserda\Documents\Edu Photos\AM61977.jpg"/>
          <p:cNvPicPr>
            <a:picLocks noChangeAspect="1" noChangeArrowheads="1"/>
          </p:cNvPicPr>
          <p:nvPr/>
        </p:nvPicPr>
        <p:blipFill>
          <a:blip r:embed="rId8" cstate="print"/>
          <a:srcRect r="25882" b="1912"/>
          <a:stretch>
            <a:fillRect/>
          </a:stretch>
        </p:blipFill>
        <p:spPr bwMode="auto">
          <a:xfrm>
            <a:off x="6333564" y="1994648"/>
            <a:ext cx="2433533" cy="2147046"/>
          </a:xfrm>
          <a:prstGeom prst="rect">
            <a:avLst/>
          </a:prstGeom>
          <a:noFill/>
        </p:spPr>
      </p:pic>
      <p:sp>
        <p:nvSpPr>
          <p:cNvPr id="33" name="Round Same Side Corner Rectangle 32"/>
          <p:cNvSpPr/>
          <p:nvPr/>
        </p:nvSpPr>
        <p:spPr>
          <a:xfrm>
            <a:off x="218722" y="1643940"/>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Round Same Side Corner Rectangle 33"/>
          <p:cNvSpPr/>
          <p:nvPr/>
        </p:nvSpPr>
        <p:spPr>
          <a:xfrm>
            <a:off x="220603" y="3546118"/>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 name="Round Same Side Corner Rectangle 34"/>
          <p:cNvSpPr/>
          <p:nvPr/>
        </p:nvSpPr>
        <p:spPr>
          <a:xfrm>
            <a:off x="211196" y="4966636"/>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 xmlns:p14="http://schemas.microsoft.com/office/powerpoint/2010/main" val="14700733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 calcmode="lin" valueType="num">
                                      <p:cBhvr>
                                        <p:cTn id="16" dur="500" fill="hold"/>
                                        <p:tgtEl>
                                          <p:spTgt spid="26"/>
                                        </p:tgtEl>
                                        <p:attrNameLst>
                                          <p:attrName>style.rotation</p:attrName>
                                        </p:attrNameLst>
                                      </p:cBhvr>
                                      <p:tavLst>
                                        <p:tav tm="0">
                                          <p:val>
                                            <p:fltVal val="360"/>
                                          </p:val>
                                        </p:tav>
                                        <p:tav tm="100000">
                                          <p:val>
                                            <p:fltVal val="0"/>
                                          </p:val>
                                        </p:tav>
                                      </p:tavLst>
                                    </p:anim>
                                    <p:animEffect transition="in" filter="fade">
                                      <p:cBhvr>
                                        <p:cTn id="17" dur="500"/>
                                        <p:tgtEl>
                                          <p:spTgt spid="2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Left)">
                                      <p:cBhvr>
                                        <p:cTn id="23" dur="500"/>
                                        <p:tgtEl>
                                          <p:spTgt spid="1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par>
                          <p:cTn id="35" fill="hold">
                            <p:stCondLst>
                              <p:cond delay="2000"/>
                            </p:stCondLst>
                            <p:childTnLst>
                              <p:par>
                                <p:cTn id="36" presetID="49" presetClass="entr" presetSubtype="0" decel="10000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 calcmode="lin" valueType="num">
                                      <p:cBhvr>
                                        <p:cTn id="40" dur="500" fill="hold"/>
                                        <p:tgtEl>
                                          <p:spTgt spid="27"/>
                                        </p:tgtEl>
                                        <p:attrNameLst>
                                          <p:attrName>style.rotation</p:attrName>
                                        </p:attrNameLst>
                                      </p:cBhvr>
                                      <p:tavLst>
                                        <p:tav tm="0">
                                          <p:val>
                                            <p:fltVal val="360"/>
                                          </p:val>
                                        </p:tav>
                                        <p:tav tm="100000">
                                          <p:val>
                                            <p:fltVal val="0"/>
                                          </p:val>
                                        </p:tav>
                                      </p:tavLst>
                                    </p:anim>
                                    <p:animEffect transition="in" filter="fade">
                                      <p:cBhvr>
                                        <p:cTn id="41" dur="500"/>
                                        <p:tgtEl>
                                          <p:spTgt spid="27"/>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slide(fromLeft)">
                                      <p:cBhvr>
                                        <p:cTn id="44" dur="500"/>
                                        <p:tgtEl>
                                          <p:spTgt spid="1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22" presetClass="entr" presetSubtype="4"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500"/>
                                        <p:tgtEl>
                                          <p:spTgt spid="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500"/>
                                        <p:tgtEl>
                                          <p:spTgt spid="35"/>
                                        </p:tgtEl>
                                      </p:cBhvr>
                                    </p:animEffect>
                                  </p:childTnLst>
                                </p:cTn>
                              </p:par>
                            </p:childTnLst>
                          </p:cTn>
                        </p:par>
                        <p:par>
                          <p:cTn id="62" fill="hold">
                            <p:stCondLst>
                              <p:cond delay="3500"/>
                            </p:stCondLst>
                            <p:childTnLst>
                              <p:par>
                                <p:cTn id="63" presetID="49" presetClass="entr" presetSubtype="0" decel="100000"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500" fill="hold"/>
                                        <p:tgtEl>
                                          <p:spTgt spid="28"/>
                                        </p:tgtEl>
                                        <p:attrNameLst>
                                          <p:attrName>ppt_w</p:attrName>
                                        </p:attrNameLst>
                                      </p:cBhvr>
                                      <p:tavLst>
                                        <p:tav tm="0">
                                          <p:val>
                                            <p:fltVal val="0"/>
                                          </p:val>
                                        </p:tav>
                                        <p:tav tm="100000">
                                          <p:val>
                                            <p:strVal val="#ppt_w"/>
                                          </p:val>
                                        </p:tav>
                                      </p:tavLst>
                                    </p:anim>
                                    <p:anim calcmode="lin" valueType="num">
                                      <p:cBhvr>
                                        <p:cTn id="66" dur="500" fill="hold"/>
                                        <p:tgtEl>
                                          <p:spTgt spid="28"/>
                                        </p:tgtEl>
                                        <p:attrNameLst>
                                          <p:attrName>ppt_h</p:attrName>
                                        </p:attrNameLst>
                                      </p:cBhvr>
                                      <p:tavLst>
                                        <p:tav tm="0">
                                          <p:val>
                                            <p:fltVal val="0"/>
                                          </p:val>
                                        </p:tav>
                                        <p:tav tm="100000">
                                          <p:val>
                                            <p:strVal val="#ppt_h"/>
                                          </p:val>
                                        </p:tav>
                                      </p:tavLst>
                                    </p:anim>
                                    <p:anim calcmode="lin" valueType="num">
                                      <p:cBhvr>
                                        <p:cTn id="67" dur="500" fill="hold"/>
                                        <p:tgtEl>
                                          <p:spTgt spid="28"/>
                                        </p:tgtEl>
                                        <p:attrNameLst>
                                          <p:attrName>style.rotation</p:attrName>
                                        </p:attrNameLst>
                                      </p:cBhvr>
                                      <p:tavLst>
                                        <p:tav tm="0">
                                          <p:val>
                                            <p:fltVal val="360"/>
                                          </p:val>
                                        </p:tav>
                                        <p:tav tm="100000">
                                          <p:val>
                                            <p:fltVal val="0"/>
                                          </p:val>
                                        </p:tav>
                                      </p:tavLst>
                                    </p:anim>
                                    <p:animEffect transition="in" filter="fade">
                                      <p:cBhvr>
                                        <p:cTn id="68" dur="500"/>
                                        <p:tgtEl>
                                          <p:spTgt spid="28"/>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slide(fromLeft)">
                                      <p:cBhvr>
                                        <p:cTn id="71" dur="500"/>
                                        <p:tgtEl>
                                          <p:spTgt spid="17"/>
                                        </p:tgtEl>
                                      </p:cBhvr>
                                    </p:animEffect>
                                  </p:childTnLst>
                                </p:cTn>
                              </p:par>
                            </p:childTnLst>
                          </p:cTn>
                        </p:par>
                        <p:par>
                          <p:cTn id="72" fill="hold">
                            <p:stCondLst>
                              <p:cond delay="400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par>
                          <p:cTn id="76" fill="hold">
                            <p:stCondLst>
                              <p:cond delay="4500"/>
                            </p:stCondLst>
                            <p:childTnLst>
                              <p:par>
                                <p:cTn id="77" presetID="22" presetClass="entr" presetSubtype="4"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par>
                                <p:cTn id="80" presetID="22" presetClass="entr" presetSubtype="1"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up)">
                                      <p:cBhvr>
                                        <p:cTn id="82" dur="500"/>
                                        <p:tgtEl>
                                          <p:spTgt spid="6"/>
                                        </p:tgtEl>
                                      </p:cBhvr>
                                    </p:animEffect>
                                  </p:childTnLst>
                                </p:cTn>
                              </p:par>
                              <p:par>
                                <p:cTn id="83" presetID="16" presetClass="entr" presetSubtype="37"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barn(outVertical)">
                                      <p:cBhvr>
                                        <p:cTn id="8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p:bldP spid="16" grpId="0"/>
      <p:bldP spid="17" grpId="0"/>
      <p:bldP spid="18" grpId="0"/>
      <p:bldP spid="19" grpId="0"/>
      <p:bldP spid="20" grpId="0"/>
      <p:bldP spid="26" grpId="0" animBg="1"/>
      <p:bldP spid="27" grpId="0" animBg="1"/>
      <p:bldP spid="28" grpId="0" animBg="1"/>
      <p:bldP spid="33" grpId="0" animBg="1"/>
      <p:bldP spid="34"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pPr algn="l" defTabSz="914400">
              <a:lnSpc>
                <a:spcPct val="80000"/>
              </a:lnSpc>
              <a:spcBef>
                <a:spcPct val="0"/>
              </a:spcBef>
              <a:buNone/>
            </a:pPr>
            <a:r>
              <a:rPr lang="fr-BE" sz="3200" b="0" i="0" spc="0" baseline="0">
                <a:solidFill>
                  <a:srgbClr val="12188E"/>
                </a:solidFill>
                <a:latin typeface="Arial"/>
                <a:ea typeface="+mj-ea"/>
                <a:cs typeface="+mj-cs"/>
              </a:rPr>
              <a:t>Programme</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Tendances et défis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Exemples d'utilisation dans l'enseignement</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La virtualisation par Cisco</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Gamme VXI de Cisco</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Centres d'assistance et conceptions validées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Études de cas</a:t>
            </a:r>
          </a:p>
          <a:p>
            <a:pPr marL="0" indent="0" algn="l" defTabSz="914400">
              <a:lnSpc>
                <a:spcPct val="60000"/>
              </a:lnSpc>
              <a:spcBef>
                <a:spcPts val="3600"/>
              </a:spcBef>
              <a:buNone/>
            </a:pPr>
            <a:r>
              <a:rPr lang="fr-BE" sz="2200" b="0" i="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Résumé</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8" name="Rectangle 17"/>
          <p:cNvSpPr/>
          <p:nvPr/>
        </p:nvSpPr>
        <p:spPr>
          <a:xfrm flipV="1">
            <a:off x="602994" y="1447798"/>
            <a:ext cx="6204205" cy="4178301"/>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 xmlns:p14="http://schemas.microsoft.com/office/powerpoint/2010/main" val="146582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914400">
              <a:lnSpc>
                <a:spcPct val="80000"/>
              </a:lnSpc>
              <a:spcBef>
                <a:spcPct val="0"/>
              </a:spcBef>
              <a:buNone/>
            </a:pPr>
            <a:r>
              <a:rPr lang="fr-BE" sz="3200" b="0" i="0" spc="0" baseline="0">
                <a:solidFill>
                  <a:srgbClr val="2B348E"/>
                </a:solidFill>
                <a:latin typeface="Arial"/>
                <a:ea typeface="+mj-ea"/>
                <a:cs typeface="+mj-cs"/>
              </a:rPr>
              <a:t>Résumé : la virtualisation dans l'enseignement </a:t>
            </a:r>
            <a:endParaRPr lang="en-US" dirty="0"/>
          </a:p>
        </p:txBody>
      </p:sp>
      <p:sp>
        <p:nvSpPr>
          <p:cNvPr id="33" name="Round Same Side Corner Rectangle 32"/>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Round Same Side Corner Rectangle 33"/>
          <p:cNvSpPr/>
          <p:nvPr/>
        </p:nvSpPr>
        <p:spPr>
          <a:xfrm flipH="1">
            <a:off x="428625" y="1606087"/>
            <a:ext cx="8313856" cy="4340691"/>
          </a:xfrm>
          <a:prstGeom prst="round2SameRect">
            <a:avLst>
              <a:gd name="adj1" fmla="val 5439"/>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0" y="3570534"/>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8" name="Group 17"/>
          <p:cNvGrpSpPr/>
          <p:nvPr/>
        </p:nvGrpSpPr>
        <p:grpSpPr>
          <a:xfrm>
            <a:off x="2911686" y="4825496"/>
            <a:ext cx="5534932" cy="1593617"/>
            <a:chOff x="340099" y="2547264"/>
            <a:chExt cx="8046223" cy="2316667"/>
          </a:xfrm>
        </p:grpSpPr>
        <p:sp>
          <p:nvSpPr>
            <p:cNvPr id="38" name="Flowchart: Magnetic Disk 37"/>
            <p:cNvSpPr/>
            <p:nvPr/>
          </p:nvSpPr>
          <p:spPr bwMode="auto">
            <a:xfrm>
              <a:off x="6860154" y="4203983"/>
              <a:ext cx="457309" cy="659948"/>
            </a:xfrm>
            <a:prstGeom prst="flowChartMagneticDisk">
              <a:avLst/>
            </a:prstGeom>
            <a:gradFill flip="none" rotWithShape="1">
              <a:gsLst>
                <a:gs pos="0">
                  <a:schemeClr val="bg1"/>
                </a:gs>
                <a:gs pos="85000">
                  <a:schemeClr val="accent1"/>
                </a:gs>
              </a:gsLst>
              <a:path path="circle">
                <a:fillToRect l="100000" t="100000"/>
              </a:path>
              <a:tileRect r="-100000" b="-100000"/>
            </a:gradFill>
            <a:ln w="9525" cap="flat" cmpd="sng" algn="ctr">
              <a:solidFill>
                <a:schemeClr val="tx2">
                  <a:alpha val="25000"/>
                </a:schemeClr>
              </a:solidFill>
              <a:prstDash val="solid"/>
              <a:round/>
              <a:headEnd type="none" w="med" len="med"/>
              <a:tailEnd type="none" w="med" len="med"/>
            </a:ln>
            <a:effectLst>
              <a:outerShdw blurRad="50800" dist="38100" dir="5400000" algn="t" rotWithShape="0">
                <a:prstClr val="black">
                  <a:alpha val="40000"/>
                </a:prstClr>
              </a:outerShdw>
              <a:reflection blurRad="6350" stA="52000" endA="300" endPos="35000" dir="5400000" sy="-100000" algn="bl" rotWithShape="0"/>
            </a:effectLst>
            <a:scene3d>
              <a:camera prst="orthographicFront"/>
              <a:lightRig rig="threePt" dir="t"/>
            </a:scene3d>
            <a:sp3d>
              <a:bevelT w="38100" h="101600"/>
            </a:sp3d>
          </p:spPr>
          <p:txBody>
            <a:bodyPr lIns="82124" tIns="41061" rIns="82124" bIns="41061" anchor="ctr">
              <a:spAutoFit/>
            </a:bodyPr>
            <a:lstStyle/>
            <a:p>
              <a:pPr algn="ctr" defTabSz="814388" eaLnBrk="0" hangingPunct="0">
                <a:lnSpc>
                  <a:spcPct val="90000"/>
                </a:lnSpc>
                <a:defRPr/>
              </a:pPr>
              <a:endParaRPr lang="en-US" dirty="0">
                <a:solidFill>
                  <a:schemeClr val="bg1"/>
                </a:solidFill>
                <a:latin typeface="Arial" charset="0"/>
                <a:cs typeface="Arial" charset="0"/>
              </a:endParaRPr>
            </a:p>
          </p:txBody>
        </p:sp>
        <p:pic>
          <p:nvPicPr>
            <p:cNvPr id="39" name="Picture 47"/>
            <p:cNvPicPr>
              <a:picLocks noChangeAspect="1" noChangeArrowheads="1"/>
            </p:cNvPicPr>
            <p:nvPr/>
          </p:nvPicPr>
          <p:blipFill>
            <a:blip r:embed="rId3" cstate="print"/>
            <a:srcRect/>
            <a:stretch>
              <a:fillRect/>
            </a:stretch>
          </p:blipFill>
          <p:spPr bwMode="auto">
            <a:xfrm>
              <a:off x="7935661" y="4454306"/>
              <a:ext cx="444562" cy="293894"/>
            </a:xfrm>
            <a:prstGeom prst="rect">
              <a:avLst/>
            </a:prstGeom>
            <a:noFill/>
            <a:ln w="9525">
              <a:noFill/>
              <a:miter lim="800000"/>
              <a:headEnd/>
              <a:tailEnd/>
            </a:ln>
            <a:effectLst>
              <a:outerShdw blurRad="50800" dist="38100" dir="5400000" algn="t" rotWithShape="0">
                <a:prstClr val="black">
                  <a:alpha val="40000"/>
                </a:prstClr>
              </a:outerShdw>
            </a:effectLst>
          </p:spPr>
        </p:pic>
        <p:grpSp>
          <p:nvGrpSpPr>
            <p:cNvPr id="40" name="Group 66"/>
            <p:cNvGrpSpPr/>
            <p:nvPr/>
          </p:nvGrpSpPr>
          <p:grpSpPr>
            <a:xfrm>
              <a:off x="340099" y="2905573"/>
              <a:ext cx="1800997" cy="1864981"/>
              <a:chOff x="1295400" y="4842757"/>
              <a:chExt cx="1216296" cy="980165"/>
            </a:xfrm>
          </p:grpSpPr>
          <p:grpSp>
            <p:nvGrpSpPr>
              <p:cNvPr id="41" name="Group 31"/>
              <p:cNvGrpSpPr/>
              <p:nvPr/>
            </p:nvGrpSpPr>
            <p:grpSpPr>
              <a:xfrm>
                <a:off x="1295400" y="4842757"/>
                <a:ext cx="1216296" cy="980165"/>
                <a:chOff x="6001055" y="319085"/>
                <a:chExt cx="2820723" cy="2302416"/>
              </a:xfrm>
              <a:effectLst>
                <a:outerShdw blurRad="50800" dist="38100" dir="5400000" algn="t" rotWithShape="0">
                  <a:prstClr val="black">
                    <a:alpha val="40000"/>
                  </a:prstClr>
                </a:outerShdw>
                <a:reflection blurRad="6350" stA="52000" endA="300" endPos="35000" dir="5400000" sy="-100000" algn="bl" rotWithShape="0"/>
              </a:effectLst>
            </p:grpSpPr>
            <p:pic>
              <p:nvPicPr>
                <p:cNvPr id="43" name="Picture 42" descr="flatpanelcomputer-copy.png"/>
                <p:cNvPicPr>
                  <a:picLocks noChangeAspect="1"/>
                </p:cNvPicPr>
                <p:nvPr/>
              </p:nvPicPr>
              <p:blipFill>
                <a:blip r:embed="rId4" cstate="screen"/>
                <a:stretch>
                  <a:fillRect/>
                </a:stretch>
              </p:blipFill>
              <p:spPr>
                <a:xfrm>
                  <a:off x="6001055" y="319085"/>
                  <a:ext cx="2820723" cy="2302416"/>
                </a:xfrm>
                <a:prstGeom prst="rect">
                  <a:avLst/>
                </a:prstGeom>
              </p:spPr>
            </p:pic>
            <p:pic>
              <p:nvPicPr>
                <p:cNvPr id="44" name="Picture 11" descr="converj_vdi.png"/>
                <p:cNvPicPr>
                  <a:picLocks noChangeAspect="1"/>
                </p:cNvPicPr>
                <p:nvPr/>
              </p:nvPicPr>
              <p:blipFill>
                <a:blip r:embed="rId5" cstate="print"/>
                <a:srcRect/>
                <a:stretch>
                  <a:fillRect/>
                </a:stretch>
              </p:blipFill>
              <p:spPr bwMode="auto">
                <a:xfrm>
                  <a:off x="6105080" y="400595"/>
                  <a:ext cx="2620905" cy="1663336"/>
                </a:xfrm>
                <a:prstGeom prst="rect">
                  <a:avLst/>
                </a:prstGeom>
                <a:noFill/>
                <a:ln w="9525">
                  <a:noFill/>
                  <a:miter lim="800000"/>
                  <a:headEnd/>
                  <a:tailEnd/>
                </a:ln>
                <a:effectLst>
                  <a:innerShdw blurRad="114300">
                    <a:prstClr val="black"/>
                  </a:innerShdw>
                </a:effectLst>
              </p:spPr>
            </p:pic>
          </p:grpSp>
          <p:pic>
            <p:nvPicPr>
              <p:cNvPr id="42" name="Picture 2"/>
              <p:cNvPicPr>
                <a:picLocks noChangeAspect="1" noChangeArrowheads="1"/>
              </p:cNvPicPr>
              <p:nvPr/>
            </p:nvPicPr>
            <p:blipFill>
              <a:blip r:embed="rId6" cstate="print"/>
              <a:srcRect l="936" t="13229" r="6626" b="1279"/>
              <a:stretch>
                <a:fillRect/>
              </a:stretch>
            </p:blipFill>
            <p:spPr bwMode="auto">
              <a:xfrm>
                <a:off x="1336675" y="4874953"/>
                <a:ext cx="1132680" cy="711459"/>
              </a:xfrm>
              <a:prstGeom prst="rect">
                <a:avLst/>
              </a:prstGeom>
              <a:noFill/>
              <a:ln w="9525">
                <a:noFill/>
                <a:miter lim="800000"/>
                <a:headEnd/>
                <a:tailEnd/>
              </a:ln>
              <a:effectLst>
                <a:innerShdw blurRad="114300">
                  <a:prstClr val="black"/>
                </a:innerShdw>
              </a:effectLst>
            </p:spPr>
          </p:pic>
        </p:grpSp>
        <p:pic>
          <p:nvPicPr>
            <p:cNvPr id="45" name="Picture 2"/>
            <p:cNvPicPr>
              <a:picLocks noChangeAspect="1" noChangeArrowheads="1"/>
            </p:cNvPicPr>
            <p:nvPr/>
          </p:nvPicPr>
          <p:blipFill>
            <a:blip r:embed="rId7" cstate="print"/>
            <a:srcRect l="936" t="13229" r="6626" b="13290"/>
            <a:stretch>
              <a:fillRect/>
            </a:stretch>
          </p:blipFill>
          <p:spPr bwMode="auto">
            <a:xfrm>
              <a:off x="6430280" y="2555753"/>
              <a:ext cx="903097" cy="625004"/>
            </a:xfrm>
            <a:prstGeom prst="roundRect">
              <a:avLst>
                <a:gd name="adj" fmla="val 4167"/>
              </a:avLst>
            </a:prstGeom>
            <a:solidFill>
              <a:srgbClr val="FFFFFF"/>
            </a:solidFill>
            <a:ln w="381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6"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095" t="1119"/>
            <a:stretch>
              <a:fillRect/>
            </a:stretch>
          </p:blipFill>
          <p:spPr bwMode="auto">
            <a:xfrm>
              <a:off x="7485001" y="3154631"/>
              <a:ext cx="901321" cy="911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1" name="Group 50"/>
            <p:cNvGrpSpPr/>
            <p:nvPr/>
          </p:nvGrpSpPr>
          <p:grpSpPr>
            <a:xfrm>
              <a:off x="2238102" y="2547264"/>
              <a:ext cx="4667797" cy="1780923"/>
              <a:chOff x="2331718" y="1789610"/>
              <a:chExt cx="4667797" cy="1780923"/>
            </a:xfrm>
          </p:grpSpPr>
          <p:grpSp>
            <p:nvGrpSpPr>
              <p:cNvPr id="52" name="Group 51"/>
              <p:cNvGrpSpPr/>
              <p:nvPr/>
            </p:nvGrpSpPr>
            <p:grpSpPr>
              <a:xfrm>
                <a:off x="2331718" y="2693134"/>
                <a:ext cx="1059766" cy="573258"/>
                <a:chOff x="2514600" y="2693134"/>
                <a:chExt cx="1059766" cy="573258"/>
              </a:xfrm>
            </p:grpSpPr>
            <p:sp>
              <p:nvSpPr>
                <p:cNvPr id="57" name="Right Arrow 56"/>
                <p:cNvSpPr/>
                <p:nvPr/>
              </p:nvSpPr>
              <p:spPr>
                <a:xfrm>
                  <a:off x="2514600" y="2693134"/>
                  <a:ext cx="1059766" cy="309489"/>
                </a:xfrm>
                <a:prstGeom prst="rightArrow">
                  <a:avLst/>
                </a:prstGeom>
                <a:gradFill>
                  <a:gsLst>
                    <a:gs pos="0">
                      <a:schemeClr val="tx1">
                        <a:lumMod val="20000"/>
                        <a:lumOff val="8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ight Arrow 57"/>
                <p:cNvSpPr/>
                <p:nvPr/>
              </p:nvSpPr>
              <p:spPr>
                <a:xfrm flipH="1">
                  <a:off x="2514600" y="2956903"/>
                  <a:ext cx="1059766" cy="309489"/>
                </a:xfrm>
                <a:prstGeom prst="rightArrow">
                  <a:avLst/>
                </a:prstGeom>
                <a:gradFill>
                  <a:gsLst>
                    <a:gs pos="0">
                      <a:schemeClr val="tx1">
                        <a:lumMod val="20000"/>
                        <a:lumOff val="8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p:cNvGrpSpPr/>
              <p:nvPr/>
            </p:nvGrpSpPr>
            <p:grpSpPr>
              <a:xfrm>
                <a:off x="5938811" y="2693134"/>
                <a:ext cx="1060704" cy="573258"/>
                <a:chOff x="5873496" y="2693134"/>
                <a:chExt cx="1060704" cy="573258"/>
              </a:xfrm>
            </p:grpSpPr>
            <p:sp>
              <p:nvSpPr>
                <p:cNvPr id="55" name="Right Arrow 54"/>
                <p:cNvSpPr/>
                <p:nvPr/>
              </p:nvSpPr>
              <p:spPr>
                <a:xfrm>
                  <a:off x="5873496" y="2693134"/>
                  <a:ext cx="1060704" cy="309489"/>
                </a:xfrm>
                <a:prstGeom prst="rightArrow">
                  <a:avLst/>
                </a:prstGeom>
                <a:gradFill>
                  <a:gsLst>
                    <a:gs pos="0">
                      <a:schemeClr val="tx1">
                        <a:lumMod val="20000"/>
                        <a:lumOff val="8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Arrow 55"/>
                <p:cNvSpPr/>
                <p:nvPr/>
              </p:nvSpPr>
              <p:spPr>
                <a:xfrm flipH="1">
                  <a:off x="5873496" y="2956903"/>
                  <a:ext cx="1060704" cy="309489"/>
                </a:xfrm>
                <a:prstGeom prst="rightArrow">
                  <a:avLst/>
                </a:prstGeom>
                <a:gradFill>
                  <a:gsLst>
                    <a:gs pos="0">
                      <a:schemeClr val="tx1">
                        <a:lumMod val="20000"/>
                        <a:lumOff val="8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4" name="Picture 53" descr="Device_cloud_white_3041_default_256.png"/>
              <p:cNvPicPr>
                <a:picLocks noChangeAspect="1"/>
              </p:cNvPicPr>
              <p:nvPr/>
            </p:nvPicPr>
            <p:blipFill>
              <a:blip r:embed="rId9" cstate="screen">
                <a:extLst>
                  <a:ext uri="{28A0092B-C50C-407E-A947-70E740481C1C}">
                    <a14:useLocalDpi xmlns="" xmlns:a14="http://schemas.microsoft.com/office/drawing/2010/main"/>
                  </a:ext>
                </a:extLst>
              </a:blip>
              <a:srcRect t="15517" b="17759"/>
              <a:stretch>
                <a:fillRect/>
              </a:stretch>
            </p:blipFill>
            <p:spPr>
              <a:xfrm>
                <a:off x="3435074" y="1789610"/>
                <a:ext cx="2474638" cy="1780923"/>
              </a:xfrm>
              <a:prstGeom prst="rect">
                <a:avLst/>
              </a:prstGeom>
              <a:effectLst/>
            </p:spPr>
          </p:pic>
        </p:grpSp>
      </p:grpSp>
      <p:sp>
        <p:nvSpPr>
          <p:cNvPr id="19" name="TextBox 18"/>
          <p:cNvSpPr txBox="1"/>
          <p:nvPr/>
        </p:nvSpPr>
        <p:spPr>
          <a:xfrm>
            <a:off x="905755" y="5015994"/>
            <a:ext cx="2033490" cy="1138773"/>
          </a:xfrm>
          <a:prstGeom prst="rect">
            <a:avLst/>
          </a:prstGeom>
          <a:noFill/>
        </p:spPr>
        <p:txBody>
          <a:bodyPr wrap="square" rtlCol="0">
            <a:spAutoFit/>
          </a:bodyPr>
          <a:lstStyle/>
          <a:p>
            <a:pPr algn="l" defTabSz="914400">
              <a:buNone/>
            </a:pPr>
            <a:r>
              <a:rPr lang="en-US" sz="6800" b="1" i="0">
                <a:gradFill flip="none" rotWithShape="1">
                  <a:gsLst>
                    <a:gs pos="0">
                      <a:schemeClr val="accent6"/>
                    </a:gs>
                    <a:gs pos="100000">
                      <a:schemeClr val="tx1">
                        <a:lumMod val="75000"/>
                        <a:shade val="100000"/>
                        <a:satMod val="115000"/>
                      </a:schemeClr>
                    </a:gs>
                  </a:gsLst>
                  <a:lin ang="13500000" scaled="1"/>
                  <a:tileRect/>
                </a:gradFill>
                <a:latin typeface="Arial"/>
                <a:ea typeface="+mn-ea"/>
                <a:cs typeface="+mn-cs"/>
              </a:rPr>
              <a:t>VXI</a:t>
            </a:r>
            <a:endParaRPr lang="en-US" sz="6800" b="1" dirty="0">
              <a:gradFill flip="none" rotWithShape="1">
                <a:gsLst>
                  <a:gs pos="0">
                    <a:schemeClr val="accent6"/>
                  </a:gs>
                  <a:gs pos="100000">
                    <a:schemeClr val="tx1">
                      <a:lumMod val="75000"/>
                      <a:shade val="100000"/>
                      <a:satMod val="115000"/>
                    </a:schemeClr>
                  </a:gs>
                </a:gsLst>
                <a:lin ang="13500000" scaled="1"/>
                <a:tileRect/>
              </a:gradFill>
            </a:endParaRPr>
          </a:p>
        </p:txBody>
      </p:sp>
      <p:sp>
        <p:nvSpPr>
          <p:cNvPr id="4" name="Content Placeholder 3"/>
          <p:cNvSpPr>
            <a:spLocks noGrp="1"/>
          </p:cNvSpPr>
          <p:nvPr>
            <p:ph idx="4294967295"/>
          </p:nvPr>
        </p:nvSpPr>
        <p:spPr>
          <a:xfrm>
            <a:off x="631047" y="1780334"/>
            <a:ext cx="8550275" cy="4965700"/>
          </a:xfrm>
        </p:spPr>
        <p:txBody>
          <a:bodyPr/>
          <a:lstStyle/>
          <a:p>
            <a:pPr marL="0" indent="0" algn="l" defTabSz="914400">
              <a:spcBef>
                <a:spcPts val="1800"/>
              </a:spcBef>
              <a:spcAft>
                <a:spcPts val="600"/>
              </a:spcAft>
              <a:buNone/>
            </a:pPr>
            <a:r>
              <a:rPr lang="fr-BE" sz="18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La </a:t>
            </a:r>
            <a:r>
              <a:rPr lang="fr-BE" sz="1800" b="0" i="0" dirty="0" err="1">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virtualisation</a:t>
            </a:r>
            <a:r>
              <a:rPr lang="fr-BE" sz="18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 du poste de travail dans l'enseignement continue à gagner du </a:t>
            </a:r>
            <a:r>
              <a:rPr lang="fr-BE" sz="1800" b="0" i="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terrain</a:t>
            </a:r>
            <a:endParaRPr lang="fr-BE" sz="18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179405" lvl="1" indent="-179405" algn="l" defTabSz="914400">
              <a:lnSpc>
                <a:spcPct val="90000"/>
              </a:lnSpc>
              <a:spcBef>
                <a:spcPts val="300"/>
              </a:spcBef>
              <a:spcAft>
                <a:spcPts val="300"/>
              </a:spcAft>
              <a:buClr>
                <a:srgbClr val="00ADEF"/>
              </a:buClr>
              <a:buSzPct val="80000"/>
              <a:buFont typeface="Arial"/>
              <a:buChar char="•"/>
            </a:pPr>
            <a:r>
              <a:rPr lang="fr-BE" sz="1600" b="0" i="0" dirty="0" smtClean="0">
                <a:solidFill>
                  <a:srgbClr val="3A3A3A"/>
                </a:solidFill>
                <a:latin typeface="Arial"/>
                <a:ea typeface="+mn-ea"/>
                <a:cs typeface="+mn-cs"/>
              </a:rPr>
              <a:t>Grande </a:t>
            </a:r>
            <a:r>
              <a:rPr lang="fr-BE" sz="1600" b="0" i="0" dirty="0">
                <a:solidFill>
                  <a:srgbClr val="3A3A3A"/>
                </a:solidFill>
                <a:latin typeface="Arial"/>
                <a:ea typeface="+mn-ea"/>
                <a:cs typeface="+mn-cs"/>
              </a:rPr>
              <a:t>applicabilité dans le domaine de l'enseignement</a:t>
            </a:r>
          </a:p>
          <a:p>
            <a:pPr marL="179405" lvl="1" indent="-179405" algn="l" defTabSz="914400">
              <a:lnSpc>
                <a:spcPct val="90000"/>
              </a:lnSpc>
              <a:spcBef>
                <a:spcPts val="300"/>
              </a:spcBef>
              <a:spcAft>
                <a:spcPts val="300"/>
              </a:spcAft>
              <a:buClr>
                <a:srgbClr val="00ADEF"/>
              </a:buClr>
              <a:buSzPct val="80000"/>
              <a:buFont typeface="Arial"/>
              <a:buChar char="•"/>
            </a:pPr>
            <a:r>
              <a:rPr lang="fr-BE" sz="1600" b="0" i="0" dirty="0">
                <a:solidFill>
                  <a:srgbClr val="3A3A3A"/>
                </a:solidFill>
                <a:latin typeface="Arial"/>
                <a:ea typeface="+mn-ea"/>
                <a:cs typeface="+mn-cs"/>
              </a:rPr>
              <a:t>Simplification des </a:t>
            </a:r>
            <a:r>
              <a:rPr lang="fr-BE" sz="1600" b="0" i="0" dirty="0" err="1">
                <a:solidFill>
                  <a:srgbClr val="3A3A3A"/>
                </a:solidFill>
                <a:latin typeface="Arial"/>
                <a:ea typeface="+mn-ea"/>
                <a:cs typeface="+mn-cs"/>
              </a:rPr>
              <a:t>workflows</a:t>
            </a:r>
            <a:r>
              <a:rPr lang="fr-BE" sz="1600" b="0" i="0" dirty="0">
                <a:solidFill>
                  <a:srgbClr val="3A3A3A"/>
                </a:solidFill>
                <a:latin typeface="Arial"/>
                <a:ea typeface="+mn-ea"/>
                <a:cs typeface="+mn-cs"/>
              </a:rPr>
              <a:t> dans </a:t>
            </a:r>
            <a:r>
              <a:rPr lang="fr-BE" sz="1600" b="0" i="0" dirty="0" smtClean="0">
                <a:solidFill>
                  <a:srgbClr val="3A3A3A"/>
                </a:solidFill>
                <a:latin typeface="Arial"/>
                <a:ea typeface="+mn-ea"/>
                <a:cs typeface="+mn-cs"/>
              </a:rPr>
              <a:t>l'enseignement</a:t>
            </a:r>
            <a:endParaRPr lang="fr-BE" sz="1600" dirty="0" smtClean="0">
              <a:solidFill>
                <a:srgbClr val="3A3A3A"/>
              </a:solidFill>
            </a:endParaRPr>
          </a:p>
          <a:p>
            <a:pPr marL="179405" lvl="1" indent="-179405" algn="l" defTabSz="914400">
              <a:lnSpc>
                <a:spcPct val="90000"/>
              </a:lnSpc>
              <a:spcBef>
                <a:spcPts val="300"/>
              </a:spcBef>
              <a:spcAft>
                <a:spcPts val="300"/>
              </a:spcAft>
              <a:buClr>
                <a:srgbClr val="00ADEF"/>
              </a:buClr>
              <a:buSzPct val="80000"/>
              <a:buFont typeface="Arial"/>
              <a:buChar char="•"/>
            </a:pPr>
            <a:r>
              <a:rPr lang="fr-BE" sz="1600" b="0" i="0" dirty="0" smtClean="0">
                <a:solidFill>
                  <a:srgbClr val="3A3A3A"/>
                </a:solidFill>
                <a:latin typeface="Arial"/>
                <a:ea typeface="+mn-ea"/>
                <a:cs typeface="+mn-cs"/>
              </a:rPr>
              <a:t>Accès </a:t>
            </a:r>
            <a:r>
              <a:rPr lang="fr-BE" sz="1600" b="0" i="0" dirty="0">
                <a:solidFill>
                  <a:srgbClr val="3A3A3A"/>
                </a:solidFill>
                <a:latin typeface="Arial"/>
                <a:ea typeface="+mn-ea"/>
                <a:cs typeface="+mn-cs"/>
              </a:rPr>
              <a:t>rapide et hautement sécurisé aux applications critiques</a:t>
            </a:r>
          </a:p>
          <a:p>
            <a:pPr marL="0" indent="0" algn="l" defTabSz="914400">
              <a:spcBef>
                <a:spcPts val="1800"/>
              </a:spcBef>
              <a:spcAft>
                <a:spcPts val="600"/>
              </a:spcAft>
              <a:buNone/>
            </a:pPr>
            <a:r>
              <a:rPr lang="fr-BE" sz="18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Cisco VXI propose une fonctionnalité de bout en bout </a:t>
            </a:r>
            <a:r>
              <a:rPr lang="fr-BE" sz="1800" b="0" i="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validée</a:t>
            </a:r>
            <a:endParaRPr lang="fr-BE" sz="18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179405" lvl="1" indent="-179405" algn="l" defTabSz="914400">
              <a:lnSpc>
                <a:spcPct val="90000"/>
              </a:lnSpc>
              <a:spcBef>
                <a:spcPts val="300"/>
              </a:spcBef>
              <a:spcAft>
                <a:spcPts val="300"/>
              </a:spcAft>
              <a:buClr>
                <a:srgbClr val="00ADEF"/>
              </a:buClr>
              <a:buSzPct val="80000"/>
              <a:buFont typeface="Arial"/>
              <a:buChar char="•"/>
            </a:pPr>
            <a:r>
              <a:rPr lang="fr-BE" sz="1600" b="0" i="0" dirty="0" smtClean="0">
                <a:solidFill>
                  <a:srgbClr val="3A3A3A"/>
                </a:solidFill>
                <a:latin typeface="Arial"/>
                <a:ea typeface="+mn-ea"/>
                <a:cs typeface="+mn-cs"/>
              </a:rPr>
              <a:t>Écosystème </a:t>
            </a:r>
            <a:r>
              <a:rPr lang="fr-BE" sz="1600" b="0" i="0" dirty="0">
                <a:solidFill>
                  <a:srgbClr val="3A3A3A"/>
                </a:solidFill>
                <a:latin typeface="Arial"/>
                <a:ea typeface="+mn-ea"/>
                <a:cs typeface="+mn-cs"/>
              </a:rPr>
              <a:t>ouvert avec des partenaires technologiques clés</a:t>
            </a:r>
          </a:p>
          <a:p>
            <a:pPr marL="179405" lvl="1" indent="-179405" algn="l" defTabSz="914400">
              <a:lnSpc>
                <a:spcPct val="90000"/>
              </a:lnSpc>
              <a:spcBef>
                <a:spcPts val="300"/>
              </a:spcBef>
              <a:spcAft>
                <a:spcPts val="300"/>
              </a:spcAft>
              <a:buClr>
                <a:srgbClr val="00ADEF"/>
              </a:buClr>
              <a:buSzPct val="80000"/>
              <a:buFont typeface="Arial"/>
              <a:buChar char="•"/>
            </a:pPr>
            <a:r>
              <a:rPr lang="fr-BE" sz="1600" b="0" i="0" dirty="0">
                <a:solidFill>
                  <a:srgbClr val="3A3A3A"/>
                </a:solidFill>
                <a:latin typeface="Arial"/>
                <a:ea typeface="+mn-ea"/>
                <a:cs typeface="+mn-cs"/>
              </a:rPr>
              <a:t>Nouvel ensemble de périphériques de </a:t>
            </a:r>
            <a:r>
              <a:rPr lang="fr-BE" sz="1600" b="0" i="0" dirty="0" err="1">
                <a:solidFill>
                  <a:srgbClr val="3A3A3A"/>
                </a:solidFill>
                <a:latin typeface="Arial"/>
                <a:ea typeface="+mn-ea"/>
                <a:cs typeface="+mn-cs"/>
              </a:rPr>
              <a:t>virtualisation</a:t>
            </a:r>
            <a:r>
              <a:rPr lang="fr-BE" sz="1600" b="0" i="0" dirty="0">
                <a:solidFill>
                  <a:srgbClr val="3A3A3A"/>
                </a:solidFill>
                <a:latin typeface="Arial"/>
                <a:ea typeface="+mn-ea"/>
                <a:cs typeface="+mn-cs"/>
              </a:rPr>
              <a:t> du poste de travail </a:t>
            </a:r>
          </a:p>
          <a:p>
            <a:pPr marL="179405" lvl="1" indent="-179405" algn="l" defTabSz="914400">
              <a:lnSpc>
                <a:spcPct val="90000"/>
              </a:lnSpc>
              <a:spcBef>
                <a:spcPts val="300"/>
              </a:spcBef>
              <a:spcAft>
                <a:spcPts val="300"/>
              </a:spcAft>
              <a:buClr>
                <a:srgbClr val="00ADEF"/>
              </a:buClr>
              <a:buSzPct val="80000"/>
              <a:buFont typeface="Arial"/>
              <a:buChar char="•"/>
            </a:pPr>
            <a:r>
              <a:rPr lang="fr-BE" sz="1600" b="0" i="0" dirty="0">
                <a:solidFill>
                  <a:srgbClr val="3A3A3A"/>
                </a:solidFill>
                <a:latin typeface="Arial"/>
                <a:ea typeface="+mn-ea"/>
                <a:cs typeface="+mn-cs"/>
              </a:rPr>
              <a:t>ROI amélioré dans le déploiement de la </a:t>
            </a:r>
            <a:r>
              <a:rPr lang="fr-BE" sz="1600" b="0" i="0" dirty="0" err="1">
                <a:solidFill>
                  <a:srgbClr val="3A3A3A"/>
                </a:solidFill>
                <a:latin typeface="Arial"/>
                <a:ea typeface="+mn-ea"/>
                <a:cs typeface="+mn-cs"/>
              </a:rPr>
              <a:t>virtualisation</a:t>
            </a:r>
            <a:r>
              <a:rPr lang="fr-BE" sz="1600" b="0" i="0" dirty="0">
                <a:solidFill>
                  <a:srgbClr val="3A3A3A"/>
                </a:solidFill>
                <a:latin typeface="Arial"/>
                <a:ea typeface="+mn-ea"/>
                <a:cs typeface="+mn-cs"/>
              </a:rPr>
              <a:t> du poste de </a:t>
            </a:r>
            <a:r>
              <a:rPr lang="fr-BE" sz="1600" b="0" i="0" dirty="0" smtClean="0">
                <a:solidFill>
                  <a:srgbClr val="3A3A3A"/>
                </a:solidFill>
                <a:latin typeface="Arial"/>
                <a:ea typeface="+mn-ea"/>
                <a:cs typeface="+mn-cs"/>
              </a:rPr>
              <a:t>travail</a:t>
            </a:r>
            <a:endParaRPr lang="fr-BE" sz="1600" dirty="0">
              <a:solidFill>
                <a:srgbClr val="3A3A3A"/>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 Same Side Corner Rectangle 15"/>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25"/>
          <p:cNvSpPr>
            <a:spLocks noGrp="1" noChangeArrowheads="1"/>
          </p:cNvSpPr>
          <p:nvPr>
            <p:ph type="title"/>
          </p:nvPr>
        </p:nvSpPr>
        <p:spPr/>
        <p:txBody>
          <a:bodyPr/>
          <a:lstStyle/>
          <a:p>
            <a:pPr algn="l" defTabSz="914400">
              <a:lnSpc>
                <a:spcPct val="80000"/>
              </a:lnSpc>
              <a:spcBef>
                <a:spcPct val="0"/>
              </a:spcBef>
              <a:buNone/>
            </a:pPr>
            <a:r>
              <a:rPr lang="fr-BE" sz="3200" b="0" i="0" spc="0" baseline="0">
                <a:solidFill>
                  <a:srgbClr val="2B348E"/>
                </a:solidFill>
                <a:latin typeface="Arial"/>
                <a:ea typeface="+mj-ea"/>
                <a:cs typeface="+mj-cs"/>
              </a:rPr>
              <a:t>Ressources</a:t>
            </a:r>
            <a:endParaRPr lang="en-US" dirty="0"/>
          </a:p>
        </p:txBody>
      </p:sp>
      <p:sp>
        <p:nvSpPr>
          <p:cNvPr id="7" name="Rectangle 4"/>
          <p:cNvSpPr txBox="1">
            <a:spLocks noChangeArrowheads="1"/>
          </p:cNvSpPr>
          <p:nvPr/>
        </p:nvSpPr>
        <p:spPr bwMode="auto">
          <a:xfrm>
            <a:off x="651858" y="1495044"/>
            <a:ext cx="6858001" cy="2493584"/>
          </a:xfrm>
          <a:prstGeom prst="rect">
            <a:avLst/>
          </a:prstGeom>
          <a:noFill/>
          <a:ln w="9525" algn="ctr">
            <a:noFill/>
            <a:miter lim="800000"/>
            <a:headEnd/>
            <a:tailEnd/>
          </a:ln>
          <a:effectLst/>
        </p:spPr>
        <p:txBody>
          <a:bodyPr vert="horz" wrap="square" lIns="82124" tIns="41061" rIns="82124" bIns="41061" numCol="1" anchor="t" anchorCtr="0" compatLnSpc="1">
            <a:prstTxWarp prst="textNoShape">
              <a:avLst/>
            </a:prstTxWarp>
            <a:spAutoFit/>
          </a:bodyPr>
          <a:lstStyle/>
          <a:p>
            <a:pPr algn="l" defTabSz="914400">
              <a:lnSpc>
                <a:spcPct val="95000"/>
              </a:lnSpc>
              <a:spcBef>
                <a:spcPts val="1800"/>
              </a:spcBef>
              <a:spcAft>
                <a:spcPts val="600"/>
              </a:spcAft>
              <a:buNone/>
            </a:pPr>
            <a:r>
              <a:rPr lang="fr-BE" sz="24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Pour plus d'informations sur</a:t>
            </a:r>
            <a:endParaRPr lang="en-US" sz="24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ndParaRPr>
          </a:p>
          <a:p>
            <a:pPr marL="290505" lvl="1" indent="-179405" algn="l" defTabSz="914400">
              <a:lnSpc>
                <a:spcPct val="95000"/>
              </a:lnSpc>
              <a:spcBef>
                <a:spcPts val="300"/>
              </a:spcBef>
              <a:spcAft>
                <a:spcPts val="300"/>
              </a:spcAft>
              <a:buClr>
                <a:srgbClr val="3A3A3A"/>
              </a:buClr>
              <a:buSzPct val="80000"/>
              <a:buFont typeface="Arial"/>
              <a:buChar char="•"/>
            </a:pPr>
            <a:r>
              <a:rPr lang="fr-BE" sz="1800" b="0" i="0" dirty="0">
                <a:solidFill>
                  <a:srgbClr val="3A3A3A"/>
                </a:solidFill>
                <a:latin typeface="Arial"/>
                <a:ea typeface="+mn-ea"/>
                <a:cs typeface="+mn-cs"/>
              </a:rPr>
              <a:t>L'espace de travail </a:t>
            </a:r>
            <a:r>
              <a:rPr lang="fr-BE" sz="1800" b="0" i="0" dirty="0" err="1">
                <a:solidFill>
                  <a:srgbClr val="3A3A3A"/>
                </a:solidFill>
                <a:latin typeface="Arial"/>
                <a:ea typeface="+mn-ea"/>
                <a:cs typeface="+mn-cs"/>
              </a:rPr>
              <a:t>virtualisé</a:t>
            </a:r>
            <a:endParaRPr lang="fr-BE" sz="1800" b="0" i="0" dirty="0">
              <a:solidFill>
                <a:srgbClr val="3A3A3A"/>
              </a:solidFill>
              <a:latin typeface="Arial"/>
              <a:ea typeface="+mn-ea"/>
              <a:cs typeface="+mn-cs"/>
            </a:endParaRPr>
          </a:p>
          <a:p>
            <a:pPr marL="290505" lvl="1" indent="-179405" algn="l" defTabSz="914400">
              <a:lnSpc>
                <a:spcPct val="95000"/>
              </a:lnSpc>
              <a:spcBef>
                <a:spcPts val="300"/>
              </a:spcBef>
              <a:spcAft>
                <a:spcPts val="300"/>
              </a:spcAft>
              <a:buClr>
                <a:srgbClr val="3A3A3A"/>
              </a:buClr>
              <a:buSzPct val="80000"/>
              <a:buFont typeface="Arial"/>
              <a:buChar char="•"/>
            </a:pPr>
            <a:r>
              <a:rPr lang="fr-BE" sz="1800" b="0" i="0" dirty="0">
                <a:solidFill>
                  <a:srgbClr val="3A3A3A"/>
                </a:solidFill>
                <a:latin typeface="Arial"/>
                <a:ea typeface="+mn-ea"/>
                <a:cs typeface="+mn-cs"/>
              </a:rPr>
              <a:t>VXI</a:t>
            </a:r>
          </a:p>
          <a:p>
            <a:pPr algn="l" defTabSz="914400">
              <a:lnSpc>
                <a:spcPct val="95000"/>
              </a:lnSpc>
              <a:spcBef>
                <a:spcPts val="1800"/>
              </a:spcBef>
              <a:spcAft>
                <a:spcPts val="600"/>
              </a:spcAft>
              <a:buNone/>
            </a:pPr>
            <a:r>
              <a:rPr lang="fr-BE" sz="24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Consultez la page :</a:t>
            </a:r>
          </a:p>
          <a:p>
            <a:pPr marL="111100" lvl="1" algn="l" defTabSz="914400">
              <a:lnSpc>
                <a:spcPct val="95000"/>
              </a:lnSpc>
              <a:spcBef>
                <a:spcPts val="300"/>
              </a:spcBef>
              <a:spcAft>
                <a:spcPts val="300"/>
              </a:spcAft>
              <a:buNone/>
            </a:pPr>
            <a:r>
              <a:rPr lang="fr-BE" sz="1800" b="0" i="0" dirty="0">
                <a:solidFill>
                  <a:srgbClr val="3A3A3A"/>
                </a:solidFill>
                <a:latin typeface="Arial"/>
                <a:ea typeface="+mn-ea"/>
                <a:cs typeface="+mn-cs"/>
                <a:hlinkClick r:id="rId3"/>
              </a:rPr>
              <a:t>http://www.cisco.com/go/vxi</a:t>
            </a:r>
            <a:endParaRPr lang="en-US" dirty="0" smtClean="0">
              <a:solidFill>
                <a:srgbClr val="3A3A3A"/>
              </a:solidFill>
              <a:latin typeface="+mj-lt"/>
            </a:endParaRPr>
          </a:p>
          <a:p>
            <a:pPr marL="111100" lvl="1" algn="l" defTabSz="914400">
              <a:lnSpc>
                <a:spcPct val="95000"/>
              </a:lnSpc>
              <a:spcBef>
                <a:spcPts val="300"/>
              </a:spcBef>
              <a:spcAft>
                <a:spcPts val="300"/>
              </a:spcAft>
              <a:buNone/>
            </a:pPr>
            <a:endParaRPr lang="en-US" dirty="0">
              <a:solidFill>
                <a:srgbClr val="3A3A3A"/>
              </a:solidFill>
              <a:latin typeface="+mj-lt"/>
            </a:endParaRPr>
          </a:p>
        </p:txBody>
      </p:sp>
      <p:grpSp>
        <p:nvGrpSpPr>
          <p:cNvPr id="2" name="Group 20"/>
          <p:cNvGrpSpPr/>
          <p:nvPr/>
        </p:nvGrpSpPr>
        <p:grpSpPr>
          <a:xfrm>
            <a:off x="2613109" y="3704897"/>
            <a:ext cx="2457786" cy="2603050"/>
            <a:chOff x="8808283" y="4623928"/>
            <a:chExt cx="2811800" cy="2234072"/>
          </a:xfrm>
        </p:grpSpPr>
        <p:pic>
          <p:nvPicPr>
            <p:cNvPr id="9" name="Picture 8" descr="small_orangered_tine_cmyk.png"/>
            <p:cNvPicPr>
              <a:picLocks noChangeAspect="1"/>
            </p:cNvPicPr>
            <p:nvPr/>
          </p:nvPicPr>
          <p:blipFill>
            <a:blip r:embed="rId4" cstate="print">
              <a:duotone>
                <a:schemeClr val="accent6">
                  <a:shade val="45000"/>
                  <a:satMod val="135000"/>
                </a:schemeClr>
                <a:prstClr val="white"/>
              </a:duotone>
            </a:blip>
            <a:stretch>
              <a:fillRect/>
            </a:stretch>
          </p:blipFill>
          <p:spPr>
            <a:xfrm>
              <a:off x="11044011" y="4964793"/>
              <a:ext cx="576072" cy="1191422"/>
            </a:xfrm>
            <a:prstGeom prst="rect">
              <a:avLst/>
            </a:prstGeom>
          </p:spPr>
        </p:pic>
        <p:pic>
          <p:nvPicPr>
            <p:cNvPr id="10" name="Picture 9" descr="long_purpleblue_tine_rgb.png"/>
            <p:cNvPicPr>
              <a:picLocks noChangeAspect="1"/>
            </p:cNvPicPr>
            <p:nvPr/>
          </p:nvPicPr>
          <p:blipFill>
            <a:blip r:embed="rId5" cstate="print"/>
            <a:srcRect b="38923"/>
            <a:stretch>
              <a:fillRect/>
            </a:stretch>
          </p:blipFill>
          <p:spPr>
            <a:xfrm>
              <a:off x="9550992" y="4623928"/>
              <a:ext cx="577897" cy="2234072"/>
            </a:xfrm>
            <a:prstGeom prst="rect">
              <a:avLst/>
            </a:prstGeom>
          </p:spPr>
        </p:pic>
        <p:pic>
          <p:nvPicPr>
            <p:cNvPr id="11" name="Picture 10" descr="med_purplered_tine_rgb.png"/>
            <p:cNvPicPr>
              <a:picLocks noChangeAspect="1"/>
            </p:cNvPicPr>
            <p:nvPr/>
          </p:nvPicPr>
          <p:blipFill>
            <a:blip r:embed="rId6" cstate="print">
              <a:duotone>
                <a:schemeClr val="accent6">
                  <a:shade val="45000"/>
                  <a:satMod val="135000"/>
                </a:schemeClr>
                <a:prstClr val="white"/>
              </a:duotone>
            </a:blip>
            <a:srcRect b="29828"/>
            <a:stretch>
              <a:fillRect/>
            </a:stretch>
          </p:blipFill>
          <p:spPr>
            <a:xfrm>
              <a:off x="8808283" y="5466332"/>
              <a:ext cx="577897" cy="1391668"/>
            </a:xfrm>
            <a:prstGeom prst="rect">
              <a:avLst/>
            </a:prstGeom>
          </p:spPr>
        </p:pic>
        <p:pic>
          <p:nvPicPr>
            <p:cNvPr id="12" name="Picture 11" descr="med_greenblue_tine_rgb.png"/>
            <p:cNvPicPr>
              <a:picLocks noChangeAspect="1"/>
            </p:cNvPicPr>
            <p:nvPr/>
          </p:nvPicPr>
          <p:blipFill>
            <a:blip r:embed="rId7" cstate="print">
              <a:duotone>
                <a:prstClr val="black"/>
                <a:srgbClr val="12188E">
                  <a:tint val="45000"/>
                  <a:satMod val="400000"/>
                </a:srgbClr>
              </a:duotone>
            </a:blip>
            <a:srcRect b="2970"/>
            <a:stretch>
              <a:fillRect/>
            </a:stretch>
          </p:blipFill>
          <p:spPr>
            <a:xfrm>
              <a:off x="10300608" y="4961295"/>
              <a:ext cx="576072" cy="1896705"/>
            </a:xfrm>
            <a:prstGeom prst="rect">
              <a:avLst/>
            </a:prstGeom>
          </p:spPr>
        </p:pic>
      </p:grpSp>
      <p:pic>
        <p:nvPicPr>
          <p:cNvPr id="13" name="Picture 2" descr="C:\Users\gserda\Documents\Edu Photos\AM73036.jpg"/>
          <p:cNvPicPr>
            <a:picLocks noChangeAspect="1" noChangeArrowheads="1"/>
          </p:cNvPicPr>
          <p:nvPr/>
        </p:nvPicPr>
        <p:blipFill>
          <a:blip r:embed="rId8" cstate="print"/>
          <a:srcRect l="20735" t="16912" r="35294" b="-74"/>
          <a:stretch>
            <a:fillRect/>
          </a:stretch>
        </p:blipFill>
        <p:spPr bwMode="auto">
          <a:xfrm>
            <a:off x="5368642" y="1743364"/>
            <a:ext cx="3186545" cy="401781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5" name="Picture 14"/>
          <p:cNvPicPr>
            <a:picLocks noChangeAspect="1"/>
          </p:cNvPicPr>
          <p:nvPr/>
        </p:nvPicPr>
        <p:blipFill rotWithShape="1">
          <a:blip r:embed="rId3" cstate="print">
            <a:extLst>
              <a:ext uri="{28A0092B-C50C-407E-A947-70E740481C1C}">
                <a14:useLocalDpi xmlns="" xmlns:a14="http://schemas.microsoft.com/office/drawing/2010/main" val="0"/>
              </a:ext>
            </a:extLst>
          </a:blip>
          <a:srcRect l="1030" t="1406" r="1474" b="2219"/>
          <a:stretch/>
        </p:blipFill>
        <p:spPr>
          <a:xfrm rot="5400000">
            <a:off x="334815" y="1639455"/>
            <a:ext cx="4375730" cy="4352637"/>
          </a:xfrm>
          <a:prstGeom prst="rect">
            <a:avLst/>
          </a:prstGeom>
        </p:spPr>
      </p:pic>
      <p:sp>
        <p:nvSpPr>
          <p:cNvPr id="30723" name="Text Placeholder 5"/>
          <p:cNvSpPr>
            <a:spLocks noGrp="1"/>
          </p:cNvSpPr>
          <p:nvPr>
            <p:ph type="body" sz="quarter" idx="10"/>
          </p:nvPr>
        </p:nvSpPr>
        <p:spPr>
          <a:xfrm>
            <a:off x="561975" y="1850647"/>
            <a:ext cx="3962400" cy="3524174"/>
          </a:xfrm>
        </p:spPr>
        <p:txBody>
          <a:bodyPr rtlCol="0">
            <a:noAutofit/>
          </a:bodyPr>
          <a:lstStyle/>
          <a:p>
            <a:pPr marL="0" indent="0" algn="l" defTabSz="914400">
              <a:lnSpc>
                <a:spcPct val="100000"/>
              </a:lnSpc>
              <a:spcBef>
                <a:spcPts val="0"/>
              </a:spcBef>
              <a:spcAft>
                <a:spcPts val="0"/>
              </a:spcAft>
              <a:buNone/>
            </a:pPr>
            <a:r>
              <a:rPr lang="fr-BE" sz="1300" b="0" i="0" spc="0" baseline="0" dirty="0">
                <a:solidFill>
                  <a:srgbClr val="652D89">
                    <a:lumMod val="75000"/>
                  </a:srgbClr>
                </a:solidFill>
                <a:latin typeface="Arial"/>
                <a:ea typeface="+mj-ea"/>
                <a:cs typeface="+mj-cs"/>
              </a:rPr>
              <a:t>CLX est une communauté mondiale de professionnels de l'enseignement qui font part de leurs méthodes et offrent des conseils pratiques qui améliorent considérablement l'enseignement dans le monde entier. </a:t>
            </a:r>
          </a:p>
          <a:p>
            <a:pPr marL="0" indent="0" algn="l" defTabSz="914400">
              <a:lnSpc>
                <a:spcPct val="100000"/>
              </a:lnSpc>
              <a:spcBef>
                <a:spcPts val="1475"/>
              </a:spcBef>
              <a:spcAft>
                <a:spcPts val="0"/>
              </a:spcAft>
              <a:buNone/>
            </a:pPr>
            <a:r>
              <a:rPr lang="fr-BE" sz="1300" b="0" i="0" spc="0" baseline="0" dirty="0">
                <a:solidFill>
                  <a:srgbClr val="652D89">
                    <a:lumMod val="75000"/>
                  </a:srgbClr>
                </a:solidFill>
                <a:latin typeface="Arial"/>
                <a:ea typeface="+mj-ea"/>
                <a:cs typeface="+mj-cs"/>
              </a:rPr>
              <a:t>Rejoignez CLX pour :</a:t>
            </a:r>
          </a:p>
          <a:p>
            <a:pPr marL="231800" indent="-231800" algn="l" defTabSz="914400">
              <a:lnSpc>
                <a:spcPct val="100000"/>
              </a:lnSpc>
              <a:spcBef>
                <a:spcPts val="1440"/>
              </a:spcBef>
              <a:spcAft>
                <a:spcPts val="0"/>
              </a:spcAft>
              <a:buClr>
                <a:srgbClr val="652D89"/>
              </a:buClr>
              <a:buFont typeface="Arial"/>
              <a:buChar char="•"/>
            </a:pPr>
            <a:r>
              <a:rPr lang="fr-BE" sz="1300" b="0" i="0" spc="0" baseline="0" dirty="0">
                <a:solidFill>
                  <a:srgbClr val="652D89">
                    <a:lumMod val="75000"/>
                  </a:srgbClr>
                </a:solidFill>
                <a:latin typeface="Arial"/>
                <a:ea typeface="+mj-ea"/>
                <a:cs typeface="+mj-cs"/>
              </a:rPr>
              <a:t>Entrer en contact avec des professionnels de l'enseignement dans le monde entier</a:t>
            </a:r>
          </a:p>
          <a:p>
            <a:pPr marL="231800" indent="-231800" algn="l" defTabSz="914400">
              <a:lnSpc>
                <a:spcPct val="100000"/>
              </a:lnSpc>
              <a:spcBef>
                <a:spcPts val="1440"/>
              </a:spcBef>
              <a:spcAft>
                <a:spcPts val="0"/>
              </a:spcAft>
              <a:buClr>
                <a:srgbClr val="652D89"/>
              </a:buClr>
              <a:buFont typeface="Arial"/>
              <a:buChar char="•"/>
            </a:pPr>
            <a:r>
              <a:rPr lang="fr-BE" sz="1300" b="0" i="0" spc="0" baseline="0" dirty="0">
                <a:solidFill>
                  <a:srgbClr val="652D89">
                    <a:lumMod val="75000"/>
                  </a:srgbClr>
                </a:solidFill>
                <a:latin typeface="Arial"/>
                <a:ea typeface="+mj-ea"/>
                <a:cs typeface="+mj-cs"/>
              </a:rPr>
              <a:t>Participer aux groupes d'affinité</a:t>
            </a:r>
          </a:p>
          <a:p>
            <a:pPr marL="231800" indent="-231800" algn="l" defTabSz="914400">
              <a:lnSpc>
                <a:spcPct val="100000"/>
              </a:lnSpc>
              <a:spcBef>
                <a:spcPts val="1440"/>
              </a:spcBef>
              <a:spcAft>
                <a:spcPts val="0"/>
              </a:spcAft>
              <a:buClr>
                <a:srgbClr val="652D89"/>
              </a:buClr>
              <a:buFont typeface="Arial"/>
              <a:buChar char="•"/>
            </a:pPr>
            <a:r>
              <a:rPr lang="fr-BE" sz="1300" b="0" i="0" spc="0" baseline="0" dirty="0">
                <a:solidFill>
                  <a:srgbClr val="652D89">
                    <a:lumMod val="75000"/>
                  </a:srgbClr>
                </a:solidFill>
                <a:latin typeface="Arial"/>
                <a:ea typeface="+mj-ea"/>
                <a:cs typeface="+mj-cs"/>
              </a:rPr>
              <a:t>Avoir accès à la formation professionnelle en ligne gratuite</a:t>
            </a:r>
          </a:p>
          <a:p>
            <a:pPr marL="231800" indent="-231800" algn="l" defTabSz="914400">
              <a:lnSpc>
                <a:spcPct val="100000"/>
              </a:lnSpc>
              <a:spcBef>
                <a:spcPts val="1440"/>
              </a:spcBef>
              <a:spcAft>
                <a:spcPts val="0"/>
              </a:spcAft>
              <a:buClr>
                <a:srgbClr val="652D89"/>
              </a:buClr>
              <a:buFont typeface="Arial"/>
              <a:buChar char="•"/>
            </a:pPr>
            <a:r>
              <a:rPr lang="fr-BE" sz="1300" b="0" i="0" spc="0" baseline="0" dirty="0">
                <a:solidFill>
                  <a:srgbClr val="652D89">
                    <a:lumMod val="75000"/>
                  </a:srgbClr>
                </a:solidFill>
                <a:latin typeface="Arial"/>
                <a:ea typeface="+mj-ea"/>
                <a:cs typeface="+mj-cs"/>
              </a:rPr>
              <a:t>Être reconnu par Cisco et la communauté via le programme de reconnaissance CLX Leader</a:t>
            </a:r>
          </a:p>
        </p:txBody>
      </p:sp>
      <p:pic>
        <p:nvPicPr>
          <p:cNvPr id="8" name="Picture Placeholder 7" descr="CLX_Screen.JPG"/>
          <p:cNvPicPr>
            <a:picLocks noGrp="1" noChangeAspect="1"/>
          </p:cNvPicPr>
          <p:nvPr>
            <p:ph type="pic" sz="quarter" idx="11"/>
          </p:nvPr>
        </p:nvPicPr>
        <p:blipFill>
          <a:blip r:embed="rId4" cstate="print"/>
          <a:srcRect l="9256" r="9256"/>
          <a:stretch>
            <a:fillRect/>
          </a:stretch>
        </p:blipFill>
        <p:spPr>
          <a:xfrm>
            <a:off x="5241925" y="2057400"/>
            <a:ext cx="3429000" cy="3259138"/>
          </a:xfrm>
        </p:spPr>
      </p:pic>
      <p:sp>
        <p:nvSpPr>
          <p:cNvPr id="14" name="Rectangle 25"/>
          <p:cNvSpPr txBox="1">
            <a:spLocks noChangeArrowheads="1"/>
          </p:cNvSpPr>
          <p:nvPr/>
        </p:nvSpPr>
        <p:spPr>
          <a:xfrm>
            <a:off x="229702" y="432215"/>
            <a:ext cx="8588861" cy="838200"/>
          </a:xfrm>
          <a:prstGeom prst="rect">
            <a:avLst/>
          </a:prstGeo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pPr algn="l" defTabSz="914400">
              <a:buNone/>
            </a:pPr>
            <a:r>
              <a:rPr lang="fr-BE" sz="3200" b="0" i="0">
                <a:solidFill>
                  <a:schemeClr val="tx1"/>
                </a:solidFill>
                <a:latin typeface="Arial"/>
                <a:ea typeface="+mn-ea"/>
                <a:cs typeface="+mn-cs"/>
              </a:rPr>
              <a:t>Connected Learning Exchange (CLX)</a:t>
            </a:r>
            <a:endParaRPr lang="fr-FR" sz="3200" dirty="0"/>
          </a:p>
        </p:txBody>
      </p:sp>
      <p:sp>
        <p:nvSpPr>
          <p:cNvPr id="5" name="Rectangle 4"/>
          <p:cNvSpPr/>
          <p:nvPr/>
        </p:nvSpPr>
        <p:spPr>
          <a:xfrm>
            <a:off x="369453" y="5310921"/>
            <a:ext cx="4341092" cy="692728"/>
          </a:xfrm>
          <a:prstGeom prst="rect">
            <a:avLst/>
          </a:prstGeom>
          <a:gradFill flip="none" rotWithShape="1">
            <a:gsLst>
              <a:gs pos="0">
                <a:schemeClr val="bg1"/>
              </a:gs>
              <a:gs pos="100000">
                <a:srgbClr val="FFFFFF">
                  <a:alpha val="0"/>
                </a:srgbClr>
              </a:gs>
              <a:gs pos="56000">
                <a:schemeClr val="bg1">
                  <a:alpha val="52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TextBox 11"/>
          <p:cNvSpPr txBox="1"/>
          <p:nvPr/>
        </p:nvSpPr>
        <p:spPr>
          <a:xfrm>
            <a:off x="653951" y="5411316"/>
            <a:ext cx="1981200" cy="369332"/>
          </a:xfrm>
          <a:prstGeom prst="rect">
            <a:avLst/>
          </a:prstGeom>
          <a:noFill/>
        </p:spPr>
        <p:txBody>
          <a:bodyPr>
            <a:spAutoFit/>
          </a:bodyPr>
          <a:lstStyle/>
          <a:p>
            <a:pPr algn="l" defTabSz="914400">
              <a:spcBef>
                <a:spcPts val="0"/>
              </a:spcBef>
              <a:spcAft>
                <a:spcPts val="0"/>
              </a:spcAft>
              <a:buNone/>
            </a:pPr>
            <a:r>
              <a:rPr lang="fr-BE" sz="1800" b="0" i="0" spc="-100" dirty="0">
                <a:solidFill>
                  <a:srgbClr val="652D89"/>
                </a:solidFill>
                <a:latin typeface="Arial"/>
                <a:ea typeface="+mn-ea"/>
                <a:cs typeface="+mn-cs"/>
                <a:hlinkClick r:id="rId5"/>
              </a:rPr>
              <a:t>http://clx.cisco.com</a:t>
            </a:r>
            <a:endParaRPr lang="en-US" spc="-100" dirty="0">
              <a:solidFill>
                <a:schemeClr val="accent6"/>
              </a:solidFill>
              <a:latin typeface="+mn-l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animEffect transition="in" filter="fade">
                                      <p:cBhvr>
                                        <p:cTn id="11" dur="1000"/>
                                        <p:tgtEl>
                                          <p:spTgt spid="3072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723">
                                            <p:txEl>
                                              <p:pRg st="1" end="1"/>
                                            </p:txEl>
                                          </p:spTgt>
                                        </p:tgtEl>
                                        <p:attrNameLst>
                                          <p:attrName>style.visibility</p:attrName>
                                        </p:attrNameLst>
                                      </p:cBhvr>
                                      <p:to>
                                        <p:strVal val="visible"/>
                                      </p:to>
                                    </p:set>
                                    <p:animEffect transition="in" filter="fade">
                                      <p:cBhvr>
                                        <p:cTn id="14" dur="1000"/>
                                        <p:tgtEl>
                                          <p:spTgt spid="3072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fade">
                                      <p:cBhvr>
                                        <p:cTn id="17" dur="1000"/>
                                        <p:tgtEl>
                                          <p:spTgt spid="3072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723">
                                            <p:txEl>
                                              <p:pRg st="3" end="3"/>
                                            </p:txEl>
                                          </p:spTgt>
                                        </p:tgtEl>
                                        <p:attrNameLst>
                                          <p:attrName>style.visibility</p:attrName>
                                        </p:attrNameLst>
                                      </p:cBhvr>
                                      <p:to>
                                        <p:strVal val="visible"/>
                                      </p:to>
                                    </p:set>
                                    <p:animEffect transition="in" filter="fade">
                                      <p:cBhvr>
                                        <p:cTn id="20" dur="1000"/>
                                        <p:tgtEl>
                                          <p:spTgt spid="3072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animEffect transition="in" filter="fade">
                                      <p:cBhvr>
                                        <p:cTn id="23" dur="1000"/>
                                        <p:tgtEl>
                                          <p:spTgt spid="3072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723">
                                            <p:txEl>
                                              <p:pRg st="5" end="5"/>
                                            </p:txEl>
                                          </p:spTgt>
                                        </p:tgtEl>
                                        <p:attrNameLst>
                                          <p:attrName>style.visibility</p:attrName>
                                        </p:attrNameLst>
                                      </p:cBhvr>
                                      <p:to>
                                        <p:strVal val="visible"/>
                                      </p:to>
                                    </p:set>
                                    <p:animEffect transition="in" filter="fade">
                                      <p:cBhvr>
                                        <p:cTn id="26" dur="1000"/>
                                        <p:tgtEl>
                                          <p:spTgt spid="3072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p:txBody>
          <a:bodyPr/>
          <a:lstStyle/>
          <a:p>
            <a:pPr algn="l" defTabSz="914400">
              <a:lnSpc>
                <a:spcPct val="80000"/>
              </a:lnSpc>
              <a:spcBef>
                <a:spcPct val="0"/>
              </a:spcBef>
              <a:buNone/>
            </a:pPr>
            <a:r>
              <a:rPr lang="fr-BE" sz="3200" b="0" i="0" spc="0" baseline="0">
                <a:solidFill>
                  <a:srgbClr val="2B348E"/>
                </a:solidFill>
                <a:latin typeface="Arial"/>
                <a:ea typeface="+mj-ea"/>
                <a:cs typeface="+mj-cs"/>
              </a:rPr>
              <a:t>Restez connecté</a:t>
            </a:r>
            <a:endParaRPr lang="en-US" dirty="0"/>
          </a:p>
        </p:txBody>
      </p:sp>
      <p:sp>
        <p:nvSpPr>
          <p:cNvPr id="90115" name="Text Placeholder 6"/>
          <p:cNvSpPr>
            <a:spLocks noGrp="1"/>
          </p:cNvSpPr>
          <p:nvPr>
            <p:ph type="body" sz="quarter" idx="4294967295"/>
          </p:nvPr>
        </p:nvSpPr>
        <p:spPr>
          <a:xfrm>
            <a:off x="2524125" y="1673225"/>
            <a:ext cx="6619875" cy="4813300"/>
          </a:xfrm>
        </p:spPr>
        <p:txBody>
          <a:bodyPr/>
          <a:lstStyle/>
          <a:p>
            <a:pPr marL="0" indent="3200" algn="l" defTabSz="914400">
              <a:spcBef>
                <a:spcPts val="3600"/>
              </a:spcBef>
              <a:buNone/>
            </a:pPr>
            <a:r>
              <a:rPr lang="fr-BE" sz="2600" b="0" i="0" dirty="0">
                <a:solidFill>
                  <a:srgbClr val="2B3082"/>
                </a:solidFill>
                <a:latin typeface="Arial"/>
                <a:ea typeface="+mn-ea"/>
                <a:cs typeface="+mn-cs"/>
              </a:rPr>
              <a:t>Publiez un commentaire ou une photo</a:t>
            </a:r>
            <a:br>
              <a:rPr lang="fr-BE" sz="2600" b="0" i="0" dirty="0">
                <a:solidFill>
                  <a:srgbClr val="2B3082"/>
                </a:solidFill>
                <a:latin typeface="Arial"/>
                <a:ea typeface="+mn-ea"/>
                <a:cs typeface="+mn-cs"/>
              </a:rPr>
            </a:br>
            <a:r>
              <a:rPr lang="fr-BE" sz="2600" b="0" i="0" dirty="0">
                <a:solidFill>
                  <a:srgbClr val="2B3082"/>
                </a:solidFill>
                <a:latin typeface="Arial"/>
                <a:ea typeface="+mn-ea"/>
                <a:cs typeface="+mn-cs"/>
                <a:hlinkClick r:id="rId3"/>
              </a:rPr>
              <a:t>http://www.facebook.com/#!/CiscoEducation</a:t>
            </a:r>
            <a:endParaRPr sz="2600" dirty="0" smtClean="0"/>
          </a:p>
          <a:p>
            <a:pPr marL="0" indent="3200" algn="l" defTabSz="914400">
              <a:spcBef>
                <a:spcPts val="3600"/>
              </a:spcBef>
              <a:buNone/>
            </a:pPr>
            <a:r>
              <a:rPr lang="fr-BE" sz="2600" b="0" i="0" dirty="0">
                <a:solidFill>
                  <a:srgbClr val="2B3082"/>
                </a:solidFill>
                <a:latin typeface="Arial"/>
                <a:ea typeface="+mn-ea"/>
                <a:cs typeface="+mn-cs"/>
              </a:rPr>
              <a:t>Suivez-nous</a:t>
            </a:r>
            <a:br>
              <a:rPr lang="fr-BE" sz="2600" b="0" i="0" dirty="0">
                <a:solidFill>
                  <a:srgbClr val="2B3082"/>
                </a:solidFill>
                <a:latin typeface="Arial"/>
                <a:ea typeface="+mn-ea"/>
                <a:cs typeface="+mn-cs"/>
              </a:rPr>
            </a:br>
            <a:r>
              <a:rPr lang="fr-BE" sz="2600" b="0" i="0" dirty="0">
                <a:solidFill>
                  <a:srgbClr val="2B3082"/>
                </a:solidFill>
                <a:latin typeface="Arial"/>
                <a:ea typeface="+mn-ea"/>
                <a:cs typeface="+mn-cs"/>
                <a:hlinkClick r:id="rId4"/>
              </a:rPr>
              <a:t>http://twitter.com/#!/CiscoEDU</a:t>
            </a:r>
            <a:endParaRPr sz="2600" dirty="0" smtClean="0"/>
          </a:p>
          <a:p>
            <a:pPr marL="0" indent="3200" algn="l" defTabSz="914400">
              <a:spcBef>
                <a:spcPts val="3600"/>
              </a:spcBef>
              <a:buNone/>
            </a:pPr>
            <a:r>
              <a:rPr lang="fr-BE" sz="2600" b="0" i="0" dirty="0">
                <a:solidFill>
                  <a:srgbClr val="2B3082"/>
                </a:solidFill>
                <a:latin typeface="Arial"/>
                <a:ea typeface="+mn-ea"/>
                <a:cs typeface="+mn-cs"/>
              </a:rPr>
              <a:t>Visitez le blog Cisco Education</a:t>
            </a:r>
            <a:br>
              <a:rPr lang="fr-BE" sz="2600" b="0" i="0" dirty="0">
                <a:solidFill>
                  <a:srgbClr val="2B3082"/>
                </a:solidFill>
                <a:latin typeface="Arial"/>
                <a:ea typeface="+mn-ea"/>
                <a:cs typeface="+mn-cs"/>
              </a:rPr>
            </a:br>
            <a:r>
              <a:rPr lang="fr-BE" sz="2600" b="0" i="0" dirty="0">
                <a:solidFill>
                  <a:srgbClr val="2B3082"/>
                </a:solidFill>
                <a:latin typeface="Arial"/>
                <a:ea typeface="+mn-ea"/>
                <a:cs typeface="+mn-cs"/>
                <a:hlinkClick r:id="rId5"/>
              </a:rPr>
              <a:t>http://blogs.cisco.com/category/education/</a:t>
            </a:r>
            <a:endParaRPr sz="2600" dirty="0" smtClean="0"/>
          </a:p>
          <a:p>
            <a:pPr marL="0" indent="3200" algn="l" defTabSz="914400">
              <a:spcBef>
                <a:spcPts val="3600"/>
              </a:spcBef>
              <a:buNone/>
            </a:pPr>
            <a:r>
              <a:rPr lang="fr-BE" sz="2600" b="0" i="0" dirty="0">
                <a:solidFill>
                  <a:srgbClr val="2B3082"/>
                </a:solidFill>
                <a:latin typeface="Arial"/>
                <a:ea typeface="+mn-ea"/>
                <a:cs typeface="+mn-cs"/>
              </a:rPr>
              <a:t>Inscrivez-vous pour visionner des vidéos éducatives Cisco</a:t>
            </a:r>
            <a:br>
              <a:rPr lang="fr-BE" sz="2600" b="0" i="0" dirty="0">
                <a:solidFill>
                  <a:srgbClr val="2B3082"/>
                </a:solidFill>
                <a:latin typeface="Arial"/>
                <a:ea typeface="+mn-ea"/>
                <a:cs typeface="+mn-cs"/>
              </a:rPr>
            </a:br>
            <a:r>
              <a:rPr lang="fr-BE" sz="2600" b="0" i="0" dirty="0">
                <a:solidFill>
                  <a:srgbClr val="2B3082"/>
                </a:solidFill>
                <a:latin typeface="Arial"/>
                <a:ea typeface="+mn-ea"/>
                <a:cs typeface="+mn-cs"/>
                <a:hlinkClick r:id="rId6"/>
              </a:rPr>
              <a:t>http://www.youtubecisco.com/education</a:t>
            </a:r>
            <a:endParaRPr lang="en-US" sz="2600" dirty="0" smtClean="0"/>
          </a:p>
          <a:p>
            <a:pPr marL="0" indent="3200" algn="l" defTabSz="914400">
              <a:spcBef>
                <a:spcPts val="3600"/>
              </a:spcBef>
              <a:buNone/>
            </a:pPr>
            <a:endParaRPr sz="2600" dirty="0" smtClean="0"/>
          </a:p>
        </p:txBody>
      </p:sp>
      <p:pic>
        <p:nvPicPr>
          <p:cNvPr id="90116" name="Picture 10" descr="YouTube.bmp"/>
          <p:cNvPicPr>
            <a:picLocks noChangeAspect="1"/>
          </p:cNvPicPr>
          <p:nvPr/>
        </p:nvPicPr>
        <p:blipFill>
          <a:blip r:embed="rId7" cstate="print"/>
          <a:srcRect/>
          <a:stretch>
            <a:fillRect/>
          </a:stretch>
        </p:blipFill>
        <p:spPr bwMode="auto">
          <a:xfrm>
            <a:off x="457200" y="5178425"/>
            <a:ext cx="895350" cy="895350"/>
          </a:xfrm>
          <a:prstGeom prst="rect">
            <a:avLst/>
          </a:prstGeom>
          <a:noFill/>
          <a:ln w="9525">
            <a:noFill/>
            <a:miter lim="800000"/>
            <a:headEnd/>
            <a:tailEnd/>
          </a:ln>
        </p:spPr>
      </p:pic>
      <p:pic>
        <p:nvPicPr>
          <p:cNvPr id="90117" name="Picture 11" descr="Facebook.bmp"/>
          <p:cNvPicPr>
            <a:picLocks noChangeAspect="1"/>
          </p:cNvPicPr>
          <p:nvPr/>
        </p:nvPicPr>
        <p:blipFill>
          <a:blip r:embed="rId8" cstate="print"/>
          <a:srcRect/>
          <a:stretch>
            <a:fillRect/>
          </a:stretch>
        </p:blipFill>
        <p:spPr bwMode="auto">
          <a:xfrm>
            <a:off x="457200" y="1673225"/>
            <a:ext cx="895350" cy="895350"/>
          </a:xfrm>
          <a:prstGeom prst="rect">
            <a:avLst/>
          </a:prstGeom>
          <a:noFill/>
          <a:ln w="9525">
            <a:noFill/>
            <a:miter lim="800000"/>
            <a:headEnd/>
            <a:tailEnd/>
          </a:ln>
        </p:spPr>
      </p:pic>
      <p:pic>
        <p:nvPicPr>
          <p:cNvPr id="90118" name="Picture 12" descr="Twitter.bmp"/>
          <p:cNvPicPr>
            <a:picLocks noChangeAspect="1"/>
          </p:cNvPicPr>
          <p:nvPr/>
        </p:nvPicPr>
        <p:blipFill>
          <a:blip r:embed="rId9" cstate="print"/>
          <a:srcRect/>
          <a:stretch>
            <a:fillRect/>
          </a:stretch>
        </p:blipFill>
        <p:spPr bwMode="auto">
          <a:xfrm>
            <a:off x="457200" y="2816225"/>
            <a:ext cx="914400" cy="914400"/>
          </a:xfrm>
          <a:prstGeom prst="rect">
            <a:avLst/>
          </a:prstGeom>
          <a:noFill/>
          <a:ln w="9525">
            <a:noFill/>
            <a:miter lim="800000"/>
            <a:headEnd/>
            <a:tailEnd/>
          </a:ln>
        </p:spPr>
      </p:pic>
      <p:pic>
        <p:nvPicPr>
          <p:cNvPr id="90119" name="Picture 2" descr="C:\Users\gserda\AppData\Local\Microsoft\Windows\Temporary Internet Files\Content.Outlook\A39PGKAK\example1 (2).jpg"/>
          <p:cNvPicPr>
            <a:picLocks noChangeAspect="1" noChangeArrowheads="1"/>
          </p:cNvPicPr>
          <p:nvPr/>
        </p:nvPicPr>
        <p:blipFill>
          <a:blip r:embed="rId10" cstate="print"/>
          <a:srcRect/>
          <a:stretch>
            <a:fillRect/>
          </a:stretch>
        </p:blipFill>
        <p:spPr bwMode="auto">
          <a:xfrm>
            <a:off x="533400" y="4035425"/>
            <a:ext cx="838200" cy="838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C:\Users\gserda\Documents\Edu Photos\AM72681.jpg"/>
          <p:cNvPicPr>
            <a:picLocks noChangeAspect="1" noChangeArrowheads="1"/>
          </p:cNvPicPr>
          <p:nvPr/>
        </p:nvPicPr>
        <p:blipFill>
          <a:blip r:embed="rId3" cstate="print"/>
          <a:srcRect/>
          <a:stretch>
            <a:fillRect/>
          </a:stretch>
        </p:blipFill>
        <p:spPr bwMode="auto">
          <a:xfrm>
            <a:off x="0" y="762000"/>
            <a:ext cx="9144000" cy="6096000"/>
          </a:xfrm>
          <a:prstGeom prst="rect">
            <a:avLst/>
          </a:prstGeom>
          <a:ln>
            <a:noFill/>
          </a:ln>
          <a:effectLst/>
        </p:spPr>
      </p:pic>
      <p:sp>
        <p:nvSpPr>
          <p:cNvPr id="24621" name="Oval 45"/>
          <p:cNvSpPr>
            <a:spLocks/>
          </p:cNvSpPr>
          <p:nvPr/>
        </p:nvSpPr>
        <p:spPr bwMode="auto">
          <a:xfrm rot="10800000" flipH="1">
            <a:off x="1036935" y="5346625"/>
            <a:ext cx="557808" cy="57182"/>
          </a:xfrm>
          <a:prstGeom prst="ellipse">
            <a:avLst/>
          </a:prstGeom>
          <a:gradFill rotWithShape="0">
            <a:gsLst>
              <a:gs pos="0">
                <a:srgbClr val="000000">
                  <a:alpha val="37000"/>
                </a:srgbClr>
              </a:gs>
              <a:gs pos="100000">
                <a:srgbClr val="000000">
                  <a:alpha val="0"/>
                </a:srgbClr>
              </a:gs>
            </a:gsLst>
            <a:path path="rect">
              <a:fillToRect l="50000" t="50000" r="50000" b="50000"/>
            </a:path>
          </a:gradFill>
          <a:ln>
            <a:noFill/>
          </a:ln>
          <a:effectLst>
            <a:outerShdw blurRad="381000" algn="ctr" rotWithShape="0">
              <a:srgbClr val="000000">
                <a:alpha val="84000"/>
              </a:srgb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rtl="0">
              <a:defRPr/>
            </a:pPr>
            <a:endParaRPr lang="en-US" kern="1200" dirty="0">
              <a:solidFill>
                <a:srgbClr val="0096D6"/>
              </a:solidFill>
              <a:latin typeface="Arial" pitchFamily="34" charset="0"/>
              <a:ea typeface="+mn-ea"/>
              <a:cs typeface="Arial" pitchFamily="34" charset="0"/>
            </a:endParaRPr>
          </a:p>
        </p:txBody>
      </p:sp>
      <p:sp>
        <p:nvSpPr>
          <p:cNvPr id="24622" name="Oval 46"/>
          <p:cNvSpPr>
            <a:spLocks/>
          </p:cNvSpPr>
          <p:nvPr/>
        </p:nvSpPr>
        <p:spPr bwMode="auto">
          <a:xfrm rot="10800000" flipH="1">
            <a:off x="1607245" y="5387924"/>
            <a:ext cx="322660" cy="57977"/>
          </a:xfrm>
          <a:prstGeom prst="ellipse">
            <a:avLst/>
          </a:prstGeom>
          <a:gradFill rotWithShape="0">
            <a:gsLst>
              <a:gs pos="0">
                <a:srgbClr val="000000">
                  <a:alpha val="37000"/>
                </a:srgbClr>
              </a:gs>
              <a:gs pos="100000">
                <a:srgbClr val="000000">
                  <a:alpha val="0"/>
                </a:srgbClr>
              </a:gs>
            </a:gsLst>
            <a:path path="rect">
              <a:fillToRect l="50000" t="50000" r="50000" b="50000"/>
            </a:path>
          </a:gradFill>
          <a:ln>
            <a:noFill/>
          </a:ln>
          <a:effectLst>
            <a:outerShdw blurRad="381000" algn="ctr" rotWithShape="0">
              <a:srgbClr val="000000">
                <a:alpha val="84000"/>
              </a:srgb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rtl="0">
              <a:defRPr/>
            </a:pPr>
            <a:endParaRPr lang="en-US" kern="1200" dirty="0">
              <a:solidFill>
                <a:srgbClr val="0096D6"/>
              </a:solidFill>
              <a:latin typeface="Arial" pitchFamily="34" charset="0"/>
              <a:ea typeface="+mn-ea"/>
              <a:cs typeface="Arial" pitchFamily="34" charset="0"/>
            </a:endParaRPr>
          </a:p>
        </p:txBody>
      </p:sp>
      <p:sp>
        <p:nvSpPr>
          <p:cNvPr id="20" name="Rectangle 19"/>
          <p:cNvSpPr/>
          <p:nvPr/>
        </p:nvSpPr>
        <p:spPr>
          <a:xfrm>
            <a:off x="0" y="377682"/>
            <a:ext cx="9144000" cy="74468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7" name="Rounded Rectangle 26"/>
          <p:cNvSpPr/>
          <p:nvPr/>
        </p:nvSpPr>
        <p:spPr>
          <a:xfrm>
            <a:off x="699448" y="5036594"/>
            <a:ext cx="2712491" cy="1048520"/>
          </a:xfrm>
          <a:prstGeom prst="roundRect">
            <a:avLst/>
          </a:prstGeom>
          <a:solidFill>
            <a:schemeClr val="lt1">
              <a:alpha val="75000"/>
            </a:schemeClr>
          </a:solidFill>
          <a:ln w="12700">
            <a:solidFill>
              <a:schemeClr val="bg1">
                <a:lumMod val="85000"/>
              </a:schemeClr>
            </a:solidFill>
          </a:ln>
          <a:effectLst>
            <a:softEdge rad="63500"/>
          </a:effectLst>
        </p:spPr>
        <p:style>
          <a:lnRef idx="2">
            <a:schemeClr val="accent2"/>
          </a:lnRef>
          <a:fillRef idx="1001">
            <a:schemeClr val="lt1"/>
          </a:fillRef>
          <a:effectRef idx="0">
            <a:schemeClr val="accent2"/>
          </a:effectRef>
          <a:fontRef idx="minor">
            <a:schemeClr val="dk1"/>
          </a:fontRef>
        </p:style>
        <p:txBody>
          <a:bodyPr rtlCol="0" anchor="ctr"/>
          <a:lstStyle/>
          <a:p>
            <a:pPr marL="1554" algn="ctr" defTabSz="914400">
              <a:buNone/>
            </a:pPr>
            <a:r>
              <a:rPr lang="fr-BE" sz="1800" b="1" i="0" kern="1200" dirty="0" smtClean="0">
                <a:solidFill>
                  <a:srgbClr val="0096D6">
                    <a:lumMod val="75000"/>
                  </a:srgbClr>
                </a:solidFill>
                <a:latin typeface="Arial"/>
                <a:ea typeface="Ciscoregular"/>
                <a:cs typeface="Arial"/>
              </a:rPr>
              <a:t>VISUELLE</a:t>
            </a:r>
          </a:p>
          <a:p>
            <a:pPr marL="13350" algn="l" defTabSz="914400">
              <a:buNone/>
            </a:pPr>
            <a:r>
              <a:rPr lang="fr-BE" sz="1400" b="0" i="0" kern="1200" dirty="0" smtClean="0">
                <a:solidFill>
                  <a:srgbClr val="1A1A1A"/>
                </a:solidFill>
                <a:latin typeface="Arial"/>
                <a:ea typeface="Ciscoregular"/>
                <a:cs typeface="Arial"/>
              </a:rPr>
              <a:t>Vidéo </a:t>
            </a:r>
            <a:r>
              <a:rPr lang="fr-BE" sz="1400" b="0" i="0" kern="1200" dirty="0">
                <a:solidFill>
                  <a:srgbClr val="1A1A1A"/>
                </a:solidFill>
                <a:latin typeface="Arial"/>
                <a:ea typeface="Ciscoregular"/>
                <a:cs typeface="Arial"/>
              </a:rPr>
              <a:t>de haute qualité disponible en tout lieu ; en temps réel et hors ligne </a:t>
            </a:r>
          </a:p>
        </p:txBody>
      </p:sp>
      <p:sp>
        <p:nvSpPr>
          <p:cNvPr id="30" name="Rounded Rectangle 29"/>
          <p:cNvSpPr/>
          <p:nvPr/>
        </p:nvSpPr>
        <p:spPr>
          <a:xfrm>
            <a:off x="1055424" y="2361305"/>
            <a:ext cx="2643115" cy="1078580"/>
          </a:xfrm>
          <a:prstGeom prst="roundRect">
            <a:avLst/>
          </a:prstGeom>
          <a:solidFill>
            <a:schemeClr val="lt1">
              <a:alpha val="75000"/>
            </a:schemeClr>
          </a:solidFill>
          <a:ln w="12700">
            <a:solidFill>
              <a:schemeClr val="bg1">
                <a:lumMod val="85000"/>
              </a:schemeClr>
            </a:solidFill>
          </a:ln>
          <a:effectLst>
            <a:softEdge rad="63500"/>
          </a:effectLst>
        </p:spPr>
        <p:style>
          <a:lnRef idx="2">
            <a:schemeClr val="accent2"/>
          </a:lnRef>
          <a:fillRef idx="1001">
            <a:schemeClr val="lt1"/>
          </a:fillRef>
          <a:effectRef idx="0">
            <a:schemeClr val="accent2"/>
          </a:effectRef>
          <a:fontRef idx="minor">
            <a:schemeClr val="dk1"/>
          </a:fontRef>
        </p:style>
        <p:txBody>
          <a:bodyPr rtlCol="0" anchor="ctr"/>
          <a:lstStyle/>
          <a:p>
            <a:pPr marL="13350" algn="ctr" defTabSz="914400">
              <a:buNone/>
            </a:pPr>
            <a:r>
              <a:rPr lang="fr-BE" sz="1800" b="1" i="0" kern="1200" dirty="0" smtClean="0">
                <a:solidFill>
                  <a:srgbClr val="0096D6">
                    <a:lumMod val="75000"/>
                  </a:srgbClr>
                </a:solidFill>
                <a:latin typeface="Arial"/>
                <a:ea typeface="Ciscoregular"/>
                <a:cs typeface="Arial"/>
              </a:rPr>
              <a:t>MOBILE</a:t>
            </a:r>
            <a:endParaRPr lang="fr-BE" sz="2000" b="1" kern="1200" dirty="0" smtClean="0">
              <a:solidFill>
                <a:srgbClr val="0096D6">
                  <a:lumMod val="75000"/>
                </a:srgbClr>
              </a:solidFill>
              <a:latin typeface="Arial" pitchFamily="34" charset="0"/>
              <a:ea typeface="Ciscoregular" charset="0"/>
              <a:cs typeface="Arial" pitchFamily="34" charset="0"/>
              <a:sym typeface="Ciscoregular" charset="0"/>
            </a:endParaRPr>
          </a:p>
          <a:p>
            <a:pPr marL="13350" algn="l" defTabSz="914400">
              <a:buNone/>
            </a:pPr>
            <a:r>
              <a:rPr lang="fr-BE" sz="1400" b="0" i="0" kern="1200" dirty="0" smtClean="0">
                <a:solidFill>
                  <a:srgbClr val="1A1A1A"/>
                </a:solidFill>
                <a:latin typeface="Arial"/>
                <a:ea typeface="Ciscoregular"/>
                <a:cs typeface="Arial"/>
              </a:rPr>
              <a:t>Collaboration </a:t>
            </a:r>
            <a:r>
              <a:rPr lang="fr-BE" sz="1400" b="0" i="0" kern="1200" dirty="0">
                <a:solidFill>
                  <a:srgbClr val="1A1A1A"/>
                </a:solidFill>
                <a:latin typeface="Arial"/>
                <a:ea typeface="Ciscoregular"/>
                <a:cs typeface="Arial"/>
              </a:rPr>
              <a:t>sécurisée </a:t>
            </a:r>
            <a:br>
              <a:rPr lang="fr-BE" sz="1400" b="0" i="0" kern="1200" dirty="0">
                <a:solidFill>
                  <a:srgbClr val="1A1A1A"/>
                </a:solidFill>
                <a:latin typeface="Arial"/>
                <a:ea typeface="Ciscoregular"/>
                <a:cs typeface="Arial"/>
              </a:rPr>
            </a:br>
            <a:r>
              <a:rPr lang="fr-BE" sz="1400" b="0" i="0" kern="1200" dirty="0">
                <a:solidFill>
                  <a:srgbClr val="1A1A1A"/>
                </a:solidFill>
                <a:latin typeface="Arial"/>
                <a:ea typeface="Ciscoregular"/>
                <a:cs typeface="Arial"/>
              </a:rPr>
              <a:t>à partir de tous les périphériques, en tout lieu</a:t>
            </a:r>
          </a:p>
        </p:txBody>
      </p:sp>
      <p:sp>
        <p:nvSpPr>
          <p:cNvPr id="32" name="Rounded Rectangle 31"/>
          <p:cNvSpPr/>
          <p:nvPr/>
        </p:nvSpPr>
        <p:spPr>
          <a:xfrm>
            <a:off x="5863239" y="2361305"/>
            <a:ext cx="2781867" cy="1223632"/>
          </a:xfrm>
          <a:prstGeom prst="roundRect">
            <a:avLst/>
          </a:prstGeom>
          <a:solidFill>
            <a:schemeClr val="lt1">
              <a:alpha val="75000"/>
            </a:schemeClr>
          </a:solidFill>
          <a:ln w="12700">
            <a:solidFill>
              <a:schemeClr val="bg1">
                <a:lumMod val="85000"/>
              </a:schemeClr>
            </a:solidFill>
          </a:ln>
          <a:effectLst>
            <a:softEdge rad="63500"/>
          </a:effectLst>
        </p:spPr>
        <p:style>
          <a:lnRef idx="2">
            <a:schemeClr val="accent2"/>
          </a:lnRef>
          <a:fillRef idx="1001">
            <a:schemeClr val="lt1"/>
          </a:fillRef>
          <a:effectRef idx="0">
            <a:schemeClr val="accent2"/>
          </a:effectRef>
          <a:fontRef idx="minor">
            <a:schemeClr val="dk1"/>
          </a:fontRef>
        </p:style>
        <p:txBody>
          <a:bodyPr rtlCol="0" anchor="ctr"/>
          <a:lstStyle/>
          <a:p>
            <a:pPr marL="13350" algn="ctr" defTabSz="914400">
              <a:buNone/>
            </a:pPr>
            <a:r>
              <a:rPr lang="fr-BE" sz="1800" b="1" i="0" kern="1200" dirty="0" smtClean="0">
                <a:solidFill>
                  <a:srgbClr val="0096D6">
                    <a:lumMod val="75000"/>
                  </a:srgbClr>
                </a:solidFill>
                <a:latin typeface="Arial"/>
                <a:ea typeface="Ciscoregular"/>
                <a:cs typeface="Arial"/>
              </a:rPr>
              <a:t>SOCIALE</a:t>
            </a:r>
            <a:endParaRPr lang="fr-BE" sz="2000" b="1" kern="1200" dirty="0" smtClean="0">
              <a:solidFill>
                <a:srgbClr val="0096D6">
                  <a:lumMod val="75000"/>
                </a:srgbClr>
              </a:solidFill>
              <a:latin typeface="Arial" pitchFamily="34" charset="0"/>
              <a:ea typeface="Ciscoregular" charset="0"/>
              <a:cs typeface="Arial" pitchFamily="34" charset="0"/>
              <a:sym typeface="Ciscoregular" charset="0"/>
            </a:endParaRPr>
          </a:p>
          <a:p>
            <a:pPr marL="13350" algn="l" defTabSz="914400">
              <a:buNone/>
            </a:pPr>
            <a:r>
              <a:rPr lang="fr-BE" sz="1400" b="0" i="0" dirty="0" smtClean="0">
                <a:solidFill>
                  <a:srgbClr val="1A1A1A"/>
                </a:solidFill>
                <a:latin typeface="Arial"/>
                <a:ea typeface="Ciscoregular"/>
                <a:cs typeface="Arial"/>
              </a:rPr>
              <a:t>Réseaux </a:t>
            </a:r>
            <a:r>
              <a:rPr lang="fr-BE" sz="1400" b="0" i="0" dirty="0">
                <a:solidFill>
                  <a:srgbClr val="1A1A1A"/>
                </a:solidFill>
                <a:latin typeface="Arial"/>
                <a:ea typeface="Ciscoregular"/>
                <a:cs typeface="Arial"/>
              </a:rPr>
              <a:t>d'apprentissage pour localiser, entrer en contact et s'impliquer</a:t>
            </a:r>
          </a:p>
          <a:p>
            <a:pPr marL="13350" algn="l" defTabSz="914400">
              <a:buNone/>
            </a:pPr>
            <a:endParaRPr lang="fr-BE" sz="1400" kern="1200" dirty="0">
              <a:solidFill>
                <a:srgbClr val="1A1A1A"/>
              </a:solidFill>
              <a:latin typeface="Arial" pitchFamily="34" charset="0"/>
              <a:ea typeface="Ciscoregular" charset="0"/>
              <a:cs typeface="Arial" pitchFamily="34" charset="0"/>
              <a:sym typeface="Ciscoregular" charset="0"/>
            </a:endParaRPr>
          </a:p>
        </p:txBody>
      </p:sp>
      <p:sp>
        <p:nvSpPr>
          <p:cNvPr id="33" name="Rounded Rectangle 32"/>
          <p:cNvSpPr/>
          <p:nvPr/>
        </p:nvSpPr>
        <p:spPr>
          <a:xfrm>
            <a:off x="5531425" y="5111297"/>
            <a:ext cx="3051236" cy="1267732"/>
          </a:xfrm>
          <a:prstGeom prst="roundRect">
            <a:avLst/>
          </a:prstGeom>
          <a:solidFill>
            <a:schemeClr val="lt1">
              <a:alpha val="71000"/>
            </a:schemeClr>
          </a:solidFill>
          <a:ln w="12700">
            <a:solidFill>
              <a:schemeClr val="bg1">
                <a:lumMod val="85000"/>
              </a:schemeClr>
            </a:solidFill>
          </a:ln>
          <a:effectLst>
            <a:softEdge rad="63500"/>
          </a:effectLst>
        </p:spPr>
        <p:style>
          <a:lnRef idx="2">
            <a:schemeClr val="accent2"/>
          </a:lnRef>
          <a:fillRef idx="1001">
            <a:schemeClr val="lt1"/>
          </a:fillRef>
          <a:effectRef idx="0">
            <a:schemeClr val="accent2"/>
          </a:effectRef>
          <a:fontRef idx="minor">
            <a:schemeClr val="dk1"/>
          </a:fontRef>
        </p:style>
        <p:txBody>
          <a:bodyPr rtlCol="0" anchor="ctr"/>
          <a:lstStyle/>
          <a:p>
            <a:pPr marL="13350" algn="ctr" defTabSz="914400">
              <a:buNone/>
            </a:pPr>
            <a:r>
              <a:rPr lang="fr-BE" sz="1800" b="1" i="0" kern="1200" dirty="0" smtClean="0">
                <a:solidFill>
                  <a:srgbClr val="0096D6">
                    <a:lumMod val="75000"/>
                  </a:srgbClr>
                </a:solidFill>
                <a:latin typeface="Arial"/>
                <a:ea typeface="Ciscoregular"/>
                <a:cs typeface="Arial"/>
              </a:rPr>
              <a:t>VIRTUELLE</a:t>
            </a:r>
            <a:endParaRPr lang="fr-BE" sz="2000" b="1" kern="1200" dirty="0" smtClean="0">
              <a:solidFill>
                <a:srgbClr val="0096D6">
                  <a:lumMod val="75000"/>
                </a:srgbClr>
              </a:solidFill>
              <a:latin typeface="Arial" pitchFamily="34" charset="0"/>
              <a:ea typeface="Ciscoregular" charset="0"/>
              <a:cs typeface="Arial" pitchFamily="34" charset="0"/>
              <a:sym typeface="Ciscoregular" charset="0"/>
            </a:endParaRPr>
          </a:p>
          <a:p>
            <a:pPr marL="13350" algn="l" defTabSz="914400">
              <a:buNone/>
            </a:pPr>
            <a:r>
              <a:rPr lang="fr-BE" sz="1400" b="0" i="0" kern="1200" dirty="0" smtClean="0">
                <a:solidFill>
                  <a:srgbClr val="1A1A1A"/>
                </a:solidFill>
                <a:latin typeface="Arial"/>
                <a:ea typeface="Ciscoregular"/>
                <a:cs typeface="Arial"/>
              </a:rPr>
              <a:t>Applications </a:t>
            </a:r>
            <a:r>
              <a:rPr lang="fr-BE" sz="1400" b="0" i="0" kern="1200" dirty="0">
                <a:solidFill>
                  <a:srgbClr val="1A1A1A"/>
                </a:solidFill>
                <a:latin typeface="Arial"/>
                <a:ea typeface="Ciscoregular"/>
                <a:cs typeface="Arial"/>
              </a:rPr>
              <a:t>hébergées, interactions vocale et vidéo avec les aspects économiques de la VDI</a:t>
            </a:r>
          </a:p>
        </p:txBody>
      </p:sp>
      <p:sp>
        <p:nvSpPr>
          <p:cNvPr id="17" name="Rectangle 16"/>
          <p:cNvSpPr/>
          <p:nvPr/>
        </p:nvSpPr>
        <p:spPr>
          <a:xfrm>
            <a:off x="0" y="742833"/>
            <a:ext cx="9144000" cy="1979273"/>
          </a:xfrm>
          <a:prstGeom prst="rect">
            <a:avLst/>
          </a:prstGeom>
          <a:gradFill>
            <a:gsLst>
              <a:gs pos="0">
                <a:schemeClr val="bg1"/>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Title 12"/>
          <p:cNvSpPr>
            <a:spLocks noGrp="1"/>
          </p:cNvSpPr>
          <p:nvPr>
            <p:ph type="title"/>
          </p:nvPr>
        </p:nvSpPr>
        <p:spPr>
          <a:xfrm>
            <a:off x="229702" y="432215"/>
            <a:ext cx="8914298" cy="838200"/>
          </a:xfrm>
        </p:spPr>
        <p:txBody>
          <a:bodyPr/>
          <a:lstStyle/>
          <a:p>
            <a:pPr algn="l" defTabSz="914400">
              <a:lnSpc>
                <a:spcPct val="80000"/>
              </a:lnSpc>
              <a:spcBef>
                <a:spcPct val="0"/>
              </a:spcBef>
              <a:buNone/>
            </a:pPr>
            <a:r>
              <a:rPr lang="fr-BE" sz="2800" b="0" i="0" spc="0" baseline="0" dirty="0">
                <a:solidFill>
                  <a:srgbClr val="1E1F81"/>
                </a:solidFill>
                <a:latin typeface="Arial"/>
                <a:ea typeface="+mj-ea"/>
                <a:cs typeface="+mj-cs"/>
              </a:rPr>
              <a:t>Les méthodes de travail dans l'enseignement évoluent</a:t>
            </a:r>
            <a:r>
              <a:rPr lang="fr-BE" sz="3200" b="0" i="0" spc="0" baseline="0" dirty="0">
                <a:solidFill>
                  <a:srgbClr val="1E1F81"/>
                </a:solidFill>
                <a:latin typeface="Arial"/>
                <a:ea typeface="+mj-ea"/>
                <a:cs typeface="+mj-cs"/>
              </a:rPr>
              <a:t/>
            </a:r>
            <a:br>
              <a:rPr lang="fr-BE" sz="3200" b="0" i="0" spc="0" baseline="0" dirty="0">
                <a:solidFill>
                  <a:srgbClr val="1E1F81"/>
                </a:solidFill>
                <a:latin typeface="Arial"/>
                <a:ea typeface="+mj-ea"/>
                <a:cs typeface="+mj-cs"/>
              </a:rPr>
            </a:br>
            <a:r>
              <a:rPr lang="fr-BE" sz="2000" b="0" i="0" spc="0" baseline="0" dirty="0">
                <a:solidFill>
                  <a:srgbClr val="1E1F81"/>
                </a:solidFill>
                <a:latin typeface="Arial"/>
                <a:ea typeface="+mj-ea"/>
                <a:cs typeface="+mj-cs"/>
              </a:rPr>
              <a:t>Il faut de nouvelles solutions pour prendre en charge des tendances de plus en plus affirmées </a:t>
            </a:r>
            <a:endParaRPr lang="en-US" sz="2000" dirty="0">
              <a:solidFill>
                <a:srgbClr val="1E1F81"/>
              </a:solidFill>
            </a:endParaRPr>
          </a:p>
        </p:txBody>
      </p:sp>
    </p:spTree>
    <p:extLst>
      <p:ext uri="{BB962C8B-B14F-4D97-AF65-F5344CB8AC3E}">
        <p14:creationId xmlns="" xmlns:p14="http://schemas.microsoft.com/office/powerpoint/2010/main" val="1743111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 Same Side Corner Rectangle 27"/>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ounded Rectangle 40"/>
          <p:cNvSpPr/>
          <p:nvPr/>
        </p:nvSpPr>
        <p:spPr>
          <a:xfrm>
            <a:off x="1112999" y="1608881"/>
            <a:ext cx="6918003" cy="4679560"/>
          </a:xfrm>
          <a:prstGeom prst="roundRect">
            <a:avLst>
              <a:gd name="adj" fmla="val 575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3535809"/>
            <a:ext cx="9144000" cy="281869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Title 17"/>
          <p:cNvSpPr>
            <a:spLocks noGrp="1"/>
          </p:cNvSpPr>
          <p:nvPr>
            <p:ph type="title"/>
          </p:nvPr>
        </p:nvSpPr>
        <p:spPr/>
        <p:txBody>
          <a:bodyPr/>
          <a:lstStyle/>
          <a:p>
            <a:pPr algn="l" defTabSz="914400">
              <a:lnSpc>
                <a:spcPct val="80000"/>
              </a:lnSpc>
              <a:spcBef>
                <a:spcPct val="0"/>
              </a:spcBef>
              <a:buNone/>
            </a:pPr>
            <a:r>
              <a:rPr lang="fr-BE" sz="3200" b="0" i="0" spc="0" baseline="0" dirty="0">
                <a:solidFill>
                  <a:srgbClr val="2B348E"/>
                </a:solidFill>
                <a:latin typeface="Arial"/>
                <a:ea typeface="+mj-ea"/>
                <a:cs typeface="+mj-cs"/>
              </a:rPr>
              <a:t>Le marché de la </a:t>
            </a:r>
            <a:r>
              <a:rPr lang="fr-BE" sz="3200" b="0" i="0" spc="0" baseline="0" dirty="0" err="1">
                <a:solidFill>
                  <a:srgbClr val="2B348E"/>
                </a:solidFill>
                <a:latin typeface="Arial"/>
                <a:ea typeface="+mj-ea"/>
                <a:cs typeface="+mj-cs"/>
              </a:rPr>
              <a:t>virtualisation</a:t>
            </a:r>
            <a:r>
              <a:rPr lang="fr-BE" sz="3200" b="0" i="0" spc="0" baseline="0" dirty="0">
                <a:solidFill>
                  <a:srgbClr val="2B348E"/>
                </a:solidFill>
                <a:latin typeface="Arial"/>
                <a:ea typeface="+mj-ea"/>
                <a:cs typeface="+mj-cs"/>
              </a:rPr>
              <a:t> se </a:t>
            </a:r>
            <a:r>
              <a:rPr lang="fr-BE" sz="3200" b="0" i="0" spc="0" baseline="0" dirty="0" smtClean="0">
                <a:solidFill>
                  <a:srgbClr val="2B348E"/>
                </a:solidFill>
                <a:latin typeface="Arial"/>
                <a:ea typeface="+mj-ea"/>
                <a:cs typeface="+mj-cs"/>
              </a:rPr>
              <a:t>développe</a:t>
            </a:r>
            <a:endParaRPr lang="fr-BE" dirty="0"/>
          </a:p>
        </p:txBody>
      </p:sp>
      <p:sp>
        <p:nvSpPr>
          <p:cNvPr id="23" name="Rectangle 22"/>
          <p:cNvSpPr/>
          <p:nvPr/>
        </p:nvSpPr>
        <p:spPr>
          <a:xfrm>
            <a:off x="242207" y="6265367"/>
            <a:ext cx="7642093" cy="35452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a:buNone/>
            </a:pPr>
            <a:r>
              <a:rPr lang="fr-BE" sz="1000" b="0" i="0">
                <a:solidFill>
                  <a:srgbClr val="FFFFFF">
                    <a:lumMod val="50000"/>
                  </a:srgbClr>
                </a:solidFill>
                <a:latin typeface="Arial"/>
                <a:ea typeface="+mn-ea"/>
                <a:cs typeface="+mn-cs"/>
              </a:rPr>
              <a:t>Graphique créé par Cisco à partir de données Gartner. Source : Gartner, Inc., Forecast: Hosted Virtual Desktops, Worldwide, 2010-2014 (mise à jour 2010), 2010-2014 (mise à jour 2010), Ranjit Atwal, 1er décembre 2010.</a:t>
            </a:r>
            <a:endParaRPr lang="en-US" sz="1000" dirty="0">
              <a:solidFill>
                <a:schemeClr val="bg1">
                  <a:lumMod val="50000"/>
                </a:schemeClr>
              </a:solidFill>
            </a:endParaRPr>
          </a:p>
        </p:txBody>
      </p:sp>
      <p:grpSp>
        <p:nvGrpSpPr>
          <p:cNvPr id="4" name="Group 28"/>
          <p:cNvGrpSpPr/>
          <p:nvPr/>
        </p:nvGrpSpPr>
        <p:grpSpPr>
          <a:xfrm>
            <a:off x="1608879" y="1632030"/>
            <a:ext cx="6491807" cy="4686182"/>
            <a:chOff x="363560" y="1454150"/>
            <a:chExt cx="2627061" cy="4718050"/>
          </a:xfrm>
        </p:grpSpPr>
        <p:graphicFrame>
          <p:nvGraphicFramePr>
            <p:cNvPr id="8" name="Chart 7"/>
            <p:cNvGraphicFramePr/>
            <p:nvPr/>
          </p:nvGraphicFramePr>
          <p:xfrm>
            <a:off x="363560" y="1454150"/>
            <a:ext cx="2627061" cy="471805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17"/>
            <p:cNvGrpSpPr/>
            <p:nvPr/>
          </p:nvGrpSpPr>
          <p:grpSpPr>
            <a:xfrm>
              <a:off x="720117" y="2386422"/>
              <a:ext cx="1690338" cy="3211320"/>
              <a:chOff x="720117" y="2386422"/>
              <a:chExt cx="1690338" cy="3211320"/>
            </a:xfrm>
          </p:grpSpPr>
          <p:sp>
            <p:nvSpPr>
              <p:cNvPr id="17" name="TextBox 16"/>
              <p:cNvSpPr txBox="1"/>
              <p:nvPr/>
            </p:nvSpPr>
            <p:spPr>
              <a:xfrm>
                <a:off x="1879366" y="4665704"/>
                <a:ext cx="222020" cy="263389"/>
              </a:xfrm>
              <a:prstGeom prst="rect">
                <a:avLst/>
              </a:prstGeom>
              <a:noFill/>
            </p:spPr>
            <p:txBody>
              <a:bodyPr wrap="square" rtlCol="0">
                <a:spAutoFit/>
              </a:bodyPr>
              <a:lstStyle/>
              <a:p>
                <a:pPr algn="ctr" defTabSz="914400">
                  <a:buNone/>
                </a:pPr>
                <a:r>
                  <a:rPr lang="fr-BE" sz="1100" b="0" i="0" kern="1200">
                    <a:solidFill>
                      <a:srgbClr val="FFFFFF"/>
                    </a:solidFill>
                    <a:latin typeface="Arial"/>
                    <a:ea typeface="+mn-ea"/>
                    <a:cs typeface="+mn-cs"/>
                  </a:rPr>
                  <a:t>78 %</a:t>
                </a:r>
              </a:p>
            </p:txBody>
          </p:sp>
          <p:sp>
            <p:nvSpPr>
              <p:cNvPr id="19" name="TextBox 18"/>
              <p:cNvSpPr txBox="1"/>
              <p:nvPr/>
            </p:nvSpPr>
            <p:spPr>
              <a:xfrm>
                <a:off x="1300264" y="5070794"/>
                <a:ext cx="222020" cy="263389"/>
              </a:xfrm>
              <a:prstGeom prst="rect">
                <a:avLst/>
              </a:prstGeom>
              <a:noFill/>
            </p:spPr>
            <p:txBody>
              <a:bodyPr wrap="square" rtlCol="0">
                <a:spAutoFit/>
              </a:bodyPr>
              <a:lstStyle/>
              <a:p>
                <a:pPr algn="ctr" defTabSz="914400">
                  <a:buNone/>
                </a:pPr>
                <a:r>
                  <a:rPr lang="fr-BE" sz="1100" b="0" i="0" kern="1200">
                    <a:solidFill>
                      <a:srgbClr val="FFFFFF"/>
                    </a:solidFill>
                    <a:latin typeface="Arial"/>
                    <a:ea typeface="+mn-ea"/>
                    <a:cs typeface="+mn-cs"/>
                  </a:rPr>
                  <a:t>91 %</a:t>
                </a:r>
              </a:p>
            </p:txBody>
          </p:sp>
          <p:sp>
            <p:nvSpPr>
              <p:cNvPr id="20" name="TextBox 19"/>
              <p:cNvSpPr txBox="1"/>
              <p:nvPr/>
            </p:nvSpPr>
            <p:spPr>
              <a:xfrm>
                <a:off x="720117" y="5334353"/>
                <a:ext cx="222020" cy="263389"/>
              </a:xfrm>
              <a:prstGeom prst="rect">
                <a:avLst/>
              </a:prstGeom>
              <a:noFill/>
            </p:spPr>
            <p:txBody>
              <a:bodyPr wrap="square" rtlCol="0">
                <a:spAutoFit/>
              </a:bodyPr>
              <a:lstStyle/>
              <a:p>
                <a:pPr algn="ctr" defTabSz="914400">
                  <a:buNone/>
                </a:pPr>
                <a:r>
                  <a:rPr lang="fr-BE" sz="1100" b="0" i="0" kern="1200">
                    <a:solidFill>
                      <a:srgbClr val="FFFFFF"/>
                    </a:solidFill>
                    <a:latin typeface="Arial"/>
                    <a:ea typeface="+mn-ea"/>
                    <a:cs typeface="+mn-cs"/>
                  </a:rPr>
                  <a:t>138 %</a:t>
                </a:r>
              </a:p>
            </p:txBody>
          </p:sp>
          <p:cxnSp>
            <p:nvCxnSpPr>
              <p:cNvPr id="22" name="Straight Arrow Connector 21"/>
              <p:cNvCxnSpPr/>
              <p:nvPr/>
            </p:nvCxnSpPr>
            <p:spPr>
              <a:xfrm flipV="1">
                <a:off x="857869" y="4635528"/>
                <a:ext cx="386278" cy="504510"/>
              </a:xfrm>
              <a:prstGeom prst="straightConnector1">
                <a:avLst/>
              </a:prstGeom>
              <a:ln>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20398" y="3738216"/>
                <a:ext cx="427980" cy="821836"/>
              </a:xfrm>
              <a:prstGeom prst="straightConnector1">
                <a:avLst/>
              </a:prstGeom>
              <a:ln>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018152" y="2386422"/>
                <a:ext cx="392303" cy="1298887"/>
              </a:xfrm>
              <a:prstGeom prst="straightConnector1">
                <a:avLst/>
              </a:prstGeom>
              <a:ln>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grpSp>
      <p:sp>
        <p:nvSpPr>
          <p:cNvPr id="24" name="TextBox 23"/>
          <p:cNvSpPr txBox="1"/>
          <p:nvPr/>
        </p:nvSpPr>
        <p:spPr>
          <a:xfrm rot="16200000">
            <a:off x="671391" y="4245801"/>
            <a:ext cx="1483521" cy="261610"/>
          </a:xfrm>
          <a:prstGeom prst="rect">
            <a:avLst/>
          </a:prstGeom>
          <a:noFill/>
        </p:spPr>
        <p:txBody>
          <a:bodyPr wrap="square" rtlCol="0">
            <a:spAutoFit/>
          </a:bodyPr>
          <a:lstStyle/>
          <a:p>
            <a:pPr algn="r" defTabSz="914400">
              <a:buNone/>
            </a:pPr>
            <a:r>
              <a:rPr lang="fr-BE" sz="1100" b="0" i="0" kern="1200" dirty="0">
                <a:solidFill>
                  <a:srgbClr val="FFFFFF">
                    <a:lumMod val="50000"/>
                  </a:srgbClr>
                </a:solidFill>
                <a:latin typeface="Arial"/>
                <a:ea typeface="+mn-ea"/>
                <a:cs typeface="+mn-cs"/>
              </a:rPr>
              <a:t>En millions</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91" y="465216"/>
            <a:ext cx="8734095" cy="838200"/>
          </a:xfrm>
        </p:spPr>
        <p:txBody>
          <a:bodyPr/>
          <a:lstStyle/>
          <a:p>
            <a:pPr algn="l" defTabSz="914400">
              <a:lnSpc>
                <a:spcPct val="80000"/>
              </a:lnSpc>
              <a:spcBef>
                <a:spcPct val="0"/>
              </a:spcBef>
              <a:buNone/>
            </a:pPr>
            <a:r>
              <a:rPr lang="fr-BE" sz="3200" b="0" i="0" spc="0" baseline="0">
                <a:solidFill>
                  <a:srgbClr val="2B3082"/>
                </a:solidFill>
                <a:latin typeface="Arial"/>
                <a:ea typeface="+mj-ea"/>
                <a:cs typeface="+mj-cs"/>
              </a:rPr>
              <a:t>La virtualisation des postes de travail, en </a:t>
            </a:r>
            <a:r>
              <a:rPr lang="fr-BE" sz="3200" b="0" i="0" spc="0" baseline="0" smtClean="0">
                <a:solidFill>
                  <a:srgbClr val="2B3082"/>
                </a:solidFill>
                <a:latin typeface="Arial"/>
                <a:ea typeface="+mj-ea"/>
                <a:cs typeface="+mj-cs"/>
              </a:rPr>
              <a:t>bref</a:t>
            </a:r>
            <a:endParaRPr lang="fr-BE" sz="3200"/>
          </a:p>
        </p:txBody>
      </p:sp>
      <p:sp>
        <p:nvSpPr>
          <p:cNvPr id="3" name="Content Placeholder 2"/>
          <p:cNvSpPr>
            <a:spLocks noGrp="1"/>
          </p:cNvSpPr>
          <p:nvPr>
            <p:ph idx="1"/>
          </p:nvPr>
        </p:nvSpPr>
        <p:spPr>
          <a:xfrm>
            <a:off x="793751" y="1347944"/>
            <a:ext cx="8063170" cy="4885660"/>
          </a:xfrm>
        </p:spPr>
        <p:txBody>
          <a:bodyPr>
            <a:noAutofit/>
          </a:bodyPr>
          <a:lstStyle/>
          <a:p>
            <a:pPr marL="231800" indent="-231800" algn="l" defTabSz="914400">
              <a:spcBef>
                <a:spcPts val="1440"/>
              </a:spcBef>
              <a:buClr>
                <a:srgbClr val="1E1F81"/>
              </a:buClr>
              <a:buSzPct val="90000"/>
              <a:buFont typeface="Arial"/>
              <a:buChar char="•"/>
            </a:pPr>
            <a:r>
              <a:rPr lang="fr-BE" sz="2000" b="0" i="0" dirty="0">
                <a:solidFill>
                  <a:srgbClr val="2B3082"/>
                </a:solidFill>
                <a:latin typeface="Arial"/>
                <a:ea typeface="+mn-ea"/>
                <a:cs typeface="+mn-cs"/>
              </a:rPr>
              <a:t>La </a:t>
            </a:r>
            <a:r>
              <a:rPr lang="fr-BE" sz="2000" b="0" i="0" dirty="0" err="1">
                <a:solidFill>
                  <a:srgbClr val="2B3082"/>
                </a:solidFill>
                <a:latin typeface="Arial"/>
                <a:ea typeface="+mn-ea"/>
                <a:cs typeface="+mn-cs"/>
              </a:rPr>
              <a:t>virtualisation</a:t>
            </a:r>
            <a:r>
              <a:rPr lang="fr-BE" sz="2000" b="0" i="0" dirty="0">
                <a:solidFill>
                  <a:srgbClr val="2B3082"/>
                </a:solidFill>
                <a:latin typeface="Arial"/>
                <a:ea typeface="+mn-ea"/>
                <a:cs typeface="+mn-cs"/>
              </a:rPr>
              <a:t> des postes de travail fournit des postes de travail virtuels aux utilisateurs sur n'importe quel périphérique. L'environnement du poste de travail virtuel de l'utilisateur est assemblé et livré de manière dynamique via le réseau.</a:t>
            </a:r>
          </a:p>
          <a:p>
            <a:pPr marL="231800" indent="-231800" algn="l" defTabSz="914400">
              <a:lnSpc>
                <a:spcPct val="95000"/>
              </a:lnSpc>
              <a:spcBef>
                <a:spcPts val="1440"/>
              </a:spcBef>
              <a:buClr>
                <a:srgbClr val="00ADEF"/>
              </a:buClr>
              <a:buSzPct val="90000"/>
              <a:buFont typeface="Arial"/>
              <a:buChar char="•"/>
            </a:pPr>
            <a:endParaRPr lang="fr-BE" dirty="0" smtClean="0"/>
          </a:p>
          <a:p>
            <a:pPr marL="231800" indent="-231800" algn="l" defTabSz="914400">
              <a:lnSpc>
                <a:spcPct val="95000"/>
              </a:lnSpc>
              <a:spcBef>
                <a:spcPts val="1440"/>
              </a:spcBef>
              <a:buClr>
                <a:srgbClr val="00ADEF"/>
              </a:buClr>
              <a:buSzPct val="90000"/>
              <a:buFont typeface="Arial"/>
              <a:buChar char="•"/>
            </a:pPr>
            <a:endParaRPr lang="fr-BE" dirty="0" smtClean="0"/>
          </a:p>
          <a:p>
            <a:pPr marL="231800" indent="-231800" algn="l" defTabSz="914400">
              <a:lnSpc>
                <a:spcPct val="95000"/>
              </a:lnSpc>
              <a:spcBef>
                <a:spcPts val="1440"/>
              </a:spcBef>
              <a:buClr>
                <a:srgbClr val="00ADEF"/>
              </a:buClr>
              <a:buSzPct val="90000"/>
              <a:buFont typeface="Arial"/>
              <a:buChar char="•"/>
            </a:pPr>
            <a:endParaRPr lang="fr-BE" dirty="0" smtClean="0"/>
          </a:p>
          <a:p>
            <a:pPr marL="231800" indent="-231800" algn="l" defTabSz="914400">
              <a:lnSpc>
                <a:spcPct val="95000"/>
              </a:lnSpc>
              <a:spcBef>
                <a:spcPts val="1440"/>
              </a:spcBef>
              <a:buClr>
                <a:srgbClr val="00ADEF"/>
              </a:buClr>
              <a:buSzPct val="90000"/>
              <a:buFont typeface="Arial"/>
              <a:buChar char="•"/>
            </a:pPr>
            <a:endParaRPr lang="fr-BE" dirty="0" smtClean="0"/>
          </a:p>
          <a:p>
            <a:pPr marL="231800" indent="-231800" algn="l" defTabSz="914400">
              <a:lnSpc>
                <a:spcPct val="95000"/>
              </a:lnSpc>
              <a:spcBef>
                <a:spcPts val="1440"/>
              </a:spcBef>
              <a:buClr>
                <a:srgbClr val="00ADEF"/>
              </a:buClr>
              <a:buSzPct val="90000"/>
              <a:buFont typeface="Arial"/>
              <a:buChar char="•"/>
            </a:pPr>
            <a:endParaRPr lang="fr-BE" dirty="0" smtClean="0"/>
          </a:p>
          <a:p>
            <a:pPr marL="231800" indent="-231800" algn="l" defTabSz="914400">
              <a:spcBef>
                <a:spcPts val="1440"/>
              </a:spcBef>
              <a:buClr>
                <a:srgbClr val="1E1F81"/>
              </a:buClr>
              <a:buSzPct val="90000"/>
              <a:buFont typeface="Arial"/>
              <a:buChar char="•"/>
            </a:pPr>
            <a:r>
              <a:rPr lang="fr-BE" sz="2000" b="0" i="0" dirty="0" smtClean="0">
                <a:solidFill>
                  <a:srgbClr val="2B3082"/>
                </a:solidFill>
                <a:latin typeface="Arial"/>
                <a:ea typeface="+mn-ea"/>
                <a:cs typeface="+mn-cs"/>
              </a:rPr>
              <a:t>Différents </a:t>
            </a:r>
            <a:r>
              <a:rPr lang="fr-BE" sz="2000" b="0" i="0" dirty="0">
                <a:solidFill>
                  <a:srgbClr val="2B3082"/>
                </a:solidFill>
                <a:latin typeface="Arial"/>
                <a:ea typeface="+mn-ea"/>
                <a:cs typeface="+mn-cs"/>
              </a:rPr>
              <a:t>types d'utilisateurs sur le campus ont besoin de différents types de postes de travail. Certains exigent simplicité et normalisation, alors que d'autres exigent haute performance et personnalisation</a:t>
            </a:r>
            <a:r>
              <a:rPr lang="fr-BE" sz="2000" b="0" i="0" dirty="0" smtClean="0">
                <a:solidFill>
                  <a:srgbClr val="2B3082"/>
                </a:solidFill>
                <a:latin typeface="Arial"/>
                <a:ea typeface="+mn-ea"/>
                <a:cs typeface="+mn-cs"/>
              </a:rPr>
              <a:t>.</a:t>
            </a:r>
            <a:endParaRPr lang="fr-BE" dirty="0"/>
          </a:p>
        </p:txBody>
      </p:sp>
      <p:pic>
        <p:nvPicPr>
          <p:cNvPr id="58370" name="Picture 2"/>
          <p:cNvPicPr>
            <a:picLocks noChangeAspect="1" noChangeArrowheads="1"/>
          </p:cNvPicPr>
          <p:nvPr/>
        </p:nvPicPr>
        <p:blipFill>
          <a:blip r:embed="rId3" cstate="print"/>
          <a:srcRect/>
          <a:stretch>
            <a:fillRect/>
          </a:stretch>
        </p:blipFill>
        <p:spPr bwMode="auto">
          <a:xfrm>
            <a:off x="569173" y="2805520"/>
            <a:ext cx="2200275" cy="1685925"/>
          </a:xfrm>
          <a:prstGeom prst="rect">
            <a:avLst/>
          </a:prstGeom>
          <a:noFill/>
          <a:ln w="9525">
            <a:noFill/>
            <a:miter lim="800000"/>
            <a:headEnd/>
            <a:tailEnd/>
          </a:ln>
          <a:effectLst/>
        </p:spPr>
      </p:pic>
      <p:pic>
        <p:nvPicPr>
          <p:cNvPr id="58371" name="Picture 3"/>
          <p:cNvPicPr>
            <a:picLocks noChangeAspect="1" noChangeArrowheads="1"/>
          </p:cNvPicPr>
          <p:nvPr/>
        </p:nvPicPr>
        <p:blipFill>
          <a:blip r:embed="rId4" cstate="print"/>
          <a:srcRect/>
          <a:stretch>
            <a:fillRect/>
          </a:stretch>
        </p:blipFill>
        <p:spPr bwMode="auto">
          <a:xfrm>
            <a:off x="3212691" y="2639497"/>
            <a:ext cx="2314575" cy="1847850"/>
          </a:xfrm>
          <a:prstGeom prst="rect">
            <a:avLst/>
          </a:prstGeom>
          <a:noFill/>
          <a:ln w="9525">
            <a:noFill/>
            <a:miter lim="800000"/>
            <a:headEnd/>
            <a:tailEnd/>
          </a:ln>
          <a:effectLst/>
        </p:spPr>
      </p:pic>
      <p:sp>
        <p:nvSpPr>
          <p:cNvPr id="9" name="Rectangle 8"/>
          <p:cNvSpPr/>
          <p:nvPr/>
        </p:nvSpPr>
        <p:spPr>
          <a:xfrm>
            <a:off x="759449" y="4567408"/>
            <a:ext cx="1713931" cy="307777"/>
          </a:xfrm>
          <a:prstGeom prst="rect">
            <a:avLst/>
          </a:prstGeom>
        </p:spPr>
        <p:txBody>
          <a:bodyPr wrap="none">
            <a:spAutoFit/>
          </a:bodyPr>
          <a:lstStyle/>
          <a:p>
            <a:pPr algn="l" defTabSz="914400">
              <a:buNone/>
            </a:pPr>
            <a:r>
              <a:rPr lang="fr-BE" sz="1400" b="1" i="0" dirty="0" smtClean="0">
                <a:solidFill>
                  <a:srgbClr val="8E8E95"/>
                </a:solidFill>
                <a:latin typeface="Arial"/>
                <a:ea typeface="+mn-ea"/>
                <a:cs typeface="+mn-cs"/>
              </a:rPr>
              <a:t>Accès en tout lieu</a:t>
            </a:r>
            <a:endParaRPr lang="fr-BE" sz="1400" b="1" dirty="0">
              <a:solidFill>
                <a:srgbClr val="8E8E95"/>
              </a:solidFill>
            </a:endParaRPr>
          </a:p>
        </p:txBody>
      </p:sp>
      <p:sp>
        <p:nvSpPr>
          <p:cNvPr id="10" name="Rectangle 9"/>
          <p:cNvSpPr/>
          <p:nvPr/>
        </p:nvSpPr>
        <p:spPr>
          <a:xfrm>
            <a:off x="3300990" y="4560313"/>
            <a:ext cx="2381354" cy="523311"/>
          </a:xfrm>
          <a:prstGeom prst="rect">
            <a:avLst/>
          </a:prstGeom>
        </p:spPr>
        <p:txBody>
          <a:bodyPr wrap="square">
            <a:spAutoFit/>
          </a:bodyPr>
          <a:lstStyle/>
          <a:p>
            <a:pPr algn="ctr" defTabSz="914400">
              <a:buNone/>
            </a:pPr>
            <a:r>
              <a:rPr lang="fr-BE" sz="1400" b="1" i="0" dirty="0" smtClean="0">
                <a:solidFill>
                  <a:srgbClr val="8E8E95"/>
                </a:solidFill>
                <a:latin typeface="Arial"/>
                <a:ea typeface="+mn-ea"/>
                <a:cs typeface="+mn-cs"/>
              </a:rPr>
              <a:t>Assemblage dynamique du poste de travail</a:t>
            </a:r>
            <a:endParaRPr lang="fr-BE" sz="1400" b="1" dirty="0">
              <a:solidFill>
                <a:srgbClr val="8E8E95"/>
              </a:solidFill>
            </a:endParaRPr>
          </a:p>
        </p:txBody>
      </p:sp>
      <p:sp>
        <p:nvSpPr>
          <p:cNvPr id="11" name="Rectangle 10"/>
          <p:cNvSpPr/>
          <p:nvPr/>
        </p:nvSpPr>
        <p:spPr>
          <a:xfrm>
            <a:off x="6675169" y="4563851"/>
            <a:ext cx="1119217" cy="307777"/>
          </a:xfrm>
          <a:prstGeom prst="rect">
            <a:avLst/>
          </a:prstGeom>
        </p:spPr>
        <p:txBody>
          <a:bodyPr wrap="none">
            <a:spAutoFit/>
          </a:bodyPr>
          <a:lstStyle/>
          <a:p>
            <a:pPr algn="l" defTabSz="914400">
              <a:buNone/>
            </a:pPr>
            <a:r>
              <a:rPr lang="fr-BE" sz="1400" b="1" i="0" smtClean="0">
                <a:solidFill>
                  <a:srgbClr val="8E8E95"/>
                </a:solidFill>
                <a:latin typeface="Arial"/>
                <a:ea typeface="+mn-ea"/>
                <a:cs typeface="+mn-cs"/>
              </a:rPr>
              <a:t>Multimédia</a:t>
            </a:r>
            <a:endParaRPr lang="fr-BE" sz="1400" b="1" i="0">
              <a:solidFill>
                <a:srgbClr val="8E8E95"/>
              </a:solidFill>
              <a:latin typeface="Arial"/>
              <a:ea typeface="+mn-ea"/>
              <a:cs typeface="+mn-cs"/>
            </a:endParaRPr>
          </a:p>
        </p:txBody>
      </p:sp>
      <p:pic>
        <p:nvPicPr>
          <p:cNvPr id="58374" name="Picture 6"/>
          <p:cNvPicPr>
            <a:picLocks noChangeAspect="1" noChangeArrowheads="1"/>
          </p:cNvPicPr>
          <p:nvPr/>
        </p:nvPicPr>
        <p:blipFill>
          <a:blip r:embed="rId5" cstate="print"/>
          <a:srcRect/>
          <a:stretch>
            <a:fillRect/>
          </a:stretch>
        </p:blipFill>
        <p:spPr bwMode="auto">
          <a:xfrm>
            <a:off x="5812022" y="3018059"/>
            <a:ext cx="2857500" cy="140970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700"/>
                                        <p:tgtEl>
                                          <p:spTgt spid="58370"/>
                                        </p:tgtEl>
                                      </p:cBhvr>
                                    </p:animEffect>
                                  </p:childTnLst>
                                </p:cTn>
                              </p:par>
                            </p:childTnLst>
                          </p:cTn>
                        </p:par>
                        <p:par>
                          <p:cTn id="8" fill="hold">
                            <p:stCondLst>
                              <p:cond delay="700"/>
                            </p:stCondLst>
                            <p:childTnLst>
                              <p:par>
                                <p:cTn id="9" presetID="10" presetClass="entr" presetSubtype="0" fill="hold" nodeType="afterEffect">
                                  <p:stCondLst>
                                    <p:cond delay="0"/>
                                  </p:stCondLst>
                                  <p:childTnLst>
                                    <p:set>
                                      <p:cBhvr>
                                        <p:cTn id="10" dur="1" fill="hold">
                                          <p:stCondLst>
                                            <p:cond delay="0"/>
                                          </p:stCondLst>
                                        </p:cTn>
                                        <p:tgtEl>
                                          <p:spTgt spid="58371"/>
                                        </p:tgtEl>
                                        <p:attrNameLst>
                                          <p:attrName>style.visibility</p:attrName>
                                        </p:attrNameLst>
                                      </p:cBhvr>
                                      <p:to>
                                        <p:strVal val="visible"/>
                                      </p:to>
                                    </p:set>
                                    <p:animEffect transition="in" filter="fade">
                                      <p:cBhvr>
                                        <p:cTn id="11" dur="700"/>
                                        <p:tgtEl>
                                          <p:spTgt spid="58371"/>
                                        </p:tgtEl>
                                      </p:cBhvr>
                                    </p:animEffect>
                                  </p:childTnLst>
                                </p:cTn>
                              </p:par>
                            </p:childTnLst>
                          </p:cTn>
                        </p:par>
                        <p:par>
                          <p:cTn id="12" fill="hold">
                            <p:stCondLst>
                              <p:cond delay="1400"/>
                            </p:stCondLst>
                            <p:childTnLst>
                              <p:par>
                                <p:cTn id="13" presetID="10" presetClass="entr" presetSubtype="0" fill="hold" nodeType="afterEffect">
                                  <p:stCondLst>
                                    <p:cond delay="0"/>
                                  </p:stCondLst>
                                  <p:childTnLst>
                                    <p:set>
                                      <p:cBhvr>
                                        <p:cTn id="14" dur="1" fill="hold">
                                          <p:stCondLst>
                                            <p:cond delay="0"/>
                                          </p:stCondLst>
                                        </p:cTn>
                                        <p:tgtEl>
                                          <p:spTgt spid="58374"/>
                                        </p:tgtEl>
                                        <p:attrNameLst>
                                          <p:attrName>style.visibility</p:attrName>
                                        </p:attrNameLst>
                                      </p:cBhvr>
                                      <p:to>
                                        <p:strVal val="visible"/>
                                      </p:to>
                                    </p:set>
                                    <p:animEffect transition="in" filter="fade">
                                      <p:cBhvr>
                                        <p:cTn id="15" dur="700"/>
                                        <p:tgtEl>
                                          <p:spTgt spid="58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rot="5400000">
            <a:off x="1849531" y="-440831"/>
            <a:ext cx="5444938" cy="9144000"/>
          </a:xfrm>
          <a:prstGeom prst="round2SameRect">
            <a:avLst>
              <a:gd name="adj1" fmla="val 116"/>
              <a:gd name="adj2" fmla="val 0"/>
            </a:avLst>
          </a:prstGeom>
          <a:gradFill flip="none" rotWithShape="1">
            <a:gsLst>
              <a:gs pos="100000">
                <a:srgbClr val="C4C4C4">
                  <a:alpha val="72000"/>
                </a:srgbClr>
              </a:gs>
              <a:gs pos="0">
                <a:srgbClr val="E4E4E4"/>
              </a:gs>
              <a:gs pos="39000">
                <a:srgbClr val="DBDBDB">
                  <a:alpha val="86000"/>
                </a:srgbClr>
              </a:gs>
              <a:gs pos="73000">
                <a:schemeClr val="bg1">
                  <a:lumMod val="95000"/>
                  <a:alpha val="0"/>
                </a:schemeClr>
              </a:gs>
            </a:gsLst>
            <a:lin ang="9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5" name="Text Placeholder 2"/>
          <p:cNvSpPr txBox="1">
            <a:spLocks/>
          </p:cNvSpPr>
          <p:nvPr/>
        </p:nvSpPr>
        <p:spPr>
          <a:xfrm>
            <a:off x="229702" y="1543961"/>
            <a:ext cx="4168125" cy="5532677"/>
          </a:xfrm>
          <a:prstGeom prst="rect">
            <a:avLst/>
          </a:prstGeom>
        </p:spPr>
        <p:txBody>
          <a:bodyPr vert="horz" lIns="91440" tIns="45720" rIns="91440" bIns="45720" rtlCol="0">
            <a:noAutofit/>
          </a:bodyPr>
          <a:lstStyle>
            <a:lvl1pPr marL="231775" indent="-231775" algn="l" defTabSz="914400" rtl="0" eaLnBrk="1" latinLnBrk="0" hangingPunct="1">
              <a:lnSpc>
                <a:spcPct val="95000"/>
              </a:lnSpc>
              <a:spcBef>
                <a:spcPts val="1480"/>
              </a:spcBef>
              <a:buClr>
                <a:srgbClr val="00ADEF"/>
              </a:buClr>
              <a:buSzPct val="90000"/>
              <a:buFont typeface="Arial"/>
              <a:buChar char="•"/>
              <a:tabLst/>
              <a:defRPr lang="en-US" sz="2200" kern="1200">
                <a:solidFill>
                  <a:srgbClr val="2B348E"/>
                </a:solidFill>
                <a:latin typeface="+mj-lt"/>
                <a:ea typeface="+mn-ea"/>
                <a:cs typeface="+mn-cs"/>
              </a:defRPr>
            </a:lvl1pPr>
            <a:lvl2pPr marL="569913" indent="-163513" algn="l" defTabSz="914400" rtl="0" eaLnBrk="1" latinLnBrk="0" hangingPunct="1">
              <a:lnSpc>
                <a:spcPct val="95000"/>
              </a:lnSpc>
              <a:spcBef>
                <a:spcPts val="600"/>
              </a:spcBef>
              <a:buClr>
                <a:srgbClr val="00ADEF"/>
              </a:buClr>
              <a:buFont typeface="Arial"/>
              <a:buChar char="•"/>
              <a:defRPr lang="en-US" sz="1800" kern="1200">
                <a:solidFill>
                  <a:srgbClr val="2B348E"/>
                </a:solidFill>
                <a:latin typeface="+mj-lt"/>
                <a:ea typeface="+mn-ea"/>
                <a:cs typeface="+mn-cs"/>
              </a:defRPr>
            </a:lvl2pPr>
            <a:lvl3pPr marL="741363" indent="-173038" algn="l" defTabSz="741363" rtl="0" eaLnBrk="1" latinLnBrk="0" hangingPunct="1">
              <a:lnSpc>
                <a:spcPct val="95000"/>
              </a:lnSpc>
              <a:spcBef>
                <a:spcPts val="840"/>
              </a:spcBef>
              <a:buClr>
                <a:srgbClr val="00ADEF"/>
              </a:buClr>
              <a:buFont typeface="Arial"/>
              <a:buChar char="•"/>
              <a:defRPr lang="en-US" sz="1600" kern="1200">
                <a:solidFill>
                  <a:srgbClr val="2B348E"/>
                </a:solidFill>
                <a:latin typeface="+mj-lt"/>
                <a:ea typeface="+mn-ea"/>
                <a:cs typeface="+mn-cs"/>
              </a:defRPr>
            </a:lvl3pPr>
            <a:lvl4pPr marL="914400" indent="-225425" algn="l" defTabSz="914400" rtl="0" eaLnBrk="1" latinLnBrk="0" hangingPunct="1">
              <a:lnSpc>
                <a:spcPct val="95000"/>
              </a:lnSpc>
              <a:spcBef>
                <a:spcPts val="840"/>
              </a:spcBef>
              <a:buClr>
                <a:srgbClr val="00ADEF"/>
              </a:buClr>
              <a:buFont typeface="Arial"/>
              <a:buChar char="•"/>
              <a:defRPr lang="en-US" sz="1400" kern="1200">
                <a:solidFill>
                  <a:srgbClr val="2B348E"/>
                </a:solidFill>
                <a:latin typeface="+mj-lt"/>
                <a:ea typeface="+mn-ea"/>
                <a:cs typeface="+mn-cs"/>
              </a:defRPr>
            </a:lvl4pPr>
            <a:lvl5pPr marL="1027113" indent="-225425" algn="l" defTabSz="914400" rtl="0" eaLnBrk="1" latinLnBrk="0" hangingPunct="1">
              <a:lnSpc>
                <a:spcPct val="95000"/>
              </a:lnSpc>
              <a:spcBef>
                <a:spcPts val="840"/>
              </a:spcBef>
              <a:buClr>
                <a:srgbClr val="00ADEF"/>
              </a:buClr>
              <a:buFont typeface="Arial"/>
              <a:buChar char="•"/>
              <a:defRPr lang="en-US" sz="1400" kern="1200">
                <a:solidFill>
                  <a:srgbClr val="2B348E"/>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14400">
              <a:spcBef>
                <a:spcPts val="1000"/>
              </a:spcBef>
              <a:buNone/>
            </a:pPr>
            <a:r>
              <a:rPr lang="fr-BE" b="0" i="0" dirty="0">
                <a:solidFill>
                  <a:srgbClr val="652D89">
                    <a:lumMod val="75000"/>
                  </a:srgbClr>
                </a:solidFill>
                <a:latin typeface="Arial"/>
                <a:ea typeface="+mn-ea"/>
                <a:cs typeface="+mn-cs"/>
              </a:rPr>
              <a:t>Pressions et défis</a:t>
            </a:r>
            <a:endParaRPr lang="en-US" dirty="0">
              <a:solidFill>
                <a:schemeClr val="accent6">
                  <a:lumMod val="75000"/>
                </a:schemeClr>
              </a:solidFill>
            </a:endParaRPr>
          </a:p>
          <a:p>
            <a:pPr>
              <a:buClr>
                <a:schemeClr val="accent1"/>
              </a:buClr>
            </a:pPr>
            <a:r>
              <a:rPr lang="fr-BE" sz="1700" dirty="0">
                <a:solidFill>
                  <a:srgbClr val="0070C0"/>
                </a:solidFill>
              </a:rPr>
              <a:t>Augmentation des coûts (renouvellement des PC, énergie et assistance)</a:t>
            </a:r>
          </a:p>
          <a:p>
            <a:pPr>
              <a:buClr>
                <a:schemeClr val="accent1"/>
              </a:buClr>
            </a:pPr>
            <a:r>
              <a:rPr lang="fr-BE" sz="1700" dirty="0">
                <a:solidFill>
                  <a:srgbClr val="0070C0"/>
                </a:solidFill>
              </a:rPr>
              <a:t>Attentes grandissantes des étudiants, des enseignants et du personnel</a:t>
            </a:r>
          </a:p>
          <a:p>
            <a:pPr>
              <a:buClr>
                <a:schemeClr val="accent1"/>
              </a:buClr>
            </a:pPr>
            <a:r>
              <a:rPr lang="fr-BE" sz="1700" dirty="0">
                <a:solidFill>
                  <a:srgbClr val="0070C0"/>
                </a:solidFill>
              </a:rPr>
              <a:t>Mobilité et BYOD</a:t>
            </a:r>
          </a:p>
          <a:p>
            <a:pPr>
              <a:buClr>
                <a:schemeClr val="accent1"/>
              </a:buClr>
            </a:pPr>
            <a:r>
              <a:rPr lang="fr-BE" sz="1700" dirty="0">
                <a:solidFill>
                  <a:srgbClr val="0070C0"/>
                </a:solidFill>
              </a:rPr>
              <a:t>Limites du modèle de laboratoire informatique</a:t>
            </a:r>
          </a:p>
          <a:p>
            <a:pPr>
              <a:buClr>
                <a:schemeClr val="accent1"/>
              </a:buClr>
            </a:pPr>
            <a:r>
              <a:rPr lang="fr-BE" sz="1700" dirty="0">
                <a:solidFill>
                  <a:srgbClr val="0070C0"/>
                </a:solidFill>
              </a:rPr>
              <a:t>Engorgement du data center et du réseau</a:t>
            </a:r>
          </a:p>
          <a:p>
            <a:pPr>
              <a:buClr>
                <a:schemeClr val="accent1"/>
              </a:buClr>
            </a:pPr>
            <a:r>
              <a:rPr lang="fr-BE" sz="1700" dirty="0">
                <a:solidFill>
                  <a:srgbClr val="0070C0"/>
                </a:solidFill>
              </a:rPr>
              <a:t>Sécurité et conformité</a:t>
            </a:r>
          </a:p>
          <a:p>
            <a:pPr>
              <a:buClr>
                <a:schemeClr val="accent1"/>
              </a:buClr>
            </a:pPr>
            <a:r>
              <a:rPr lang="fr-BE" sz="1700" dirty="0">
                <a:solidFill>
                  <a:srgbClr val="0070C0"/>
                </a:solidFill>
              </a:rPr>
              <a:t>Nouveaux modèle</a:t>
            </a:r>
            <a:r>
              <a:rPr lang="fr-BE" sz="1700" b="0" i="0" dirty="0">
                <a:solidFill>
                  <a:srgbClr val="0070C0"/>
                </a:solidFill>
                <a:latin typeface="Arial"/>
                <a:ea typeface="+mn-ea"/>
                <a:cs typeface="+mn-cs"/>
              </a:rPr>
              <a:t>s commerciaux </a:t>
            </a:r>
          </a:p>
        </p:txBody>
      </p:sp>
      <p:sp>
        <p:nvSpPr>
          <p:cNvPr id="2" name="Title 1"/>
          <p:cNvSpPr>
            <a:spLocks noGrp="1"/>
          </p:cNvSpPr>
          <p:nvPr>
            <p:ph type="title"/>
          </p:nvPr>
        </p:nvSpPr>
        <p:spPr>
          <a:xfrm>
            <a:off x="229702" y="432215"/>
            <a:ext cx="8740127" cy="838200"/>
          </a:xfrm>
        </p:spPr>
        <p:txBody>
          <a:bodyPr/>
          <a:lstStyle/>
          <a:p>
            <a:pPr algn="l" defTabSz="914400">
              <a:lnSpc>
                <a:spcPct val="80000"/>
              </a:lnSpc>
              <a:spcBef>
                <a:spcPct val="0"/>
              </a:spcBef>
              <a:buNone/>
            </a:pPr>
            <a:r>
              <a:rPr lang="fr-BE" sz="3200" b="0" i="0" spc="0" baseline="0" dirty="0" err="1">
                <a:solidFill>
                  <a:srgbClr val="2B348E"/>
                </a:solidFill>
                <a:latin typeface="Arial"/>
                <a:ea typeface="+mj-ea"/>
                <a:cs typeface="+mj-cs"/>
              </a:rPr>
              <a:t>Virtualisation</a:t>
            </a:r>
            <a:r>
              <a:rPr lang="fr-BE" sz="3200" b="0" i="0" spc="0" baseline="0" dirty="0">
                <a:solidFill>
                  <a:srgbClr val="2B348E"/>
                </a:solidFill>
                <a:latin typeface="Arial"/>
                <a:ea typeface="+mj-ea"/>
                <a:cs typeface="+mj-cs"/>
              </a:rPr>
              <a:t> du poste de travail et </a:t>
            </a:r>
            <a:r>
              <a:rPr lang="fr-BE" sz="3200" b="0" i="0" spc="0" baseline="0" dirty="0" smtClean="0">
                <a:solidFill>
                  <a:srgbClr val="2B348E"/>
                </a:solidFill>
                <a:latin typeface="Arial"/>
                <a:ea typeface="+mj-ea"/>
                <a:cs typeface="+mj-cs"/>
              </a:rPr>
              <a:t>enseignement</a:t>
            </a:r>
            <a:endParaRPr lang="fr-BE" dirty="0"/>
          </a:p>
        </p:txBody>
      </p:sp>
      <p:grpSp>
        <p:nvGrpSpPr>
          <p:cNvPr id="4" name="Group 3"/>
          <p:cNvGrpSpPr/>
          <p:nvPr/>
        </p:nvGrpSpPr>
        <p:grpSpPr>
          <a:xfrm>
            <a:off x="4383314" y="1403683"/>
            <a:ext cx="4535424" cy="5823772"/>
            <a:chOff x="4383314" y="1403683"/>
            <a:chExt cx="4535424" cy="5823772"/>
          </a:xfrm>
        </p:grpSpPr>
        <p:grpSp>
          <p:nvGrpSpPr>
            <p:cNvPr id="12" name="Group 11"/>
            <p:cNvGrpSpPr/>
            <p:nvPr/>
          </p:nvGrpSpPr>
          <p:grpSpPr>
            <a:xfrm>
              <a:off x="4383314" y="1403683"/>
              <a:ext cx="4535424" cy="5823772"/>
              <a:chOff x="4383314" y="1285101"/>
              <a:chExt cx="4535424" cy="5299411"/>
            </a:xfrm>
          </p:grpSpPr>
          <p:sp>
            <p:nvSpPr>
              <p:cNvPr id="13" name="Round Same Side Corner Rectangle 12"/>
              <p:cNvSpPr/>
              <p:nvPr/>
            </p:nvSpPr>
            <p:spPr>
              <a:xfrm>
                <a:off x="4397827" y="1285101"/>
                <a:ext cx="4513942" cy="5020450"/>
              </a:xfrm>
              <a:prstGeom prst="round2SameRect">
                <a:avLst>
                  <a:gd name="adj1" fmla="val 4045"/>
                  <a:gd name="adj2" fmla="val 0"/>
                </a:avLst>
              </a:prstGeom>
              <a:gradFill flip="none" rotWithShape="1">
                <a:gsLst>
                  <a:gs pos="100000">
                    <a:schemeClr val="bg1"/>
                  </a:gs>
                  <a:gs pos="0">
                    <a:srgbClr val="E4E4E4"/>
                  </a:gs>
                  <a:gs pos="39000">
                    <a:schemeClr val="bg1">
                      <a:lumMod val="95000"/>
                    </a:schemeClr>
                  </a:gs>
                  <a:gs pos="73000">
                    <a:schemeClr val="bg1"/>
                  </a:gs>
                </a:gsLst>
                <a:lin ang="8100000" scaled="1"/>
                <a:tileRect/>
              </a:gradFill>
              <a:ln>
                <a:noFill/>
              </a:ln>
              <a:effectLst>
                <a:innerShdw blurRad="114300">
                  <a:prstClr val="black"/>
                </a:innerShdw>
              </a:effectLst>
              <a:scene3d>
                <a:camera prst="orthographicFront"/>
                <a:lightRig rig="threePt" dir="t">
                  <a:rot lat="0" lon="0" rev="21594000"/>
                </a:lightRig>
              </a:scene3d>
              <a:sp3d>
                <a:bevel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6">
                      <a:lumMod val="75000"/>
                    </a:schemeClr>
                  </a:solidFill>
                </a:endParaRPr>
              </a:p>
            </p:txBody>
          </p:sp>
          <p:sp>
            <p:nvSpPr>
              <p:cNvPr id="14" name="Rectangle 13"/>
              <p:cNvSpPr/>
              <p:nvPr/>
            </p:nvSpPr>
            <p:spPr>
              <a:xfrm>
                <a:off x="4383314" y="5522686"/>
                <a:ext cx="4535424" cy="1061826"/>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pic>
          <p:nvPicPr>
            <p:cNvPr id="3" name="Picture 1" descr="C:\Users\gserda\Documents\Edu Photos\AM63436.jpg"/>
            <p:cNvPicPr>
              <a:picLocks noChangeAspect="1" noChangeArrowheads="1"/>
            </p:cNvPicPr>
            <p:nvPr/>
          </p:nvPicPr>
          <p:blipFill>
            <a:blip r:embed="rId3" cstate="print"/>
            <a:srcRect/>
            <a:stretch>
              <a:fillRect/>
            </a:stretch>
          </p:blipFill>
          <p:spPr bwMode="auto">
            <a:xfrm>
              <a:off x="4961964" y="4331589"/>
              <a:ext cx="3576918" cy="2384611"/>
            </a:xfrm>
            <a:prstGeom prst="rect">
              <a:avLst/>
            </a:prstGeom>
            <a:noFill/>
            <a:ln w="38100">
              <a:solidFill>
                <a:schemeClr val="accent6">
                  <a:lumMod val="60000"/>
                  <a:lumOff val="40000"/>
                </a:schemeClr>
              </a:solidFill>
            </a:ln>
          </p:spPr>
        </p:pic>
        <p:sp>
          <p:nvSpPr>
            <p:cNvPr id="17" name="TextBox 16"/>
            <p:cNvSpPr txBox="1"/>
            <p:nvPr/>
          </p:nvSpPr>
          <p:spPr>
            <a:xfrm>
              <a:off x="4410479" y="1516752"/>
              <a:ext cx="4464424" cy="2635624"/>
            </a:xfrm>
            <a:prstGeom prst="rect">
              <a:avLst/>
            </a:prstGeom>
            <a:noFill/>
          </p:spPr>
          <p:txBody>
            <a:bodyPr wrap="square" rtlCol="0">
              <a:noAutofit/>
            </a:bodyPr>
            <a:lstStyle/>
            <a:p>
              <a:pPr algn="l" defTabSz="914400">
                <a:buNone/>
              </a:pPr>
              <a:r>
                <a:rPr lang="fr-BE" sz="1400" b="0" i="1" dirty="0" smtClean="0">
                  <a:solidFill>
                    <a:srgbClr val="652D89">
                      <a:lumMod val="75000"/>
                    </a:srgbClr>
                  </a:solidFill>
                  <a:latin typeface="Arial"/>
                  <a:ea typeface="+mn-ea"/>
                  <a:cs typeface="+mn-cs"/>
                </a:rPr>
                <a:t>« Comment faire plus avec moins ? C'est là que les postes de travail virtuels entrent en jeu. On constate des économies. On constate une diminution du nombre de demandes adressées au centre d'assistance. Vous constatez une diminution du nombre de kilomètres que vos techniciens doivent faire pour régler ces problèmes. Chaque fois que vous pouvez gérer une application particulière de manière centralisée, cela facilite grandement votre travail. »</a:t>
              </a:r>
            </a:p>
            <a:p>
              <a:pPr algn="r" defTabSz="914400">
                <a:buNone/>
              </a:pPr>
              <a:r>
                <a:rPr lang="fr-BE" sz="1200" b="0" i="0" dirty="0" smtClean="0">
                  <a:solidFill>
                    <a:srgbClr val="652D89">
                      <a:lumMod val="75000"/>
                    </a:srgbClr>
                  </a:solidFill>
                  <a:latin typeface="Arial"/>
                  <a:ea typeface="+mn-ea"/>
                  <a:cs typeface="+mn-cs"/>
                </a:rPr>
                <a:t>Brooks </a:t>
              </a:r>
              <a:r>
                <a:rPr lang="fr-BE" sz="1200" b="0" i="0" dirty="0">
                  <a:solidFill>
                    <a:srgbClr val="652D89">
                      <a:lumMod val="75000"/>
                    </a:srgbClr>
                  </a:solidFill>
                  <a:latin typeface="Arial"/>
                  <a:ea typeface="+mn-ea"/>
                  <a:cs typeface="+mn-cs"/>
                </a:rPr>
                <a:t>Moore</a:t>
              </a:r>
            </a:p>
            <a:p>
              <a:pPr algn="r" defTabSz="914400">
                <a:buNone/>
              </a:pPr>
              <a:r>
                <a:rPr lang="fr-BE" sz="1200" b="0" i="0" dirty="0">
                  <a:solidFill>
                    <a:srgbClr val="652D89">
                      <a:lumMod val="75000"/>
                    </a:srgbClr>
                  </a:solidFill>
                  <a:latin typeface="Arial"/>
                  <a:ea typeface="+mn-ea"/>
                  <a:cs typeface="+mn-cs"/>
                </a:rPr>
                <a:t>Responsable des services informatiques</a:t>
              </a:r>
            </a:p>
            <a:p>
              <a:pPr algn="r" defTabSz="914400">
                <a:buNone/>
              </a:pPr>
              <a:r>
                <a:rPr lang="fr-BE" sz="1200" b="0" i="0" dirty="0" err="1">
                  <a:solidFill>
                    <a:srgbClr val="652D89">
                      <a:lumMod val="75000"/>
                    </a:srgbClr>
                  </a:solidFill>
                  <a:latin typeface="Arial"/>
                  <a:ea typeface="+mn-ea"/>
                  <a:cs typeface="+mn-cs"/>
                </a:rPr>
                <a:t>Aledo</a:t>
              </a:r>
              <a:r>
                <a:rPr lang="fr-BE" sz="1200" b="0" i="0" dirty="0">
                  <a:solidFill>
                    <a:srgbClr val="652D89">
                      <a:lumMod val="75000"/>
                    </a:srgbClr>
                  </a:solidFill>
                  <a:latin typeface="Arial"/>
                  <a:ea typeface="+mn-ea"/>
                  <a:cs typeface="+mn-cs"/>
                </a:rPr>
                <a:t> Independent </a:t>
              </a:r>
              <a:r>
                <a:rPr lang="fr-BE" sz="1200" b="0" i="0" dirty="0" err="1">
                  <a:solidFill>
                    <a:srgbClr val="652D89">
                      <a:lumMod val="75000"/>
                    </a:srgbClr>
                  </a:solidFill>
                  <a:latin typeface="Arial"/>
                  <a:ea typeface="+mn-ea"/>
                  <a:cs typeface="+mn-cs"/>
                </a:rPr>
                <a:t>School</a:t>
              </a:r>
              <a:r>
                <a:rPr lang="fr-BE" sz="1200" b="0" i="0" dirty="0">
                  <a:solidFill>
                    <a:srgbClr val="652D89">
                      <a:lumMod val="75000"/>
                    </a:srgbClr>
                  </a:solidFill>
                  <a:latin typeface="Arial"/>
                  <a:ea typeface="+mn-ea"/>
                  <a:cs typeface="+mn-cs"/>
                </a:rPr>
                <a:t> District</a:t>
              </a:r>
            </a:p>
            <a:p>
              <a:pPr algn="ctr" defTabSz="914400">
                <a:buNone/>
              </a:pPr>
              <a:endParaRPr lang="fr-BE" sz="1400" dirty="0" smtClean="0">
                <a:solidFill>
                  <a:srgbClr val="652D89">
                    <a:lumMod val="75000"/>
                  </a:srgbClr>
                </a:solidFill>
              </a:endParaRPr>
            </a:p>
            <a:p>
              <a:pPr algn="l" defTabSz="914400">
                <a:buNone/>
              </a:pPr>
              <a:endParaRPr lang="fr-BE" sz="1400"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29702" y="642771"/>
            <a:ext cx="8588861" cy="645459"/>
          </a:xfrm>
        </p:spPr>
        <p:txBody>
          <a:bodyPr/>
          <a:lstStyle/>
          <a:p>
            <a:pPr algn="l" defTabSz="914400">
              <a:lnSpc>
                <a:spcPct val="80000"/>
              </a:lnSpc>
              <a:spcBef>
                <a:spcPct val="0"/>
              </a:spcBef>
              <a:buNone/>
            </a:pPr>
            <a:r>
              <a:rPr lang="fr-BE" sz="3200" b="0" i="0" spc="0" baseline="0" dirty="0">
                <a:solidFill>
                  <a:srgbClr val="2B348E"/>
                </a:solidFill>
                <a:latin typeface="Arial"/>
                <a:ea typeface="+mj-ea"/>
                <a:cs typeface="+mj-cs"/>
              </a:rPr>
              <a:t>Avantages de VXI pour l'enseignement</a:t>
            </a:r>
            <a:endParaRPr lang="en-US" dirty="0"/>
          </a:p>
        </p:txBody>
      </p:sp>
      <p:sp>
        <p:nvSpPr>
          <p:cNvPr id="3" name="Text Placeholder 2"/>
          <p:cNvSpPr>
            <a:spLocks noGrp="1"/>
          </p:cNvSpPr>
          <p:nvPr>
            <p:ph type="body" sz="quarter" idx="4294967295"/>
          </p:nvPr>
        </p:nvSpPr>
        <p:spPr>
          <a:xfrm>
            <a:off x="323757" y="1373086"/>
            <a:ext cx="5368152" cy="5290679"/>
          </a:xfrm>
        </p:spPr>
        <p:txBody>
          <a:bodyPr wrap="square">
            <a:spAutoFit/>
          </a:bodyPr>
          <a:lstStyle/>
          <a:p>
            <a:pPr marL="115854" indent="-58704" algn="l" defTabSz="914400">
              <a:lnSpc>
                <a:spcPct val="100000"/>
              </a:lnSpc>
              <a:spcBef>
                <a:spcPts val="800"/>
              </a:spcBef>
              <a:buNone/>
            </a:pPr>
            <a:r>
              <a:rPr lang="fr-BE" sz="1600" b="0" i="0" dirty="0" err="1"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Administrators</a:t>
            </a:r>
            <a:endParaRPr lang="fr-BE"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230154" lvl="1" indent="-173004" algn="l" defTabSz="914400">
              <a:lnSpc>
                <a:spcPct val="80000"/>
              </a:lnSpc>
              <a:spcBef>
                <a:spcPts val="600"/>
              </a:spcBef>
              <a:spcAft>
                <a:spcPts val="600"/>
              </a:spcAft>
              <a:buClr>
                <a:srgbClr val="00ADEF"/>
              </a:buClr>
              <a:buSzPct val="80000"/>
              <a:buFont typeface="Arial"/>
              <a:buChar char="•"/>
            </a:pPr>
            <a:r>
              <a:rPr lang="fr-BE" sz="1600" b="0" i="0" dirty="0" smtClean="0">
                <a:solidFill>
                  <a:srgbClr val="000000"/>
                </a:solidFill>
                <a:latin typeface="Arial"/>
                <a:ea typeface="+mn-ea"/>
                <a:cs typeface="+mn-cs"/>
              </a:rPr>
              <a:t>Solution </a:t>
            </a:r>
            <a:r>
              <a:rPr lang="fr-BE" sz="1600" b="0" i="0" dirty="0">
                <a:solidFill>
                  <a:srgbClr val="000000"/>
                </a:solidFill>
                <a:latin typeface="Arial"/>
                <a:ea typeface="+mn-ea"/>
                <a:cs typeface="+mn-cs"/>
              </a:rPr>
              <a:t>d'espace de travail virtuel pour des interactions immersives entre étudiants et enseignants, et un apprentissage </a:t>
            </a:r>
            <a:r>
              <a:rPr lang="fr-BE" sz="1600" b="0" i="0" dirty="0" smtClean="0">
                <a:solidFill>
                  <a:srgbClr val="000000"/>
                </a:solidFill>
                <a:latin typeface="Arial"/>
                <a:ea typeface="+mn-ea"/>
                <a:cs typeface="+mn-cs"/>
              </a:rPr>
              <a:t>accéléré</a:t>
            </a:r>
            <a:endParaRPr lang="fr-BE" sz="1600" dirty="0" smtClean="0">
              <a:solidFill>
                <a:srgbClr val="3A3A3A"/>
              </a:solidFill>
              <a:latin typeface="+mn-lt"/>
            </a:endParaRPr>
          </a:p>
          <a:p>
            <a:pPr marL="230154" lvl="1" indent="-173004" algn="l" defTabSz="914400">
              <a:lnSpc>
                <a:spcPct val="80000"/>
              </a:lnSpc>
              <a:spcBef>
                <a:spcPts val="600"/>
              </a:spcBef>
              <a:spcAft>
                <a:spcPts val="600"/>
              </a:spcAft>
              <a:buClr>
                <a:srgbClr val="00ADEF"/>
              </a:buClr>
              <a:buSzPct val="80000"/>
              <a:buFont typeface="Arial"/>
              <a:buChar char="•"/>
            </a:pPr>
            <a:r>
              <a:rPr lang="fr-BE" sz="1600" b="0" i="0" dirty="0" smtClean="0">
                <a:solidFill>
                  <a:srgbClr val="000000"/>
                </a:solidFill>
                <a:latin typeface="Arial"/>
                <a:ea typeface="+mn-ea"/>
                <a:cs typeface="+mn-cs"/>
              </a:rPr>
              <a:t>Conformité </a:t>
            </a:r>
            <a:r>
              <a:rPr lang="fr-BE" sz="1600" b="0" i="0" dirty="0">
                <a:solidFill>
                  <a:srgbClr val="000000"/>
                </a:solidFill>
                <a:latin typeface="Arial"/>
                <a:ea typeface="+mn-ea"/>
                <a:cs typeface="+mn-cs"/>
              </a:rPr>
              <a:t>et réduction des risques renforcées </a:t>
            </a:r>
            <a:endParaRPr lang="fr-BE" sz="1600" dirty="0" smtClean="0">
              <a:solidFill>
                <a:srgbClr val="000000"/>
              </a:solidFill>
              <a:latin typeface="+mn-lt"/>
            </a:endParaRPr>
          </a:p>
          <a:p>
            <a:pPr marL="230154" lvl="1" indent="-173004" algn="l" defTabSz="914400">
              <a:lnSpc>
                <a:spcPct val="80000"/>
              </a:lnSpc>
              <a:spcBef>
                <a:spcPts val="600"/>
              </a:spcBef>
              <a:spcAft>
                <a:spcPts val="600"/>
              </a:spcAft>
              <a:buClr>
                <a:srgbClr val="00ADEF"/>
              </a:buClr>
              <a:buSzPct val="80000"/>
              <a:buFont typeface="Arial"/>
              <a:buChar char="•"/>
            </a:pPr>
            <a:r>
              <a:rPr lang="fr-BE" sz="1600" b="0" i="0" dirty="0" smtClean="0">
                <a:solidFill>
                  <a:srgbClr val="000000"/>
                </a:solidFill>
                <a:latin typeface="Arial"/>
                <a:ea typeface="+mn-ea"/>
                <a:cs typeface="+mn-cs"/>
              </a:rPr>
              <a:t>Réduction </a:t>
            </a:r>
            <a:r>
              <a:rPr lang="fr-BE" sz="1600" b="0" i="0" dirty="0">
                <a:solidFill>
                  <a:srgbClr val="000000"/>
                </a:solidFill>
                <a:latin typeface="Arial"/>
                <a:ea typeface="+mn-ea"/>
                <a:cs typeface="+mn-cs"/>
              </a:rPr>
              <a:t>des coûts et augmentation du ROI</a:t>
            </a:r>
          </a:p>
          <a:p>
            <a:pPr marL="115854" lvl="1" indent="-58704" algn="l" defTabSz="914400">
              <a:lnSpc>
                <a:spcPct val="100000"/>
              </a:lnSpc>
              <a:spcBef>
                <a:spcPts val="0"/>
              </a:spcBef>
              <a:spcAft>
                <a:spcPts val="600"/>
              </a:spcAft>
              <a:buNone/>
            </a:pPr>
            <a:r>
              <a:rPr lang="fr-BE" sz="1600" b="0" i="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Étudiants et professionnels de </a:t>
            </a:r>
            <a:r>
              <a:rPr lang="fr-BE" sz="1600" b="0" i="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l'enseignement</a:t>
            </a:r>
            <a:endParaRPr lang="fr-BE"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230154" lvl="1" indent="-173004" algn="l" defTabSz="914400">
              <a:lnSpc>
                <a:spcPct val="80000"/>
              </a:lnSpc>
              <a:spcBef>
                <a:spcPts val="0"/>
              </a:spcBef>
              <a:spcAft>
                <a:spcPts val="600"/>
              </a:spcAft>
              <a:buClr>
                <a:srgbClr val="00ADEF"/>
              </a:buClr>
              <a:buSzPct val="80000"/>
              <a:buFont typeface="Arial"/>
              <a:buChar char="•"/>
            </a:pPr>
            <a:r>
              <a:rPr lang="fr-BE" sz="1600" b="0" i="0" dirty="0" smtClean="0">
                <a:solidFill>
                  <a:srgbClr val="000000"/>
                </a:solidFill>
                <a:latin typeface="Arial"/>
                <a:ea typeface="+mn-ea"/>
                <a:cs typeface="+mn-cs"/>
              </a:rPr>
              <a:t>Expérience </a:t>
            </a:r>
            <a:r>
              <a:rPr lang="fr-BE" sz="1600" b="0" i="0" dirty="0">
                <a:solidFill>
                  <a:srgbClr val="000000"/>
                </a:solidFill>
                <a:latin typeface="Arial"/>
                <a:ea typeface="+mn-ea"/>
                <a:cs typeface="+mn-cs"/>
              </a:rPr>
              <a:t>optimale, en tout lieu et sur n'importe quel périphérique</a:t>
            </a:r>
          </a:p>
          <a:p>
            <a:pPr marL="230154" lvl="1" indent="-173004" algn="l" defTabSz="914400">
              <a:lnSpc>
                <a:spcPct val="80000"/>
              </a:lnSpc>
              <a:spcBef>
                <a:spcPts val="0"/>
              </a:spcBef>
              <a:spcAft>
                <a:spcPts val="600"/>
              </a:spcAft>
              <a:buClr>
                <a:srgbClr val="00ADEF"/>
              </a:buClr>
              <a:buSzPct val="80000"/>
              <a:buFont typeface="Arial"/>
              <a:buChar char="•"/>
            </a:pPr>
            <a:r>
              <a:rPr lang="fr-BE" sz="1600" b="0" i="0" dirty="0">
                <a:solidFill>
                  <a:srgbClr val="000000"/>
                </a:solidFill>
                <a:latin typeface="Arial"/>
                <a:ea typeface="+mn-ea"/>
                <a:cs typeface="+mn-cs"/>
              </a:rPr>
              <a:t>Choix et souplesse, adaptation aux différents modes d'apprentissage et d'enseignement </a:t>
            </a:r>
            <a:endParaRPr lang="fr-BE" sz="1600" dirty="0" smtClean="0">
              <a:solidFill>
                <a:srgbClr val="000000"/>
              </a:solidFill>
              <a:latin typeface="+mn-lt"/>
            </a:endParaRPr>
          </a:p>
          <a:p>
            <a:pPr marL="115854" lvl="1" indent="-58704" algn="l" defTabSz="914400">
              <a:lnSpc>
                <a:spcPct val="100000"/>
              </a:lnSpc>
              <a:spcBef>
                <a:spcPts val="0"/>
              </a:spcBef>
              <a:spcAft>
                <a:spcPts val="600"/>
              </a:spcAft>
              <a:buNone/>
            </a:pPr>
            <a:r>
              <a:rPr lang="fr-BE" sz="1600" b="0" i="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Arial"/>
                <a:ea typeface="+mn-ea"/>
                <a:cs typeface="+mn-cs"/>
              </a:rPr>
              <a:t>Responsables informatiques</a:t>
            </a:r>
            <a:endParaRPr lang="fr-BE"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230154" indent="-173004" algn="l" defTabSz="914400">
              <a:lnSpc>
                <a:spcPct val="80000"/>
              </a:lnSpc>
              <a:spcBef>
                <a:spcPts val="600"/>
              </a:spcBef>
              <a:spcAft>
                <a:spcPts val="600"/>
              </a:spcAft>
              <a:buClr>
                <a:srgbClr val="00ADEF"/>
              </a:buClr>
              <a:buSzPct val="90000"/>
              <a:buFont typeface="Arial"/>
              <a:buChar char="•"/>
            </a:pPr>
            <a:r>
              <a:rPr lang="fr-BE" sz="1600" b="0" i="0" dirty="0" smtClean="0">
                <a:solidFill>
                  <a:srgbClr val="000000"/>
                </a:solidFill>
                <a:latin typeface="Arial"/>
                <a:ea typeface="+mn-ea"/>
                <a:cs typeface="+mn-cs"/>
              </a:rPr>
              <a:t>Réponse </a:t>
            </a:r>
            <a:r>
              <a:rPr lang="fr-BE" sz="1600" b="0" i="0" dirty="0">
                <a:solidFill>
                  <a:srgbClr val="000000"/>
                </a:solidFill>
                <a:latin typeface="Arial"/>
                <a:ea typeface="+mn-ea"/>
                <a:cs typeface="+mn-cs"/>
              </a:rPr>
              <a:t>rapide aux exigences d'applications changeantes</a:t>
            </a:r>
          </a:p>
          <a:p>
            <a:pPr marL="230154" indent="-173004" algn="l" defTabSz="914400">
              <a:lnSpc>
                <a:spcPct val="80000"/>
              </a:lnSpc>
              <a:spcBef>
                <a:spcPts val="600"/>
              </a:spcBef>
              <a:spcAft>
                <a:spcPts val="600"/>
              </a:spcAft>
              <a:buClr>
                <a:srgbClr val="00ADEF"/>
              </a:buClr>
              <a:buSzPct val="90000"/>
              <a:buFont typeface="Arial"/>
              <a:buChar char="•"/>
            </a:pPr>
            <a:r>
              <a:rPr lang="fr-BE" sz="1600" b="0" i="0" dirty="0">
                <a:solidFill>
                  <a:srgbClr val="000000"/>
                </a:solidFill>
                <a:latin typeface="Arial"/>
                <a:ea typeface="+mn-ea"/>
                <a:cs typeface="+mn-cs"/>
              </a:rPr>
              <a:t>Souplesse de l'entreprise </a:t>
            </a:r>
            <a:r>
              <a:rPr lang="fr-BE" sz="1600" b="0" i="0" dirty="0" smtClean="0">
                <a:solidFill>
                  <a:srgbClr val="000000"/>
                </a:solidFill>
                <a:latin typeface="Arial"/>
                <a:ea typeface="+mn-ea"/>
                <a:cs typeface="+mn-cs"/>
              </a:rPr>
              <a:t>optimisée</a:t>
            </a:r>
            <a:endParaRPr lang="fr-BE" sz="1600" dirty="0" smtClean="0">
              <a:solidFill>
                <a:srgbClr val="000000"/>
              </a:solidFill>
              <a:latin typeface="+mn-lt"/>
            </a:endParaRPr>
          </a:p>
          <a:p>
            <a:pPr marL="230154" indent="-173004" algn="l" defTabSz="914400">
              <a:lnSpc>
                <a:spcPct val="80000"/>
              </a:lnSpc>
              <a:spcBef>
                <a:spcPts val="600"/>
              </a:spcBef>
              <a:spcAft>
                <a:spcPts val="600"/>
              </a:spcAft>
              <a:buClr>
                <a:srgbClr val="00ADEF"/>
              </a:buClr>
              <a:buSzPct val="90000"/>
              <a:buFont typeface="Arial"/>
              <a:buChar char="•"/>
            </a:pPr>
            <a:r>
              <a:rPr lang="fr-BE" sz="1600" b="0" i="0" dirty="0" smtClean="0">
                <a:solidFill>
                  <a:srgbClr val="000000"/>
                </a:solidFill>
                <a:latin typeface="Arial"/>
                <a:ea typeface="+mn-ea"/>
                <a:cs typeface="+mn-cs"/>
              </a:rPr>
              <a:t>Sécurité </a:t>
            </a:r>
            <a:r>
              <a:rPr lang="fr-BE" sz="1600" b="0" i="0" dirty="0">
                <a:solidFill>
                  <a:srgbClr val="000000"/>
                </a:solidFill>
                <a:latin typeface="Arial"/>
                <a:ea typeface="+mn-ea"/>
                <a:cs typeface="+mn-cs"/>
              </a:rPr>
              <a:t>renforcée contre les applications non autorisées ou les programmes malveillants</a:t>
            </a:r>
          </a:p>
          <a:p>
            <a:pPr marL="230154" indent="-173004" algn="l" defTabSz="914400">
              <a:lnSpc>
                <a:spcPct val="80000"/>
              </a:lnSpc>
              <a:spcBef>
                <a:spcPts val="600"/>
              </a:spcBef>
              <a:spcAft>
                <a:spcPts val="600"/>
              </a:spcAft>
              <a:buClr>
                <a:srgbClr val="00ADEF"/>
              </a:buClr>
              <a:buSzPct val="90000"/>
              <a:buFont typeface="Arial"/>
              <a:buChar char="•"/>
            </a:pPr>
            <a:r>
              <a:rPr lang="fr-BE" sz="1600" b="0" i="0" dirty="0">
                <a:solidFill>
                  <a:srgbClr val="000000"/>
                </a:solidFill>
                <a:latin typeface="Arial"/>
                <a:ea typeface="+mn-ea"/>
                <a:cs typeface="+mn-cs"/>
              </a:rPr>
              <a:t>Déploiement plus rapide avec des conceptions validées</a:t>
            </a:r>
          </a:p>
        </p:txBody>
      </p:sp>
      <p:pic>
        <p:nvPicPr>
          <p:cNvPr id="8" name="Picture 2" descr="C:\Users\gserda\Documents\Edu Photos\AM73036.jpg"/>
          <p:cNvPicPr>
            <a:picLocks noChangeAspect="1" noChangeArrowheads="1"/>
          </p:cNvPicPr>
          <p:nvPr/>
        </p:nvPicPr>
        <p:blipFill>
          <a:blip r:embed="rId3" cstate="print"/>
          <a:srcRect l="20735" t="16912" r="35294" b="-74"/>
          <a:stretch>
            <a:fillRect/>
          </a:stretch>
        </p:blipFill>
        <p:spPr bwMode="auto">
          <a:xfrm>
            <a:off x="5715001" y="1743364"/>
            <a:ext cx="3186545" cy="401781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pPr algn="l" defTabSz="914400">
              <a:lnSpc>
                <a:spcPct val="80000"/>
              </a:lnSpc>
              <a:spcBef>
                <a:spcPct val="0"/>
              </a:spcBef>
              <a:buNone/>
            </a:pPr>
            <a:r>
              <a:rPr lang="fr-BE" sz="3200" b="0" i="0" spc="0" baseline="0">
                <a:solidFill>
                  <a:srgbClr val="12188E"/>
                </a:solidFill>
                <a:latin typeface="Arial"/>
                <a:ea typeface="+mj-ea"/>
                <a:cs typeface="+mj-cs"/>
              </a:rPr>
              <a:t>Programme</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Tendances et défis</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Exemples d'utilisation dans l'enseignement</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La </a:t>
            </a:r>
            <a:r>
              <a:rPr lang="fr-BE" sz="2200" b="0" i="0" dirty="0" err="1">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virtualisation</a:t>
            </a: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 par Cisco</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Gamme VXI de Cisco</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Centres d'assistance et conceptions validées</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Études de cas</a:t>
            </a:r>
          </a:p>
          <a:p>
            <a:pPr marL="0" indent="0" algn="l" defTabSz="914400">
              <a:lnSpc>
                <a:spcPct val="60000"/>
              </a:lnSpc>
              <a:spcBef>
                <a:spcPts val="3600"/>
              </a:spcBef>
              <a:buNone/>
            </a:pPr>
            <a:r>
              <a:rPr lang="fr-BE" sz="2200" b="0" i="0" dirty="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ea typeface="+mn-ea"/>
                <a:cs typeface="Arial"/>
              </a:rPr>
              <a:t>Résumé</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2844800"/>
            <a:ext cx="6204205" cy="32660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flipV="1">
            <a:off x="602994" y="1447801"/>
            <a:ext cx="6204205" cy="74929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 xmlns:p14="http://schemas.microsoft.com/office/powerpoint/2010/main" val="285918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fsGJZladdEuiA8GA.wR5x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fsGJZladdEuiA8GA.wR5x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fsGJZladdEuiA8GA.wR5xQ"/>
</p:tagLst>
</file>

<file path=ppt/theme/theme1.xml><?xml version="1.0" encoding="utf-8"?>
<a:theme xmlns:a="http://schemas.openxmlformats.org/drawingml/2006/main" name="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FY11_Cisco_Arial_4x3_template_dark[1]</Template>
  <TotalTime>26837</TotalTime>
  <Words>3297</Words>
  <Application>Microsoft Office PowerPoint</Application>
  <PresentationFormat>On-screen Show (4:3)</PresentationFormat>
  <Paragraphs>683</Paragraphs>
  <Slides>39</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Cisco Arial 4x3 template_dark</vt:lpstr>
      <vt:lpstr>think-cell Slide</vt:lpstr>
      <vt:lpstr>Un nouvel espace de travail virtuel pour l'enseignement  Poste de travail virtuel, voix et vidéo unifiés</vt:lpstr>
      <vt:lpstr>Programme</vt:lpstr>
      <vt:lpstr>Slide 3</vt:lpstr>
      <vt:lpstr>Les méthodes de travail dans l'enseignement évoluent Il faut de nouvelles solutions pour prendre en charge des tendances de plus en plus affirmées </vt:lpstr>
      <vt:lpstr>Le marché de la virtualisation se développe</vt:lpstr>
      <vt:lpstr>La virtualisation des postes de travail, en bref</vt:lpstr>
      <vt:lpstr>Virtualisation du poste de travail et enseignement</vt:lpstr>
      <vt:lpstr>Avantages de VXI pour l'enseignement</vt:lpstr>
      <vt:lpstr>Programme</vt:lpstr>
      <vt:lpstr>Exemples d'utilisation de VXI dans l'enseignement</vt:lpstr>
      <vt:lpstr>Exemple d'utilisation : les laboratoires informatiques</vt:lpstr>
      <vt:lpstr>Exemple d'utilisation : mobilité et BYOD</vt:lpstr>
      <vt:lpstr>Exemple d'utilisation : l'informatique simplifiée</vt:lpstr>
      <vt:lpstr>Programme</vt:lpstr>
      <vt:lpstr>VXI est plus qu'une simple virtualisation du poste de travail</vt:lpstr>
      <vt:lpstr>Expérience optimale Toutes les applications, toutes les données, tous les médias, partout !</vt:lpstr>
      <vt:lpstr>Cisco VXI offre un nouvel espace de travail virtuel</vt:lpstr>
      <vt:lpstr>Services voix et vidéo et poste de travail virtuel</vt:lpstr>
      <vt:lpstr>Cisco VXI Solution virtualisée, de bout en bout</vt:lpstr>
      <vt:lpstr>Programme</vt:lpstr>
      <vt:lpstr>Gamme Virtualization Experience Client (VXC) Renforcer l'expérience utilisateur</vt:lpstr>
      <vt:lpstr>Cisco VXC 4000</vt:lpstr>
      <vt:lpstr>Cisco VXC 6215</vt:lpstr>
      <vt:lpstr>  Cisco VXI : réseau sans frontières Architecture réseau, de sécurité et de mobilité optimisée pour l'espace de travail</vt:lpstr>
      <vt:lpstr>Cisco VXI : réseau sans frontières Cisco Identity Service Engine (ISE) pour VXI</vt:lpstr>
      <vt:lpstr>Être leader sur le marché en termes de performances du poste de travail virtuel et d'évolutivité Plate-forme optimisée pour la virtualisation de poste de travail</vt:lpstr>
      <vt:lpstr>Cisco VXI Data Center Adaptation + simplification des postes de travail virtuels = coûts d'exploitation réduits</vt:lpstr>
      <vt:lpstr>Programme</vt:lpstr>
      <vt:lpstr>Transformation des campus d'aujourd'hui : Services Cisco pour VXI</vt:lpstr>
      <vt:lpstr>Cisco Validated Designs</vt:lpstr>
      <vt:lpstr>Programme</vt:lpstr>
      <vt:lpstr>Université de Seattle :  Soutenir des initiatives de recherche efficaces</vt:lpstr>
      <vt:lpstr>Rectorat de Park Hills :  L'apprentissage nouvelle génération pour les étudiants </vt:lpstr>
      <vt:lpstr>Programme</vt:lpstr>
      <vt:lpstr>Résumé : la virtualisation dans l'enseignement </vt:lpstr>
      <vt:lpstr>Ressources</vt:lpstr>
      <vt:lpstr>Slide 37</vt:lpstr>
      <vt:lpstr>Restez connecté</vt:lpstr>
      <vt:lpstr>Slide 39</vt:lpstr>
    </vt:vector>
  </TitlesOfParts>
  <Company>Cisco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Chart Templates</dc:title>
  <dc:creator>jonawil</dc:creator>
  <cp:lastModifiedBy>Gary Serda</cp:lastModifiedBy>
  <cp:revision>427</cp:revision>
  <dcterms:created xsi:type="dcterms:W3CDTF">2012-03-02T00:20:55Z</dcterms:created>
  <dcterms:modified xsi:type="dcterms:W3CDTF">2012-06-04T19:55:07Z</dcterms:modified>
</cp:coreProperties>
</file>