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41"/>
  </p:notesMasterIdLst>
  <p:sldIdLst>
    <p:sldId id="256" r:id="rId2"/>
    <p:sldId id="346" r:id="rId3"/>
    <p:sldId id="331" r:id="rId4"/>
    <p:sldId id="332" r:id="rId5"/>
    <p:sldId id="333" r:id="rId6"/>
    <p:sldId id="361" r:id="rId7"/>
    <p:sldId id="305" r:id="rId8"/>
    <p:sldId id="308" r:id="rId9"/>
    <p:sldId id="378" r:id="rId10"/>
    <p:sldId id="355" r:id="rId11"/>
    <p:sldId id="310" r:id="rId12"/>
    <p:sldId id="357" r:id="rId13"/>
    <p:sldId id="356" r:id="rId14"/>
    <p:sldId id="379" r:id="rId15"/>
    <p:sldId id="362" r:id="rId16"/>
    <p:sldId id="370" r:id="rId17"/>
    <p:sldId id="330" r:id="rId18"/>
    <p:sldId id="369" r:id="rId19"/>
    <p:sldId id="327" r:id="rId20"/>
    <p:sldId id="380" r:id="rId21"/>
    <p:sldId id="334" r:id="rId22"/>
    <p:sldId id="335" r:id="rId23"/>
    <p:sldId id="336" r:id="rId24"/>
    <p:sldId id="363" r:id="rId25"/>
    <p:sldId id="364" r:id="rId26"/>
    <p:sldId id="367" r:id="rId27"/>
    <p:sldId id="338" r:id="rId28"/>
    <p:sldId id="381" r:id="rId29"/>
    <p:sldId id="352" r:id="rId30"/>
    <p:sldId id="340" r:id="rId31"/>
    <p:sldId id="382" r:id="rId32"/>
    <p:sldId id="365" r:id="rId33"/>
    <p:sldId id="366" r:id="rId34"/>
    <p:sldId id="383" r:id="rId35"/>
    <p:sldId id="300" r:id="rId36"/>
    <p:sldId id="301" r:id="rId37"/>
    <p:sldId id="353" r:id="rId38"/>
    <p:sldId id="354" r:id="rId39"/>
    <p:sldId id="302" r:id="rId40"/>
  </p:sldIdLst>
  <p:sldSz cx="9144000" cy="6858000" type="screen4x3"/>
  <p:notesSz cx="68580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pan" initials="TM" lastIdx="7" clrIdx="0"/>
  <p:cmAuthor id="1" name="Jessica Savage"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E1F81"/>
    <a:srgbClr val="000000"/>
    <a:srgbClr val="12188E"/>
    <a:srgbClr val="F68B1F"/>
    <a:srgbClr val="3A3A3A"/>
    <a:srgbClr val="282828"/>
    <a:srgbClr val="6DB344"/>
    <a:srgbClr val="08252E"/>
    <a:srgbClr val="96CA4B"/>
    <a:srgbClr val="47758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7" autoAdjust="0"/>
    <p:restoredTop sz="88366" autoAdjust="0"/>
  </p:normalViewPr>
  <p:slideViewPr>
    <p:cSldViewPr snapToGrid="0">
      <p:cViewPr varScale="1">
        <p:scale>
          <a:sx n="64" d="100"/>
          <a:sy n="64" d="100"/>
        </p:scale>
        <p:origin x="-1410" y="-102"/>
      </p:cViewPr>
      <p:guideLst>
        <p:guide orient="horz" pos="734"/>
        <p:guide/>
      </p:guideLst>
    </p:cSldViewPr>
  </p:slideViewPr>
  <p:outlineViewPr>
    <p:cViewPr>
      <p:scale>
        <a:sx n="33" d="100"/>
        <a:sy n="33" d="100"/>
      </p:scale>
      <p:origin x="264" y="754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034" y="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6"/>
  <c:chart>
    <c:title>
      <c:tx>
        <c:rich>
          <a:bodyPr/>
          <a:lstStyle/>
          <a:p>
            <a:pPr>
              <a:defRPr lang="zh-CN" sz="1800" b="0">
                <a:solidFill>
                  <a:schemeClr val="bg1">
                    <a:lumMod val="50000"/>
                  </a:schemeClr>
                </a:solidFill>
              </a:defRPr>
            </a:pPr>
            <a:r>
              <a:rPr lang="en-US" altLang="zh-CN" sz="1600" b="0" noProof="0" dirty="0" smtClean="0">
                <a:solidFill>
                  <a:schemeClr val="bg1">
                    <a:lumMod val="50000"/>
                  </a:schemeClr>
                </a:solidFill>
                <a:latin typeface="+mn-lt"/>
                <a:ea typeface="黑体" pitchFamily="2" charset="-122"/>
              </a:rPr>
              <a:t>Gartner </a:t>
            </a:r>
            <a:r>
              <a:rPr lang="zh-CN" altLang="en-US" sz="1600" b="0" noProof="0" dirty="0" smtClean="0">
                <a:solidFill>
                  <a:schemeClr val="bg1">
                    <a:lumMod val="50000"/>
                  </a:schemeClr>
                </a:solidFill>
                <a:latin typeface="+mn-lt"/>
                <a:ea typeface="黑体" pitchFamily="2" charset="-122"/>
              </a:rPr>
              <a:t>的托管虚拟桌面客户群预测</a:t>
            </a:r>
            <a:endParaRPr lang="zh-CN" altLang="en-US" sz="1600" b="0" noProof="0" dirty="0">
              <a:solidFill>
                <a:schemeClr val="bg1">
                  <a:lumMod val="50000"/>
                </a:schemeClr>
              </a:solidFill>
              <a:latin typeface="+mn-lt"/>
              <a:ea typeface="黑体" pitchFamily="2" charset="-122"/>
            </a:endParaRPr>
          </a:p>
        </c:rich>
      </c:tx>
      <c:layout>
        <c:manualLayout>
          <c:xMode val="edge"/>
          <c:yMode val="edge"/>
          <c:x val="0.25779909969597065"/>
          <c:y val="4.6257913158302424E-2"/>
        </c:manualLayout>
      </c:layout>
      <c:spPr>
        <a:scene3d>
          <a:camera prst="orthographicFront"/>
          <a:lightRig rig="threePt" dir="t"/>
        </a:scene3d>
        <a:sp3d>
          <a:bevelT/>
        </a:sp3d>
      </c:spPr>
    </c:title>
    <c:plotArea>
      <c:layout>
        <c:manualLayout>
          <c:layoutTarget val="inner"/>
          <c:xMode val="edge"/>
          <c:yMode val="edge"/>
          <c:x val="6.8869422643033307E-2"/>
          <c:y val="0.16141520331493134"/>
          <c:w val="0.88055575281273779"/>
          <c:h val="0.7298487722682182"/>
        </c:manualLayout>
      </c:layout>
      <c:barChart>
        <c:barDir val="col"/>
        <c:grouping val="clustered"/>
        <c:ser>
          <c:idx val="0"/>
          <c:order val="0"/>
          <c:tx>
            <c:strRef>
              <c:f>Sheet1!$B$1</c:f>
              <c:strCache>
                <c:ptCount val="1"/>
                <c:pt idx="0">
                  <c:v>Gartner HVD Forecast</c:v>
                </c:pt>
              </c:strCache>
            </c:strRef>
          </c:tx>
          <c:spPr>
            <a:gradFill>
              <a:gsLst>
                <a:gs pos="0">
                  <a:srgbClr val="0096D6">
                    <a:lumMod val="75000"/>
                    <a:shade val="30000"/>
                    <a:satMod val="115000"/>
                  </a:srgbClr>
                </a:gs>
                <a:gs pos="50000">
                  <a:srgbClr val="0096D6">
                    <a:lumMod val="75000"/>
                    <a:shade val="67500"/>
                    <a:satMod val="115000"/>
                  </a:srgbClr>
                </a:gs>
                <a:gs pos="100000">
                  <a:srgbClr val="0096D6">
                    <a:lumMod val="75000"/>
                    <a:shade val="100000"/>
                    <a:satMod val="115000"/>
                  </a:srgbClr>
                </a:gs>
              </a:gsLst>
              <a:lin ang="16200000" scaled="1"/>
            </a:gradFill>
            <a:ln>
              <a:noFill/>
            </a:ln>
          </c:spP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5693000</c:v>
                </c:pt>
                <c:pt idx="1">
                  <c:v>13600000</c:v>
                </c:pt>
                <c:pt idx="2">
                  <c:v>26065000</c:v>
                </c:pt>
                <c:pt idx="3">
                  <c:v>46506000</c:v>
                </c:pt>
              </c:numCache>
            </c:numRef>
          </c:val>
        </c:ser>
        <c:axId val="175340160"/>
        <c:axId val="175497600"/>
      </c:barChart>
      <c:catAx>
        <c:axId val="175340160"/>
        <c:scaling>
          <c:orientation val="minMax"/>
        </c:scaling>
        <c:axPos val="b"/>
        <c:numFmt formatCode="General" sourceLinked="1"/>
        <c:majorTickMark val="none"/>
        <c:tickLblPos val="nextTo"/>
        <c:spPr>
          <a:ln>
            <a:solidFill>
              <a:srgbClr val="FFFFFF">
                <a:lumMod val="50000"/>
              </a:srgbClr>
            </a:solidFill>
          </a:ln>
        </c:spPr>
        <c:txPr>
          <a:bodyPr/>
          <a:lstStyle/>
          <a:p>
            <a:pPr>
              <a:defRPr lang="zh-CN" sz="1400">
                <a:solidFill>
                  <a:schemeClr val="bg1">
                    <a:lumMod val="50000"/>
                  </a:schemeClr>
                </a:solidFill>
              </a:defRPr>
            </a:pPr>
            <a:endParaRPr lang="en-US"/>
          </a:p>
        </c:txPr>
        <c:crossAx val="175497600"/>
        <c:crosses val="autoZero"/>
        <c:auto val="1"/>
        <c:lblAlgn val="ctr"/>
        <c:lblOffset val="100"/>
      </c:catAx>
      <c:valAx>
        <c:axId val="175497600"/>
        <c:scaling>
          <c:orientation val="minMax"/>
        </c:scaling>
        <c:axPos val="l"/>
        <c:numFmt formatCode="#,##0" sourceLinked="1"/>
        <c:majorTickMark val="none"/>
        <c:tickLblPos val="nextTo"/>
        <c:spPr>
          <a:ln>
            <a:solidFill>
              <a:schemeClr val="bg1">
                <a:lumMod val="50000"/>
              </a:schemeClr>
            </a:solidFill>
          </a:ln>
        </c:spPr>
        <c:txPr>
          <a:bodyPr/>
          <a:lstStyle/>
          <a:p>
            <a:pPr>
              <a:defRPr lang="zh-CN" sz="1400">
                <a:solidFill>
                  <a:schemeClr val="bg1">
                    <a:lumMod val="50000"/>
                  </a:schemeClr>
                </a:solidFill>
              </a:defRPr>
            </a:pPr>
            <a:endParaRPr lang="en-US"/>
          </a:p>
        </c:txPr>
        <c:crossAx val="175340160"/>
        <c:crosses val="autoZero"/>
        <c:crossBetween val="between"/>
        <c:majorUnit val="10000000"/>
        <c:dispUnits>
          <c:builtInUnit val="millions"/>
        </c:dispUnits>
      </c:valAx>
      <c:spPr>
        <a:gradFill>
          <a:gsLst>
            <a:gs pos="0">
              <a:srgbClr val="FFFFFF">
                <a:lumMod val="85000"/>
              </a:srgbClr>
            </a:gs>
            <a:gs pos="100000">
              <a:schemeClr val="bg1"/>
            </a:gs>
          </a:gsLst>
          <a:lin ang="5400000" scaled="0"/>
        </a:gradFill>
      </c:spPr>
    </c:plotArea>
    <c:plotVisOnly val="1"/>
    <c:dispBlanksAs val="gap"/>
  </c:chart>
  <c:spPr>
    <a:noFill/>
    <a:ln>
      <a:noFill/>
    </a:ln>
    <a:scene3d>
      <a:camera prst="orthographicFront"/>
      <a:lightRig rig="threePt" dir="t"/>
    </a:scene3d>
    <a:sp3d/>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428D34E-F9FD-49E9-AE91-A29F458EF338}" type="datetimeFigureOut">
              <a:rPr lang="en-US" smtClean="0"/>
              <a:pPr/>
              <a:t>6/4/2012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6FA8831-C8BE-4802-9C2B-197E625A8934}" type="slidenum">
              <a:rPr lang="en-US" smtClean="0"/>
              <a:pPr/>
              <a:t>‹#›</a:t>
            </a:fld>
            <a:endParaRPr lang="en-US" dirty="0"/>
          </a:p>
        </p:txBody>
      </p:sp>
    </p:spTree>
    <p:extLst>
      <p:ext uri="{BB962C8B-B14F-4D97-AF65-F5344CB8AC3E}">
        <p14:creationId xmlns="" xmlns:p14="http://schemas.microsoft.com/office/powerpoint/2010/main" val="385047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69" tIns="0" rIns="18769" bIns="0" anchor="b"/>
          <a:lstStyle/>
          <a:p>
            <a:pPr algn="r" defTabSz="899495">
              <a:buNone/>
            </a:pPr>
            <a:fld id="{AFADD62D-4B1A-431D-9358-5D868E3510AE}" type="slidenum">
              <a:rPr lang="en-US" altLang="zh-CN" sz="800" b="0" i="0">
                <a:solidFill>
                  <a:schemeClr val="tx1"/>
                </a:solidFill>
                <a:latin typeface="Calibri"/>
                <a:ea typeface="+mn-ea"/>
                <a:cs typeface="+mn-cs"/>
              </a:rPr>
              <a:pPr algn="r" defTabSz="899495">
                <a:buNone/>
              </a:pPr>
              <a:t>1</a:t>
            </a:fld>
            <a:endParaRPr lang="en-US" sz="8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394461" y="4378328"/>
            <a:ext cx="5988326" cy="4251325"/>
          </a:xfrm>
          <a:noFill/>
          <a:ln/>
        </p:spPr>
        <p:txBody>
          <a:bodyPr>
            <a:normAutofit/>
          </a:bodyPr>
          <a:lstStyle/>
          <a:p>
            <a:pPr marL="228051" indent="-228051" algn="l" defTabSz="914400">
              <a:buNone/>
            </a:pPr>
            <a:r>
              <a:rPr lang="zh-CN" sz="1200" b="0" i="0" dirty="0">
                <a:solidFill>
                  <a:schemeClr val="tx1"/>
                </a:solidFill>
                <a:latin typeface="Arial" pitchFamily="34" charset="0"/>
                <a:ea typeface="黑体" pitchFamily="2" charset="-122"/>
                <a:cs typeface="Arial" pitchFamily="34" charset="0"/>
              </a:rPr>
              <a:t>此处定义 VXI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1"/>
          <p:cNvSpPr>
            <a:spLocks noGrp="1" noChangeArrowheads="1"/>
          </p:cNvSpPr>
          <p:nvPr>
            <p:ph type="sldNum" sz="quarter" idx="5"/>
          </p:nvPr>
        </p:nvSpPr>
        <p:spPr bwMode="auto">
          <a:xfrm>
            <a:off x="3884614" y="8829674"/>
            <a:ext cx="2971800" cy="465139"/>
          </a:xfrm>
          <a:prstGeom prst="rect">
            <a:avLst/>
          </a:prstGeom>
          <a:noFill/>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7A679D06-76B8-4027-9D16-0F59867F909A}" type="slidenum">
              <a:rPr lang="en-US" altLang="zh-CN" sz="1200" b="0" i="0">
                <a:solidFill>
                  <a:schemeClr val="tx1"/>
                </a:solidFill>
                <a:latin typeface="Calibri"/>
                <a:ea typeface="+mn-ea"/>
                <a:cs typeface="+mn-cs"/>
              </a:rPr>
              <a:pPr algn="r" defTabSz="914400">
                <a:spcBef>
                  <a:spcPct val="0"/>
                </a:spcBef>
                <a:spcAft>
                  <a:spcPct val="0"/>
                </a:spcAft>
                <a:buNone/>
              </a:pPr>
              <a:t>10</a:t>
            </a:fld>
            <a:endParaRPr lang="en-US" dirty="0"/>
          </a:p>
        </p:txBody>
      </p:sp>
      <p:sp>
        <p:nvSpPr>
          <p:cNvPr id="76802" name="Rectangle 2"/>
          <p:cNvSpPr>
            <a:spLocks noGrp="1" noRot="1" noChangeAspect="1" noChangeArrowheads="1" noTextEdit="1"/>
          </p:cNvSpPr>
          <p:nvPr>
            <p:ph type="sldImg"/>
          </p:nvPr>
        </p:nvSpPr>
        <p:spPr bwMode="auto">
          <a:xfrm>
            <a:off x="800100" y="242888"/>
            <a:ext cx="5318125" cy="3989387"/>
          </a:xfrm>
          <a:noFill/>
          <a:ln>
            <a:solidFill>
              <a:srgbClr val="000000"/>
            </a:solidFill>
            <a:miter lim="800000"/>
            <a:headEnd/>
            <a:tailEnd/>
          </a:ln>
        </p:spPr>
      </p:sp>
      <p:sp>
        <p:nvSpPr>
          <p:cNvPr id="76803" name="Rectangle 3"/>
          <p:cNvSpPr>
            <a:spLocks noGrp="1" noChangeArrowheads="1"/>
          </p:cNvSpPr>
          <p:nvPr>
            <p:ph type="body" idx="1"/>
          </p:nvPr>
        </p:nvSpPr>
        <p:spPr bwMode="auto">
          <a:xfrm>
            <a:off x="395290" y="4379914"/>
            <a:ext cx="5989637" cy="4252912"/>
          </a:xfrm>
          <a:noFill/>
        </p:spPr>
        <p:txBody>
          <a:bodyPr wrap="square" lIns="90505" tIns="45252" rIns="90505" bIns="45252" numCol="1" anchor="t" anchorCtr="0" compatLnSpc="1">
            <a:prstTxWarp prst="textNoShape">
              <a:avLst/>
            </a:prstTxWarp>
          </a:bodyPr>
          <a:lstStyle/>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思科 </a:t>
            </a:r>
            <a:r>
              <a:rPr lang="en-US" altLang="zh-CN" sz="1200" b="0" i="0" kern="1200" dirty="0" smtClean="0">
                <a:solidFill>
                  <a:schemeClr val="tx1"/>
                </a:solidFill>
                <a:latin typeface="Arial" pitchFamily="34" charset="0"/>
                <a:ea typeface="黑体" pitchFamily="2" charset="-122"/>
                <a:cs typeface="Arial" pitchFamily="34" charset="0"/>
              </a:rPr>
              <a:t>VXI </a:t>
            </a:r>
            <a:r>
              <a:rPr lang="zh-CN" altLang="en-US" sz="1200" b="0" i="0" kern="1200" dirty="0" smtClean="0">
                <a:solidFill>
                  <a:schemeClr val="tx1"/>
                </a:solidFill>
                <a:latin typeface="Arial" pitchFamily="34" charset="0"/>
                <a:ea typeface="黑体" pitchFamily="2" charset="-122"/>
                <a:cs typeface="Arial" pitchFamily="34" charset="0"/>
              </a:rPr>
              <a:t>使</a:t>
            </a:r>
            <a:r>
              <a:rPr lang="zh-CN" altLang="en-US" sz="1200" b="0" i="0" kern="1200" dirty="0">
                <a:solidFill>
                  <a:schemeClr val="tx1"/>
                </a:solidFill>
                <a:latin typeface="Arial" pitchFamily="34" charset="0"/>
                <a:ea typeface="黑体" pitchFamily="2" charset="-122"/>
                <a:cs typeface="Arial" pitchFamily="34" charset="0"/>
              </a:rPr>
              <a:t>教育领域</a:t>
            </a:r>
            <a:r>
              <a:rPr lang="zh-CN" altLang="en-US" sz="1200" b="0" i="0" kern="1200" baseline="0" dirty="0">
                <a:solidFill>
                  <a:schemeClr val="tx1"/>
                </a:solidFill>
                <a:latin typeface="Arial" pitchFamily="34" charset="0"/>
                <a:ea typeface="黑体" pitchFamily="2" charset="-122"/>
                <a:cs typeface="Arial" pitchFamily="34" charset="0"/>
              </a:rPr>
              <a:t>和</a:t>
            </a:r>
            <a:r>
              <a:rPr lang="zh-CN" altLang="en-US" sz="1200" b="0" i="0" kern="1200" dirty="0">
                <a:solidFill>
                  <a:schemeClr val="tx1"/>
                </a:solidFill>
                <a:latin typeface="Arial" pitchFamily="34" charset="0"/>
                <a:ea typeface="黑体" pitchFamily="2" charset="-122"/>
                <a:cs typeface="Arial" pitchFamily="34" charset="0"/>
              </a:rPr>
              <a:t> </a:t>
            </a:r>
            <a:r>
              <a:rPr lang="en-US" altLang="zh-CN" sz="1200" b="0" i="0" kern="1200" dirty="0" smtClean="0">
                <a:solidFill>
                  <a:schemeClr val="tx1"/>
                </a:solidFill>
                <a:latin typeface="Arial" pitchFamily="34" charset="0"/>
                <a:ea typeface="黑体" pitchFamily="2" charset="-122"/>
                <a:cs typeface="Arial" pitchFamily="34" charset="0"/>
              </a:rPr>
              <a:t>IT </a:t>
            </a:r>
            <a:r>
              <a:rPr lang="zh-CN" altLang="en-US" sz="1200" b="0" i="0" kern="1200" dirty="0" smtClean="0">
                <a:solidFill>
                  <a:schemeClr val="tx1"/>
                </a:solidFill>
                <a:latin typeface="Arial" pitchFamily="34" charset="0"/>
                <a:ea typeface="黑体" pitchFamily="2" charset="-122"/>
                <a:cs typeface="Arial" pitchFamily="34" charset="0"/>
              </a:rPr>
              <a:t>部门</a:t>
            </a:r>
            <a:r>
              <a:rPr lang="zh-CN" altLang="en-US" sz="1200" b="0" i="0" kern="1200" dirty="0">
                <a:solidFill>
                  <a:schemeClr val="tx1"/>
                </a:solidFill>
                <a:latin typeface="Arial" pitchFamily="34" charset="0"/>
                <a:ea typeface="黑体" pitchFamily="2" charset="-122"/>
                <a:cs typeface="Arial" pitchFamily="34" charset="0"/>
              </a:rPr>
              <a:t>的领导者能够提供灵活、安全的工作空间服务，使学生、教师和管理员获得不打折扣的用户体验。</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思科 </a:t>
            </a:r>
            <a:r>
              <a:rPr lang="en-US" altLang="zh-CN" sz="1200" b="0" i="0" kern="1200" dirty="0" smtClean="0">
                <a:solidFill>
                  <a:schemeClr val="tx1"/>
                </a:solidFill>
                <a:latin typeface="Arial" pitchFamily="34" charset="0"/>
                <a:ea typeface="黑体" pitchFamily="2" charset="-122"/>
                <a:cs typeface="Arial" pitchFamily="34" charset="0"/>
              </a:rPr>
              <a:t>VXI </a:t>
            </a:r>
            <a:r>
              <a:rPr lang="zh-CN" altLang="en-US" sz="1200" b="0" i="0" kern="1200" dirty="0" smtClean="0">
                <a:solidFill>
                  <a:schemeClr val="tx1"/>
                </a:solidFill>
                <a:latin typeface="Arial" pitchFamily="34" charset="0"/>
                <a:ea typeface="黑体" pitchFamily="2" charset="-122"/>
                <a:cs typeface="Arial" pitchFamily="34" charset="0"/>
              </a:rPr>
              <a:t>有助于</a:t>
            </a:r>
            <a:r>
              <a:rPr lang="zh-CN" altLang="en-US" sz="1200" b="0" i="0" kern="1200" baseline="0" dirty="0">
                <a:solidFill>
                  <a:schemeClr val="tx1"/>
                </a:solidFill>
                <a:latin typeface="Arial" pitchFamily="34" charset="0"/>
                <a:ea typeface="黑体" pitchFamily="2" charset="-122"/>
                <a:cs typeface="Arial" pitchFamily="34" charset="0"/>
              </a:rPr>
              <a:t>应对教育领域中的重要使用案例</a:t>
            </a:r>
            <a:r>
              <a:rPr lang="zh-CN" altLang="en-US" sz="1200" b="0" i="0" kern="1200" dirty="0">
                <a:solidFill>
                  <a:schemeClr val="tx1"/>
                </a:solidFill>
                <a:latin typeface="Arial" pitchFamily="34" charset="0"/>
                <a:ea typeface="黑体" pitchFamily="2" charset="-122"/>
                <a:cs typeface="Arial" pitchFamily="34" charset="0"/>
              </a:rPr>
              <a:t>：</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marR="0" indent="0" algn="l" defTabSz="914400">
              <a:lnSpc>
                <a:spcPct val="100000"/>
              </a:lnSpc>
              <a:spcBef>
                <a:spcPts val="0"/>
              </a:spcBef>
              <a:spcAft>
                <a:spcPts val="0"/>
              </a:spcAft>
              <a:buClr>
                <a:schemeClr val="tx1"/>
              </a:buClr>
              <a:buFont typeface="Arial"/>
              <a:buChar char="•"/>
              <a:tabLst/>
            </a:pPr>
            <a:r>
              <a:rPr lang="zh-CN" altLang="en-US" sz="1200" b="0" i="0" kern="1200" dirty="0">
                <a:solidFill>
                  <a:schemeClr val="tx1"/>
                </a:solidFill>
                <a:latin typeface="Arial" pitchFamily="34" charset="0"/>
                <a:ea typeface="黑体" pitchFamily="2" charset="-122"/>
                <a:cs typeface="Arial" pitchFamily="34" charset="0"/>
              </a:rPr>
              <a:t>提供</a:t>
            </a:r>
            <a:r>
              <a:rPr lang="zh-CN" altLang="en-US" sz="1200" b="0" i="0" kern="1200" baseline="0" dirty="0">
                <a:solidFill>
                  <a:schemeClr val="tx1"/>
                </a:solidFill>
                <a:latin typeface="Arial" pitchFamily="34" charset="0"/>
                <a:ea typeface="黑体" pitchFamily="2" charset="-122"/>
                <a:cs typeface="Arial" pitchFamily="34" charset="0"/>
              </a:rPr>
              <a:t>适用于</a:t>
            </a:r>
            <a:r>
              <a:rPr lang="zh-CN" altLang="en-US" sz="1200" b="0" i="0" kern="1200" dirty="0">
                <a:solidFill>
                  <a:schemeClr val="tx1"/>
                </a:solidFill>
                <a:latin typeface="Arial" pitchFamily="34" charset="0"/>
                <a:ea typeface="黑体" pitchFamily="2" charset="-122"/>
                <a:cs typeface="Arial" pitchFamily="34" charset="0"/>
              </a:rPr>
              <a:t>远程学习环境的个人虚拟工作空间，</a:t>
            </a:r>
            <a:r>
              <a:rPr lang="zh-CN" altLang="en-US" sz="1200" b="0" i="0" kern="1200" baseline="0" dirty="0">
                <a:solidFill>
                  <a:schemeClr val="tx1"/>
                </a:solidFill>
                <a:latin typeface="Arial" pitchFamily="34" charset="0"/>
                <a:ea typeface="黑体" pitchFamily="2" charset="-122"/>
                <a:cs typeface="Arial" pitchFamily="34" charset="0"/>
              </a:rPr>
              <a:t>替代固定的计算机实验室。 </a:t>
            </a: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buClr>
                <a:schemeClr val="tx1"/>
              </a:buClr>
              <a:buFont typeface="Arial"/>
              <a:buChar char="•"/>
            </a:pPr>
            <a:r>
              <a:rPr lang="zh-CN" altLang="en-US" sz="1200" b="0" i="0" kern="1200" dirty="0" smtClean="0">
                <a:solidFill>
                  <a:schemeClr val="tx1"/>
                </a:solidFill>
                <a:latin typeface="Arial" pitchFamily="34" charset="0"/>
                <a:ea typeface="黑体" pitchFamily="2" charset="-122"/>
                <a:cs typeface="Arial" pitchFamily="34" charset="0"/>
              </a:rPr>
              <a:t>为</a:t>
            </a:r>
            <a:r>
              <a:rPr lang="zh-CN" altLang="en-US" sz="1200" b="0" i="0" kern="1200" baseline="0" dirty="0">
                <a:solidFill>
                  <a:schemeClr val="tx1"/>
                </a:solidFill>
                <a:latin typeface="Arial" pitchFamily="34" charset="0"/>
                <a:ea typeface="黑体" pitchFamily="2" charset="-122"/>
                <a:cs typeface="Arial" pitchFamily="34" charset="0"/>
              </a:rPr>
              <a:t>每个学生、</a:t>
            </a:r>
            <a:r>
              <a:rPr lang="zh-CN" altLang="en-US" sz="1200" b="0" i="0" kern="1200" dirty="0">
                <a:solidFill>
                  <a:schemeClr val="tx1"/>
                </a:solidFill>
                <a:latin typeface="Arial" pitchFamily="34" charset="0"/>
                <a:ea typeface="黑体" pitchFamily="2" charset="-122"/>
                <a:cs typeface="Arial" pitchFamily="34" charset="0"/>
              </a:rPr>
              <a:t>教师和职员调配虚拟工作空间，从而提供一致的校园内和校园外体验</a:t>
            </a:r>
            <a:r>
              <a:rPr lang="zh-CN" altLang="en-US" sz="1200" b="0" i="0" kern="1200" baseline="0" dirty="0">
                <a:solidFill>
                  <a:schemeClr val="tx1"/>
                </a:solidFill>
                <a:latin typeface="Arial" pitchFamily="34" charset="0"/>
                <a:ea typeface="黑体" pitchFamily="2" charset="-122"/>
                <a:cs typeface="Arial" pitchFamily="34" charset="0"/>
              </a:rPr>
              <a:t> </a:t>
            </a: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buClr>
                <a:schemeClr val="tx1"/>
              </a:buClr>
              <a:buFont typeface="Arial"/>
              <a:buChar char="•"/>
            </a:pPr>
            <a:r>
              <a:rPr lang="zh-CN" altLang="en-US" sz="1200" b="0" i="0" kern="1200" dirty="0" smtClean="0">
                <a:solidFill>
                  <a:schemeClr val="tx1"/>
                </a:solidFill>
                <a:latin typeface="Arial" pitchFamily="34" charset="0"/>
                <a:ea typeface="黑体" pitchFamily="2" charset="-122"/>
                <a:cs typeface="Arial" pitchFamily="34" charset="0"/>
              </a:rPr>
              <a:t>提供</a:t>
            </a:r>
            <a:r>
              <a:rPr lang="zh-CN" altLang="en-US" sz="1200" b="0" i="0" kern="1200" dirty="0">
                <a:solidFill>
                  <a:schemeClr val="tx1"/>
                </a:solidFill>
                <a:latin typeface="Arial" pitchFamily="34" charset="0"/>
                <a:ea typeface="黑体" pitchFamily="2" charset="-122"/>
                <a:cs typeface="Arial" pitchFamily="34" charset="0"/>
              </a:rPr>
              <a:t>非持久桌面或者没有病毒、间谍软件或未授权应用程序的“干净”桌面，提高安全性和数据合规性</a:t>
            </a:r>
          </a:p>
          <a:p>
            <a:pPr marL="0" algn="l" defTabSz="914400">
              <a:buClr>
                <a:schemeClr val="tx1"/>
              </a:buClr>
              <a:buFont typeface="Arial"/>
              <a:buChar char="•"/>
            </a:pPr>
            <a:r>
              <a:rPr lang="zh-CN" altLang="en-US" sz="1200" b="0" i="0" kern="1200" dirty="0">
                <a:solidFill>
                  <a:schemeClr val="tx1"/>
                </a:solidFill>
                <a:latin typeface="Arial" pitchFamily="34" charset="0"/>
                <a:ea typeface="黑体" pitchFamily="2" charset="-122"/>
                <a:cs typeface="Arial" pitchFamily="34" charset="0"/>
              </a:rPr>
              <a:t>允许学生通过平板电脑或智能手机等个人设备访问其个人工作空间 </a:t>
            </a:r>
          </a:p>
          <a:p>
            <a:pPr marL="0" algn="l" defTabSz="914400">
              <a:buClr>
                <a:schemeClr val="tx1"/>
              </a:buClr>
              <a:buFont typeface="Arial"/>
              <a:buChar char="•"/>
            </a:pPr>
            <a:r>
              <a:rPr lang="zh-CN" altLang="en-US" sz="1200" b="0" i="0" kern="1200" dirty="0">
                <a:solidFill>
                  <a:schemeClr val="tx1"/>
                </a:solidFill>
                <a:latin typeface="Arial" pitchFamily="34" charset="0"/>
                <a:ea typeface="黑体" pitchFamily="2" charset="-122"/>
                <a:cs typeface="Arial" pitchFamily="34" charset="0"/>
              </a:rPr>
              <a:t>创造扩展</a:t>
            </a:r>
            <a:r>
              <a:rPr lang="zh-CN" altLang="en-US" sz="1200" b="0" i="0" kern="1200" baseline="0" dirty="0">
                <a:solidFill>
                  <a:schemeClr val="tx1"/>
                </a:solidFill>
                <a:latin typeface="Arial" pitchFamily="34" charset="0"/>
                <a:ea typeface="黑体" pitchFamily="2" charset="-122"/>
                <a:cs typeface="Arial" pitchFamily="34" charset="0"/>
              </a:rPr>
              <a:t>现有 </a:t>
            </a:r>
            <a:r>
              <a:rPr lang="en-US" altLang="zh-CN" sz="1200" b="0" i="0" kern="1200" baseline="0" dirty="0" smtClean="0">
                <a:solidFill>
                  <a:schemeClr val="tx1"/>
                </a:solidFill>
                <a:latin typeface="Arial" pitchFamily="34" charset="0"/>
                <a:ea typeface="黑体" pitchFamily="2" charset="-122"/>
                <a:cs typeface="Arial" pitchFamily="34" charset="0"/>
              </a:rPr>
              <a:t>IT </a:t>
            </a:r>
            <a:r>
              <a:rPr lang="zh-CN" altLang="en-US" sz="1200" b="0" i="0" kern="1200" baseline="0" dirty="0" smtClean="0">
                <a:solidFill>
                  <a:schemeClr val="tx1"/>
                </a:solidFill>
                <a:latin typeface="Arial" pitchFamily="34" charset="0"/>
                <a:ea typeface="黑体" pitchFamily="2" charset="-122"/>
                <a:cs typeface="Arial" pitchFamily="34" charset="0"/>
              </a:rPr>
              <a:t>资源</a:t>
            </a:r>
            <a:r>
              <a:rPr lang="zh-CN" altLang="en-US" sz="1200" b="0" i="0" kern="1200" baseline="0" dirty="0">
                <a:solidFill>
                  <a:schemeClr val="tx1"/>
                </a:solidFill>
                <a:latin typeface="Arial" pitchFamily="34" charset="0"/>
                <a:ea typeface="黑体" pitchFamily="2" charset="-122"/>
                <a:cs typeface="Arial" pitchFamily="34" charset="0"/>
              </a:rPr>
              <a:t>的机会</a:t>
            </a:r>
            <a:r>
              <a:rPr lang="zh-CN" altLang="en-US" sz="1200" b="0" i="0" kern="1200" baseline="0" dirty="0" smtClean="0">
                <a:solidFill>
                  <a:schemeClr val="tx1"/>
                </a:solidFill>
                <a:latin typeface="Arial" pitchFamily="34" charset="0"/>
                <a:ea typeface="黑体" pitchFamily="2" charset="-122"/>
                <a:cs typeface="Arial" pitchFamily="34" charset="0"/>
              </a:rPr>
              <a:t>：</a:t>
            </a:r>
            <a:endParaRPr lang="zh-CN" altLang="en-US" sz="1200" kern="1200" dirty="0" smtClean="0">
              <a:solidFill>
                <a:schemeClr val="tx1"/>
              </a:solidFill>
              <a:latin typeface="Arial" pitchFamily="34" charset="0"/>
              <a:ea typeface="黑体" pitchFamily="2" charset="-122"/>
              <a:cs typeface="Arial" pitchFamily="34" charset="0"/>
            </a:endParaRPr>
          </a:p>
          <a:p>
            <a:pPr marL="457200" lvl="1" algn="l" defTabSz="914400">
              <a:buClr>
                <a:schemeClr val="tx1"/>
              </a:buClr>
              <a:buFont typeface="Arial"/>
              <a:buChar char="•"/>
            </a:pPr>
            <a:r>
              <a:rPr lang="zh-CN" altLang="en-US" sz="1200" b="0" i="0" kern="1200" dirty="0" smtClean="0">
                <a:solidFill>
                  <a:schemeClr val="tx1"/>
                </a:solidFill>
                <a:latin typeface="Arial" pitchFamily="34" charset="0"/>
                <a:ea typeface="黑体" pitchFamily="2" charset="-122"/>
                <a:cs typeface="Arial" pitchFamily="34" charset="0"/>
              </a:rPr>
              <a:t>对</a:t>
            </a:r>
            <a:r>
              <a:rPr lang="zh-CN" altLang="en-US" sz="1200" b="0" i="0" kern="1200" dirty="0">
                <a:solidFill>
                  <a:schemeClr val="tx1"/>
                </a:solidFill>
                <a:latin typeface="Arial" pitchFamily="34" charset="0"/>
                <a:ea typeface="黑体" pitchFamily="2" charset="-122"/>
                <a:cs typeface="Arial" pitchFamily="34" charset="0"/>
              </a:rPr>
              <a:t>大批桌面的增加、移动和更改进行优化，同时消耗最少的 </a:t>
            </a:r>
            <a:r>
              <a:rPr lang="en-US" altLang="zh-CN" sz="1200" b="0" i="0" kern="1200" dirty="0" smtClean="0">
                <a:solidFill>
                  <a:schemeClr val="tx1"/>
                </a:solidFill>
                <a:latin typeface="Arial" pitchFamily="34" charset="0"/>
                <a:ea typeface="黑体" pitchFamily="2" charset="-122"/>
                <a:cs typeface="Arial" pitchFamily="34" charset="0"/>
              </a:rPr>
              <a:t>IT </a:t>
            </a:r>
            <a:r>
              <a:rPr lang="zh-CN" altLang="en-US" sz="1200" b="0" i="0" kern="1200" dirty="0" smtClean="0">
                <a:solidFill>
                  <a:schemeClr val="tx1"/>
                </a:solidFill>
                <a:latin typeface="Arial" pitchFamily="34" charset="0"/>
                <a:ea typeface="黑体" pitchFamily="2" charset="-122"/>
                <a:cs typeface="Arial" pitchFamily="34" charset="0"/>
              </a:rPr>
              <a:t>资源</a:t>
            </a:r>
            <a:r>
              <a:rPr lang="zh-CN" altLang="en-US" sz="1200" b="0" i="0" kern="1200" dirty="0">
                <a:solidFill>
                  <a:schemeClr val="tx1"/>
                </a:solidFill>
                <a:latin typeface="Arial" pitchFamily="34" charset="0"/>
                <a:ea typeface="黑体" pitchFamily="2" charset="-122"/>
                <a:cs typeface="Arial" pitchFamily="34" charset="0"/>
              </a:rPr>
              <a:t>和时间</a:t>
            </a:r>
          </a:p>
          <a:p>
            <a:pPr marL="457200" lvl="1" algn="l" defTabSz="914400">
              <a:buClr>
                <a:schemeClr val="tx1"/>
              </a:buClr>
              <a:buFont typeface="Arial"/>
              <a:buChar char="•"/>
            </a:pPr>
            <a:r>
              <a:rPr lang="zh-CN" altLang="en-US" sz="1200" b="0" i="0" kern="1200" dirty="0">
                <a:solidFill>
                  <a:schemeClr val="tx1"/>
                </a:solidFill>
                <a:latin typeface="Arial" pitchFamily="34" charset="0"/>
                <a:ea typeface="黑体" pitchFamily="2" charset="-122"/>
                <a:cs typeface="Arial" pitchFamily="34" charset="0"/>
              </a:rPr>
              <a:t>简化向新操作系统的迁移</a:t>
            </a:r>
          </a:p>
          <a:p>
            <a:pPr marL="457200" lvl="1" algn="l" defTabSz="914400">
              <a:buClr>
                <a:schemeClr val="tx1"/>
              </a:buClr>
              <a:buFont typeface="Arial"/>
              <a:buChar char="•"/>
            </a:pPr>
            <a:r>
              <a:rPr lang="zh-CN" altLang="en-US" sz="1200" b="0" i="0" kern="1200" dirty="0">
                <a:solidFill>
                  <a:schemeClr val="tx1"/>
                </a:solidFill>
                <a:latin typeface="Arial" pitchFamily="34" charset="0"/>
                <a:ea typeface="黑体" pitchFamily="2" charset="-122"/>
                <a:cs typeface="Arial" pitchFamily="34" charset="0"/>
              </a:rPr>
              <a:t>减少支持和帮助台呼叫</a:t>
            </a:r>
          </a:p>
          <a:p>
            <a:pPr marL="0" marR="0" indent="0" algn="l" defTabSz="914400">
              <a:lnSpc>
                <a:spcPct val="100000"/>
              </a:lnSpc>
              <a:spcBef>
                <a:spcPts val="0"/>
              </a:spcBef>
              <a:spcAft>
                <a:spcPts val="0"/>
              </a:spcAft>
              <a:buClr>
                <a:schemeClr val="tx1"/>
              </a:buClr>
              <a:buFont typeface="Arial"/>
              <a:buChar char="•"/>
              <a:tabLst/>
            </a:pPr>
            <a:r>
              <a:rPr lang="zh-CN" altLang="en-US" sz="1200" b="0" i="0" kern="1200" dirty="0">
                <a:solidFill>
                  <a:schemeClr val="tx1"/>
                </a:solidFill>
                <a:latin typeface="Arial" pitchFamily="34" charset="0"/>
                <a:ea typeface="黑体" pitchFamily="2" charset="-122"/>
                <a:cs typeface="Arial" pitchFamily="34" charset="0"/>
              </a:rPr>
              <a:t>通过延长</a:t>
            </a:r>
            <a:r>
              <a:rPr lang="zh-CN" altLang="en-US" sz="1200" b="0" i="0" kern="1200" baseline="0" dirty="0">
                <a:solidFill>
                  <a:schemeClr val="tx1"/>
                </a:solidFill>
                <a:latin typeface="Arial" pitchFamily="34" charset="0"/>
                <a:ea typeface="黑体" pitchFamily="2" charset="-122"/>
                <a:cs typeface="Arial" pitchFamily="34" charset="0"/>
              </a:rPr>
              <a:t>必需的桌面硬件更新</a:t>
            </a:r>
            <a:r>
              <a:rPr lang="zh-CN" altLang="en-US" sz="1200" b="0" i="0" kern="1200" dirty="0">
                <a:solidFill>
                  <a:schemeClr val="tx1"/>
                </a:solidFill>
                <a:latin typeface="Arial" pitchFamily="34" charset="0"/>
                <a:ea typeface="黑体" pitchFamily="2" charset="-122"/>
                <a:cs typeface="Arial" pitchFamily="34" charset="0"/>
              </a:rPr>
              <a:t>间隔获得更持久的 </a:t>
            </a:r>
            <a:r>
              <a:rPr lang="en-US" altLang="zh-CN" sz="1200" b="0" i="0" kern="1200" dirty="0" smtClean="0">
                <a:solidFill>
                  <a:schemeClr val="tx1"/>
                </a:solidFill>
                <a:latin typeface="Arial" pitchFamily="34" charset="0"/>
                <a:ea typeface="黑体" pitchFamily="2" charset="-122"/>
                <a:cs typeface="Arial" pitchFamily="34" charset="0"/>
              </a:rPr>
              <a:t>IT </a:t>
            </a:r>
            <a:r>
              <a:rPr lang="zh-CN" altLang="en-US" sz="1200" b="0" i="0" kern="1200" dirty="0" smtClean="0">
                <a:solidFill>
                  <a:schemeClr val="tx1"/>
                </a:solidFill>
                <a:latin typeface="Arial" pitchFamily="34" charset="0"/>
                <a:ea typeface="黑体" pitchFamily="2" charset="-122"/>
                <a:cs typeface="Arial" pitchFamily="34" charset="0"/>
              </a:rPr>
              <a:t>模式</a:t>
            </a:r>
            <a:r>
              <a:rPr lang="zh-CN" altLang="en-US" sz="1200" b="0" i="0" kern="1200" dirty="0">
                <a:solidFill>
                  <a:schemeClr val="tx1"/>
                </a:solidFill>
                <a:latin typeface="Arial" pitchFamily="34" charset="0"/>
                <a:ea typeface="黑体" pitchFamily="2" charset="-122"/>
                <a:cs typeface="Arial" pitchFamily="34" charset="0"/>
              </a:rPr>
              <a:t>，同时降低能源</a:t>
            </a:r>
            <a:r>
              <a:rPr lang="zh-CN" altLang="en-US" sz="1200" b="0" i="0" kern="1200" baseline="0" dirty="0">
                <a:solidFill>
                  <a:schemeClr val="tx1"/>
                </a:solidFill>
                <a:latin typeface="Arial" pitchFamily="34" charset="0"/>
                <a:ea typeface="黑体" pitchFamily="2" charset="-122"/>
                <a:cs typeface="Arial" pitchFamily="34" charset="0"/>
              </a:rPr>
              <a:t>成本</a:t>
            </a:r>
          </a:p>
          <a:p>
            <a:pPr marL="0" marR="0" indent="0" algn="l" defTabSz="914400">
              <a:lnSpc>
                <a:spcPct val="100000"/>
              </a:lnSpc>
              <a:spcBef>
                <a:spcPts val="0"/>
              </a:spcBef>
              <a:spcAft>
                <a:spcPts val="0"/>
              </a:spcAft>
              <a:buFont typeface="Arial"/>
              <a:buChar char="•"/>
              <a:tabLst/>
            </a:pPr>
            <a:endParaRPr lang="zh-CN" altLang="en-US" sz="1200" kern="1200" baseline="0" dirty="0" smtClean="0">
              <a:solidFill>
                <a:schemeClr val="tx1"/>
              </a:solidFill>
              <a:latin typeface="Arial" pitchFamily="34" charset="0"/>
              <a:ea typeface="黑体" pitchFamily="2" charset="-122"/>
              <a:cs typeface="Arial" pitchFamily="34" charset="0"/>
            </a:endParaRPr>
          </a:p>
          <a:p>
            <a:pPr marL="0" marR="0" indent="0" algn="l" defTabSz="914400">
              <a:lnSpc>
                <a:spcPct val="100000"/>
              </a:lnSpc>
              <a:spcBef>
                <a:spcPts val="0"/>
              </a:spcBef>
              <a:spcAft>
                <a:spcPts val="0"/>
              </a:spcAft>
              <a:buNone/>
              <a:tabLst/>
            </a:pPr>
            <a:r>
              <a:rPr lang="zh-CN" altLang="en-US" sz="1200" b="0" i="0" kern="1200" baseline="0" dirty="0" smtClean="0">
                <a:solidFill>
                  <a:schemeClr val="tx1"/>
                </a:solidFill>
                <a:latin typeface="Arial" pitchFamily="34" charset="0"/>
                <a:ea typeface="黑体" pitchFamily="2" charset="-122"/>
                <a:cs typeface="Arial" pitchFamily="34" charset="0"/>
              </a:rPr>
              <a:t>在</a:t>
            </a:r>
            <a:r>
              <a:rPr lang="zh-CN" altLang="en-US" sz="1200" b="0" i="0" kern="1200" baseline="0" dirty="0">
                <a:solidFill>
                  <a:schemeClr val="tx1"/>
                </a:solidFill>
                <a:latin typeface="Arial" pitchFamily="34" charset="0"/>
                <a:ea typeface="黑体" pitchFamily="2" charset="-122"/>
                <a:cs typeface="Arial" pitchFamily="34" charset="0"/>
              </a:rPr>
              <a:t>接下来几个幻灯片中，我们将详细讨论以下几个机会</a:t>
            </a:r>
            <a:r>
              <a:rPr lang="zh-CN" altLang="en-US" sz="1200" b="0" i="0" kern="1200" baseline="0" dirty="0" smtClean="0">
                <a:solidFill>
                  <a:schemeClr val="tx1"/>
                </a:solidFill>
                <a:latin typeface="Arial" pitchFamily="34" charset="0"/>
                <a:ea typeface="黑体" pitchFamily="2" charset="-122"/>
                <a:cs typeface="Arial" pitchFamily="34" charset="0"/>
              </a:rPr>
              <a:t>。</a:t>
            </a: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buFont typeface="Arial"/>
              <a:buChar char="•"/>
            </a:pP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spcBef>
                <a:spcPts val="870"/>
              </a:spcBef>
              <a:buNone/>
            </a:pPr>
            <a:endParaRPr lang="zh-CN" altLang="en-US" sz="1400" dirty="0">
              <a:latin typeface="Arial" pitchFamily="34" charset="0"/>
              <a:ea typeface="黑体" pitchFamily="2" charset="-122"/>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旧工作流</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传统的计算机实验室是固定环境，其中的操作系统和应用程序与特定工作站相关联： </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实验室的配置通常根据课程要求决定，以运行特定的应用</a:t>
            </a:r>
            <a:r>
              <a:rPr lang="zh-CN" altLang="en-US" sz="1200" b="0" i="0" kern="1200" baseline="0" dirty="0" smtClean="0">
                <a:solidFill>
                  <a:schemeClr val="tx1"/>
                </a:solidFill>
                <a:latin typeface="Arial" pitchFamily="34" charset="0"/>
                <a:ea typeface="黑体" pitchFamily="2" charset="-122"/>
                <a:cs typeface="Arial" pitchFamily="34" charset="0"/>
              </a:rPr>
              <a:t>。因此</a:t>
            </a:r>
            <a:r>
              <a:rPr lang="zh-CN" altLang="en-US" sz="1200" b="0" i="0" kern="1200" baseline="0" dirty="0">
                <a:solidFill>
                  <a:schemeClr val="tx1"/>
                </a:solidFill>
                <a:latin typeface="Arial" pitchFamily="34" charset="0"/>
                <a:ea typeface="黑体" pitchFamily="2" charset="-122"/>
                <a:cs typeface="Arial" pitchFamily="34" charset="0"/>
              </a:rPr>
              <a:t>，必须根据课程变化重新配置实验室。</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对实验室的访问限制在“工作时间”。</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新</a:t>
            </a:r>
            <a:r>
              <a:rPr lang="zh-CN" altLang="en-US" sz="1200" b="0" i="0" kern="1200" baseline="0" dirty="0">
                <a:solidFill>
                  <a:schemeClr val="tx1"/>
                </a:solidFill>
                <a:latin typeface="Arial" pitchFamily="34" charset="0"/>
                <a:ea typeface="黑体" pitchFamily="2" charset="-122"/>
                <a:cs typeface="Arial" pitchFamily="34" charset="0"/>
              </a:rPr>
              <a:t>工作流</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通过 </a:t>
            </a:r>
            <a:r>
              <a:rPr lang="en-US" altLang="zh-CN" sz="1200" b="0" i="0" kern="1200" baseline="0" dirty="0">
                <a:solidFill>
                  <a:schemeClr val="tx1"/>
                </a:solidFill>
                <a:latin typeface="Arial" pitchFamily="34" charset="0"/>
                <a:ea typeface="黑体" pitchFamily="2" charset="-122"/>
                <a:cs typeface="Arial" pitchFamily="34" charset="0"/>
              </a:rPr>
              <a:t>VXI </a:t>
            </a:r>
            <a:r>
              <a:rPr lang="zh-CN" altLang="en-US" sz="1200" b="0" i="0" kern="1200" baseline="0" dirty="0">
                <a:solidFill>
                  <a:schemeClr val="tx1"/>
                </a:solidFill>
                <a:latin typeface="Arial" pitchFamily="34" charset="0"/>
                <a:ea typeface="黑体" pitchFamily="2" charset="-122"/>
                <a:cs typeface="Arial" pitchFamily="34" charset="0"/>
              </a:rPr>
              <a:t>可以将教室和计算机实验室从固定环境转换成可即时自定义和定制的学习空间，以满足每个教师或课程的需求。</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由于 </a:t>
            </a:r>
            <a:r>
              <a:rPr lang="en-US" altLang="zh-CN" sz="1200" b="0" i="0" kern="1200" baseline="0" dirty="0">
                <a:solidFill>
                  <a:schemeClr val="tx1"/>
                </a:solidFill>
                <a:latin typeface="Arial" pitchFamily="34" charset="0"/>
                <a:ea typeface="黑体" pitchFamily="2" charset="-122"/>
                <a:cs typeface="Arial" pitchFamily="34" charset="0"/>
              </a:rPr>
              <a:t>VXI </a:t>
            </a:r>
            <a:r>
              <a:rPr lang="zh-CN" altLang="en-US" sz="1200" b="0" i="0" kern="1200" baseline="0" dirty="0">
                <a:solidFill>
                  <a:schemeClr val="tx1"/>
                </a:solidFill>
                <a:latin typeface="Arial" pitchFamily="34" charset="0"/>
                <a:ea typeface="黑体" pitchFamily="2" charset="-122"/>
                <a:cs typeface="Arial" pitchFamily="34" charset="0"/>
              </a:rPr>
              <a:t>将操作系统和应用程序与客户端设备分开，学生和教师能够登录到专为其独特要求配置的虚拟工作空间</a:t>
            </a:r>
            <a:r>
              <a:rPr lang="zh-CN" altLang="en-US" sz="1200" b="0" i="0" kern="1200" baseline="0" dirty="0" smtClean="0">
                <a:solidFill>
                  <a:schemeClr val="tx1"/>
                </a:solidFill>
                <a:latin typeface="Arial" pitchFamily="34" charset="0"/>
                <a:ea typeface="黑体" pitchFamily="2" charset="-122"/>
                <a:cs typeface="Arial" pitchFamily="34" charset="0"/>
              </a:rPr>
              <a:t>。因此</a:t>
            </a:r>
            <a:r>
              <a:rPr lang="zh-CN" altLang="en-US" sz="1200" b="0" i="0" kern="1200" baseline="0" dirty="0">
                <a:solidFill>
                  <a:schemeClr val="tx1"/>
                </a:solidFill>
                <a:latin typeface="Arial" pitchFamily="34" charset="0"/>
                <a:ea typeface="黑体" pitchFamily="2" charset="-122"/>
                <a:cs typeface="Arial" pitchFamily="34" charset="0"/>
              </a:rPr>
              <a:t>，现有计算机实验室可以改变用途，作为服务于比以前多得多的最终用户的多用途资源。</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随着</a:t>
            </a:r>
            <a:r>
              <a:rPr lang="zh-CN" altLang="en-US" sz="1200" b="0" i="0" kern="1200" baseline="0" dirty="0">
                <a:solidFill>
                  <a:schemeClr val="tx1"/>
                </a:solidFill>
                <a:latin typeface="Arial" pitchFamily="34" charset="0"/>
                <a:ea typeface="黑体" pitchFamily="2" charset="-122"/>
                <a:cs typeface="Arial" pitchFamily="34" charset="0"/>
              </a:rPr>
              <a:t>学生和教师要求的变化，这些虚拟工作空间也可以快速重新配置，仅需加载不同的虚拟桌面</a:t>
            </a:r>
            <a:r>
              <a:rPr lang="zh-CN" altLang="en-US" sz="1200" b="0" i="0" kern="1200" baseline="0" dirty="0" smtClean="0">
                <a:solidFill>
                  <a:schemeClr val="tx1"/>
                </a:solidFill>
                <a:latin typeface="Arial" pitchFamily="34" charset="0"/>
                <a:ea typeface="黑体" pitchFamily="2" charset="-122"/>
                <a:cs typeface="Arial" pitchFamily="34" charset="0"/>
              </a:rPr>
              <a:t>。这样</a:t>
            </a:r>
            <a:r>
              <a:rPr lang="zh-CN" altLang="en-US" sz="1200" b="0" i="0" kern="1200" baseline="0" dirty="0">
                <a:solidFill>
                  <a:schemeClr val="tx1"/>
                </a:solidFill>
                <a:latin typeface="Arial" pitchFamily="34" charset="0"/>
                <a:ea typeface="黑体" pitchFamily="2" charset="-122"/>
                <a:cs typeface="Arial" pitchFamily="34" charset="0"/>
              </a:rPr>
              <a:t>，现有 </a:t>
            </a:r>
            <a:r>
              <a:rPr lang="en-US" altLang="zh-CN" sz="1200" b="0" i="0" kern="1200" baseline="0" dirty="0">
                <a:solidFill>
                  <a:schemeClr val="tx1"/>
                </a:solidFill>
                <a:latin typeface="Arial" pitchFamily="34" charset="0"/>
                <a:ea typeface="黑体" pitchFamily="2" charset="-122"/>
                <a:cs typeface="Arial" pitchFamily="34" charset="0"/>
              </a:rPr>
              <a:t>IT </a:t>
            </a:r>
            <a:r>
              <a:rPr lang="zh-CN" altLang="en-US" sz="1200" b="0" i="0" kern="1200" baseline="0" dirty="0">
                <a:solidFill>
                  <a:schemeClr val="tx1"/>
                </a:solidFill>
                <a:latin typeface="Arial" pitchFamily="34" charset="0"/>
                <a:ea typeface="黑体" pitchFamily="2" charset="-122"/>
                <a:cs typeface="Arial" pitchFamily="34" charset="0"/>
              </a:rPr>
              <a:t>员工可支持更多数量的最终用户工作空间。</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此外</a:t>
            </a:r>
            <a:r>
              <a:rPr lang="zh-CN" altLang="en-US" sz="1200" b="0" i="0" kern="1200" baseline="0" dirty="0">
                <a:solidFill>
                  <a:schemeClr val="tx1"/>
                </a:solidFill>
                <a:latin typeface="Arial" pitchFamily="34" charset="0"/>
                <a:ea typeface="黑体" pitchFamily="2" charset="-122"/>
                <a:cs typeface="Arial" pitchFamily="34" charset="0"/>
              </a:rPr>
              <a:t>，最终用户无需本人到特定实验室就可以访问其工作空间</a:t>
            </a:r>
            <a:r>
              <a:rPr lang="zh-CN" altLang="en-US" sz="1200" b="0" i="0" kern="1200" baseline="0" dirty="0" smtClean="0">
                <a:solidFill>
                  <a:schemeClr val="tx1"/>
                </a:solidFill>
                <a:latin typeface="Arial" pitchFamily="34" charset="0"/>
                <a:ea typeface="黑体" pitchFamily="2" charset="-122"/>
                <a:cs typeface="Arial" pitchFamily="34" charset="0"/>
              </a:rPr>
              <a:t>。这</a:t>
            </a:r>
            <a:r>
              <a:rPr lang="zh-CN" altLang="en-US" sz="1200" b="0" i="0" kern="1200" baseline="0" dirty="0">
                <a:solidFill>
                  <a:schemeClr val="tx1"/>
                </a:solidFill>
                <a:latin typeface="Arial" pitchFamily="34" charset="0"/>
                <a:ea typeface="黑体" pitchFamily="2" charset="-122"/>
                <a:cs typeface="Arial" pitchFamily="34" charset="0"/>
              </a:rPr>
              <a:t>对于参与在线课程的校园外学生或远程学生特别有意义，他们现在可以与校园内学生访问相同的计算资源和应用程序</a:t>
            </a:r>
            <a:r>
              <a:rPr lang="zh-CN" altLang="en-US" sz="1200" b="0" i="0" kern="1200" baseline="0" dirty="0" smtClean="0">
                <a:solidFill>
                  <a:schemeClr val="tx1"/>
                </a:solidFill>
                <a:latin typeface="Arial" pitchFamily="34" charset="0"/>
                <a:ea typeface="黑体" pitchFamily="2" charset="-122"/>
                <a:cs typeface="Arial" pitchFamily="34" charset="0"/>
              </a:rPr>
              <a:t>。</a:t>
            </a: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en-US" altLang="zh-CN" sz="1200" b="0" i="0">
                <a:solidFill>
                  <a:schemeClr val="tx1"/>
                </a:solidFill>
                <a:latin typeface="Calibri"/>
                <a:ea typeface="+mn-ea"/>
                <a:cs typeface="+mn-cs"/>
              </a:rPr>
              <a:pPr algn="r" defTabSz="914400">
                <a:buNone/>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旧工作流</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不久以前，学校、大学和学院还“推荐”或决定学生、教师和职员使用哪些设备连接到网络。</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最终</a:t>
            </a:r>
            <a:r>
              <a:rPr lang="zh-CN" altLang="en-US" sz="1200" b="0" i="0" kern="1200" baseline="0" dirty="0">
                <a:solidFill>
                  <a:schemeClr val="tx1"/>
                </a:solidFill>
                <a:latin typeface="Arial" pitchFamily="34" charset="0"/>
                <a:ea typeface="黑体" pitchFamily="2" charset="-122"/>
                <a:cs typeface="Arial" pitchFamily="34" charset="0"/>
              </a:rPr>
              <a:t>用户一般只有一个设备，通常是一台笔记本电脑。</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新</a:t>
            </a:r>
            <a:r>
              <a:rPr lang="zh-CN" altLang="en-US" sz="1200" b="0" i="0" kern="1200" baseline="0" dirty="0">
                <a:solidFill>
                  <a:schemeClr val="tx1"/>
                </a:solidFill>
                <a:latin typeface="Arial" pitchFamily="34" charset="0"/>
                <a:ea typeface="黑体" pitchFamily="2" charset="-122"/>
                <a:cs typeface="Arial" pitchFamily="34" charset="0"/>
              </a:rPr>
              <a:t>工作流</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时代已经改变！</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当今一代的学生希望能够从自己选择的设备上在任何位置进行连接。 </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此外，每个最终用户都可能拥有多台设备（笔记本电脑、平板电脑和</a:t>
            </a:r>
            <a:r>
              <a:rPr lang="en-US" altLang="zh-CN" sz="1200" b="0" i="0" kern="1200" baseline="0" dirty="0">
                <a:solidFill>
                  <a:schemeClr val="tx1"/>
                </a:solidFill>
                <a:latin typeface="Arial" pitchFamily="34" charset="0"/>
                <a:ea typeface="黑体" pitchFamily="2" charset="-122"/>
                <a:cs typeface="Arial" pitchFamily="34" charset="0"/>
              </a:rPr>
              <a:t>/</a:t>
            </a:r>
            <a:r>
              <a:rPr lang="zh-CN" altLang="en-US" sz="1200" b="0" i="0" kern="1200" baseline="0" dirty="0">
                <a:solidFill>
                  <a:schemeClr val="tx1"/>
                </a:solidFill>
                <a:latin typeface="Arial" pitchFamily="34" charset="0"/>
                <a:ea typeface="黑体" pitchFamily="2" charset="-122"/>
                <a:cs typeface="Arial" pitchFamily="34" charset="0"/>
              </a:rPr>
              <a:t>或智能手机）。</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结果</a:t>
            </a:r>
            <a:endParaRPr lang="zh-CN" altLang="en-US" sz="1200" b="0" i="0" kern="1200" baseline="0" dirty="0">
              <a:solidFill>
                <a:schemeClr val="tx1"/>
              </a:solidFill>
              <a:latin typeface="Arial" pitchFamily="34" charset="0"/>
              <a:ea typeface="黑体" pitchFamily="2" charset="-122"/>
              <a:cs typeface="Arial" pitchFamily="34" charset="0"/>
            </a:endParaRPr>
          </a:p>
          <a:p>
            <a:pPr marL="0" algn="l" defTabSz="914400">
              <a:buNone/>
            </a:pPr>
            <a:r>
              <a:rPr lang="en-US" altLang="zh-CN" sz="1200" b="0" i="0" kern="1200" baseline="0" dirty="0">
                <a:solidFill>
                  <a:schemeClr val="tx1"/>
                </a:solidFill>
                <a:latin typeface="Arial" pitchFamily="34" charset="0"/>
                <a:ea typeface="黑体" pitchFamily="2" charset="-122"/>
                <a:cs typeface="Arial" pitchFamily="34" charset="0"/>
              </a:rPr>
              <a:t>VXI </a:t>
            </a:r>
            <a:r>
              <a:rPr lang="zh-CN" altLang="en-US" sz="1200" b="0" i="0" kern="1200" baseline="0" dirty="0">
                <a:solidFill>
                  <a:schemeClr val="tx1"/>
                </a:solidFill>
                <a:latin typeface="Arial" pitchFamily="34" charset="0"/>
                <a:ea typeface="黑体" pitchFamily="2" charset="-122"/>
                <a:cs typeface="Arial" pitchFamily="34" charset="0"/>
              </a:rPr>
              <a:t>允许学生、教师和职员登录到各自的虚拟工作空间，并访问工作所需的资源和应用程序以及完成课程分配。</a:t>
            </a:r>
          </a:p>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这种体验在设备之间是一致的。</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en-US" altLang="zh-CN" sz="1200" b="0" i="0">
                <a:solidFill>
                  <a:schemeClr val="tx1"/>
                </a:solidFill>
                <a:latin typeface="Calibri"/>
                <a:ea typeface="+mn-ea"/>
                <a:cs typeface="+mn-cs"/>
              </a:rPr>
              <a:pPr algn="r" defTabSz="914400">
                <a:buNone/>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05" lvl="1" indent="-179405" algn="l" defTabSz="914400">
              <a:lnSpc>
                <a:spcPct val="95000"/>
              </a:lnSpc>
              <a:spcAft>
                <a:spcPts val="600"/>
              </a:spcAft>
              <a:buNone/>
            </a:pPr>
            <a:r>
              <a:rPr lang="zh-CN" altLang="en-US" sz="1600" b="0" i="0" kern="1200" dirty="0">
                <a:solidFill>
                  <a:srgbClr val="3A3A3A"/>
                </a:solidFill>
                <a:latin typeface="Arial" pitchFamily="34" charset="0"/>
                <a:ea typeface="黑体" pitchFamily="2" charset="-122"/>
                <a:cs typeface="Arial" pitchFamily="34" charset="0"/>
              </a:rPr>
              <a:t>旧工作流</a:t>
            </a:r>
          </a:p>
          <a:p>
            <a:pPr marL="290505" lvl="1" indent="-179405" algn="l" defTabSz="914400">
              <a:lnSpc>
                <a:spcPct val="95000"/>
              </a:lnSpc>
              <a:spcAft>
                <a:spcPts val="600"/>
              </a:spcAft>
              <a:buClr>
                <a:srgbClr val="00ADEF"/>
              </a:buClr>
              <a:buSzPct val="80000"/>
              <a:buFont typeface="Arial"/>
              <a:buChar char="•"/>
            </a:pPr>
            <a:r>
              <a:rPr lang="zh-CN" altLang="en-US" sz="1600" b="0" i="0" kern="1200" dirty="0">
                <a:solidFill>
                  <a:srgbClr val="3A3A3A"/>
                </a:solidFill>
                <a:latin typeface="Arial" pitchFamily="34" charset="0"/>
                <a:ea typeface="黑体" pitchFamily="2" charset="-122"/>
                <a:cs typeface="Arial" pitchFamily="34" charset="0"/>
              </a:rPr>
              <a:t>用最新的软件和安全补丁维护机构的工作站，成本高</a:t>
            </a:r>
          </a:p>
          <a:p>
            <a:pPr marL="290505" lvl="1" indent="-179405" algn="l" defTabSz="914400">
              <a:lnSpc>
                <a:spcPct val="95000"/>
              </a:lnSpc>
              <a:spcAft>
                <a:spcPts val="600"/>
              </a:spcAft>
              <a:buClr>
                <a:srgbClr val="00ADEF"/>
              </a:buClr>
              <a:buSzPct val="80000"/>
              <a:buFont typeface="Arial"/>
              <a:buChar char="•"/>
            </a:pPr>
            <a:r>
              <a:rPr lang="zh-CN" altLang="en-US" sz="1600" b="0" i="0" dirty="0">
                <a:solidFill>
                  <a:srgbClr val="000000"/>
                </a:solidFill>
                <a:latin typeface="Arial" pitchFamily="34" charset="0"/>
                <a:ea typeface="黑体" pitchFamily="2" charset="-122"/>
                <a:cs typeface="Arial" pitchFamily="34" charset="0"/>
              </a:rPr>
              <a:t>需要到每个教室、实验室或办公室进行</a:t>
            </a:r>
            <a:r>
              <a:rPr lang="zh-CN" altLang="en-US" sz="1600" b="0" i="0" dirty="0" smtClean="0">
                <a:solidFill>
                  <a:srgbClr val="000000"/>
                </a:solidFill>
                <a:latin typeface="Arial" pitchFamily="34" charset="0"/>
                <a:ea typeface="黑体" pitchFamily="2" charset="-122"/>
                <a:cs typeface="Arial" pitchFamily="34" charset="0"/>
              </a:rPr>
              <a:t>配置</a:t>
            </a:r>
            <a:endParaRPr lang="zh-CN" altLang="en-US" sz="1600" kern="1200" dirty="0" smtClean="0">
              <a:solidFill>
                <a:srgbClr val="3A3A3A"/>
              </a:solidFill>
              <a:latin typeface="Arial" pitchFamily="34" charset="0"/>
              <a:ea typeface="黑体" pitchFamily="2" charset="-122"/>
              <a:cs typeface="Arial" pitchFamily="34" charset="0"/>
            </a:endParaRPr>
          </a:p>
          <a:p>
            <a:pPr marL="290505" lvl="1" indent="-179405" algn="l" defTabSz="914400">
              <a:lnSpc>
                <a:spcPct val="95000"/>
              </a:lnSpc>
              <a:spcAft>
                <a:spcPts val="600"/>
              </a:spcAft>
              <a:buClr>
                <a:srgbClr val="00ADEF"/>
              </a:buClr>
              <a:buSzPct val="80000"/>
              <a:buFont typeface="Arial"/>
              <a:buChar char="•"/>
            </a:pPr>
            <a:r>
              <a:rPr lang="en-US" altLang="zh-CN" sz="1600" b="0" i="0" kern="1200" dirty="0" smtClean="0">
                <a:solidFill>
                  <a:srgbClr val="3A3A3A"/>
                </a:solidFill>
                <a:latin typeface="Arial" pitchFamily="34" charset="0"/>
                <a:ea typeface="黑体" pitchFamily="2" charset="-122"/>
                <a:cs typeface="Arial" pitchFamily="34" charset="0"/>
              </a:rPr>
              <a:t>IT </a:t>
            </a:r>
            <a:r>
              <a:rPr lang="zh-CN" altLang="en-US" sz="1600" b="0" i="0" kern="1200" dirty="0">
                <a:solidFill>
                  <a:srgbClr val="3A3A3A"/>
                </a:solidFill>
                <a:latin typeface="Arial" pitchFamily="34" charset="0"/>
                <a:ea typeface="黑体" pitchFamily="2" charset="-122"/>
                <a:cs typeface="Arial" pitchFamily="34" charset="0"/>
              </a:rPr>
              <a:t>支持员工无法扩充以适应新用户或设备</a:t>
            </a:r>
          </a:p>
          <a:p>
            <a:pPr marL="290505" lvl="1" indent="-179405" algn="l" defTabSz="914400">
              <a:lnSpc>
                <a:spcPct val="95000"/>
              </a:lnSpc>
              <a:spcAft>
                <a:spcPts val="600"/>
              </a:spcAft>
              <a:buClr>
                <a:srgbClr val="00ADEF"/>
              </a:buClr>
              <a:buSzPct val="80000"/>
              <a:buFont typeface="Arial"/>
              <a:buChar char="•"/>
            </a:pPr>
            <a:r>
              <a:rPr lang="zh-CN" altLang="en-US" sz="1600" b="0" i="0" kern="1200" dirty="0">
                <a:solidFill>
                  <a:srgbClr val="3A3A3A"/>
                </a:solidFill>
                <a:latin typeface="Arial" pitchFamily="34" charset="0"/>
                <a:ea typeface="黑体" pitchFamily="2" charset="-122"/>
                <a:cs typeface="Arial" pitchFamily="34" charset="0"/>
              </a:rPr>
              <a:t>能源成本高</a:t>
            </a:r>
          </a:p>
          <a:p>
            <a:pPr marL="0" algn="l" defTabSz="914400">
              <a:buNone/>
            </a:pP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en-US" altLang="zh-CN" sz="1200" b="0" i="0">
                <a:solidFill>
                  <a:schemeClr val="tx1"/>
                </a:solidFill>
                <a:latin typeface="Calibri"/>
                <a:ea typeface="+mn-ea"/>
                <a:cs typeface="+mn-cs"/>
              </a:rPr>
              <a:pPr algn="r" defTabSz="914400">
                <a:buNone/>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14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n-US" altLang="zh-CN" sz="1200" b="0" i="0" dirty="0">
                <a:solidFill>
                  <a:schemeClr val="tx1"/>
                </a:solidFill>
                <a:latin typeface="Arial" pitchFamily="34" charset="0"/>
                <a:ea typeface="黑体" pitchFamily="2" charset="-122"/>
                <a:cs typeface="Arial" pitchFamily="34" charset="0"/>
              </a:rPr>
              <a:t>VXI </a:t>
            </a:r>
            <a:r>
              <a:rPr lang="zh-CN" altLang="en-US" sz="1200" b="0" i="0" baseline="0" dirty="0">
                <a:solidFill>
                  <a:schemeClr val="tx1"/>
                </a:solidFill>
                <a:latin typeface="Arial" pitchFamily="34" charset="0"/>
                <a:ea typeface="黑体" pitchFamily="2" charset="-122"/>
                <a:cs typeface="Arial" pitchFamily="34" charset="0"/>
              </a:rPr>
              <a:t>不仅仅是桌面虚拟</a:t>
            </a:r>
            <a:r>
              <a:rPr lang="zh-CN" altLang="en-US" sz="1200" b="0" i="0" baseline="0" dirty="0" smtClean="0">
                <a:solidFill>
                  <a:schemeClr val="tx1"/>
                </a:solidFill>
                <a:latin typeface="Arial" pitchFamily="34" charset="0"/>
                <a:ea typeface="黑体" pitchFamily="2" charset="-122"/>
                <a:cs typeface="Arial" pitchFamily="34" charset="0"/>
              </a:rPr>
              <a:t>化</a:t>
            </a:r>
            <a:endParaRPr lang="zh-CN" altLang="en-US" dirty="0" smtClean="0">
              <a:latin typeface="Arial" pitchFamily="34" charset="0"/>
              <a:ea typeface="黑体" pitchFamily="2" charset="-122"/>
              <a:cs typeface="Arial" pitchFamily="34" charset="0"/>
            </a:endParaRPr>
          </a:p>
          <a:p>
            <a:pPr marL="0" algn="l" defTabSz="914400">
              <a:buNone/>
            </a:pP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dirty="0" smtClean="0">
                <a:solidFill>
                  <a:schemeClr val="tx1"/>
                </a:solidFill>
                <a:latin typeface="Arial" pitchFamily="34" charset="0"/>
                <a:ea typeface="黑体" pitchFamily="2" charset="-122"/>
                <a:cs typeface="Arial" pitchFamily="34" charset="0"/>
              </a:rPr>
              <a:t>思</a:t>
            </a:r>
            <a:r>
              <a:rPr lang="zh-CN" altLang="en-US" sz="1200" b="0" i="0" dirty="0">
                <a:solidFill>
                  <a:schemeClr val="tx1"/>
                </a:solidFill>
                <a:latin typeface="Arial" pitchFamily="34" charset="0"/>
                <a:ea typeface="黑体" pitchFamily="2" charset="-122"/>
                <a:cs typeface="Arial" pitchFamily="34" charset="0"/>
              </a:rPr>
              <a:t>科 </a:t>
            </a:r>
            <a:r>
              <a:rPr lang="en-US" altLang="zh-CN" sz="1200" b="0" i="0" dirty="0">
                <a:solidFill>
                  <a:schemeClr val="tx1"/>
                </a:solidFill>
                <a:latin typeface="Arial" pitchFamily="34" charset="0"/>
                <a:ea typeface="黑体" pitchFamily="2" charset="-122"/>
                <a:cs typeface="Arial" pitchFamily="34" charset="0"/>
              </a:rPr>
              <a:t>VXI </a:t>
            </a:r>
            <a:r>
              <a:rPr lang="zh-CN" altLang="en-US" sz="1200" b="0" i="0" baseline="0" dirty="0">
                <a:solidFill>
                  <a:schemeClr val="tx1"/>
                </a:solidFill>
                <a:latin typeface="Arial" pitchFamily="34" charset="0"/>
                <a:ea typeface="黑体" pitchFamily="2" charset="-122"/>
                <a:cs typeface="Arial" pitchFamily="34" charset="0"/>
              </a:rPr>
              <a:t>不仅仅是“</a:t>
            </a:r>
            <a:r>
              <a:rPr lang="en-US" altLang="zh-CN" sz="1200" b="0" i="0" baseline="0" dirty="0">
                <a:solidFill>
                  <a:schemeClr val="tx1"/>
                </a:solidFill>
                <a:latin typeface="Arial" pitchFamily="34" charset="0"/>
                <a:ea typeface="黑体" pitchFamily="2" charset="-122"/>
                <a:cs typeface="Arial" pitchFamily="34" charset="0"/>
              </a:rPr>
              <a:t>VDI”</a:t>
            </a:r>
            <a:r>
              <a:rPr lang="zh-CN" altLang="en-US" sz="1200" b="0" i="0" baseline="0" dirty="0">
                <a:solidFill>
                  <a:schemeClr val="tx1"/>
                </a:solidFill>
                <a:latin typeface="Arial" pitchFamily="34" charset="0"/>
                <a:ea typeface="黑体" pitchFamily="2" charset="-122"/>
                <a:cs typeface="Arial" pitchFamily="34" charset="0"/>
              </a:rPr>
              <a:t>，它将通常意义上的桌面虚拟化功能与以下功能相结合：</a:t>
            </a:r>
          </a:p>
          <a:p>
            <a:pPr marL="0" algn="l" defTabSz="914400">
              <a:buNone/>
            </a:pPr>
            <a:r>
              <a:rPr lang="zh-CN" altLang="en-US" sz="1200" b="0" i="0" baseline="0" dirty="0">
                <a:solidFill>
                  <a:schemeClr val="tx1"/>
                </a:solidFill>
                <a:latin typeface="Arial" pitchFamily="34" charset="0"/>
                <a:ea typeface="黑体" pitchFamily="2" charset="-122"/>
                <a:cs typeface="Arial" pitchFamily="34" charset="0"/>
              </a:rPr>
              <a:t>端到端系统</a:t>
            </a:r>
          </a:p>
          <a:p>
            <a:pPr marL="0" algn="l" defTabSz="914400">
              <a:buNone/>
            </a:pPr>
            <a:r>
              <a:rPr lang="zh-CN" altLang="en-US" sz="1200" b="0" i="0" baseline="0" dirty="0">
                <a:solidFill>
                  <a:schemeClr val="tx1"/>
                </a:solidFill>
                <a:latin typeface="Arial" pitchFamily="34" charset="0"/>
                <a:ea typeface="黑体" pitchFamily="2" charset="-122"/>
                <a:cs typeface="Arial" pitchFamily="34" charset="0"/>
              </a:rPr>
              <a:t>富媒体支持</a:t>
            </a:r>
          </a:p>
          <a:p>
            <a:pPr marL="0" algn="l" defTabSz="914400">
              <a:buNone/>
            </a:pPr>
            <a:r>
              <a:rPr lang="zh-CN" altLang="en-US" sz="1200" b="0" i="0" baseline="0" dirty="0">
                <a:solidFill>
                  <a:schemeClr val="tx1"/>
                </a:solidFill>
                <a:latin typeface="Arial" pitchFamily="34" charset="0"/>
                <a:ea typeface="黑体" pitchFamily="2" charset="-122"/>
                <a:cs typeface="Arial" pitchFamily="34" charset="0"/>
              </a:rPr>
              <a:t>增强的安全性</a:t>
            </a:r>
          </a:p>
          <a:p>
            <a:pPr marL="0" algn="l" defTabSz="914400">
              <a:buNone/>
            </a:pPr>
            <a:r>
              <a:rPr lang="zh-CN" altLang="en-US" sz="1200" b="0" i="0" baseline="0" dirty="0">
                <a:solidFill>
                  <a:schemeClr val="tx1"/>
                </a:solidFill>
                <a:latin typeface="Arial" pitchFamily="34" charset="0"/>
                <a:ea typeface="黑体" pitchFamily="2" charset="-122"/>
                <a:cs typeface="Arial" pitchFamily="34" charset="0"/>
              </a:rPr>
              <a:t>应用迁移和加速支持</a:t>
            </a:r>
          </a:p>
          <a:p>
            <a:pPr marL="0" algn="l" defTabSz="914400">
              <a:buNone/>
            </a:pPr>
            <a:r>
              <a:rPr lang="en-US" altLang="zh-CN" sz="1200" b="0" i="0" baseline="0" dirty="0">
                <a:solidFill>
                  <a:schemeClr val="tx1"/>
                </a:solidFill>
                <a:latin typeface="Arial" pitchFamily="34" charset="0"/>
                <a:ea typeface="黑体" pitchFamily="2" charset="-122"/>
                <a:cs typeface="Arial" pitchFamily="34" charset="0"/>
              </a:rPr>
              <a:t>POE/</a:t>
            </a:r>
            <a:r>
              <a:rPr lang="zh-CN" altLang="en-US" sz="1200" b="0" i="0" baseline="0" dirty="0">
                <a:solidFill>
                  <a:schemeClr val="tx1"/>
                </a:solidFill>
                <a:latin typeface="Arial" pitchFamily="34" charset="0"/>
                <a:ea typeface="黑体" pitchFamily="2" charset="-122"/>
                <a:cs typeface="Arial" pitchFamily="34" charset="0"/>
              </a:rPr>
              <a:t>能源智能化</a:t>
            </a:r>
          </a:p>
          <a:p>
            <a:pPr marL="0" algn="l" defTabSz="914400">
              <a:buNone/>
            </a:pPr>
            <a:endParaRPr lang="zh-CN" altLang="en-US" baseline="0" dirty="0" smtClean="0">
              <a:latin typeface="Arial" pitchFamily="34" charset="0"/>
              <a:ea typeface="黑体" pitchFamily="2" charset="-122"/>
              <a:cs typeface="Arial" pitchFamily="34" charset="0"/>
            </a:endParaRPr>
          </a:p>
          <a:p>
            <a:pPr marL="0" algn="l" defTabSz="914400">
              <a:buNone/>
            </a:pPr>
            <a:r>
              <a:rPr lang="zh-CN" altLang="en-US" sz="1200" b="0" i="0" baseline="0" dirty="0" smtClean="0">
                <a:solidFill>
                  <a:schemeClr val="tx1"/>
                </a:solidFill>
                <a:latin typeface="Arial" pitchFamily="34" charset="0"/>
                <a:ea typeface="黑体" pitchFamily="2" charset="-122"/>
                <a:cs typeface="Arial" pitchFamily="34" charset="0"/>
              </a:rPr>
              <a:t>只有</a:t>
            </a:r>
            <a:r>
              <a:rPr lang="zh-CN" altLang="en-US" sz="1200" b="0" i="0" baseline="0" dirty="0">
                <a:solidFill>
                  <a:schemeClr val="tx1"/>
                </a:solidFill>
                <a:latin typeface="Arial" pitchFamily="34" charset="0"/>
                <a:ea typeface="黑体" pitchFamily="2" charset="-122"/>
                <a:cs typeface="Arial" pitchFamily="34" charset="0"/>
              </a:rPr>
              <a:t>思科定位于提供此全面解决</a:t>
            </a:r>
            <a:r>
              <a:rPr lang="zh-CN" altLang="en-US" sz="1200" b="0" i="0" baseline="0" dirty="0" smtClean="0">
                <a:solidFill>
                  <a:schemeClr val="tx1"/>
                </a:solidFill>
                <a:latin typeface="Arial" pitchFamily="34" charset="0"/>
                <a:ea typeface="黑体" pitchFamily="2" charset="-122"/>
                <a:cs typeface="Arial" pitchFamily="34" charset="0"/>
              </a:rPr>
              <a:t>方案</a:t>
            </a: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altLang="zh-CN" sz="1200" b="0" i="0">
                <a:solidFill>
                  <a:schemeClr val="tx1"/>
                </a:solidFill>
                <a:latin typeface="Calibri"/>
                <a:ea typeface="+mn-ea"/>
                <a:cs typeface="+mn-cs"/>
              </a:rPr>
              <a:pPr algn="r" defTabSz="914400">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6FA8831-C8BE-4802-9C2B-197E625A893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714875"/>
          </a:xfrm>
        </p:spPr>
        <p:txBody>
          <a:bodyPr>
            <a:noAutofit/>
          </a:bodyPr>
          <a:lstStyle/>
          <a:p>
            <a:pPr marL="0" algn="l" defTabSz="914400">
              <a:lnSpc>
                <a:spcPct val="80000"/>
              </a:lnSpc>
              <a:buNone/>
            </a:pPr>
            <a:r>
              <a:rPr lang="zh-CN" sz="1200" b="0" i="0" dirty="0">
                <a:solidFill>
                  <a:schemeClr val="tx1"/>
                </a:solidFill>
                <a:latin typeface="Arial" pitchFamily="34" charset="0"/>
                <a:ea typeface="黑体" pitchFamily="2" charset="-122"/>
                <a:cs typeface="Arial" pitchFamily="34" charset="0"/>
              </a:rPr>
              <a:t>旧貌：</a:t>
            </a:r>
          </a:p>
          <a:p>
            <a:pPr marL="114300" indent="-114300" algn="l" defTabSz="914400">
              <a:lnSpc>
                <a:spcPct val="80000"/>
              </a:lnSpc>
              <a:spcBef>
                <a:spcPts val="1200"/>
              </a:spcBef>
              <a:buNone/>
            </a:pPr>
            <a:r>
              <a:rPr lang="zh-CN" sz="2000" b="0" i="0" dirty="0">
                <a:solidFill>
                  <a:srgbClr val="F79646"/>
                </a:solidFill>
                <a:latin typeface="Arial" pitchFamily="34" charset="0"/>
                <a:ea typeface="黑体" pitchFamily="2" charset="-122"/>
                <a:cs typeface="Arial" pitchFamily="34" charset="0"/>
              </a:rPr>
              <a:t>不可用的体验</a:t>
            </a:r>
          </a:p>
          <a:p>
            <a:pPr marL="292059" lvl="1" indent="-114300" algn="l" defTabSz="914400">
              <a:lnSpc>
                <a:spcPct val="80000"/>
              </a:lnSpc>
              <a:spcBef>
                <a:spcPts val="1200"/>
              </a:spcBef>
              <a:buNone/>
            </a:pPr>
            <a:r>
              <a:rPr lang="zh-CN" sz="1600" b="0" i="0" dirty="0">
                <a:solidFill>
                  <a:srgbClr val="F79646"/>
                </a:solidFill>
                <a:latin typeface="Arial" pitchFamily="34" charset="0"/>
                <a:ea typeface="黑体" pitchFamily="2" charset="-122"/>
                <a:cs typeface="Arial" pitchFamily="34" charset="0"/>
              </a:rPr>
              <a:t>卡顿的效果</a:t>
            </a:r>
          </a:p>
          <a:p>
            <a:pPr marL="114300" indent="-114300" algn="l" defTabSz="914400">
              <a:lnSpc>
                <a:spcPct val="80000"/>
              </a:lnSpc>
              <a:spcBef>
                <a:spcPts val="1200"/>
              </a:spcBef>
              <a:buNone/>
            </a:pPr>
            <a:r>
              <a:rPr lang="zh-CN" sz="2000" b="0" i="0" dirty="0">
                <a:solidFill>
                  <a:srgbClr val="F79646"/>
                </a:solidFill>
                <a:latin typeface="Arial" pitchFamily="34" charset="0"/>
                <a:ea typeface="黑体" pitchFamily="2" charset="-122"/>
                <a:cs typeface="Arial" pitchFamily="34" charset="0"/>
              </a:rPr>
              <a:t>成本和资源使用增加</a:t>
            </a:r>
          </a:p>
          <a:p>
            <a:pPr marL="292059" lvl="1" indent="-114300" algn="l" defTabSz="914400">
              <a:lnSpc>
                <a:spcPct val="80000"/>
              </a:lnSpc>
              <a:spcBef>
                <a:spcPts val="1200"/>
              </a:spcBef>
              <a:buNone/>
            </a:pPr>
            <a:r>
              <a:rPr lang="zh-CN" sz="1600" b="0" i="0" dirty="0">
                <a:solidFill>
                  <a:srgbClr val="F79646"/>
                </a:solidFill>
                <a:latin typeface="Arial" pitchFamily="34" charset="0"/>
                <a:ea typeface="黑体" pitchFamily="2" charset="-122"/>
                <a:cs typeface="Arial" pitchFamily="34" charset="0"/>
              </a:rPr>
              <a:t>宽带需求急剧增加</a:t>
            </a:r>
          </a:p>
          <a:p>
            <a:pPr marL="292059" lvl="1" indent="-114300" algn="l" defTabSz="914400">
              <a:lnSpc>
                <a:spcPct val="80000"/>
              </a:lnSpc>
              <a:spcBef>
                <a:spcPts val="1200"/>
              </a:spcBef>
              <a:buNone/>
            </a:pPr>
            <a:r>
              <a:rPr lang="zh-CN" sz="1600" b="0" i="0" dirty="0">
                <a:solidFill>
                  <a:srgbClr val="F79646"/>
                </a:solidFill>
                <a:latin typeface="Arial" pitchFamily="34" charset="0"/>
                <a:ea typeface="黑体" pitchFamily="2" charset="-122"/>
                <a:cs typeface="Arial" pitchFamily="34" charset="0"/>
              </a:rPr>
              <a:t>数据中心处理繁重的虚拟机任务</a:t>
            </a:r>
          </a:p>
          <a:p>
            <a:pPr marL="0" algn="l" defTabSz="914400">
              <a:lnSpc>
                <a:spcPct val="80000"/>
              </a:lnSpc>
              <a:buNone/>
            </a:pPr>
            <a:endParaRPr lang="en-US" dirty="0" smtClean="0">
              <a:latin typeface="Arial" pitchFamily="34" charset="0"/>
              <a:ea typeface="黑体" pitchFamily="2" charset="-122"/>
              <a:cs typeface="Arial" pitchFamily="34" charset="0"/>
            </a:endParaRPr>
          </a:p>
          <a:p>
            <a:pPr marL="0" algn="l" defTabSz="914400">
              <a:lnSpc>
                <a:spcPct val="80000"/>
              </a:lnSpc>
              <a:buNone/>
            </a:pPr>
            <a:r>
              <a:rPr lang="zh-CN" sz="1200" b="0" i="0" dirty="0">
                <a:solidFill>
                  <a:schemeClr val="tx1"/>
                </a:solidFill>
                <a:latin typeface="Arial" pitchFamily="34" charset="0"/>
                <a:ea typeface="黑体" pitchFamily="2" charset="-122"/>
                <a:cs typeface="Arial" pitchFamily="34" charset="0"/>
              </a:rPr>
              <a:t>新颜：</a:t>
            </a:r>
          </a:p>
          <a:p>
            <a:pPr marL="114300" indent="-114300" algn="l" defTabSz="914400">
              <a:lnSpc>
                <a:spcPct val="80000"/>
              </a:lnSpc>
              <a:spcBef>
                <a:spcPts val="1200"/>
              </a:spcBef>
              <a:buNone/>
            </a:pPr>
            <a:r>
              <a:rPr lang="zh-CN" sz="2000" b="0" i="0" dirty="0">
                <a:solidFill>
                  <a:srgbClr val="F79646"/>
                </a:solidFill>
                <a:latin typeface="Arial" pitchFamily="34" charset="0"/>
                <a:ea typeface="黑体" pitchFamily="2" charset="-122"/>
                <a:cs typeface="Arial" pitchFamily="34" charset="0"/>
              </a:rPr>
              <a:t>不打折扣的用户体验</a:t>
            </a:r>
          </a:p>
          <a:p>
            <a:pPr marL="292059" lvl="1" indent="-114300" algn="l" defTabSz="914400">
              <a:lnSpc>
                <a:spcPct val="80000"/>
              </a:lnSpc>
              <a:spcBef>
                <a:spcPts val="1200"/>
              </a:spcBef>
              <a:buNone/>
            </a:pPr>
            <a:r>
              <a:rPr lang="zh-CN" sz="1600" b="0" i="0" dirty="0">
                <a:solidFill>
                  <a:srgbClr val="F79646"/>
                </a:solidFill>
                <a:latin typeface="Arial" pitchFamily="34" charset="0"/>
                <a:ea typeface="黑体" pitchFamily="2" charset="-122"/>
                <a:cs typeface="Arial" pitchFamily="34" charset="0"/>
              </a:rPr>
              <a:t>将语音和视频路由成点对点</a:t>
            </a:r>
          </a:p>
          <a:p>
            <a:pPr marL="114300" indent="-114300" algn="l" defTabSz="914400">
              <a:lnSpc>
                <a:spcPct val="80000"/>
              </a:lnSpc>
              <a:spcBef>
                <a:spcPts val="1200"/>
              </a:spcBef>
              <a:buNone/>
            </a:pPr>
            <a:r>
              <a:rPr lang="zh-CN" sz="2000" b="0" i="0" dirty="0">
                <a:solidFill>
                  <a:srgbClr val="F79646"/>
                </a:solidFill>
                <a:latin typeface="Arial" pitchFamily="34" charset="0"/>
                <a:ea typeface="黑体" pitchFamily="2" charset="-122"/>
                <a:cs typeface="Arial" pitchFamily="34" charset="0"/>
              </a:rPr>
              <a:t>优化资源</a:t>
            </a:r>
          </a:p>
          <a:p>
            <a:pPr marL="292059" lvl="1" indent="-114300" algn="l" defTabSz="914400">
              <a:lnSpc>
                <a:spcPct val="80000"/>
              </a:lnSpc>
              <a:spcBef>
                <a:spcPts val="1200"/>
              </a:spcBef>
              <a:buNone/>
            </a:pPr>
            <a:r>
              <a:rPr lang="zh-CN" sz="1600" b="0" i="0" dirty="0">
                <a:solidFill>
                  <a:srgbClr val="F79646"/>
                </a:solidFill>
                <a:latin typeface="Arial" pitchFamily="34" charset="0"/>
                <a:ea typeface="黑体" pitchFamily="2" charset="-122"/>
                <a:cs typeface="Arial" pitchFamily="34" charset="0"/>
              </a:rPr>
              <a:t>带宽占用从 MB 级别降至 KB 级别</a:t>
            </a:r>
          </a:p>
          <a:p>
            <a:pPr marL="292059" lvl="1" indent="-114300" algn="l" defTabSz="914400">
              <a:lnSpc>
                <a:spcPct val="80000"/>
              </a:lnSpc>
              <a:spcBef>
                <a:spcPts val="1200"/>
              </a:spcBef>
              <a:buNone/>
            </a:pPr>
            <a:r>
              <a:rPr lang="zh-CN" sz="1600" b="0" i="0" dirty="0">
                <a:solidFill>
                  <a:srgbClr val="F79646"/>
                </a:solidFill>
                <a:latin typeface="Arial" pitchFamily="34" charset="0"/>
                <a:ea typeface="黑体" pitchFamily="2" charset="-122"/>
                <a:cs typeface="Arial" pitchFamily="34" charset="0"/>
              </a:rPr>
              <a:t>减少数据中心的处理</a:t>
            </a:r>
          </a:p>
          <a:p>
            <a:pPr marL="114300" indent="-114300" algn="l" defTabSz="914400">
              <a:lnSpc>
                <a:spcPct val="80000"/>
              </a:lnSpc>
              <a:spcBef>
                <a:spcPts val="1200"/>
              </a:spcBef>
              <a:buClr>
                <a:srgbClr val="F79646"/>
              </a:buClr>
              <a:buFont typeface="Arial"/>
              <a:buChar char="•"/>
            </a:pPr>
            <a:r>
              <a:rPr lang="zh-CN" sz="2000" b="0" i="0" dirty="0">
                <a:solidFill>
                  <a:srgbClr val="F79646"/>
                </a:solidFill>
                <a:latin typeface="Arial" pitchFamily="34" charset="0"/>
                <a:ea typeface="黑体" pitchFamily="2" charset="-122"/>
                <a:cs typeface="Arial" pitchFamily="34" charset="0"/>
              </a:rPr>
              <a:t>企业级语音和视频</a:t>
            </a:r>
          </a:p>
          <a:p>
            <a:pPr marL="0" algn="l" defTabSz="914400">
              <a:lnSpc>
                <a:spcPct val="80000"/>
              </a:lnSpc>
              <a:buNone/>
            </a:pPr>
            <a:endParaRPr 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altLang="zh-CN" sz="1200" b="0" i="0" kern="1200">
                <a:solidFill>
                  <a:prstClr val="black"/>
                </a:solidFill>
                <a:latin typeface="Calibri"/>
                <a:ea typeface="+mn-ea"/>
                <a:cs typeface="+mn-cs"/>
              </a:rPr>
              <a:pPr algn="r" defTabSz="914400">
                <a:buNone/>
              </a:pPr>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3" y="8934873"/>
            <a:ext cx="388937" cy="278913"/>
          </a:xfrm>
        </p:spPr>
        <p:txBody>
          <a:bodyPr/>
          <a:lstStyle/>
          <a:p>
            <a:pPr algn="r" defTabSz="914400">
              <a:buNone/>
            </a:pPr>
            <a:fld id="{E47FD1A1-53E5-4C1F-AEDC-C489D8ECA207}" type="slidenum">
              <a:rPr lang="en-US" altLang="zh-CN" sz="1200" b="0" i="0">
                <a:solidFill>
                  <a:prstClr val="black"/>
                </a:solidFill>
                <a:latin typeface="Calibri"/>
                <a:ea typeface="+mn-ea"/>
                <a:cs typeface="+mn-cs"/>
              </a:rPr>
              <a:pPr algn="r" defTabSz="914400">
                <a:buNone/>
              </a:pPr>
              <a:t>18</a:t>
            </a:fld>
            <a:endParaRPr lang="en-US" sz="1200"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2" y="8934879"/>
            <a:ext cx="388936" cy="278905"/>
          </a:xfrm>
        </p:spPr>
        <p:txBody>
          <a:bodyPr/>
          <a:lstStyle/>
          <a:p>
            <a:pPr algn="r" defTabSz="914400">
              <a:buNone/>
            </a:pPr>
            <a:fld id="{168FE730-B185-4C56-BE69-9870AA471BAF}" type="slidenum">
              <a:rPr lang="en-US" altLang="zh-CN" sz="1200" b="0" i="0" kern="1200">
                <a:solidFill>
                  <a:prstClr val="black"/>
                </a:solidFill>
                <a:latin typeface="Calibri"/>
                <a:ea typeface="+mn-ea"/>
                <a:cs typeface="+mn-cs"/>
              </a:rPr>
              <a:pPr algn="r" defTabSz="914400">
                <a:buNone/>
              </a:pPr>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20</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n-US" altLang="zh-CN" sz="1200" b="0" i="0" dirty="0">
                <a:solidFill>
                  <a:schemeClr val="tx1"/>
                </a:solidFill>
                <a:latin typeface="Arial" pitchFamily="34" charset="0"/>
                <a:ea typeface="黑体" pitchFamily="2" charset="-122"/>
                <a:cs typeface="Arial" pitchFamily="34" charset="0"/>
              </a:rPr>
              <a:t>VXC</a:t>
            </a:r>
            <a:r>
              <a:rPr lang="zh-CN" altLang="en-US" sz="1200" b="0" i="0" baseline="0" dirty="0">
                <a:solidFill>
                  <a:schemeClr val="tx1"/>
                </a:solidFill>
                <a:latin typeface="Arial" pitchFamily="34" charset="0"/>
                <a:ea typeface="黑体" pitchFamily="2" charset="-122"/>
                <a:cs typeface="Arial" pitchFamily="34" charset="0"/>
              </a:rPr>
              <a:t> </a:t>
            </a:r>
            <a:r>
              <a:rPr lang="en-US" altLang="zh-CN" sz="1200" b="0" i="0" baseline="0" dirty="0">
                <a:solidFill>
                  <a:schemeClr val="tx1"/>
                </a:solidFill>
                <a:latin typeface="Arial" pitchFamily="34" charset="0"/>
                <a:ea typeface="黑体" pitchFamily="2" charset="-122"/>
                <a:cs typeface="Arial" pitchFamily="34" charset="0"/>
              </a:rPr>
              <a:t>2100</a:t>
            </a:r>
            <a:r>
              <a:rPr lang="zh-CN" altLang="en-US" sz="1200" b="0" i="0" baseline="0" dirty="0">
                <a:solidFill>
                  <a:schemeClr val="tx1"/>
                </a:solidFill>
                <a:latin typeface="Arial" pitchFamily="34" charset="0"/>
                <a:ea typeface="黑体" pitchFamily="2" charset="-122"/>
                <a:cs typeface="Arial" pitchFamily="34" charset="0"/>
              </a:rPr>
              <a:t>、</a:t>
            </a:r>
            <a:r>
              <a:rPr lang="en-US" altLang="zh-CN" sz="1200" b="0" i="0" baseline="0" dirty="0">
                <a:solidFill>
                  <a:schemeClr val="tx1"/>
                </a:solidFill>
                <a:latin typeface="Arial" pitchFamily="34" charset="0"/>
                <a:ea typeface="黑体" pitchFamily="2" charset="-122"/>
                <a:cs typeface="Arial" pitchFamily="34" charset="0"/>
              </a:rPr>
              <a:t>2200 </a:t>
            </a:r>
            <a:r>
              <a:rPr lang="zh-CN" altLang="en-US" sz="1200" b="0" i="0" baseline="0" dirty="0">
                <a:solidFill>
                  <a:schemeClr val="tx1"/>
                </a:solidFill>
                <a:latin typeface="Arial" pitchFamily="34" charset="0"/>
                <a:ea typeface="黑体" pitchFamily="2" charset="-122"/>
                <a:cs typeface="Arial" pitchFamily="34" charset="0"/>
              </a:rPr>
              <a:t>和 </a:t>
            </a:r>
            <a:r>
              <a:rPr lang="en-US" altLang="zh-CN" sz="1200" b="0" i="0" baseline="0" dirty="0" err="1">
                <a:solidFill>
                  <a:schemeClr val="tx1"/>
                </a:solidFill>
                <a:latin typeface="Arial" pitchFamily="34" charset="0"/>
                <a:ea typeface="黑体" pitchFamily="2" charset="-122"/>
                <a:cs typeface="Arial" pitchFamily="34" charset="0"/>
              </a:rPr>
              <a:t>Cius</a:t>
            </a:r>
            <a:r>
              <a:rPr lang="en-US" altLang="zh-CN" sz="1200" b="0" i="0" baseline="0" dirty="0">
                <a:solidFill>
                  <a:schemeClr val="tx1"/>
                </a:solidFill>
                <a:latin typeface="Arial" pitchFamily="34" charset="0"/>
                <a:ea typeface="黑体" pitchFamily="2" charset="-122"/>
                <a:cs typeface="Arial" pitchFamily="34" charset="0"/>
              </a:rPr>
              <a:t> </a:t>
            </a:r>
            <a:r>
              <a:rPr lang="zh-CN" altLang="en-US" sz="1200" b="0" i="0" baseline="0" dirty="0">
                <a:solidFill>
                  <a:schemeClr val="tx1"/>
                </a:solidFill>
                <a:latin typeface="Arial" pitchFamily="34" charset="0"/>
                <a:ea typeface="黑体" pitchFamily="2" charset="-122"/>
                <a:cs typeface="Arial" pitchFamily="34" charset="0"/>
              </a:rPr>
              <a:t>正在出货</a:t>
            </a:r>
            <a:r>
              <a:rPr lang="zh-CN" altLang="en-US" sz="1200" b="0" i="0" baseline="0" dirty="0" smtClean="0">
                <a:solidFill>
                  <a:schemeClr val="tx1"/>
                </a:solidFill>
                <a:latin typeface="Arial" pitchFamily="34" charset="0"/>
                <a:ea typeface="黑体" pitchFamily="2" charset="-122"/>
                <a:cs typeface="Arial" pitchFamily="34" charset="0"/>
              </a:rPr>
              <a:t>。在 </a:t>
            </a:r>
            <a:r>
              <a:rPr lang="en-US" altLang="zh-CN" sz="1200" b="0" i="0" baseline="0" dirty="0">
                <a:solidFill>
                  <a:schemeClr val="tx1"/>
                </a:solidFill>
                <a:latin typeface="Arial" pitchFamily="34" charset="0"/>
                <a:ea typeface="黑体" pitchFamily="2" charset="-122"/>
                <a:cs typeface="Arial" pitchFamily="34" charset="0"/>
              </a:rPr>
              <a:t>2011 </a:t>
            </a:r>
            <a:r>
              <a:rPr lang="zh-CN" altLang="en-US" sz="1200" b="0" i="0" baseline="0" dirty="0">
                <a:solidFill>
                  <a:schemeClr val="tx1"/>
                </a:solidFill>
                <a:latin typeface="Arial" pitchFamily="34" charset="0"/>
                <a:ea typeface="黑体" pitchFamily="2" charset="-122"/>
                <a:cs typeface="Arial" pitchFamily="34" charset="0"/>
              </a:rPr>
              <a:t>年的第 </a:t>
            </a:r>
            <a:r>
              <a:rPr lang="en-US" altLang="zh-CN" sz="1200" b="0" i="0" baseline="0" dirty="0">
                <a:solidFill>
                  <a:schemeClr val="tx1"/>
                </a:solidFill>
                <a:latin typeface="Arial" pitchFamily="34" charset="0"/>
                <a:ea typeface="黑体" pitchFamily="2" charset="-122"/>
                <a:cs typeface="Arial" pitchFamily="34" charset="0"/>
              </a:rPr>
              <a:t>4 </a:t>
            </a:r>
            <a:r>
              <a:rPr lang="zh-CN" altLang="en-US" sz="1200" b="0" i="0" baseline="0" dirty="0">
                <a:solidFill>
                  <a:schemeClr val="tx1"/>
                </a:solidFill>
                <a:latin typeface="Arial" pitchFamily="34" charset="0"/>
                <a:ea typeface="黑体" pitchFamily="2" charset="-122"/>
                <a:cs typeface="Arial" pitchFamily="34" charset="0"/>
              </a:rPr>
              <a:t>季度，我们将为 </a:t>
            </a:r>
            <a:r>
              <a:rPr lang="en-US" altLang="zh-CN" sz="1200" b="0" i="0" baseline="0" dirty="0">
                <a:solidFill>
                  <a:schemeClr val="tx1"/>
                </a:solidFill>
                <a:latin typeface="Arial" pitchFamily="34" charset="0"/>
                <a:ea typeface="黑体" pitchFamily="2" charset="-122"/>
                <a:cs typeface="Arial" pitchFamily="34" charset="0"/>
              </a:rPr>
              <a:t>VXC </a:t>
            </a:r>
            <a:r>
              <a:rPr lang="zh-CN" altLang="en-US" sz="1200" b="0" i="0" baseline="0" dirty="0">
                <a:solidFill>
                  <a:schemeClr val="tx1"/>
                </a:solidFill>
                <a:latin typeface="Arial" pitchFamily="34" charset="0"/>
                <a:ea typeface="黑体" pitchFamily="2" charset="-122"/>
                <a:cs typeface="Arial" pitchFamily="34" charset="0"/>
              </a:rPr>
              <a:t>产品系列增加新的 </a:t>
            </a:r>
            <a:r>
              <a:rPr lang="en-US" altLang="zh-CN" sz="1200" b="0" i="0" baseline="0" dirty="0">
                <a:solidFill>
                  <a:schemeClr val="tx1"/>
                </a:solidFill>
                <a:latin typeface="Arial" pitchFamily="34" charset="0"/>
                <a:ea typeface="黑体" pitchFamily="2" charset="-122"/>
                <a:cs typeface="Arial" pitchFamily="34" charset="0"/>
              </a:rPr>
              <a:t>VXC 6215 </a:t>
            </a:r>
            <a:r>
              <a:rPr lang="zh-CN" altLang="en-US" sz="1200" b="0" i="0" baseline="0" dirty="0">
                <a:solidFill>
                  <a:schemeClr val="tx1"/>
                </a:solidFill>
                <a:latin typeface="Arial" pitchFamily="34" charset="0"/>
                <a:ea typeface="黑体" pitchFamily="2" charset="-122"/>
                <a:cs typeface="Arial" pitchFamily="34" charset="0"/>
              </a:rPr>
              <a:t>瘦客户端和 </a:t>
            </a:r>
            <a:r>
              <a:rPr lang="en-US" altLang="zh-CN" sz="1200" b="0" i="0" baseline="0" dirty="0">
                <a:solidFill>
                  <a:schemeClr val="tx1"/>
                </a:solidFill>
                <a:latin typeface="Arial" pitchFamily="34" charset="0"/>
                <a:ea typeface="黑体" pitchFamily="2" charset="-122"/>
                <a:cs typeface="Arial" pitchFamily="34" charset="0"/>
              </a:rPr>
              <a:t>VXC 4000 </a:t>
            </a:r>
            <a:r>
              <a:rPr lang="zh-CN" altLang="en-US" sz="1200" b="0" i="0" baseline="0" dirty="0">
                <a:solidFill>
                  <a:schemeClr val="tx1"/>
                </a:solidFill>
                <a:latin typeface="Arial" pitchFamily="34" charset="0"/>
                <a:ea typeface="黑体" pitchFamily="2" charset="-122"/>
                <a:cs typeface="Arial" pitchFamily="34" charset="0"/>
              </a:rPr>
              <a:t>软件设备</a:t>
            </a:r>
            <a:r>
              <a:rPr lang="zh-CN" altLang="en-US" sz="1200" b="0" i="0" baseline="0" dirty="0" smtClean="0">
                <a:solidFill>
                  <a:schemeClr val="tx1"/>
                </a:solidFill>
                <a:latin typeface="Arial" pitchFamily="34" charset="0"/>
                <a:ea typeface="黑体" pitchFamily="2" charset="-122"/>
                <a:cs typeface="Arial" pitchFamily="34" charset="0"/>
              </a:rPr>
              <a:t>。</a:t>
            </a: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FDA4D267-26D7-446E-9C26-527D78C5C6B4}" type="slidenum">
              <a:rPr lang="en-US" altLang="zh-CN" sz="1200" b="0" i="0" kern="1200">
                <a:solidFill>
                  <a:prstClr val="black"/>
                </a:solidFill>
                <a:latin typeface="Calibri"/>
                <a:ea typeface="+mn-ea"/>
                <a:cs typeface="+mn-cs"/>
              </a:rPr>
              <a:pPr algn="r" defTabSz="914400">
                <a:buNone/>
              </a:pPr>
              <a:t>21</a:t>
            </a:fld>
            <a:endParaRPr lang="en-US" sz="1200" kern="1200" dirty="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zh-CN" altLang="en-US" sz="1200" b="0" i="0" dirty="0">
                <a:solidFill>
                  <a:schemeClr val="tx1"/>
                </a:solidFill>
                <a:latin typeface="Arial" pitchFamily="34" charset="0"/>
                <a:ea typeface="黑体" pitchFamily="2" charset="-122"/>
                <a:cs typeface="Arial" pitchFamily="34" charset="0"/>
              </a:rPr>
              <a:t>思科虚拟化</a:t>
            </a:r>
            <a:r>
              <a:rPr lang="zh-CN" altLang="en-US" sz="1200" b="0" i="0" baseline="0" dirty="0">
                <a:solidFill>
                  <a:schemeClr val="tx1"/>
                </a:solidFill>
                <a:latin typeface="Arial" pitchFamily="34" charset="0"/>
                <a:ea typeface="黑体" pitchFamily="2" charset="-122"/>
                <a:cs typeface="Arial" pitchFamily="34" charset="0"/>
              </a:rPr>
              <a:t>体验客户端 </a:t>
            </a:r>
            <a:r>
              <a:rPr lang="en-US" altLang="zh-CN" sz="1200" b="0" i="0" baseline="0" dirty="0">
                <a:solidFill>
                  <a:schemeClr val="tx1"/>
                </a:solidFill>
                <a:latin typeface="Arial" pitchFamily="34" charset="0"/>
                <a:ea typeface="黑体" pitchFamily="2" charset="-122"/>
                <a:cs typeface="Arial" pitchFamily="34" charset="0"/>
              </a:rPr>
              <a:t>2110</a:t>
            </a:r>
            <a:r>
              <a:rPr lang="zh-CN" altLang="en-US" sz="1200" b="0" i="0" dirty="0">
                <a:solidFill>
                  <a:schemeClr val="tx1"/>
                </a:solidFill>
                <a:latin typeface="Arial" pitchFamily="34" charset="0"/>
                <a:ea typeface="黑体" pitchFamily="2" charset="-122"/>
                <a:cs typeface="Arial" pitchFamily="34" charset="0"/>
              </a:rPr>
              <a:t>：“集成”为具有集成视频功能的 </a:t>
            </a:r>
            <a:r>
              <a:rPr lang="en-US" altLang="zh-CN" sz="1200" b="0" i="0" dirty="0">
                <a:solidFill>
                  <a:schemeClr val="tx1"/>
                </a:solidFill>
                <a:latin typeface="Arial" pitchFamily="34" charset="0"/>
                <a:ea typeface="黑体" pitchFamily="2" charset="-122"/>
                <a:cs typeface="Arial" pitchFamily="34" charset="0"/>
              </a:rPr>
              <a:t>9900 </a:t>
            </a:r>
            <a:r>
              <a:rPr lang="zh-CN" altLang="en-US" sz="1200" b="0" i="0" dirty="0">
                <a:solidFill>
                  <a:schemeClr val="tx1"/>
                </a:solidFill>
                <a:latin typeface="Arial" pitchFamily="34" charset="0"/>
                <a:ea typeface="黑体" pitchFamily="2" charset="-122"/>
                <a:cs typeface="Arial" pitchFamily="34" charset="0"/>
              </a:rPr>
              <a:t>和 </a:t>
            </a:r>
            <a:r>
              <a:rPr lang="en-US" altLang="zh-CN" sz="1200" b="0" i="0" dirty="0">
                <a:solidFill>
                  <a:schemeClr val="tx1"/>
                </a:solidFill>
                <a:latin typeface="Arial" pitchFamily="34" charset="0"/>
                <a:ea typeface="黑体" pitchFamily="2" charset="-122"/>
                <a:cs typeface="Arial" pitchFamily="34" charset="0"/>
              </a:rPr>
              <a:t>8900 IP </a:t>
            </a:r>
            <a:r>
              <a:rPr lang="zh-CN" altLang="en-US" sz="1200" b="0" i="0" dirty="0">
                <a:solidFill>
                  <a:schemeClr val="tx1"/>
                </a:solidFill>
                <a:latin typeface="Arial" pitchFamily="34" charset="0"/>
                <a:ea typeface="黑体" pitchFamily="2" charset="-122"/>
                <a:cs typeface="Arial" pitchFamily="34" charset="0"/>
              </a:rPr>
              <a:t>电话的一部分</a:t>
            </a:r>
            <a:r>
              <a:rPr lang="zh-CN" altLang="en-US" sz="1200" b="0" i="0" dirty="0" smtClean="0">
                <a:solidFill>
                  <a:schemeClr val="tx1"/>
                </a:solidFill>
                <a:latin typeface="Arial" pitchFamily="34" charset="0"/>
                <a:ea typeface="黑体" pitchFamily="2" charset="-122"/>
                <a:cs typeface="Arial" pitchFamily="34" charset="0"/>
              </a:rPr>
              <a:t>。我们</a:t>
            </a:r>
            <a:r>
              <a:rPr lang="zh-CN" altLang="en-US" sz="1200" b="0" i="0" dirty="0">
                <a:solidFill>
                  <a:schemeClr val="tx1"/>
                </a:solidFill>
                <a:latin typeface="Arial" pitchFamily="34" charset="0"/>
                <a:ea typeface="黑体" pitchFamily="2" charset="-122"/>
                <a:cs typeface="Arial" pitchFamily="34" charset="0"/>
              </a:rPr>
              <a:t>针对现有支架进行处理，将其拆卸并连接背架</a:t>
            </a:r>
            <a:r>
              <a:rPr lang="zh-CN" altLang="en-US" sz="1200" b="0" i="0" dirty="0" smtClean="0">
                <a:solidFill>
                  <a:schemeClr val="tx1"/>
                </a:solidFill>
                <a:latin typeface="Arial" pitchFamily="34" charset="0"/>
                <a:ea typeface="黑体" pitchFamily="2" charset="-122"/>
                <a:cs typeface="Arial" pitchFamily="34" charset="0"/>
              </a:rPr>
              <a:t>。您</a:t>
            </a:r>
            <a:r>
              <a:rPr lang="zh-CN" altLang="en-US" sz="1200" b="0" i="0" dirty="0">
                <a:solidFill>
                  <a:schemeClr val="tx1"/>
                </a:solidFill>
                <a:latin typeface="Arial" pitchFamily="34" charset="0"/>
                <a:ea typeface="黑体" pitchFamily="2" charset="-122"/>
                <a:cs typeface="Arial" pitchFamily="34" charset="0"/>
              </a:rPr>
              <a:t>可以通过附件端口连接，支持 </a:t>
            </a:r>
            <a:r>
              <a:rPr lang="en-US" altLang="zh-CN" sz="1200" b="0" i="0" dirty="0">
                <a:solidFill>
                  <a:schemeClr val="tx1"/>
                </a:solidFill>
                <a:latin typeface="Arial" pitchFamily="34" charset="0"/>
                <a:ea typeface="黑体" pitchFamily="2" charset="-122"/>
                <a:cs typeface="Arial" pitchFamily="34" charset="0"/>
              </a:rPr>
              <a:t>POE</a:t>
            </a:r>
            <a:r>
              <a:rPr lang="zh-CN" altLang="en-US" sz="1200" b="0" i="0" dirty="0">
                <a:solidFill>
                  <a:schemeClr val="tx1"/>
                </a:solidFill>
                <a:latin typeface="Arial" pitchFamily="34" charset="0"/>
                <a:ea typeface="黑体" pitchFamily="2" charset="-122"/>
                <a:cs typeface="Arial" pitchFamily="34" charset="0"/>
              </a:rPr>
              <a:t>，可采用舒适的</a:t>
            </a:r>
            <a:r>
              <a:rPr lang="zh-CN" altLang="en-US" sz="1200" b="0" i="0" baseline="0" dirty="0">
                <a:solidFill>
                  <a:schemeClr val="tx1"/>
                </a:solidFill>
                <a:latin typeface="Arial" pitchFamily="34" charset="0"/>
                <a:ea typeface="黑体" pitchFamily="2" charset="-122"/>
                <a:cs typeface="Arial" pitchFamily="34" charset="0"/>
              </a:rPr>
              <a:t>方式进行部署</a:t>
            </a:r>
            <a:r>
              <a:rPr lang="zh-CN" altLang="en-US" sz="1200" b="0" i="0" baseline="0" dirty="0" smtClean="0">
                <a:solidFill>
                  <a:schemeClr val="tx1"/>
                </a:solidFill>
                <a:latin typeface="Arial" pitchFamily="34" charset="0"/>
                <a:ea typeface="黑体" pitchFamily="2" charset="-122"/>
                <a:cs typeface="Arial" pitchFamily="34" charset="0"/>
              </a:rPr>
              <a:t>。包含</a:t>
            </a:r>
            <a:r>
              <a:rPr lang="zh-CN" altLang="en-US" sz="1200" b="0" i="0" baseline="0" dirty="0">
                <a:solidFill>
                  <a:schemeClr val="tx1"/>
                </a:solidFill>
                <a:latin typeface="Arial" pitchFamily="34" charset="0"/>
                <a:ea typeface="黑体" pitchFamily="2" charset="-122"/>
                <a:cs typeface="Arial" pitchFamily="34" charset="0"/>
              </a:rPr>
              <a:t>电话和零客户端。</a:t>
            </a:r>
          </a:p>
          <a:p>
            <a:pPr marL="237744" marR="0" indent="-237744" algn="l" defTabSz="914400">
              <a:lnSpc>
                <a:spcPct val="95000"/>
              </a:lnSpc>
              <a:spcBef>
                <a:spcPts val="1440"/>
              </a:spcBef>
              <a:spcAft>
                <a:spcPts val="0"/>
              </a:spcAft>
              <a:buClr>
                <a:schemeClr val="tx1"/>
              </a:buClr>
              <a:buFont typeface="Wingdings"/>
              <a:buChar char="§"/>
              <a:tabLst/>
            </a:pPr>
            <a:r>
              <a:rPr lang="zh-CN" altLang="en-US" sz="1200" b="0" i="0" baseline="0" dirty="0">
                <a:solidFill>
                  <a:schemeClr val="tx1"/>
                </a:solidFill>
                <a:latin typeface="Arial" pitchFamily="34" charset="0"/>
                <a:ea typeface="黑体" pitchFamily="2" charset="-122"/>
                <a:cs typeface="Arial" pitchFamily="34" charset="0"/>
              </a:rPr>
              <a:t>支持 </a:t>
            </a:r>
            <a:r>
              <a:rPr lang="en-US" altLang="zh-CN" sz="1200" b="0" i="0" baseline="0" dirty="0">
                <a:solidFill>
                  <a:schemeClr val="tx1"/>
                </a:solidFill>
                <a:latin typeface="Arial" pitchFamily="34" charset="0"/>
                <a:ea typeface="黑体" pitchFamily="2" charset="-122"/>
                <a:cs typeface="Arial" pitchFamily="34" charset="0"/>
              </a:rPr>
              <a:t>Citrix </a:t>
            </a:r>
            <a:r>
              <a:rPr lang="en-US" altLang="zh-CN" sz="1200" b="0" i="0" baseline="0" dirty="0" err="1">
                <a:solidFill>
                  <a:schemeClr val="tx1"/>
                </a:solidFill>
                <a:latin typeface="Arial" pitchFamily="34" charset="0"/>
                <a:ea typeface="黑体" pitchFamily="2" charset="-122"/>
                <a:cs typeface="Arial" pitchFamily="34" charset="0"/>
              </a:rPr>
              <a:t>XenDesktop</a:t>
            </a:r>
            <a:r>
              <a:rPr lang="en-US" altLang="zh-CN" sz="1200" b="0" i="0" baseline="0" dirty="0">
                <a:solidFill>
                  <a:schemeClr val="tx1"/>
                </a:solidFill>
                <a:latin typeface="Arial" pitchFamily="34" charset="0"/>
                <a:ea typeface="黑体" pitchFamily="2" charset="-122"/>
                <a:cs typeface="Arial" pitchFamily="34" charset="0"/>
              </a:rPr>
              <a:t> </a:t>
            </a:r>
            <a:r>
              <a:rPr lang="zh-CN" altLang="en-US" sz="1200" b="0" i="0" baseline="0" dirty="0">
                <a:solidFill>
                  <a:schemeClr val="tx1"/>
                </a:solidFill>
                <a:latin typeface="Arial" pitchFamily="34" charset="0"/>
                <a:ea typeface="黑体" pitchFamily="2" charset="-122"/>
                <a:cs typeface="Arial" pitchFamily="34" charset="0"/>
              </a:rPr>
              <a:t>和 </a:t>
            </a:r>
            <a:r>
              <a:rPr lang="en-US" altLang="zh-CN" sz="1200" b="0" i="0" baseline="0" dirty="0">
                <a:solidFill>
                  <a:schemeClr val="tx1"/>
                </a:solidFill>
                <a:latin typeface="Arial" pitchFamily="34" charset="0"/>
                <a:ea typeface="黑体" pitchFamily="2" charset="-122"/>
                <a:cs typeface="Arial" pitchFamily="34" charset="0"/>
              </a:rPr>
              <a:t>VMware View</a:t>
            </a:r>
          </a:p>
          <a:p>
            <a:pPr marL="237744" marR="0" indent="-237744" algn="l" defTabSz="914400">
              <a:lnSpc>
                <a:spcPct val="95000"/>
              </a:lnSpc>
              <a:spcBef>
                <a:spcPts val="1440"/>
              </a:spcBef>
              <a:spcAft>
                <a:spcPts val="0"/>
              </a:spcAft>
              <a:buClr>
                <a:schemeClr val="tx1"/>
              </a:buClr>
              <a:buFont typeface="Wingdings"/>
              <a:buChar char="§"/>
              <a:tabLst/>
            </a:pPr>
            <a:r>
              <a:rPr lang="zh-CN" altLang="en-US" sz="1200" b="0" i="0" baseline="0" dirty="0">
                <a:solidFill>
                  <a:schemeClr val="tx1"/>
                </a:solidFill>
                <a:latin typeface="Arial" pitchFamily="34" charset="0"/>
                <a:ea typeface="黑体" pitchFamily="2" charset="-122"/>
                <a:cs typeface="Arial" pitchFamily="34" charset="0"/>
              </a:rPr>
              <a:t>支持以太网供电 </a:t>
            </a:r>
            <a:r>
              <a:rPr lang="en-US" altLang="zh-CN" sz="1200" b="0" i="0" baseline="0" dirty="0">
                <a:solidFill>
                  <a:schemeClr val="tx1"/>
                </a:solidFill>
                <a:latin typeface="Arial" pitchFamily="34" charset="0"/>
                <a:ea typeface="黑体" pitchFamily="2" charset="-122"/>
                <a:cs typeface="Arial" pitchFamily="34" charset="0"/>
              </a:rPr>
              <a:t>(POE)</a:t>
            </a:r>
          </a:p>
          <a:p>
            <a:pPr marL="237744" marR="0" indent="-237744" algn="l" defTabSz="914400">
              <a:lnSpc>
                <a:spcPct val="95000"/>
              </a:lnSpc>
              <a:spcBef>
                <a:spcPts val="1440"/>
              </a:spcBef>
              <a:spcAft>
                <a:spcPts val="0"/>
              </a:spcAft>
              <a:buClr>
                <a:schemeClr val="tx1"/>
              </a:buClr>
              <a:buFont typeface="Wingdings"/>
              <a:buChar char="§"/>
              <a:tabLst/>
            </a:pPr>
            <a:r>
              <a:rPr lang="zh-CN" altLang="en-US" sz="1200" b="0" i="0" baseline="0" dirty="0">
                <a:solidFill>
                  <a:schemeClr val="tx1"/>
                </a:solidFill>
                <a:latin typeface="Arial" pitchFamily="34" charset="0"/>
                <a:ea typeface="黑体" pitchFamily="2" charset="-122"/>
                <a:cs typeface="Arial" pitchFamily="34" charset="0"/>
              </a:rPr>
              <a:t>单个以太网端口用于电话和瘦客户端</a:t>
            </a:r>
          </a:p>
          <a:p>
            <a:pPr marL="237744" marR="0" indent="-237744" algn="l" defTabSz="914400">
              <a:lnSpc>
                <a:spcPct val="95000"/>
              </a:lnSpc>
              <a:spcBef>
                <a:spcPts val="1440"/>
              </a:spcBef>
              <a:spcAft>
                <a:spcPts val="0"/>
              </a:spcAft>
              <a:buFont typeface="Wingdings"/>
              <a:buChar char="§"/>
              <a:tabLst/>
            </a:pPr>
            <a:endParaRPr lang="zh-CN" altLang="en-US" baseline="0" dirty="0" smtClean="0">
              <a:latin typeface="Arial" pitchFamily="34" charset="0"/>
              <a:ea typeface="黑体" pitchFamily="2" charset="-122"/>
              <a:cs typeface="Arial" pitchFamily="34" charset="0"/>
            </a:endParaRPr>
          </a:p>
          <a:p>
            <a:pPr marL="237744" marR="0" indent="-237744" algn="l" defTabSz="914400">
              <a:lnSpc>
                <a:spcPct val="95000"/>
              </a:lnSpc>
              <a:spcBef>
                <a:spcPts val="1440"/>
              </a:spcBef>
              <a:spcAft>
                <a:spcPts val="0"/>
              </a:spcAft>
              <a:buClr>
                <a:schemeClr val="tx1"/>
              </a:buClr>
              <a:buFont typeface="Wingdings"/>
              <a:buChar char="§"/>
              <a:tabLst/>
            </a:pPr>
            <a:r>
              <a:rPr lang="en-US" altLang="zh-CN" sz="1200" b="0" i="0" baseline="0" dirty="0" smtClean="0">
                <a:solidFill>
                  <a:schemeClr val="tx1"/>
                </a:solidFill>
                <a:latin typeface="Arial" pitchFamily="34" charset="0"/>
                <a:ea typeface="黑体" pitchFamily="2" charset="-122"/>
                <a:cs typeface="Arial" pitchFamily="34" charset="0"/>
              </a:rPr>
              <a:t>VMware </a:t>
            </a:r>
            <a:r>
              <a:rPr lang="en-US" altLang="zh-CN" sz="1200" b="0" i="0" baseline="0" dirty="0">
                <a:solidFill>
                  <a:schemeClr val="tx1"/>
                </a:solidFill>
                <a:latin typeface="Arial" pitchFamily="34" charset="0"/>
                <a:ea typeface="黑体" pitchFamily="2" charset="-122"/>
                <a:cs typeface="Arial" pitchFamily="34" charset="0"/>
              </a:rPr>
              <a:t>View</a:t>
            </a:r>
          </a:p>
          <a:p>
            <a:pPr marL="0" algn="l" defTabSz="914400">
              <a:buNone/>
            </a:pP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en-US" altLang="zh-CN" sz="1200" b="0" i="0" kern="1200">
                <a:solidFill>
                  <a:prstClr val="black"/>
                </a:solidFill>
                <a:latin typeface="Calibri"/>
                <a:ea typeface="+mn-ea"/>
                <a:cs typeface="+mn-cs"/>
              </a:rPr>
              <a:pPr algn="r" defTabSz="914400">
                <a:buNone/>
              </a:pPr>
              <a:t>22</a:t>
            </a:fld>
            <a:endParaRPr lang="en-US" sz="1200" kern="1200" dirty="0">
              <a:solidFill>
                <a:prstClr val="black"/>
              </a:solidFill>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zh-CN" altLang="en-US" sz="1200" b="0" i="0" dirty="0">
                <a:solidFill>
                  <a:schemeClr val="tx1"/>
                </a:solidFill>
                <a:latin typeface="Arial" pitchFamily="34" charset="0"/>
                <a:ea typeface="黑体" pitchFamily="2" charset="-122"/>
                <a:cs typeface="Arial" pitchFamily="34" charset="0"/>
              </a:rPr>
              <a:t>思科虚拟化</a:t>
            </a:r>
            <a:r>
              <a:rPr lang="zh-CN" altLang="en-US" sz="1200" b="0" i="0" baseline="0" dirty="0">
                <a:solidFill>
                  <a:schemeClr val="tx1"/>
                </a:solidFill>
                <a:latin typeface="Arial" pitchFamily="34" charset="0"/>
                <a:ea typeface="黑体" pitchFamily="2" charset="-122"/>
                <a:cs typeface="Arial" pitchFamily="34" charset="0"/>
              </a:rPr>
              <a:t>体验客户端 </a:t>
            </a:r>
            <a:r>
              <a:rPr lang="en-US" altLang="zh-CN" sz="1200" b="0" i="0" baseline="0" dirty="0">
                <a:solidFill>
                  <a:schemeClr val="tx1"/>
                </a:solidFill>
                <a:latin typeface="Arial" pitchFamily="34" charset="0"/>
                <a:ea typeface="黑体" pitchFamily="2" charset="-122"/>
                <a:cs typeface="Arial" pitchFamily="34" charset="0"/>
              </a:rPr>
              <a:t>2110</a:t>
            </a:r>
            <a:r>
              <a:rPr lang="zh-CN" altLang="en-US" sz="1200" b="0" i="0" dirty="0">
                <a:solidFill>
                  <a:schemeClr val="tx1"/>
                </a:solidFill>
                <a:latin typeface="Arial" pitchFamily="34" charset="0"/>
                <a:ea typeface="黑体" pitchFamily="2" charset="-122"/>
                <a:cs typeface="Arial" pitchFamily="34" charset="0"/>
              </a:rPr>
              <a:t>：“集成”为具有集成视频功能的 </a:t>
            </a:r>
            <a:r>
              <a:rPr lang="en-US" altLang="zh-CN" sz="1200" b="0" i="0" dirty="0">
                <a:solidFill>
                  <a:schemeClr val="tx1"/>
                </a:solidFill>
                <a:latin typeface="Arial" pitchFamily="34" charset="0"/>
                <a:ea typeface="黑体" pitchFamily="2" charset="-122"/>
                <a:cs typeface="Arial" pitchFamily="34" charset="0"/>
              </a:rPr>
              <a:t>9900 </a:t>
            </a:r>
            <a:r>
              <a:rPr lang="zh-CN" altLang="en-US" sz="1200" b="0" i="0" dirty="0">
                <a:solidFill>
                  <a:schemeClr val="tx1"/>
                </a:solidFill>
                <a:latin typeface="Arial" pitchFamily="34" charset="0"/>
                <a:ea typeface="黑体" pitchFamily="2" charset="-122"/>
                <a:cs typeface="Arial" pitchFamily="34" charset="0"/>
              </a:rPr>
              <a:t>和 </a:t>
            </a:r>
            <a:r>
              <a:rPr lang="en-US" altLang="zh-CN" sz="1200" b="0" i="0" dirty="0">
                <a:solidFill>
                  <a:schemeClr val="tx1"/>
                </a:solidFill>
                <a:latin typeface="Arial" pitchFamily="34" charset="0"/>
                <a:ea typeface="黑体" pitchFamily="2" charset="-122"/>
                <a:cs typeface="Arial" pitchFamily="34" charset="0"/>
              </a:rPr>
              <a:t>8900 IP </a:t>
            </a:r>
            <a:r>
              <a:rPr lang="zh-CN" altLang="en-US" sz="1200" b="0" i="0" dirty="0">
                <a:solidFill>
                  <a:schemeClr val="tx1"/>
                </a:solidFill>
                <a:latin typeface="Arial" pitchFamily="34" charset="0"/>
                <a:ea typeface="黑体" pitchFamily="2" charset="-122"/>
                <a:cs typeface="Arial" pitchFamily="34" charset="0"/>
              </a:rPr>
              <a:t>电话的一部分</a:t>
            </a:r>
            <a:r>
              <a:rPr lang="zh-CN" altLang="en-US" sz="1200" b="0" i="0" dirty="0" smtClean="0">
                <a:solidFill>
                  <a:schemeClr val="tx1"/>
                </a:solidFill>
                <a:latin typeface="Arial" pitchFamily="34" charset="0"/>
                <a:ea typeface="黑体" pitchFamily="2" charset="-122"/>
                <a:cs typeface="Arial" pitchFamily="34" charset="0"/>
              </a:rPr>
              <a:t>。我们</a:t>
            </a:r>
            <a:r>
              <a:rPr lang="zh-CN" altLang="en-US" sz="1200" b="0" i="0" dirty="0">
                <a:solidFill>
                  <a:schemeClr val="tx1"/>
                </a:solidFill>
                <a:latin typeface="Arial" pitchFamily="34" charset="0"/>
                <a:ea typeface="黑体" pitchFamily="2" charset="-122"/>
                <a:cs typeface="Arial" pitchFamily="34" charset="0"/>
              </a:rPr>
              <a:t>针对现有支架进行处理，将其拆卸并连接背架</a:t>
            </a:r>
            <a:r>
              <a:rPr lang="zh-CN" altLang="en-US" sz="1200" b="0" i="0" dirty="0" smtClean="0">
                <a:solidFill>
                  <a:schemeClr val="tx1"/>
                </a:solidFill>
                <a:latin typeface="Arial" pitchFamily="34" charset="0"/>
                <a:ea typeface="黑体" pitchFamily="2" charset="-122"/>
                <a:cs typeface="Arial" pitchFamily="34" charset="0"/>
              </a:rPr>
              <a:t>。您</a:t>
            </a:r>
            <a:r>
              <a:rPr lang="zh-CN" altLang="en-US" sz="1200" b="0" i="0" dirty="0">
                <a:solidFill>
                  <a:schemeClr val="tx1"/>
                </a:solidFill>
                <a:latin typeface="Arial" pitchFamily="34" charset="0"/>
                <a:ea typeface="黑体" pitchFamily="2" charset="-122"/>
                <a:cs typeface="Arial" pitchFamily="34" charset="0"/>
              </a:rPr>
              <a:t>可以通过附件端口连接，支持 </a:t>
            </a:r>
            <a:r>
              <a:rPr lang="en-US" altLang="zh-CN" sz="1200" b="0" i="0" dirty="0">
                <a:solidFill>
                  <a:schemeClr val="tx1"/>
                </a:solidFill>
                <a:latin typeface="Arial" pitchFamily="34" charset="0"/>
                <a:ea typeface="黑体" pitchFamily="2" charset="-122"/>
                <a:cs typeface="Arial" pitchFamily="34" charset="0"/>
              </a:rPr>
              <a:t>POE</a:t>
            </a:r>
            <a:r>
              <a:rPr lang="zh-CN" altLang="en-US" sz="1200" b="0" i="0" dirty="0">
                <a:solidFill>
                  <a:schemeClr val="tx1"/>
                </a:solidFill>
                <a:latin typeface="Arial" pitchFamily="34" charset="0"/>
                <a:ea typeface="黑体" pitchFamily="2" charset="-122"/>
                <a:cs typeface="Arial" pitchFamily="34" charset="0"/>
              </a:rPr>
              <a:t>，可采用舒适的</a:t>
            </a:r>
            <a:r>
              <a:rPr lang="zh-CN" altLang="en-US" sz="1200" b="0" i="0" baseline="0" dirty="0">
                <a:solidFill>
                  <a:schemeClr val="tx1"/>
                </a:solidFill>
                <a:latin typeface="Arial" pitchFamily="34" charset="0"/>
                <a:ea typeface="黑体" pitchFamily="2" charset="-122"/>
                <a:cs typeface="Arial" pitchFamily="34" charset="0"/>
              </a:rPr>
              <a:t>方式进行部署</a:t>
            </a:r>
            <a:r>
              <a:rPr lang="zh-CN" altLang="en-US" sz="1200" b="0" i="0" baseline="0" dirty="0" smtClean="0">
                <a:solidFill>
                  <a:schemeClr val="tx1"/>
                </a:solidFill>
                <a:latin typeface="Arial" pitchFamily="34" charset="0"/>
                <a:ea typeface="黑体" pitchFamily="2" charset="-122"/>
                <a:cs typeface="Arial" pitchFamily="34" charset="0"/>
              </a:rPr>
              <a:t>。包含</a:t>
            </a:r>
            <a:r>
              <a:rPr lang="zh-CN" altLang="en-US" sz="1200" b="0" i="0" baseline="0" dirty="0">
                <a:solidFill>
                  <a:schemeClr val="tx1"/>
                </a:solidFill>
                <a:latin typeface="Arial" pitchFamily="34" charset="0"/>
                <a:ea typeface="黑体" pitchFamily="2" charset="-122"/>
                <a:cs typeface="Arial" pitchFamily="34" charset="0"/>
              </a:rPr>
              <a:t>电话和零客户端。</a:t>
            </a:r>
          </a:p>
          <a:p>
            <a:pPr marL="237744" marR="0" indent="-237744" algn="l" defTabSz="914400">
              <a:lnSpc>
                <a:spcPct val="95000"/>
              </a:lnSpc>
              <a:spcBef>
                <a:spcPts val="1440"/>
              </a:spcBef>
              <a:spcAft>
                <a:spcPts val="0"/>
              </a:spcAft>
              <a:buClr>
                <a:schemeClr val="tx1"/>
              </a:buClr>
              <a:buFont typeface="Wingdings"/>
              <a:buChar char="§"/>
              <a:tabLst/>
            </a:pPr>
            <a:r>
              <a:rPr lang="zh-CN" altLang="en-US" sz="1200" b="0" i="0" baseline="0" dirty="0">
                <a:solidFill>
                  <a:schemeClr val="tx1"/>
                </a:solidFill>
                <a:latin typeface="Arial" pitchFamily="34" charset="0"/>
                <a:ea typeface="黑体" pitchFamily="2" charset="-122"/>
                <a:cs typeface="Arial" pitchFamily="34" charset="0"/>
              </a:rPr>
              <a:t>支持 </a:t>
            </a:r>
            <a:r>
              <a:rPr lang="en-US" altLang="zh-CN" sz="1200" b="0" i="0" baseline="0" dirty="0">
                <a:solidFill>
                  <a:schemeClr val="tx1"/>
                </a:solidFill>
                <a:latin typeface="Arial" pitchFamily="34" charset="0"/>
                <a:ea typeface="黑体" pitchFamily="2" charset="-122"/>
                <a:cs typeface="Arial" pitchFamily="34" charset="0"/>
              </a:rPr>
              <a:t>Citrix </a:t>
            </a:r>
            <a:r>
              <a:rPr lang="en-US" altLang="zh-CN" sz="1200" b="0" i="0" baseline="0" dirty="0" err="1">
                <a:solidFill>
                  <a:schemeClr val="tx1"/>
                </a:solidFill>
                <a:latin typeface="Arial" pitchFamily="34" charset="0"/>
                <a:ea typeface="黑体" pitchFamily="2" charset="-122"/>
                <a:cs typeface="Arial" pitchFamily="34" charset="0"/>
              </a:rPr>
              <a:t>XenDesktop</a:t>
            </a:r>
            <a:r>
              <a:rPr lang="en-US" altLang="zh-CN" sz="1200" b="0" i="0" baseline="0" dirty="0">
                <a:solidFill>
                  <a:schemeClr val="tx1"/>
                </a:solidFill>
                <a:latin typeface="Arial" pitchFamily="34" charset="0"/>
                <a:ea typeface="黑体" pitchFamily="2" charset="-122"/>
                <a:cs typeface="Arial" pitchFamily="34" charset="0"/>
              </a:rPr>
              <a:t> </a:t>
            </a:r>
            <a:r>
              <a:rPr lang="zh-CN" altLang="en-US" sz="1200" b="0" i="0" baseline="0" dirty="0">
                <a:solidFill>
                  <a:schemeClr val="tx1"/>
                </a:solidFill>
                <a:latin typeface="Arial" pitchFamily="34" charset="0"/>
                <a:ea typeface="黑体" pitchFamily="2" charset="-122"/>
                <a:cs typeface="Arial" pitchFamily="34" charset="0"/>
              </a:rPr>
              <a:t>和 </a:t>
            </a:r>
            <a:r>
              <a:rPr lang="en-US" altLang="zh-CN" sz="1200" b="0" i="0" baseline="0" dirty="0">
                <a:solidFill>
                  <a:schemeClr val="tx1"/>
                </a:solidFill>
                <a:latin typeface="Arial" pitchFamily="34" charset="0"/>
                <a:ea typeface="黑体" pitchFamily="2" charset="-122"/>
                <a:cs typeface="Arial" pitchFamily="34" charset="0"/>
              </a:rPr>
              <a:t>VMware View</a:t>
            </a:r>
          </a:p>
          <a:p>
            <a:pPr marL="237744" marR="0" indent="-237744" algn="l" defTabSz="914400">
              <a:lnSpc>
                <a:spcPct val="95000"/>
              </a:lnSpc>
              <a:spcBef>
                <a:spcPts val="1440"/>
              </a:spcBef>
              <a:spcAft>
                <a:spcPts val="0"/>
              </a:spcAft>
              <a:buClr>
                <a:schemeClr val="tx1"/>
              </a:buClr>
              <a:buFont typeface="Wingdings"/>
              <a:buChar char="§"/>
              <a:tabLst/>
            </a:pPr>
            <a:r>
              <a:rPr lang="zh-CN" altLang="en-US" sz="1200" b="0" i="0" baseline="0" dirty="0">
                <a:solidFill>
                  <a:schemeClr val="tx1"/>
                </a:solidFill>
                <a:latin typeface="Arial" pitchFamily="34" charset="0"/>
                <a:ea typeface="黑体" pitchFamily="2" charset="-122"/>
                <a:cs typeface="Arial" pitchFamily="34" charset="0"/>
              </a:rPr>
              <a:t>支持以太网供电 </a:t>
            </a:r>
            <a:r>
              <a:rPr lang="en-US" altLang="zh-CN" sz="1200" b="0" i="0" baseline="0" dirty="0">
                <a:solidFill>
                  <a:schemeClr val="tx1"/>
                </a:solidFill>
                <a:latin typeface="Arial" pitchFamily="34" charset="0"/>
                <a:ea typeface="黑体" pitchFamily="2" charset="-122"/>
                <a:cs typeface="Arial" pitchFamily="34" charset="0"/>
              </a:rPr>
              <a:t>(POE)</a:t>
            </a:r>
          </a:p>
          <a:p>
            <a:pPr marL="237744" marR="0" indent="-237744" algn="l" defTabSz="914400">
              <a:lnSpc>
                <a:spcPct val="95000"/>
              </a:lnSpc>
              <a:spcBef>
                <a:spcPts val="1440"/>
              </a:spcBef>
              <a:spcAft>
                <a:spcPts val="0"/>
              </a:spcAft>
              <a:buClr>
                <a:schemeClr val="tx1"/>
              </a:buClr>
              <a:buFont typeface="Wingdings"/>
              <a:buChar char="§"/>
              <a:tabLst/>
            </a:pPr>
            <a:r>
              <a:rPr lang="zh-CN" altLang="en-US" sz="1200" b="0" i="0" baseline="0" dirty="0">
                <a:solidFill>
                  <a:schemeClr val="tx1"/>
                </a:solidFill>
                <a:latin typeface="Arial" pitchFamily="34" charset="0"/>
                <a:ea typeface="黑体" pitchFamily="2" charset="-122"/>
                <a:cs typeface="Arial" pitchFamily="34" charset="0"/>
              </a:rPr>
              <a:t>单个以太网端口用于电话和瘦客户端</a:t>
            </a:r>
          </a:p>
          <a:p>
            <a:pPr marL="237744" marR="0" indent="-237744" algn="l" defTabSz="914400">
              <a:lnSpc>
                <a:spcPct val="95000"/>
              </a:lnSpc>
              <a:spcBef>
                <a:spcPts val="1440"/>
              </a:spcBef>
              <a:spcAft>
                <a:spcPts val="0"/>
              </a:spcAft>
              <a:buFont typeface="Wingdings"/>
              <a:buChar char="§"/>
              <a:tabLst/>
            </a:pPr>
            <a:endParaRPr lang="zh-CN" altLang="en-US" baseline="0" dirty="0" smtClean="0">
              <a:latin typeface="Arial" pitchFamily="34" charset="0"/>
              <a:ea typeface="黑体" pitchFamily="2" charset="-122"/>
              <a:cs typeface="Arial" pitchFamily="34" charset="0"/>
            </a:endParaRPr>
          </a:p>
          <a:p>
            <a:pPr marL="0" algn="l" defTabSz="914400">
              <a:buNone/>
            </a:pP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en-US" altLang="zh-CN" sz="1200" b="0" i="0" kern="1200">
                <a:solidFill>
                  <a:prstClr val="black"/>
                </a:solidFill>
                <a:latin typeface="Calibri"/>
                <a:ea typeface="+mn-ea"/>
                <a:cs typeface="+mn-cs"/>
              </a:rPr>
              <a:pPr algn="r" defTabSz="914400">
                <a:buNone/>
              </a:pPr>
              <a:t>23</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245027E-657E-4C4E-9A32-29318DE6140C}" type="slidenum">
              <a:rPr lang="en-US" altLang="zh-CN" sz="1200" b="0" i="0">
                <a:solidFill>
                  <a:schemeClr val="tx1"/>
                </a:solidFill>
                <a:latin typeface="Calibri"/>
                <a:ea typeface="+mn-ea"/>
                <a:cs typeface="+mn-cs"/>
              </a:rPr>
              <a:pPr algn="r" defTabSz="914400">
                <a:buNone/>
              </a:pPr>
              <a:t>24</a:t>
            </a:fld>
            <a:endParaRPr lang="en-US"/>
          </a:p>
        </p:txBody>
      </p:sp>
    </p:spTree>
    <p:extLst>
      <p:ext uri="{BB962C8B-B14F-4D97-AF65-F5344CB8AC3E}">
        <p14:creationId xmlns="" xmlns:p14="http://schemas.microsoft.com/office/powerpoint/2010/main" val="256827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83" tIns="0" rIns="18783" bIns="0" anchor="b"/>
          <a:lstStyle/>
          <a:p>
            <a:pPr algn="r" defTabSz="901690">
              <a:buNone/>
            </a:pPr>
            <a:fld id="{13BA62FE-A262-47BE-B4A1-25A2F9BED1C0}" type="slidenum">
              <a:rPr lang="en-US" altLang="zh-CN" sz="800" b="0" i="0">
                <a:solidFill>
                  <a:prstClr val="black"/>
                </a:solidFill>
                <a:latin typeface="Calibri"/>
                <a:ea typeface="+mn-ea"/>
                <a:cs typeface="+mn-cs"/>
              </a:rPr>
              <a:pPr algn="r" defTabSz="901690">
                <a:buNone/>
              </a:pPr>
              <a:t>25</a:t>
            </a:fld>
            <a:endParaRPr lang="en-US" sz="800" dirty="0">
              <a:solidFill>
                <a:prstClr val="black"/>
              </a:solidFill>
              <a:latin typeface="Calibri"/>
            </a:endParaRPr>
          </a:p>
        </p:txBody>
      </p:sp>
      <p:sp>
        <p:nvSpPr>
          <p:cNvPr id="90114" name="Rectangle 2"/>
          <p:cNvSpPr>
            <a:spLocks noGrp="1" noRot="1" noChangeAspect="1" noChangeArrowheads="1" noTextEdit="1"/>
          </p:cNvSpPr>
          <p:nvPr>
            <p:ph type="sldImg"/>
          </p:nvPr>
        </p:nvSpPr>
        <p:spPr>
          <a:xfrm>
            <a:off x="793750" y="242888"/>
            <a:ext cx="5326063" cy="3994150"/>
          </a:xfrm>
          <a:ln/>
        </p:spPr>
      </p:sp>
      <p:sp>
        <p:nvSpPr>
          <p:cNvPr id="90115" name="Rectangle 3"/>
          <p:cNvSpPr>
            <a:spLocks noGrp="1" noChangeArrowheads="1"/>
          </p:cNvSpPr>
          <p:nvPr>
            <p:ph type="body" idx="1"/>
          </p:nvPr>
        </p:nvSpPr>
        <p:spPr>
          <a:xfrm>
            <a:off x="751647" y="4378328"/>
            <a:ext cx="5350048" cy="4251325"/>
          </a:xfrm>
          <a:noFill/>
          <a:ln/>
        </p:spPr>
        <p:txBody>
          <a:bodyPr lIns="95487" tIns="50092" rIns="95487" bIns="50092">
            <a:noAutofit/>
          </a:bodyPr>
          <a:lstStyle/>
          <a:p>
            <a:pPr marL="0" algn="l" defTabSz="914400">
              <a:buNone/>
            </a:pPr>
            <a:r>
              <a:rPr lang="zh-CN" altLang="en-US" sz="1100" b="1" i="0" kern="1200" dirty="0" smtClean="0">
                <a:solidFill>
                  <a:schemeClr val="tx1"/>
                </a:solidFill>
                <a:latin typeface="Arial" pitchFamily="34" charset="0"/>
                <a:ea typeface="黑体" pitchFamily="2" charset="-122"/>
                <a:cs typeface="Arial" pitchFamily="34" charset="0"/>
              </a:rPr>
              <a:t>通过思科身份服务引擎 </a:t>
            </a:r>
            <a:r>
              <a:rPr lang="en-US" altLang="zh-CN" sz="1100" b="1" i="0" kern="1200" dirty="0" smtClean="0">
                <a:solidFill>
                  <a:schemeClr val="tx1"/>
                </a:solidFill>
                <a:latin typeface="Arial" pitchFamily="34" charset="0"/>
                <a:ea typeface="黑体" pitchFamily="2" charset="-122"/>
                <a:cs typeface="Arial" pitchFamily="34" charset="0"/>
              </a:rPr>
              <a:t>(ISE) </a:t>
            </a:r>
            <a:r>
              <a:rPr lang="zh-CN" altLang="en-US" sz="1100" b="1" i="0" kern="1200" dirty="0" smtClean="0">
                <a:solidFill>
                  <a:schemeClr val="tx1"/>
                </a:solidFill>
                <a:latin typeface="Arial" pitchFamily="34" charset="0"/>
                <a:ea typeface="黑体" pitchFamily="2" charset="-122"/>
                <a:cs typeface="Arial" pitchFamily="34" charset="0"/>
              </a:rPr>
              <a:t>对 </a:t>
            </a:r>
            <a:r>
              <a:rPr lang="en-US" altLang="zh-CN" sz="1100" b="1" i="0" kern="1200" dirty="0" smtClean="0">
                <a:solidFill>
                  <a:schemeClr val="tx1"/>
                </a:solidFill>
                <a:latin typeface="Arial" pitchFamily="34" charset="0"/>
                <a:ea typeface="黑体" pitchFamily="2" charset="-122"/>
                <a:cs typeface="Arial" pitchFamily="34" charset="0"/>
              </a:rPr>
              <a:t>VIX </a:t>
            </a:r>
            <a:r>
              <a:rPr lang="zh-CN" altLang="en-US" sz="1100" b="1" i="0" kern="1200" dirty="0" smtClean="0">
                <a:solidFill>
                  <a:schemeClr val="tx1"/>
                </a:solidFill>
                <a:latin typeface="Arial" pitchFamily="34" charset="0"/>
                <a:ea typeface="黑体" pitchFamily="2" charset="-122"/>
                <a:cs typeface="Arial" pitchFamily="34" charset="0"/>
              </a:rPr>
              <a:t>进行基于策略的访问</a:t>
            </a:r>
            <a:endParaRPr lang="zh-CN" altLang="en-US" sz="1100" kern="120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1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100" b="0" i="0" kern="1200" dirty="0">
                <a:solidFill>
                  <a:schemeClr val="tx1"/>
                </a:solidFill>
                <a:latin typeface="Arial" pitchFamily="34" charset="0"/>
                <a:ea typeface="黑体" pitchFamily="2" charset="-122"/>
                <a:cs typeface="Arial" pitchFamily="34" charset="0"/>
              </a:rPr>
              <a:t>思科身份服务引擎 </a:t>
            </a:r>
            <a:r>
              <a:rPr lang="en-US" altLang="zh-CN" sz="1100" b="0" i="0" kern="1200" dirty="0">
                <a:solidFill>
                  <a:schemeClr val="tx1"/>
                </a:solidFill>
                <a:latin typeface="Arial" pitchFamily="34" charset="0"/>
                <a:ea typeface="黑体" pitchFamily="2" charset="-122"/>
                <a:cs typeface="Arial" pitchFamily="34" charset="0"/>
              </a:rPr>
              <a:t>(ISE)——</a:t>
            </a:r>
            <a:r>
              <a:rPr lang="zh-CN" altLang="en-US" sz="1100" b="0" i="0" kern="1200" dirty="0">
                <a:solidFill>
                  <a:schemeClr val="tx1"/>
                </a:solidFill>
                <a:latin typeface="Arial" pitchFamily="34" charset="0"/>
                <a:ea typeface="黑体" pitchFamily="2" charset="-122"/>
                <a:cs typeface="Arial" pitchFamily="34" charset="0"/>
              </a:rPr>
              <a:t>旨在提供可在多个应用和网络服务之间轻松扩展的基于策略的服务</a:t>
            </a:r>
            <a:r>
              <a:rPr lang="en-US" altLang="zh-CN" sz="1100" b="0" i="0" kern="1200" dirty="0">
                <a:solidFill>
                  <a:schemeClr val="tx1"/>
                </a:solidFill>
                <a:latin typeface="Arial" pitchFamily="34" charset="0"/>
                <a:ea typeface="黑体" pitchFamily="2" charset="-122"/>
                <a:cs typeface="Arial" pitchFamily="34" charset="0"/>
              </a:rPr>
              <a:t>——</a:t>
            </a:r>
            <a:r>
              <a:rPr lang="zh-CN" altLang="en-US" sz="1100" b="0" i="0" kern="1200" dirty="0">
                <a:solidFill>
                  <a:schemeClr val="tx1"/>
                </a:solidFill>
                <a:latin typeface="Arial" pitchFamily="34" charset="0"/>
                <a:ea typeface="黑体" pitchFamily="2" charset="-122"/>
                <a:cs typeface="Arial" pitchFamily="34" charset="0"/>
              </a:rPr>
              <a:t>已经过验证可用于思科虚拟化体验基础架构 </a:t>
            </a:r>
            <a:r>
              <a:rPr lang="en-US" altLang="zh-CN" sz="1100" b="0" i="0" kern="1200" dirty="0">
                <a:solidFill>
                  <a:schemeClr val="tx1"/>
                </a:solidFill>
                <a:latin typeface="Arial" pitchFamily="34" charset="0"/>
                <a:ea typeface="黑体" pitchFamily="2" charset="-122"/>
                <a:cs typeface="Arial" pitchFamily="34" charset="0"/>
              </a:rPr>
              <a:t>(VXI)</a:t>
            </a:r>
            <a:r>
              <a:rPr lang="zh-CN" altLang="en-US" sz="1100" b="0" i="0" kern="1200" dirty="0">
                <a:solidFill>
                  <a:schemeClr val="tx1"/>
                </a:solidFill>
                <a:latin typeface="Arial" pitchFamily="34" charset="0"/>
                <a:ea typeface="黑体" pitchFamily="2" charset="-122"/>
                <a:cs typeface="Arial" pitchFamily="34" charset="0"/>
              </a:rPr>
              <a:t>，允许通过虚拟桌面对公司数据进行基于安全角色和基于设备的访问</a:t>
            </a:r>
            <a:r>
              <a:rPr lang="zh-CN" altLang="en-US" sz="1100" b="0" i="0" kern="1200" dirty="0" smtClean="0">
                <a:solidFill>
                  <a:schemeClr val="tx1"/>
                </a:solidFill>
                <a:latin typeface="Arial" pitchFamily="34" charset="0"/>
                <a:ea typeface="黑体" pitchFamily="2" charset="-122"/>
                <a:cs typeface="Arial" pitchFamily="34" charset="0"/>
              </a:rPr>
              <a:t>。通过</a:t>
            </a:r>
            <a:r>
              <a:rPr lang="zh-CN" altLang="en-US" sz="1100" b="0" i="0" kern="1200" dirty="0">
                <a:solidFill>
                  <a:schemeClr val="tx1"/>
                </a:solidFill>
                <a:latin typeface="Arial" pitchFamily="34" charset="0"/>
                <a:ea typeface="黑体" pitchFamily="2" charset="-122"/>
                <a:cs typeface="Arial" pitchFamily="34" charset="0"/>
              </a:rPr>
              <a:t>将网络和 </a:t>
            </a:r>
            <a:r>
              <a:rPr lang="en-US" altLang="zh-CN" sz="1100" b="0" i="0" kern="1200" dirty="0">
                <a:solidFill>
                  <a:schemeClr val="tx1"/>
                </a:solidFill>
                <a:latin typeface="Arial" pitchFamily="34" charset="0"/>
                <a:ea typeface="黑体" pitchFamily="2" charset="-122"/>
                <a:cs typeface="Arial" pitchFamily="34" charset="0"/>
              </a:rPr>
              <a:t>VDI </a:t>
            </a:r>
            <a:r>
              <a:rPr lang="zh-CN" altLang="en-US" sz="1100" b="0" i="0" kern="1200" dirty="0">
                <a:solidFill>
                  <a:schemeClr val="tx1"/>
                </a:solidFill>
                <a:latin typeface="Arial" pitchFamily="34" charset="0"/>
                <a:ea typeface="黑体" pitchFamily="2" charset="-122"/>
                <a:cs typeface="Arial" pitchFamily="34" charset="0"/>
              </a:rPr>
              <a:t>功能相结合，企业现在可以灵活地允许用户将个人设备带到公司网络中，而不会损害</a:t>
            </a:r>
            <a:r>
              <a:rPr lang="zh-CN" altLang="en-US" sz="1100" b="0" i="0" kern="1200" dirty="0" smtClean="0">
                <a:solidFill>
                  <a:schemeClr val="tx1"/>
                </a:solidFill>
                <a:latin typeface="Arial" pitchFamily="34" charset="0"/>
                <a:ea typeface="黑体" pitchFamily="2" charset="-122"/>
                <a:cs typeface="Arial" pitchFamily="34" charset="0"/>
              </a:rPr>
              <a:t>数据完整性。  </a:t>
            </a:r>
            <a:endParaRPr lang="zh-CN" altLang="en-US" sz="1100" b="0" i="0" kern="1200" dirty="0">
              <a:solidFill>
                <a:schemeClr val="tx1"/>
              </a:solidFill>
              <a:latin typeface="Arial" pitchFamily="34" charset="0"/>
              <a:ea typeface="黑体" pitchFamily="2" charset="-122"/>
              <a:cs typeface="Arial" pitchFamily="34" charset="0"/>
            </a:endParaRPr>
          </a:p>
          <a:p>
            <a:pPr marL="0" algn="l" defTabSz="914400">
              <a:buNone/>
            </a:pPr>
            <a:r>
              <a:rPr lang="zh-CN" altLang="en-US" sz="11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100" b="1" i="0" kern="1200" dirty="0">
                <a:solidFill>
                  <a:schemeClr val="tx1"/>
                </a:solidFill>
                <a:latin typeface="Arial" pitchFamily="34" charset="0"/>
                <a:ea typeface="黑体" pitchFamily="2" charset="-122"/>
                <a:cs typeface="Arial" pitchFamily="34" charset="0"/>
              </a:rPr>
              <a:t>扩展以满足组织需求</a:t>
            </a:r>
            <a:r>
              <a:rPr lang="zh-CN" altLang="en-US" sz="1100" b="0" i="0" kern="1200" dirty="0">
                <a:solidFill>
                  <a:schemeClr val="tx1"/>
                </a:solidFill>
                <a:latin typeface="Arial" pitchFamily="34" charset="0"/>
                <a:ea typeface="黑体" pitchFamily="2" charset="-122"/>
                <a:cs typeface="Arial" pitchFamily="34" charset="0"/>
              </a:rPr>
              <a:t>：允许 </a:t>
            </a:r>
            <a:r>
              <a:rPr lang="en-US" altLang="zh-CN" sz="1100" b="0" i="0" kern="1200" dirty="0">
                <a:solidFill>
                  <a:schemeClr val="tx1"/>
                </a:solidFill>
                <a:latin typeface="Arial" pitchFamily="34" charset="0"/>
                <a:ea typeface="黑体" pitchFamily="2" charset="-122"/>
                <a:cs typeface="Arial" pitchFamily="34" charset="0"/>
              </a:rPr>
              <a:t>IT </a:t>
            </a:r>
            <a:r>
              <a:rPr lang="zh-CN" altLang="en-US" sz="1100" b="0" i="0" kern="1200" dirty="0">
                <a:solidFill>
                  <a:schemeClr val="tx1"/>
                </a:solidFill>
                <a:latin typeface="Arial" pitchFamily="34" charset="0"/>
                <a:ea typeface="黑体" pitchFamily="2" charset="-122"/>
                <a:cs typeface="Arial" pitchFamily="34" charset="0"/>
              </a:rPr>
              <a:t>轻松高效地将支持从物理桌面环境扩展到虚拟桌面环境，虚拟桌面环境中每个用户拥有多个设备</a:t>
            </a:r>
            <a:r>
              <a:rPr lang="zh-CN" altLang="en-US" sz="1100" b="0" i="0" kern="1200" dirty="0" smtClean="0">
                <a:solidFill>
                  <a:schemeClr val="tx1"/>
                </a:solidFill>
                <a:latin typeface="Arial" pitchFamily="34" charset="0"/>
                <a:ea typeface="黑体" pitchFamily="2" charset="-122"/>
                <a:cs typeface="Arial" pitchFamily="34" charset="0"/>
              </a:rPr>
              <a:t>。</a:t>
            </a:r>
            <a:r>
              <a:rPr lang="en-US" altLang="zh-CN" sz="1100" b="0" i="0" kern="1200" dirty="0" smtClean="0">
                <a:solidFill>
                  <a:schemeClr val="tx1"/>
                </a:solidFill>
                <a:latin typeface="Arial" pitchFamily="34" charset="0"/>
                <a:ea typeface="黑体" pitchFamily="2" charset="-122"/>
                <a:cs typeface="Arial" pitchFamily="34" charset="0"/>
              </a:rPr>
              <a:t>ISE </a:t>
            </a:r>
            <a:r>
              <a:rPr lang="zh-CN" altLang="en-US" sz="1100" b="0" i="0" kern="1200" dirty="0">
                <a:solidFill>
                  <a:schemeClr val="tx1"/>
                </a:solidFill>
                <a:latin typeface="Arial" pitchFamily="34" charset="0"/>
                <a:ea typeface="黑体" pitchFamily="2" charset="-122"/>
                <a:cs typeface="Arial" pitchFamily="34" charset="0"/>
              </a:rPr>
              <a:t>集中所有策略创建，并将信息无缝地传播到所有思科交换机、无线控制器和网络接入设备 </a:t>
            </a:r>
            <a:r>
              <a:rPr lang="en-US" altLang="zh-CN" sz="1100" b="0" i="0" kern="1200" dirty="0">
                <a:solidFill>
                  <a:schemeClr val="tx1"/>
                </a:solidFill>
                <a:latin typeface="Arial" pitchFamily="34" charset="0"/>
                <a:ea typeface="黑体" pitchFamily="2" charset="-122"/>
                <a:cs typeface="Arial" pitchFamily="34" charset="0"/>
              </a:rPr>
              <a:t>(NAD)</a:t>
            </a:r>
            <a:r>
              <a:rPr lang="zh-CN" altLang="en-US" sz="11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1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100" b="1" i="0" kern="1200" dirty="0">
                <a:solidFill>
                  <a:schemeClr val="tx1"/>
                </a:solidFill>
                <a:latin typeface="Arial" pitchFamily="34" charset="0"/>
                <a:ea typeface="黑体" pitchFamily="2" charset="-122"/>
                <a:cs typeface="Arial" pitchFamily="34" charset="0"/>
              </a:rPr>
              <a:t>携带个人设备 </a:t>
            </a:r>
            <a:r>
              <a:rPr lang="en-US" altLang="zh-CN" sz="1100" b="1" i="0" kern="1200" dirty="0">
                <a:solidFill>
                  <a:schemeClr val="tx1"/>
                </a:solidFill>
                <a:latin typeface="Arial" pitchFamily="34" charset="0"/>
                <a:ea typeface="黑体" pitchFamily="2" charset="-122"/>
                <a:cs typeface="Arial" pitchFamily="34" charset="0"/>
              </a:rPr>
              <a:t>(BYOD) </a:t>
            </a:r>
            <a:r>
              <a:rPr lang="zh-CN" altLang="en-US" sz="1100" b="1" i="0" kern="1200" dirty="0">
                <a:solidFill>
                  <a:schemeClr val="tx1"/>
                </a:solidFill>
                <a:latin typeface="Arial" pitchFamily="34" charset="0"/>
                <a:ea typeface="黑体" pitchFamily="2" charset="-122"/>
                <a:cs typeface="Arial" pitchFamily="34" charset="0"/>
              </a:rPr>
              <a:t>和移动平板电脑的数据安全性和合规性</a:t>
            </a:r>
            <a:r>
              <a:rPr lang="en-US" altLang="zh-CN" sz="1100" b="0" i="0" kern="1200" dirty="0">
                <a:solidFill>
                  <a:schemeClr val="tx1"/>
                </a:solidFill>
                <a:latin typeface="Arial" pitchFamily="34" charset="0"/>
                <a:ea typeface="黑体" pitchFamily="2" charset="-122"/>
                <a:cs typeface="Arial" pitchFamily="34" charset="0"/>
              </a:rPr>
              <a:t>——ISE </a:t>
            </a:r>
            <a:r>
              <a:rPr lang="zh-CN" altLang="en-US" sz="1100" b="0" i="0" kern="1200" dirty="0">
                <a:solidFill>
                  <a:schemeClr val="tx1"/>
                </a:solidFill>
                <a:latin typeface="Arial" pitchFamily="34" charset="0"/>
                <a:ea typeface="黑体" pitchFamily="2" charset="-122"/>
                <a:cs typeface="Arial" pitchFamily="34" charset="0"/>
              </a:rPr>
              <a:t>帮助 </a:t>
            </a:r>
            <a:r>
              <a:rPr lang="en-US" altLang="zh-CN" sz="1100" b="0" i="0" kern="1200" dirty="0">
                <a:solidFill>
                  <a:schemeClr val="tx1"/>
                </a:solidFill>
                <a:latin typeface="Arial" pitchFamily="34" charset="0"/>
                <a:ea typeface="黑体" pitchFamily="2" charset="-122"/>
                <a:cs typeface="Arial" pitchFamily="34" charset="0"/>
              </a:rPr>
              <a:t>IT </a:t>
            </a:r>
            <a:r>
              <a:rPr lang="zh-CN" altLang="en-US" sz="1100" b="0" i="0" kern="1200" dirty="0">
                <a:solidFill>
                  <a:schemeClr val="tx1"/>
                </a:solidFill>
                <a:latin typeface="Arial" pitchFamily="34" charset="0"/>
                <a:ea typeface="黑体" pitchFamily="2" charset="-122"/>
                <a:cs typeface="Arial" pitchFamily="34" charset="0"/>
              </a:rPr>
              <a:t>对携带个人设备 </a:t>
            </a:r>
            <a:r>
              <a:rPr lang="en-US" altLang="zh-CN" sz="1100" b="0" i="0" kern="1200" dirty="0">
                <a:solidFill>
                  <a:schemeClr val="tx1"/>
                </a:solidFill>
                <a:latin typeface="Arial" pitchFamily="34" charset="0"/>
                <a:ea typeface="黑体" pitchFamily="2" charset="-122"/>
                <a:cs typeface="Arial" pitchFamily="34" charset="0"/>
              </a:rPr>
              <a:t>(BYOD) </a:t>
            </a:r>
            <a:r>
              <a:rPr lang="zh-CN" altLang="en-US" sz="1100" b="0" i="0" kern="1200" dirty="0">
                <a:solidFill>
                  <a:schemeClr val="tx1"/>
                </a:solidFill>
                <a:latin typeface="Arial" pitchFamily="34" charset="0"/>
                <a:ea typeface="黑体" pitchFamily="2" charset="-122"/>
                <a:cs typeface="Arial" pitchFamily="34" charset="0"/>
              </a:rPr>
              <a:t>现象的管理方式进行简化，在此现象中，用户期望通过多个设备访问其虚拟桌面</a:t>
            </a:r>
            <a:r>
              <a:rPr lang="zh-CN" altLang="en-US" sz="1100" b="0" i="0" kern="1200" dirty="0" smtClean="0">
                <a:solidFill>
                  <a:schemeClr val="tx1"/>
                </a:solidFill>
                <a:latin typeface="Arial" pitchFamily="34" charset="0"/>
                <a:ea typeface="黑体" pitchFamily="2" charset="-122"/>
                <a:cs typeface="Arial" pitchFamily="34" charset="0"/>
              </a:rPr>
              <a:t>。</a:t>
            </a:r>
            <a:r>
              <a:rPr lang="en-US" altLang="zh-CN" sz="1100" b="0" i="0" kern="1200" dirty="0" smtClean="0">
                <a:solidFill>
                  <a:schemeClr val="tx1"/>
                </a:solidFill>
                <a:latin typeface="Arial" pitchFamily="34" charset="0"/>
                <a:ea typeface="黑体" pitchFamily="2" charset="-122"/>
                <a:cs typeface="Arial" pitchFamily="34" charset="0"/>
              </a:rPr>
              <a:t>Cisco </a:t>
            </a:r>
            <a:r>
              <a:rPr lang="en-US" altLang="zh-CN" sz="1100" b="0" i="0" kern="1200" dirty="0">
                <a:solidFill>
                  <a:schemeClr val="tx1"/>
                </a:solidFill>
                <a:latin typeface="Arial" pitchFamily="34" charset="0"/>
                <a:ea typeface="黑体" pitchFamily="2" charset="-122"/>
                <a:cs typeface="Arial" pitchFamily="34" charset="0"/>
              </a:rPr>
              <a:t>ISE </a:t>
            </a:r>
            <a:r>
              <a:rPr lang="zh-CN" altLang="en-US" sz="1100" b="0" i="0" kern="1200" dirty="0">
                <a:solidFill>
                  <a:schemeClr val="tx1"/>
                </a:solidFill>
                <a:latin typeface="Arial" pitchFamily="34" charset="0"/>
                <a:ea typeface="黑体" pitchFamily="2" charset="-122"/>
                <a:cs typeface="Arial" pitchFamily="34" charset="0"/>
              </a:rPr>
              <a:t>集中策略平台允许在整个公司基础架构内创建协调策略和实施一致策略，适用于任何用户在任何位置使用的任何设备，无论是虚拟还是非虚拟会话。 </a:t>
            </a:r>
          </a:p>
          <a:p>
            <a:pPr marL="0" algn="l" defTabSz="914400">
              <a:buNone/>
            </a:pPr>
            <a:r>
              <a:rPr lang="zh-CN" altLang="en-US" sz="1100" b="0" i="0" kern="1200" dirty="0">
                <a:solidFill>
                  <a:schemeClr val="tx1"/>
                </a:solidFill>
                <a:latin typeface="Arial" pitchFamily="34" charset="0"/>
                <a:ea typeface="黑体" pitchFamily="2" charset="-122"/>
                <a:cs typeface="Arial" pitchFamily="34" charset="0"/>
              </a:rPr>
              <a:t> </a:t>
            </a:r>
          </a:p>
          <a:p>
            <a:pPr marL="0" algn="l" defTabSz="914400">
              <a:buNone/>
            </a:pPr>
            <a:r>
              <a:rPr lang="en-US" altLang="zh-CN" sz="1100" b="0" i="0" kern="1200" dirty="0">
                <a:solidFill>
                  <a:schemeClr val="tx1"/>
                </a:solidFill>
                <a:latin typeface="Arial" pitchFamily="34" charset="0"/>
                <a:ea typeface="黑体" pitchFamily="2" charset="-122"/>
                <a:cs typeface="Arial" pitchFamily="34" charset="0"/>
              </a:rPr>
              <a:t>ISE </a:t>
            </a:r>
            <a:r>
              <a:rPr lang="zh-CN" altLang="en-US" sz="1100" b="0" i="0" kern="1200" dirty="0">
                <a:solidFill>
                  <a:schemeClr val="tx1"/>
                </a:solidFill>
                <a:latin typeface="Arial" pitchFamily="34" charset="0"/>
                <a:ea typeface="黑体" pitchFamily="2" charset="-122"/>
                <a:cs typeface="Arial" pitchFamily="34" charset="0"/>
              </a:rPr>
              <a:t>针对公司设备与非公司设备或以每设备为</a:t>
            </a:r>
            <a:r>
              <a:rPr lang="zh-CN" altLang="en-US" sz="1100" b="0" i="0" kern="1200" dirty="0" smtClean="0">
                <a:solidFill>
                  <a:schemeClr val="tx1"/>
                </a:solidFill>
                <a:latin typeface="Arial" pitchFamily="34" charset="0"/>
                <a:ea typeface="黑体" pitchFamily="2" charset="-122"/>
                <a:cs typeface="Arial" pitchFamily="34" charset="0"/>
              </a:rPr>
              <a:t>基础提供</a:t>
            </a:r>
            <a:r>
              <a:rPr lang="zh-CN" altLang="en-US" sz="1100" b="0" i="0" kern="1200" dirty="0">
                <a:solidFill>
                  <a:schemeClr val="tx1"/>
                </a:solidFill>
                <a:latin typeface="Arial" pitchFamily="34" charset="0"/>
                <a:ea typeface="黑体" pitchFamily="2" charset="-122"/>
                <a:cs typeface="Arial" pitchFamily="34" charset="0"/>
              </a:rPr>
              <a:t>设备分析并关联不同策略</a:t>
            </a:r>
            <a:r>
              <a:rPr lang="zh-CN" altLang="en-US" sz="1100" b="0" i="0" kern="1200" dirty="0" smtClean="0">
                <a:solidFill>
                  <a:schemeClr val="tx1"/>
                </a:solidFill>
                <a:latin typeface="Arial" pitchFamily="34" charset="0"/>
                <a:ea typeface="黑体" pitchFamily="2" charset="-122"/>
                <a:cs typeface="Arial" pitchFamily="34" charset="0"/>
              </a:rPr>
              <a:t>。它</a:t>
            </a:r>
            <a:r>
              <a:rPr lang="zh-CN" altLang="en-US" sz="1100" b="0" i="0" kern="1200" dirty="0">
                <a:solidFill>
                  <a:schemeClr val="tx1"/>
                </a:solidFill>
                <a:latin typeface="Arial" pitchFamily="34" charset="0"/>
                <a:ea typeface="黑体" pitchFamily="2" charset="-122"/>
                <a:cs typeface="Arial" pitchFamily="34" charset="0"/>
              </a:rPr>
              <a:t>可识别 </a:t>
            </a:r>
            <a:r>
              <a:rPr lang="en-US" altLang="zh-CN" sz="1100" b="0" i="0" kern="1200" dirty="0" err="1">
                <a:solidFill>
                  <a:schemeClr val="tx1"/>
                </a:solidFill>
                <a:latin typeface="Arial" pitchFamily="34" charset="0"/>
                <a:ea typeface="黑体" pitchFamily="2" charset="-122"/>
                <a:cs typeface="Arial" pitchFamily="34" charset="0"/>
              </a:rPr>
              <a:t>iPad</a:t>
            </a:r>
            <a:r>
              <a:rPr lang="en-US" altLang="zh-CN" sz="1100" b="0" i="0" kern="1200" dirty="0">
                <a:solidFill>
                  <a:schemeClr val="tx1"/>
                </a:solidFill>
                <a:latin typeface="Arial" pitchFamily="34" charset="0"/>
                <a:ea typeface="黑体" pitchFamily="2" charset="-122"/>
                <a:cs typeface="Arial" pitchFamily="34" charset="0"/>
              </a:rPr>
              <a:t> </a:t>
            </a:r>
            <a:r>
              <a:rPr lang="zh-CN" altLang="en-US" sz="1100" b="0" i="0" kern="1200" dirty="0">
                <a:solidFill>
                  <a:schemeClr val="tx1"/>
                </a:solidFill>
                <a:latin typeface="Arial" pitchFamily="34" charset="0"/>
                <a:ea typeface="黑体" pitchFamily="2" charset="-122"/>
                <a:cs typeface="Arial" pitchFamily="34" charset="0"/>
              </a:rPr>
              <a:t>和 </a:t>
            </a:r>
            <a:r>
              <a:rPr lang="en-US" altLang="zh-CN" sz="1100" b="0" i="0" kern="1200" dirty="0" err="1">
                <a:solidFill>
                  <a:schemeClr val="tx1"/>
                </a:solidFill>
                <a:latin typeface="Arial" pitchFamily="34" charset="0"/>
                <a:ea typeface="黑体" pitchFamily="2" charset="-122"/>
                <a:cs typeface="Arial" pitchFamily="34" charset="0"/>
              </a:rPr>
              <a:t>Cius</a:t>
            </a:r>
            <a:r>
              <a:rPr lang="en-US" altLang="zh-CN" sz="1100" b="0" i="0" kern="1200" dirty="0">
                <a:solidFill>
                  <a:schemeClr val="tx1"/>
                </a:solidFill>
                <a:latin typeface="Arial" pitchFamily="34" charset="0"/>
                <a:ea typeface="黑体" pitchFamily="2" charset="-122"/>
                <a:cs typeface="Arial" pitchFamily="34" charset="0"/>
              </a:rPr>
              <a:t> </a:t>
            </a:r>
            <a:r>
              <a:rPr lang="zh-CN" altLang="en-US" sz="1100" b="0" i="0" kern="1200" dirty="0">
                <a:solidFill>
                  <a:schemeClr val="tx1"/>
                </a:solidFill>
                <a:latin typeface="Arial" pitchFamily="34" charset="0"/>
                <a:ea typeface="黑体" pitchFamily="2" charset="-122"/>
                <a:cs typeface="Arial" pitchFamily="34" charset="0"/>
              </a:rPr>
              <a:t>之类的平板电脑以及其他非公司设备，并授权公司网络中的用户在个人设备或平板电脑上通过单一虚拟桌面访问任意或所有公司数据</a:t>
            </a:r>
            <a:r>
              <a:rPr lang="zh-CN" altLang="en-US" sz="1100" b="0" i="0" kern="1200" dirty="0" smtClean="0">
                <a:solidFill>
                  <a:schemeClr val="tx1"/>
                </a:solidFill>
                <a:latin typeface="Arial" pitchFamily="34" charset="0"/>
                <a:ea typeface="黑体" pitchFamily="2" charset="-122"/>
                <a:cs typeface="Arial" pitchFamily="34" charset="0"/>
              </a:rPr>
              <a:t>。公司</a:t>
            </a:r>
            <a:r>
              <a:rPr lang="zh-CN" altLang="en-US" sz="1100" b="0" i="0" kern="1200" dirty="0">
                <a:solidFill>
                  <a:schemeClr val="tx1"/>
                </a:solidFill>
                <a:latin typeface="Arial" pitchFamily="34" charset="0"/>
                <a:ea typeface="黑体" pitchFamily="2" charset="-122"/>
                <a:cs typeface="Arial" pitchFamily="34" charset="0"/>
              </a:rPr>
              <a:t>设备将能够更灵活地在桌面上直接访问数据或通过 </a:t>
            </a:r>
            <a:r>
              <a:rPr lang="en-US" altLang="zh-CN" sz="1100" b="0" i="0" kern="1200" dirty="0">
                <a:solidFill>
                  <a:schemeClr val="tx1"/>
                </a:solidFill>
                <a:latin typeface="Arial" pitchFamily="34" charset="0"/>
                <a:ea typeface="黑体" pitchFamily="2" charset="-122"/>
                <a:cs typeface="Arial" pitchFamily="34" charset="0"/>
              </a:rPr>
              <a:t>VDI </a:t>
            </a:r>
            <a:r>
              <a:rPr lang="zh-CN" altLang="en-US" sz="1100" b="0" i="0" kern="1200" dirty="0">
                <a:solidFill>
                  <a:schemeClr val="tx1"/>
                </a:solidFill>
                <a:latin typeface="Arial" pitchFamily="34" charset="0"/>
                <a:ea typeface="黑体" pitchFamily="2" charset="-122"/>
                <a:cs typeface="Arial" pitchFamily="34" charset="0"/>
              </a:rPr>
              <a:t>会话访问数据</a:t>
            </a:r>
            <a:r>
              <a:rPr lang="zh-CN" altLang="en-US" sz="1100" b="0" i="0" kern="1200" dirty="0" smtClean="0">
                <a:solidFill>
                  <a:schemeClr val="tx1"/>
                </a:solidFill>
                <a:latin typeface="Arial" pitchFamily="34" charset="0"/>
                <a:ea typeface="黑体" pitchFamily="2" charset="-122"/>
                <a:cs typeface="Arial" pitchFamily="34" charset="0"/>
              </a:rPr>
              <a:t>。这种</a:t>
            </a:r>
            <a:r>
              <a:rPr lang="zh-CN" altLang="en-US" sz="1100" b="0" i="0" kern="1200" dirty="0">
                <a:solidFill>
                  <a:schemeClr val="tx1"/>
                </a:solidFill>
                <a:latin typeface="Arial" pitchFamily="34" charset="0"/>
                <a:ea typeface="黑体" pitchFamily="2" charset="-122"/>
                <a:cs typeface="Arial" pitchFamily="34" charset="0"/>
              </a:rPr>
              <a:t>模式的灵活性和控制使 </a:t>
            </a:r>
            <a:r>
              <a:rPr lang="en-US" altLang="zh-CN" sz="1100" b="0" i="0" kern="1200" dirty="0">
                <a:solidFill>
                  <a:schemeClr val="tx1"/>
                </a:solidFill>
                <a:latin typeface="Arial" pitchFamily="34" charset="0"/>
                <a:ea typeface="黑体" pitchFamily="2" charset="-122"/>
                <a:cs typeface="Arial" pitchFamily="34" charset="0"/>
              </a:rPr>
              <a:t>IT </a:t>
            </a:r>
            <a:r>
              <a:rPr lang="zh-CN" altLang="en-US" sz="1100" b="0" i="0" kern="1200" dirty="0">
                <a:solidFill>
                  <a:schemeClr val="tx1"/>
                </a:solidFill>
                <a:latin typeface="Arial" pitchFamily="34" charset="0"/>
                <a:ea typeface="黑体" pitchFamily="2" charset="-122"/>
                <a:cs typeface="Arial" pitchFamily="34" charset="0"/>
              </a:rPr>
              <a:t>管理员可以确保虚拟桌面或公司设备中的数据控制，并将员工离开公司后通过员工个人桌面泄露数据的威胁降至最低。</a:t>
            </a:r>
          </a:p>
          <a:p>
            <a:pPr marL="0" algn="l" defTabSz="914400">
              <a:buNone/>
            </a:pPr>
            <a:r>
              <a:rPr lang="zh-CN" altLang="en-US" sz="1100" b="0" i="0" kern="1200" dirty="0">
                <a:solidFill>
                  <a:schemeClr val="tx1"/>
                </a:solidFill>
                <a:latin typeface="Arial" pitchFamily="34" charset="0"/>
                <a:ea typeface="黑体" pitchFamily="2" charset="-122"/>
                <a:cs typeface="Arial" pitchFamily="34" charset="0"/>
              </a:rPr>
              <a:t> </a:t>
            </a:r>
          </a:p>
          <a:p>
            <a:pPr marL="0" algn="l" defTabSz="914400">
              <a:buNone/>
            </a:pPr>
            <a:endParaRPr lang="zh-CN" altLang="en-US" sz="1100" dirty="0" smtClean="0">
              <a:latin typeface="Arial" pitchFamily="34" charset="0"/>
              <a:ea typeface="黑体" pitchFamily="2" charset="-122"/>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244475"/>
            <a:ext cx="5319713" cy="3990975"/>
          </a:xfrm>
        </p:spPr>
      </p:sp>
      <p:sp>
        <p:nvSpPr>
          <p:cNvPr id="3" name="Notes Placeholder 2"/>
          <p:cNvSpPr>
            <a:spLocks noGrp="1"/>
          </p:cNvSpPr>
          <p:nvPr>
            <p:ph type="body" idx="1"/>
          </p:nvPr>
        </p:nvSpPr>
        <p:spPr/>
        <p:txBody>
          <a:bodyPr>
            <a:normAutofit/>
          </a:bodyPr>
          <a:lstStyle/>
          <a:p>
            <a:pPr marL="0" algn="l" defTabSz="895746">
              <a:buNone/>
            </a:pPr>
            <a:r>
              <a:rPr lang="zh-CN" altLang="en-US" sz="1200" b="0" i="0" dirty="0">
                <a:solidFill>
                  <a:schemeClr val="tx1"/>
                </a:solidFill>
                <a:latin typeface="Arial" pitchFamily="34" charset="0"/>
                <a:ea typeface="黑体" pitchFamily="2" charset="-122"/>
                <a:cs typeface="Arial" pitchFamily="34" charset="0"/>
              </a:rPr>
              <a:t>使用思科</a:t>
            </a:r>
            <a:r>
              <a:rPr lang="zh-CN" altLang="en-US" sz="1200" b="0" i="0" baseline="0" dirty="0">
                <a:solidFill>
                  <a:schemeClr val="tx1"/>
                </a:solidFill>
                <a:latin typeface="Arial" pitchFamily="34" charset="0"/>
                <a:ea typeface="黑体" pitchFamily="2" charset="-122"/>
                <a:cs typeface="Arial" pitchFamily="34" charset="0"/>
              </a:rPr>
              <a:t>统一计算系统作为虚拟桌面基础架构的基础将统一计算、网络、虚拟化和存储访问，通过技术创新为桌面虚拟化带来理想</a:t>
            </a:r>
            <a:r>
              <a:rPr lang="zh-CN" altLang="en-US" sz="1200" b="0" i="0" baseline="0" dirty="0" smtClean="0">
                <a:solidFill>
                  <a:schemeClr val="tx1"/>
                </a:solidFill>
                <a:latin typeface="Arial" pitchFamily="34" charset="0"/>
                <a:ea typeface="黑体" pitchFamily="2" charset="-122"/>
                <a:cs typeface="Arial" pitchFamily="34" charset="0"/>
              </a:rPr>
              <a:t>平台</a:t>
            </a:r>
            <a:endParaRPr lang="zh-CN" altLang="en-US" dirty="0" smtClean="0">
              <a:latin typeface="Arial" pitchFamily="34" charset="0"/>
              <a:ea typeface="黑体" pitchFamily="2" charset="-122"/>
              <a:cs typeface="Arial" pitchFamily="34" charset="0"/>
            </a:endParaRPr>
          </a:p>
          <a:p>
            <a:pPr marL="0" algn="l" defTabSz="895746">
              <a:buNone/>
            </a:pPr>
            <a:r>
              <a:rPr lang="zh-CN" altLang="en-US" sz="1200" b="0" i="0" dirty="0" smtClean="0">
                <a:solidFill>
                  <a:schemeClr val="tx1"/>
                </a:solidFill>
                <a:latin typeface="Arial" pitchFamily="34" charset="0"/>
                <a:ea typeface="黑体" pitchFamily="2" charset="-122"/>
                <a:cs typeface="Arial" pitchFamily="34" charset="0"/>
              </a:rPr>
              <a:t>尤其</a:t>
            </a:r>
            <a:r>
              <a:rPr lang="zh-CN" altLang="en-US" sz="1200" b="0" i="0" dirty="0">
                <a:solidFill>
                  <a:schemeClr val="tx1"/>
                </a:solidFill>
                <a:latin typeface="Arial" pitchFamily="34" charset="0"/>
                <a:ea typeface="黑体" pitchFamily="2" charset="-122"/>
                <a:cs typeface="Arial" pitchFamily="34" charset="0"/>
              </a:rPr>
              <a:t>是思科 </a:t>
            </a:r>
            <a:r>
              <a:rPr lang="en-US" altLang="zh-CN" sz="1200" b="0" i="0" dirty="0">
                <a:solidFill>
                  <a:schemeClr val="tx1"/>
                </a:solidFill>
                <a:latin typeface="Arial" pitchFamily="34" charset="0"/>
                <a:ea typeface="黑体" pitchFamily="2" charset="-122"/>
                <a:cs typeface="Arial" pitchFamily="34" charset="0"/>
              </a:rPr>
              <a:t>UCS </a:t>
            </a:r>
            <a:r>
              <a:rPr lang="zh-CN" altLang="en-US" sz="1200" b="0" i="0" dirty="0">
                <a:solidFill>
                  <a:schemeClr val="tx1"/>
                </a:solidFill>
                <a:latin typeface="Arial" pitchFamily="34" charset="0"/>
                <a:ea typeface="黑体" pitchFamily="2" charset="-122"/>
                <a:cs typeface="Arial" pitchFamily="34" charset="0"/>
              </a:rPr>
              <a:t>的成本</a:t>
            </a:r>
            <a:r>
              <a:rPr lang="zh-CN" altLang="en-US" sz="1200" b="0" i="0" baseline="0" dirty="0">
                <a:solidFill>
                  <a:schemeClr val="tx1"/>
                </a:solidFill>
                <a:latin typeface="Arial" pitchFamily="34" charset="0"/>
                <a:ea typeface="黑体" pitchFamily="2" charset="-122"/>
                <a:cs typeface="Arial" pitchFamily="34" charset="0"/>
              </a:rPr>
              <a:t>至少比竞争产品低 </a:t>
            </a:r>
            <a:r>
              <a:rPr lang="en-US" altLang="zh-CN" sz="1200" b="0" i="0" baseline="0" dirty="0">
                <a:solidFill>
                  <a:schemeClr val="tx1"/>
                </a:solidFill>
                <a:latin typeface="Arial" pitchFamily="34" charset="0"/>
                <a:ea typeface="黑体" pitchFamily="2" charset="-122"/>
                <a:cs typeface="Arial" pitchFamily="34" charset="0"/>
              </a:rPr>
              <a:t>20%</a:t>
            </a:r>
            <a:r>
              <a:rPr lang="zh-CN" altLang="en-US" sz="1200" b="0" i="0" baseline="0" dirty="0">
                <a:solidFill>
                  <a:schemeClr val="tx1"/>
                </a:solidFill>
                <a:latin typeface="Arial" pitchFamily="34" charset="0"/>
                <a:ea typeface="黑体" pitchFamily="2" charset="-122"/>
                <a:cs typeface="Arial" pitchFamily="34" charset="0"/>
              </a:rPr>
              <a:t>，因为其彻底简化了架构，需要的组件更少。</a:t>
            </a:r>
          </a:p>
          <a:p>
            <a:pPr marL="0" algn="l" defTabSz="895746">
              <a:buNone/>
            </a:pPr>
            <a:r>
              <a:rPr lang="zh-CN" altLang="en-US" sz="1200" b="0" i="0" baseline="0" dirty="0">
                <a:solidFill>
                  <a:schemeClr val="tx1"/>
                </a:solidFill>
                <a:latin typeface="Arial" pitchFamily="34" charset="0"/>
                <a:ea typeface="黑体" pitchFamily="2" charset="-122"/>
                <a:cs typeface="Arial" pitchFamily="34" charset="0"/>
              </a:rPr>
              <a:t>支持的虚拟桌面数增加 </a:t>
            </a:r>
            <a:r>
              <a:rPr lang="en-US" altLang="zh-CN" sz="1200" b="0" i="0" baseline="0" dirty="0">
                <a:solidFill>
                  <a:schemeClr val="tx1"/>
                </a:solidFill>
                <a:latin typeface="Arial" pitchFamily="34" charset="0"/>
                <a:ea typeface="黑体" pitchFamily="2" charset="-122"/>
                <a:cs typeface="Arial" pitchFamily="34" charset="0"/>
              </a:rPr>
              <a:t>60%</a:t>
            </a:r>
            <a:r>
              <a:rPr lang="zh-CN" altLang="en-US" sz="1200" b="0" i="0" baseline="0" dirty="0">
                <a:solidFill>
                  <a:schemeClr val="tx1"/>
                </a:solidFill>
                <a:latin typeface="Arial" pitchFamily="34" charset="0"/>
                <a:ea typeface="黑体" pitchFamily="2" charset="-122"/>
                <a:cs typeface="Arial" pitchFamily="34" charset="0"/>
              </a:rPr>
              <a:t>，而不会影响用户性能</a:t>
            </a:r>
          </a:p>
          <a:p>
            <a:pPr marL="0" algn="l" defTabSz="895746">
              <a:buNone/>
            </a:pPr>
            <a:r>
              <a:rPr lang="zh-CN" altLang="en-US" sz="1200" b="0" i="0" baseline="0" dirty="0">
                <a:solidFill>
                  <a:schemeClr val="tx1"/>
                </a:solidFill>
                <a:latin typeface="Arial" pitchFamily="34" charset="0"/>
                <a:ea typeface="黑体" pitchFamily="2" charset="-122"/>
                <a:cs typeface="Arial" pitchFamily="34" charset="0"/>
              </a:rPr>
              <a:t>便于部署和扩展</a:t>
            </a:r>
          </a:p>
          <a:p>
            <a:pPr marL="0" algn="l" defTabSz="895746">
              <a:buNone/>
            </a:pPr>
            <a:r>
              <a:rPr lang="zh-CN" altLang="en-US" sz="1200" b="0" i="0" dirty="0">
                <a:solidFill>
                  <a:schemeClr val="tx1"/>
                </a:solidFill>
                <a:latin typeface="Arial" pitchFamily="34" charset="0"/>
                <a:ea typeface="黑体" pitchFamily="2" charset="-122"/>
                <a:cs typeface="Arial" pitchFamily="34" charset="0"/>
              </a:rPr>
              <a:t>强大的可扩展性</a:t>
            </a:r>
            <a:r>
              <a:rPr lang="en-US" altLang="zh-CN" sz="1200" b="0" i="0" dirty="0">
                <a:solidFill>
                  <a:schemeClr val="tx1"/>
                </a:solidFill>
                <a:latin typeface="Arial" pitchFamily="34" charset="0"/>
                <a:ea typeface="黑体" pitchFamily="2" charset="-122"/>
                <a:cs typeface="Arial" pitchFamily="34" charset="0"/>
              </a:rPr>
              <a:t>——</a:t>
            </a:r>
            <a:r>
              <a:rPr lang="zh-CN" altLang="en-US" sz="1200" b="0" i="0" dirty="0">
                <a:solidFill>
                  <a:schemeClr val="tx1"/>
                </a:solidFill>
                <a:latin typeface="Arial" pitchFamily="34" charset="0"/>
                <a:ea typeface="黑体" pitchFamily="2" charset="-122"/>
                <a:cs typeface="Arial" pitchFamily="34" charset="0"/>
              </a:rPr>
              <a:t>完整系统可扩展到 </a:t>
            </a:r>
            <a:r>
              <a:rPr lang="en-US" altLang="zh-CN" sz="1200" b="0" i="0" dirty="0">
                <a:solidFill>
                  <a:schemeClr val="tx1"/>
                </a:solidFill>
                <a:latin typeface="Arial" pitchFamily="34" charset="0"/>
                <a:ea typeface="黑体" pitchFamily="2" charset="-122"/>
                <a:cs typeface="Arial" pitchFamily="34" charset="0"/>
              </a:rPr>
              <a:t>320 </a:t>
            </a:r>
            <a:r>
              <a:rPr lang="zh-CN" altLang="en-US" sz="1200" b="0" i="0" dirty="0">
                <a:solidFill>
                  <a:schemeClr val="tx1"/>
                </a:solidFill>
                <a:latin typeface="Arial" pitchFamily="34" charset="0"/>
                <a:ea typeface="黑体" pitchFamily="2" charset="-122"/>
                <a:cs typeface="Arial" pitchFamily="34" charset="0"/>
              </a:rPr>
              <a:t>个服务器 </a:t>
            </a:r>
            <a:r>
              <a:rPr lang="en-US" altLang="zh-CN" sz="1200" b="0" i="0" dirty="0">
                <a:solidFill>
                  <a:schemeClr val="tx1"/>
                </a:solidFill>
                <a:latin typeface="Arial" pitchFamily="34" charset="0"/>
                <a:ea typeface="黑体" pitchFamily="2" charset="-122"/>
                <a:cs typeface="Arial" pitchFamily="34" charset="0"/>
              </a:rPr>
              <a:t>x 120 </a:t>
            </a:r>
            <a:r>
              <a:rPr lang="zh-CN" altLang="en-US" sz="1200" b="0" i="0" dirty="0">
                <a:solidFill>
                  <a:schemeClr val="tx1"/>
                </a:solidFill>
                <a:latin typeface="Arial" pitchFamily="34" charset="0"/>
                <a:ea typeface="黑体" pitchFamily="2" charset="-122"/>
                <a:cs typeface="Arial" pitchFamily="34" charset="0"/>
              </a:rPr>
              <a:t>个虚拟桌面</a:t>
            </a:r>
            <a:r>
              <a:rPr lang="en-US" altLang="zh-CN" sz="1200" b="0" i="0" dirty="0">
                <a:solidFill>
                  <a:schemeClr val="tx1"/>
                </a:solidFill>
                <a:latin typeface="Arial" pitchFamily="34" charset="0"/>
                <a:ea typeface="黑体" pitchFamily="2" charset="-122"/>
                <a:cs typeface="Arial" pitchFamily="34" charset="0"/>
              </a:rPr>
              <a:t>/</a:t>
            </a:r>
            <a:r>
              <a:rPr lang="zh-CN" altLang="en-US" sz="1200" b="0" i="0" dirty="0">
                <a:solidFill>
                  <a:schemeClr val="tx1"/>
                </a:solidFill>
                <a:latin typeface="Arial" pitchFamily="34" charset="0"/>
                <a:ea typeface="黑体" pitchFamily="2" charset="-122"/>
                <a:cs typeface="Arial" pitchFamily="34" charset="0"/>
              </a:rPr>
              <a:t>服务器 </a:t>
            </a:r>
            <a:r>
              <a:rPr lang="en-US" altLang="zh-CN" sz="1200" b="0" i="0" dirty="0">
                <a:solidFill>
                  <a:schemeClr val="tx1"/>
                </a:solidFill>
                <a:latin typeface="Arial" pitchFamily="34" charset="0"/>
                <a:ea typeface="黑体" pitchFamily="2" charset="-122"/>
                <a:cs typeface="Arial" pitchFamily="34" charset="0"/>
              </a:rPr>
              <a:t>= </a:t>
            </a:r>
            <a:r>
              <a:rPr lang="zh-CN" altLang="en-US" sz="1200" b="0" i="0" dirty="0">
                <a:solidFill>
                  <a:schemeClr val="tx1"/>
                </a:solidFill>
                <a:latin typeface="Arial" pitchFamily="34" charset="0"/>
                <a:ea typeface="黑体" pitchFamily="2" charset="-122"/>
                <a:cs typeface="Arial" pitchFamily="34" charset="0"/>
              </a:rPr>
              <a:t>多达 </a:t>
            </a:r>
            <a:r>
              <a:rPr lang="en-US" altLang="zh-CN" sz="1200" b="0" i="0" dirty="0">
                <a:solidFill>
                  <a:schemeClr val="tx1"/>
                </a:solidFill>
                <a:latin typeface="Arial" pitchFamily="34" charset="0"/>
                <a:ea typeface="黑体" pitchFamily="2" charset="-122"/>
                <a:cs typeface="Arial" pitchFamily="34" charset="0"/>
              </a:rPr>
              <a:t>38,400 </a:t>
            </a:r>
            <a:r>
              <a:rPr lang="zh-CN" altLang="en-US" sz="1200" b="0" i="0" dirty="0">
                <a:solidFill>
                  <a:schemeClr val="tx1"/>
                </a:solidFill>
                <a:latin typeface="Arial" pitchFamily="34" charset="0"/>
                <a:ea typeface="黑体" pitchFamily="2" charset="-122"/>
                <a:cs typeface="Arial" pitchFamily="34" charset="0"/>
              </a:rPr>
              <a:t>个</a:t>
            </a:r>
            <a:r>
              <a:rPr lang="zh-CN" altLang="en-US" sz="1200" b="0" i="0" dirty="0" smtClean="0">
                <a:solidFill>
                  <a:schemeClr val="tx1"/>
                </a:solidFill>
                <a:latin typeface="Arial" pitchFamily="34" charset="0"/>
                <a:ea typeface="黑体" pitchFamily="2" charset="-122"/>
                <a:cs typeface="Arial" pitchFamily="34" charset="0"/>
              </a:rPr>
              <a:t>桌面</a:t>
            </a:r>
            <a:endParaRPr lang="zh-CN" altLang="en-US" baseline="0" dirty="0" smtClean="0">
              <a:latin typeface="Arial" pitchFamily="34" charset="0"/>
              <a:ea typeface="黑体" pitchFamily="2" charset="-122"/>
              <a:cs typeface="Arial" pitchFamily="34" charset="0"/>
            </a:endParaRPr>
          </a:p>
          <a:p>
            <a:pPr marL="0" algn="l" defTabSz="895746">
              <a:buNone/>
            </a:pPr>
            <a:r>
              <a:rPr lang="zh-CN" altLang="en-US" sz="1200" b="0" i="0" baseline="0" dirty="0" smtClean="0">
                <a:solidFill>
                  <a:schemeClr val="tx1"/>
                </a:solidFill>
                <a:latin typeface="Arial" pitchFamily="34" charset="0"/>
                <a:ea typeface="黑体" pitchFamily="2" charset="-122"/>
                <a:cs typeface="Arial" pitchFamily="34" charset="0"/>
              </a:rPr>
              <a:t>双</a:t>
            </a:r>
            <a:r>
              <a:rPr lang="zh-CN" altLang="en-US" sz="1200" b="0" i="0" baseline="0" dirty="0">
                <a:solidFill>
                  <a:schemeClr val="tx1"/>
                </a:solidFill>
                <a:latin typeface="Arial" pitchFamily="34" charset="0"/>
                <a:ea typeface="黑体" pitchFamily="2" charset="-122"/>
                <a:cs typeface="Arial" pitchFamily="34" charset="0"/>
              </a:rPr>
              <a:t>插座服务器中最大和最经济高效的存储器空间，与快速流和安全 </a:t>
            </a:r>
            <a:r>
              <a:rPr lang="en-US" altLang="zh-CN" sz="1200" b="0" i="0" baseline="0" dirty="0">
                <a:solidFill>
                  <a:schemeClr val="tx1"/>
                </a:solidFill>
                <a:latin typeface="Arial" pitchFamily="34" charset="0"/>
                <a:ea typeface="黑体" pitchFamily="2" charset="-122"/>
                <a:cs typeface="Arial" pitchFamily="34" charset="0"/>
              </a:rPr>
              <a:t>I/O </a:t>
            </a:r>
            <a:r>
              <a:rPr lang="zh-CN" altLang="en-US" sz="1200" b="0" i="0" baseline="0" dirty="0">
                <a:solidFill>
                  <a:schemeClr val="tx1"/>
                </a:solidFill>
                <a:latin typeface="Arial" pitchFamily="34" charset="0"/>
                <a:ea typeface="黑体" pitchFamily="2" charset="-122"/>
                <a:cs typeface="Arial" pitchFamily="34" charset="0"/>
              </a:rPr>
              <a:t>相结合，从而避免</a:t>
            </a:r>
            <a:r>
              <a:rPr lang="zh-CN" altLang="en-US" sz="1200" b="0" i="0" baseline="0" dirty="0" smtClean="0">
                <a:solidFill>
                  <a:schemeClr val="tx1"/>
                </a:solidFill>
                <a:latin typeface="Arial" pitchFamily="34" charset="0"/>
                <a:ea typeface="黑体" pitchFamily="2" charset="-122"/>
                <a:cs typeface="Arial" pitchFamily="34" charset="0"/>
              </a:rPr>
              <a:t>瓶颈</a:t>
            </a: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634D9984-92D9-4FC0-9CDC-A25ECE250237}" type="slidenum">
              <a:rPr lang="en-US" altLang="zh-CN" sz="1200" b="0" i="0">
                <a:solidFill>
                  <a:schemeClr val="tx1"/>
                </a:solidFill>
                <a:latin typeface="Calibri"/>
                <a:ea typeface="+mn-ea"/>
                <a:cs typeface="+mn-cs"/>
              </a:rPr>
              <a:pPr algn="r" defTabSz="914400">
                <a:buNone/>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管理域可扩展性</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以前</a:t>
            </a:r>
            <a:r>
              <a:rPr lang="zh-CN" altLang="en-US" sz="1200" b="0" i="0" kern="1200" baseline="0" dirty="0">
                <a:solidFill>
                  <a:schemeClr val="tx1"/>
                </a:solidFill>
                <a:latin typeface="Arial" pitchFamily="34" charset="0"/>
                <a:ea typeface="黑体" pitchFamily="2" charset="-122"/>
                <a:cs typeface="Arial" pitchFamily="34" charset="0"/>
              </a:rPr>
              <a:t>每个与 </a:t>
            </a:r>
            <a:r>
              <a:rPr lang="en-US" altLang="zh-CN" sz="1200" b="0" i="0" kern="1200" baseline="0" dirty="0">
                <a:solidFill>
                  <a:schemeClr val="tx1"/>
                </a:solidFill>
                <a:latin typeface="Arial" pitchFamily="34" charset="0"/>
                <a:ea typeface="黑体" pitchFamily="2" charset="-122"/>
                <a:cs typeface="Arial" pitchFamily="34" charset="0"/>
              </a:rPr>
              <a:t>B250 M2 </a:t>
            </a:r>
            <a:r>
              <a:rPr lang="zh-CN" altLang="en-US" sz="1200" b="0" i="0" kern="1200" baseline="0" dirty="0">
                <a:solidFill>
                  <a:schemeClr val="tx1"/>
                </a:solidFill>
                <a:latin typeface="Arial" pitchFamily="34" charset="0"/>
                <a:ea typeface="黑体" pitchFamily="2" charset="-122"/>
                <a:cs typeface="Arial" pitchFamily="34" charset="0"/>
              </a:rPr>
              <a:t>互连的矩阵支持 </a:t>
            </a:r>
            <a:r>
              <a:rPr lang="en-US" altLang="zh-CN" sz="1200" b="0" i="0" kern="1200" baseline="0" dirty="0">
                <a:solidFill>
                  <a:schemeClr val="tx1"/>
                </a:solidFill>
                <a:latin typeface="Arial" pitchFamily="34" charset="0"/>
                <a:ea typeface="黑体" pitchFamily="2" charset="-122"/>
                <a:cs typeface="Arial" pitchFamily="34" charset="0"/>
              </a:rPr>
              <a:t>12 </a:t>
            </a:r>
            <a:r>
              <a:rPr lang="zh-CN" altLang="en-US" sz="1200" b="0" i="0" kern="1200" baseline="0" dirty="0">
                <a:solidFill>
                  <a:schemeClr val="tx1"/>
                </a:solidFill>
                <a:latin typeface="Arial" pitchFamily="34" charset="0"/>
                <a:ea typeface="黑体" pitchFamily="2" charset="-122"/>
                <a:cs typeface="Arial" pitchFamily="34" charset="0"/>
              </a:rPr>
              <a:t>个机箱 </a:t>
            </a:r>
            <a:r>
              <a:rPr lang="en-US" altLang="zh-CN" sz="1200" b="0" i="0" kern="1200" baseline="0" dirty="0">
                <a:solidFill>
                  <a:schemeClr val="tx1"/>
                </a:solidFill>
                <a:latin typeface="Arial" pitchFamily="34" charset="0"/>
                <a:ea typeface="黑体" pitchFamily="2" charset="-122"/>
                <a:cs typeface="Arial" pitchFamily="34" charset="0"/>
              </a:rPr>
              <a:t>= </a:t>
            </a:r>
            <a:r>
              <a:rPr lang="zh-CN" altLang="en-US" sz="1200" b="0" i="0" kern="1200" baseline="0" dirty="0">
                <a:solidFill>
                  <a:schemeClr val="tx1"/>
                </a:solidFill>
                <a:latin typeface="Arial" pitchFamily="34" charset="0"/>
                <a:ea typeface="黑体" pitchFamily="2" charset="-122"/>
                <a:cs typeface="Arial" pitchFamily="34" charset="0"/>
              </a:rPr>
              <a:t>每个刀片服务器 </a:t>
            </a:r>
            <a:r>
              <a:rPr lang="en-US" altLang="zh-CN" sz="1200" b="0" i="0" kern="1200" baseline="0" dirty="0">
                <a:solidFill>
                  <a:schemeClr val="tx1"/>
                </a:solidFill>
                <a:latin typeface="Arial" pitchFamily="34" charset="0"/>
                <a:ea typeface="黑体" pitchFamily="2" charset="-122"/>
                <a:cs typeface="Arial" pitchFamily="34" charset="0"/>
              </a:rPr>
              <a:t>110 </a:t>
            </a:r>
            <a:r>
              <a:rPr lang="zh-CN" altLang="en-US" sz="1200" b="0" i="0" kern="1200" baseline="0" dirty="0">
                <a:solidFill>
                  <a:schemeClr val="tx1"/>
                </a:solidFill>
                <a:latin typeface="Arial" pitchFamily="34" charset="0"/>
                <a:ea typeface="黑体" pitchFamily="2" charset="-122"/>
                <a:cs typeface="Arial" pitchFamily="34" charset="0"/>
              </a:rPr>
              <a:t>个虚拟桌面： </a:t>
            </a:r>
          </a:p>
          <a:p>
            <a:pPr marL="0" algn="l" defTabSz="914400">
              <a:buNone/>
            </a:pPr>
            <a:r>
              <a:rPr lang="en-US" altLang="zh-CN" sz="1200" b="0" i="0" kern="1200" baseline="0" dirty="0">
                <a:solidFill>
                  <a:schemeClr val="tx1"/>
                </a:solidFill>
                <a:latin typeface="Arial" pitchFamily="34" charset="0"/>
                <a:ea typeface="黑体" pitchFamily="2" charset="-122"/>
                <a:cs typeface="Arial" pitchFamily="34" charset="0"/>
              </a:rPr>
              <a:t>= 4*110 </a:t>
            </a:r>
            <a:r>
              <a:rPr lang="zh-CN" altLang="en-US" sz="1200" b="0" i="0" kern="1200" baseline="0" dirty="0">
                <a:solidFill>
                  <a:schemeClr val="tx1"/>
                </a:solidFill>
                <a:latin typeface="Arial" pitchFamily="34" charset="0"/>
                <a:ea typeface="黑体" pitchFamily="2" charset="-122"/>
                <a:cs typeface="Arial" pitchFamily="34" charset="0"/>
              </a:rPr>
              <a:t>每机箱 * </a:t>
            </a:r>
            <a:r>
              <a:rPr lang="en-US" altLang="zh-CN" sz="1200" b="0" i="0" kern="1200" baseline="0" dirty="0">
                <a:solidFill>
                  <a:schemeClr val="tx1"/>
                </a:solidFill>
                <a:latin typeface="Arial" pitchFamily="34" charset="0"/>
                <a:ea typeface="黑体" pitchFamily="2" charset="-122"/>
                <a:cs typeface="Arial" pitchFamily="34" charset="0"/>
              </a:rPr>
              <a:t>12 = </a:t>
            </a:r>
            <a:r>
              <a:rPr lang="zh-CN" altLang="en-US" sz="1200" b="0" i="0" kern="1200" baseline="0" dirty="0">
                <a:solidFill>
                  <a:schemeClr val="tx1"/>
                </a:solidFill>
                <a:latin typeface="Arial" pitchFamily="34" charset="0"/>
                <a:ea typeface="黑体" pitchFamily="2" charset="-122"/>
                <a:cs typeface="Arial" pitchFamily="34" charset="0"/>
              </a:rPr>
              <a:t>每管理域 </a:t>
            </a:r>
            <a:r>
              <a:rPr lang="en-US" altLang="zh-CN" sz="1200" b="0" i="0" kern="1200" baseline="0" dirty="0">
                <a:solidFill>
                  <a:schemeClr val="tx1"/>
                </a:solidFill>
                <a:latin typeface="Arial" pitchFamily="34" charset="0"/>
                <a:ea typeface="黑体" pitchFamily="2" charset="-122"/>
                <a:cs typeface="Arial" pitchFamily="34" charset="0"/>
              </a:rPr>
              <a:t>5280</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en-US" altLang="zh-CN" sz="1200" b="0" i="0" kern="1200" dirty="0" smtClean="0">
                <a:solidFill>
                  <a:schemeClr val="tx1"/>
                </a:solidFill>
                <a:latin typeface="Arial" pitchFamily="34" charset="0"/>
                <a:ea typeface="黑体" pitchFamily="2" charset="-122"/>
                <a:cs typeface="Arial" pitchFamily="34" charset="0"/>
              </a:rPr>
              <a:t>QA </a:t>
            </a:r>
            <a:r>
              <a:rPr lang="zh-CN" altLang="en-US" sz="1200" b="0" i="0" kern="1200" dirty="0">
                <a:solidFill>
                  <a:schemeClr val="tx1"/>
                </a:solidFill>
                <a:latin typeface="Arial" pitchFamily="34" charset="0"/>
                <a:ea typeface="黑体" pitchFamily="2" charset="-122"/>
                <a:cs typeface="Arial" pitchFamily="34" charset="0"/>
              </a:rPr>
              <a:t>确认 </a:t>
            </a:r>
            <a:r>
              <a:rPr lang="en-US" altLang="zh-CN" sz="1200" b="0" i="0" kern="1200" dirty="0">
                <a:solidFill>
                  <a:schemeClr val="tx1"/>
                </a:solidFill>
                <a:latin typeface="Arial" pitchFamily="34" charset="0"/>
                <a:ea typeface="黑体" pitchFamily="2" charset="-122"/>
                <a:cs typeface="Arial" pitchFamily="34" charset="0"/>
              </a:rPr>
              <a:t>Capitola </a:t>
            </a:r>
            <a:r>
              <a:rPr lang="zh-CN" altLang="en-US" sz="1200" b="0" i="0" kern="1200" dirty="0">
                <a:solidFill>
                  <a:schemeClr val="tx1"/>
                </a:solidFill>
                <a:latin typeface="Arial" pitchFamily="34" charset="0"/>
                <a:ea typeface="黑体" pitchFamily="2" charset="-122"/>
                <a:cs typeface="Arial" pitchFamily="34" charset="0"/>
              </a:rPr>
              <a:t>支持 </a:t>
            </a:r>
            <a:r>
              <a:rPr lang="en-US" altLang="zh-CN" sz="1200" b="0" i="0" kern="1200" dirty="0">
                <a:solidFill>
                  <a:schemeClr val="tx1"/>
                </a:solidFill>
                <a:latin typeface="Arial" pitchFamily="34" charset="0"/>
                <a:ea typeface="黑体" pitchFamily="2" charset="-122"/>
                <a:cs typeface="Arial" pitchFamily="34" charset="0"/>
              </a:rPr>
              <a:t>20 </a:t>
            </a:r>
            <a:r>
              <a:rPr lang="zh-CN" altLang="en-US" sz="1200" b="0" i="0" kern="1200" dirty="0">
                <a:solidFill>
                  <a:schemeClr val="tx1"/>
                </a:solidFill>
                <a:latin typeface="Arial" pitchFamily="34" charset="0"/>
                <a:ea typeface="黑体" pitchFamily="2" charset="-122"/>
                <a:cs typeface="Arial" pitchFamily="34" charset="0"/>
              </a:rPr>
              <a:t>个机箱</a:t>
            </a:r>
            <a:r>
              <a:rPr lang="zh-CN" altLang="en-US" sz="1200" b="0" i="0" kern="1200" dirty="0" smtClean="0">
                <a:solidFill>
                  <a:schemeClr val="tx1"/>
                </a:solidFill>
                <a:latin typeface="Arial" pitchFamily="34" charset="0"/>
                <a:ea typeface="黑体" pitchFamily="2" charset="-122"/>
                <a:cs typeface="Arial" pitchFamily="34" charset="0"/>
              </a:rPr>
              <a:t>。我们</a:t>
            </a:r>
            <a:r>
              <a:rPr lang="zh-CN" altLang="en-US" sz="1200" b="0" i="0" kern="1200" dirty="0">
                <a:solidFill>
                  <a:schemeClr val="tx1"/>
                </a:solidFill>
                <a:latin typeface="Arial" pitchFamily="34" charset="0"/>
                <a:ea typeface="黑体" pitchFamily="2" charset="-122"/>
                <a:cs typeface="Arial" pitchFamily="34" charset="0"/>
              </a:rPr>
              <a:t>可以讨论的一项是旧架构为用于 </a:t>
            </a:r>
            <a:r>
              <a:rPr lang="en-US" altLang="zh-CN" sz="1200" b="0" i="0" kern="1200" dirty="0">
                <a:solidFill>
                  <a:schemeClr val="tx1"/>
                </a:solidFill>
                <a:latin typeface="Arial" pitchFamily="34" charset="0"/>
                <a:ea typeface="黑体" pitchFamily="2" charset="-122"/>
                <a:cs typeface="Arial" pitchFamily="34" charset="0"/>
              </a:rPr>
              <a:t>20 </a:t>
            </a:r>
            <a:r>
              <a:rPr lang="zh-CN" altLang="en-US" sz="1200" b="0" i="0" kern="1200" dirty="0">
                <a:solidFill>
                  <a:schemeClr val="tx1"/>
                </a:solidFill>
                <a:latin typeface="Arial" pitchFamily="34" charset="0"/>
                <a:ea typeface="黑体" pitchFamily="2" charset="-122"/>
                <a:cs typeface="Arial" pitchFamily="34" charset="0"/>
              </a:rPr>
              <a:t>个机箱的 </a:t>
            </a:r>
            <a:r>
              <a:rPr lang="en-US" altLang="zh-CN" sz="1200" b="0" i="0" kern="1200" dirty="0">
                <a:solidFill>
                  <a:schemeClr val="tx1"/>
                </a:solidFill>
                <a:latin typeface="Arial" pitchFamily="34" charset="0"/>
                <a:ea typeface="黑体" pitchFamily="2" charset="-122"/>
                <a:cs typeface="Arial" pitchFamily="34" charset="0"/>
              </a:rPr>
              <a:t>B250M2 = 160x4 = 640 </a:t>
            </a:r>
            <a:r>
              <a:rPr lang="zh-CN" altLang="en-US" sz="1200" b="0" i="0" kern="1200" dirty="0">
                <a:solidFill>
                  <a:schemeClr val="tx1"/>
                </a:solidFill>
                <a:latin typeface="Arial" pitchFamily="34" charset="0"/>
                <a:ea typeface="黑体" pitchFamily="2" charset="-122"/>
                <a:cs typeface="Arial" pitchFamily="34" charset="0"/>
              </a:rPr>
              <a:t>桌面</a:t>
            </a:r>
            <a:r>
              <a:rPr lang="en-US" altLang="zh-CN" sz="1200" b="0" i="0" kern="1200" dirty="0">
                <a:solidFill>
                  <a:schemeClr val="tx1"/>
                </a:solidFill>
                <a:latin typeface="Arial" pitchFamily="34" charset="0"/>
                <a:ea typeface="黑体" pitchFamily="2" charset="-122"/>
                <a:cs typeface="Arial" pitchFamily="34" charset="0"/>
              </a:rPr>
              <a:t>/</a:t>
            </a:r>
            <a:r>
              <a:rPr lang="zh-CN" altLang="en-US" sz="1200" b="0" i="0" kern="1200" dirty="0">
                <a:solidFill>
                  <a:schemeClr val="tx1"/>
                </a:solidFill>
                <a:latin typeface="Arial" pitchFamily="34" charset="0"/>
                <a:ea typeface="黑体" pitchFamily="2" charset="-122"/>
                <a:cs typeface="Arial" pitchFamily="34" charset="0"/>
              </a:rPr>
              <a:t>机箱 </a:t>
            </a:r>
            <a:r>
              <a:rPr lang="en-US" altLang="zh-CN" sz="1200" b="0" i="0" kern="1200" dirty="0">
                <a:solidFill>
                  <a:schemeClr val="tx1"/>
                </a:solidFill>
                <a:latin typeface="Arial" pitchFamily="34" charset="0"/>
                <a:ea typeface="黑体" pitchFamily="2" charset="-122"/>
                <a:cs typeface="Arial" pitchFamily="34" charset="0"/>
              </a:rPr>
              <a:t>-&gt; 640x20 = 12800 </a:t>
            </a:r>
            <a:r>
              <a:rPr lang="zh-CN" altLang="en-US" sz="1200" b="0" i="0" kern="1200" dirty="0">
                <a:solidFill>
                  <a:schemeClr val="tx1"/>
                </a:solidFill>
                <a:latin typeface="Arial" pitchFamily="34" charset="0"/>
                <a:ea typeface="黑体" pitchFamily="2" charset="-122"/>
                <a:cs typeface="Arial" pitchFamily="34" charset="0"/>
              </a:rPr>
              <a:t>桌面</a:t>
            </a:r>
            <a:r>
              <a:rPr lang="en-US" altLang="zh-CN" sz="1200" b="0" i="0" kern="1200" dirty="0">
                <a:solidFill>
                  <a:schemeClr val="tx1"/>
                </a:solidFill>
                <a:latin typeface="Arial" pitchFamily="34" charset="0"/>
                <a:ea typeface="黑体" pitchFamily="2" charset="-122"/>
                <a:cs typeface="Arial" pitchFamily="34" charset="0"/>
              </a:rPr>
              <a:t>/UCS </a:t>
            </a:r>
            <a:r>
              <a:rPr lang="zh-CN" altLang="en-US" sz="1200" b="0" i="0" kern="1200" dirty="0">
                <a:solidFill>
                  <a:schemeClr val="tx1"/>
                </a:solidFill>
                <a:latin typeface="Arial" pitchFamily="34" charset="0"/>
                <a:ea typeface="黑体" pitchFamily="2" charset="-122"/>
                <a:cs typeface="Arial" pitchFamily="34" charset="0"/>
              </a:rPr>
              <a:t>管理域</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使用 </a:t>
            </a:r>
            <a:r>
              <a:rPr lang="en-US" altLang="zh-CN" sz="1200" b="0" i="0" kern="1200" dirty="0">
                <a:solidFill>
                  <a:schemeClr val="tx1"/>
                </a:solidFill>
                <a:latin typeface="Arial" pitchFamily="34" charset="0"/>
                <a:ea typeface="黑体" pitchFamily="2" charset="-122"/>
                <a:cs typeface="Arial" pitchFamily="34" charset="0"/>
              </a:rPr>
              <a:t>B230M1</a:t>
            </a:r>
            <a:r>
              <a:rPr lang="zh-CN" altLang="en-US" sz="1200" b="0" i="0" kern="1200" dirty="0">
                <a:solidFill>
                  <a:schemeClr val="tx1"/>
                </a:solidFill>
                <a:latin typeface="Arial" pitchFamily="34" charset="0"/>
                <a:ea typeface="黑体" pitchFamily="2" charset="-122"/>
                <a:cs typeface="Arial" pitchFamily="34" charset="0"/>
              </a:rPr>
              <a:t>，我们将获得与 </a:t>
            </a:r>
            <a:r>
              <a:rPr lang="en-US" altLang="zh-CN" sz="1200" b="0" i="0" kern="1200" dirty="0">
                <a:solidFill>
                  <a:schemeClr val="tx1"/>
                </a:solidFill>
                <a:latin typeface="Arial" pitchFamily="34" charset="0"/>
                <a:ea typeface="黑体" pitchFamily="2" charset="-122"/>
                <a:cs typeface="Arial" pitchFamily="34" charset="0"/>
              </a:rPr>
              <a:t>B250M2 </a:t>
            </a:r>
            <a:r>
              <a:rPr lang="zh-CN" altLang="en-US" sz="1200" b="0" i="0" kern="1200" dirty="0">
                <a:solidFill>
                  <a:schemeClr val="tx1"/>
                </a:solidFill>
                <a:latin typeface="Arial" pitchFamily="34" charset="0"/>
                <a:ea typeface="黑体" pitchFamily="2" charset="-122"/>
                <a:cs typeface="Arial" pitchFamily="34" charset="0"/>
              </a:rPr>
              <a:t>相同的每服务器密度，因此这意味着比 </a:t>
            </a:r>
            <a:r>
              <a:rPr lang="en-US" altLang="zh-CN" sz="1200" b="0" i="0" kern="1200" dirty="0">
                <a:solidFill>
                  <a:schemeClr val="tx1"/>
                </a:solidFill>
                <a:latin typeface="Arial" pitchFamily="34" charset="0"/>
                <a:ea typeface="黑体" pitchFamily="2" charset="-122"/>
                <a:cs typeface="Arial" pitchFamily="34" charset="0"/>
              </a:rPr>
              <a:t>UCS </a:t>
            </a:r>
            <a:r>
              <a:rPr lang="zh-CN" altLang="en-US" sz="1200" b="0" i="0" kern="1200" dirty="0">
                <a:solidFill>
                  <a:schemeClr val="tx1"/>
                </a:solidFill>
                <a:latin typeface="Arial" pitchFamily="34" charset="0"/>
                <a:ea typeface="黑体" pitchFamily="2" charset="-122"/>
                <a:cs typeface="Arial" pitchFamily="34" charset="0"/>
              </a:rPr>
              <a:t>管理域上的 </a:t>
            </a:r>
            <a:r>
              <a:rPr lang="en-US" altLang="zh-CN" sz="1200" b="0" i="0" kern="1200" dirty="0">
                <a:solidFill>
                  <a:schemeClr val="tx1"/>
                </a:solidFill>
                <a:latin typeface="Arial" pitchFamily="34" charset="0"/>
                <a:ea typeface="黑体" pitchFamily="2" charset="-122"/>
                <a:cs typeface="Arial" pitchFamily="34" charset="0"/>
              </a:rPr>
              <a:t>VM </a:t>
            </a:r>
            <a:r>
              <a:rPr lang="zh-CN" altLang="en-US" sz="1200" b="0" i="0" kern="1200" dirty="0">
                <a:solidFill>
                  <a:schemeClr val="tx1"/>
                </a:solidFill>
                <a:latin typeface="Arial" pitchFamily="34" charset="0"/>
                <a:ea typeface="黑体" pitchFamily="2" charset="-122"/>
                <a:cs typeface="Arial" pitchFamily="34" charset="0"/>
              </a:rPr>
              <a:t>数量多 </a:t>
            </a:r>
            <a:r>
              <a:rPr lang="en-US" altLang="zh-CN" sz="1200" b="0" i="0" kern="1200" dirty="0">
                <a:solidFill>
                  <a:schemeClr val="tx1"/>
                </a:solidFill>
                <a:latin typeface="Arial" pitchFamily="34" charset="0"/>
                <a:ea typeface="黑体" pitchFamily="2" charset="-122"/>
                <a:cs typeface="Arial" pitchFamily="34" charset="0"/>
              </a:rPr>
              <a:t>2 </a:t>
            </a:r>
            <a:r>
              <a:rPr lang="zh-CN" altLang="en-US" sz="1200" b="0" i="0" kern="1200" dirty="0">
                <a:solidFill>
                  <a:schemeClr val="tx1"/>
                </a:solidFill>
                <a:latin typeface="Arial" pitchFamily="34" charset="0"/>
                <a:ea typeface="黑体" pitchFamily="2" charset="-122"/>
                <a:cs typeface="Arial" pitchFamily="34" charset="0"/>
              </a:rPr>
              <a:t>倍（相对于 </a:t>
            </a:r>
            <a:r>
              <a:rPr lang="en-US" altLang="zh-CN" sz="1200" b="0" i="0" kern="1200" dirty="0">
                <a:solidFill>
                  <a:schemeClr val="tx1"/>
                </a:solidFill>
                <a:latin typeface="Arial" pitchFamily="34" charset="0"/>
                <a:ea typeface="黑体" pitchFamily="2" charset="-122"/>
                <a:cs typeface="Arial" pitchFamily="34" charset="0"/>
              </a:rPr>
              <a:t>b250 </a:t>
            </a:r>
            <a:r>
              <a:rPr lang="zh-CN" altLang="en-US" sz="1200" b="0" i="0" kern="1200" dirty="0">
                <a:solidFill>
                  <a:schemeClr val="tx1"/>
                </a:solidFill>
                <a:latin typeface="Arial" pitchFamily="34" charset="0"/>
                <a:ea typeface="黑体" pitchFamily="2" charset="-122"/>
                <a:cs typeface="Arial" pitchFamily="34" charset="0"/>
              </a:rPr>
              <a:t>的全宽，</a:t>
            </a:r>
            <a:r>
              <a:rPr lang="en-US" altLang="zh-CN" sz="1200" b="0" i="0" kern="1200" dirty="0">
                <a:solidFill>
                  <a:schemeClr val="tx1"/>
                </a:solidFill>
                <a:latin typeface="Arial" pitchFamily="34" charset="0"/>
                <a:ea typeface="黑体" pitchFamily="2" charset="-122"/>
                <a:cs typeface="Arial" pitchFamily="34" charset="0"/>
              </a:rPr>
              <a:t>B230 </a:t>
            </a:r>
            <a:r>
              <a:rPr lang="zh-CN" altLang="en-US" sz="1200" b="0" i="0" kern="1200" dirty="0">
                <a:solidFill>
                  <a:schemeClr val="tx1"/>
                </a:solidFill>
                <a:latin typeface="Arial" pitchFamily="34" charset="0"/>
                <a:ea typeface="黑体" pitchFamily="2" charset="-122"/>
                <a:cs typeface="Arial" pitchFamily="34" charset="0"/>
              </a:rPr>
              <a:t>为半宽）</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使用 </a:t>
            </a:r>
            <a:r>
              <a:rPr lang="en-US" altLang="zh-CN" sz="1200" b="0" i="0" kern="1200" dirty="0">
                <a:solidFill>
                  <a:schemeClr val="tx1"/>
                </a:solidFill>
                <a:latin typeface="Arial" pitchFamily="34" charset="0"/>
                <a:ea typeface="黑体" pitchFamily="2" charset="-122"/>
                <a:cs typeface="Arial" pitchFamily="34" charset="0"/>
              </a:rPr>
              <a:t>B230M2 </a:t>
            </a:r>
            <a:r>
              <a:rPr lang="zh-CN" altLang="en-US" sz="1200" b="0" i="0" kern="1200" dirty="0">
                <a:solidFill>
                  <a:schemeClr val="tx1"/>
                </a:solidFill>
                <a:latin typeface="Arial" pitchFamily="34" charset="0"/>
                <a:ea typeface="黑体" pitchFamily="2" charset="-122"/>
                <a:cs typeface="Arial" pitchFamily="34" charset="0"/>
              </a:rPr>
              <a:t>将增加 </a:t>
            </a:r>
            <a:r>
              <a:rPr lang="en-US" altLang="zh-CN" sz="1200" b="0" i="0" kern="1200" dirty="0">
                <a:solidFill>
                  <a:schemeClr val="tx1"/>
                </a:solidFill>
                <a:latin typeface="Arial" pitchFamily="34" charset="0"/>
                <a:ea typeface="黑体" pitchFamily="2" charset="-122"/>
                <a:cs typeface="Arial" pitchFamily="34" charset="0"/>
              </a:rPr>
              <a:t>20% </a:t>
            </a:r>
            <a:r>
              <a:rPr lang="zh-CN" altLang="en-US" sz="1200" b="0" i="0" kern="1200" dirty="0">
                <a:solidFill>
                  <a:schemeClr val="tx1"/>
                </a:solidFill>
                <a:latin typeface="Arial" pitchFamily="34" charset="0"/>
                <a:ea typeface="黑体" pitchFamily="2" charset="-122"/>
                <a:cs typeface="Arial" pitchFamily="34" charset="0"/>
              </a:rPr>
              <a:t>的密度</a:t>
            </a:r>
            <a:r>
              <a:rPr lang="zh-CN" altLang="en-US" sz="1200" b="0" i="0" kern="1200" dirty="0" smtClean="0">
                <a:solidFill>
                  <a:schemeClr val="tx1"/>
                </a:solidFill>
                <a:latin typeface="Arial" pitchFamily="34" charset="0"/>
                <a:ea typeface="黑体" pitchFamily="2" charset="-122"/>
                <a:cs typeface="Arial" pitchFamily="34" charset="0"/>
              </a:rPr>
              <a:t>。也就是</a:t>
            </a:r>
            <a:r>
              <a:rPr lang="zh-CN" altLang="en-US" sz="1200" b="0" i="0" kern="1200" dirty="0">
                <a:solidFill>
                  <a:schemeClr val="tx1"/>
                </a:solidFill>
                <a:latin typeface="Arial" pitchFamily="34" charset="0"/>
                <a:ea typeface="黑体" pitchFamily="2" charset="-122"/>
                <a:cs typeface="Arial" pitchFamily="34" charset="0"/>
              </a:rPr>
              <a:t>大约 </a:t>
            </a:r>
            <a:r>
              <a:rPr lang="en-US" altLang="zh-CN" sz="1200" b="0" i="0" kern="1200" dirty="0">
                <a:solidFill>
                  <a:schemeClr val="tx1"/>
                </a:solidFill>
                <a:latin typeface="Arial" pitchFamily="34" charset="0"/>
                <a:ea typeface="黑体" pitchFamily="2" charset="-122"/>
                <a:cs typeface="Arial" pitchFamily="34" charset="0"/>
              </a:rPr>
              <a:t>192 VM/</a:t>
            </a:r>
            <a:r>
              <a:rPr lang="zh-CN" altLang="en-US" sz="1200" b="0" i="0" kern="1200" dirty="0">
                <a:solidFill>
                  <a:schemeClr val="tx1"/>
                </a:solidFill>
                <a:latin typeface="Arial" pitchFamily="34" charset="0"/>
                <a:ea typeface="黑体" pitchFamily="2" charset="-122"/>
                <a:cs typeface="Arial" pitchFamily="34" charset="0"/>
              </a:rPr>
              <a:t>刀片服务器。  </a:t>
            </a:r>
          </a:p>
          <a:p>
            <a:pPr marL="0" algn="l" defTabSz="914400">
              <a:buNone/>
            </a:pP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dirty="0" smtClean="0">
                <a:solidFill>
                  <a:schemeClr val="tx1"/>
                </a:solidFill>
                <a:latin typeface="Arial" pitchFamily="34" charset="0"/>
                <a:ea typeface="黑体" pitchFamily="2" charset="-122"/>
                <a:cs typeface="Arial" pitchFamily="34" charset="0"/>
              </a:rPr>
              <a:t>使用 </a:t>
            </a:r>
            <a:r>
              <a:rPr lang="en-US" altLang="zh-CN" sz="1200" b="0" i="0" kern="1200" dirty="0">
                <a:solidFill>
                  <a:schemeClr val="tx1"/>
                </a:solidFill>
                <a:latin typeface="Arial" pitchFamily="34" charset="0"/>
                <a:ea typeface="黑体" pitchFamily="2" charset="-122"/>
                <a:cs typeface="Arial" pitchFamily="34" charset="0"/>
              </a:rPr>
              <a:t>B230M2</a:t>
            </a:r>
            <a:r>
              <a:rPr lang="zh-CN" altLang="en-US" sz="1200" b="0" i="0" kern="1200" baseline="0" dirty="0">
                <a:solidFill>
                  <a:schemeClr val="tx1"/>
                </a:solidFill>
                <a:latin typeface="Arial" pitchFamily="34" charset="0"/>
                <a:ea typeface="黑体" pitchFamily="2" charset="-122"/>
                <a:cs typeface="Arial" pitchFamily="34" charset="0"/>
              </a:rPr>
              <a:t> 时，管理域扩展能力得到净增长，加上每管理域 </a:t>
            </a:r>
            <a:r>
              <a:rPr lang="en-US" altLang="zh-CN" sz="1200" b="0" i="0" kern="1200" baseline="0" dirty="0">
                <a:solidFill>
                  <a:schemeClr val="tx1"/>
                </a:solidFill>
                <a:latin typeface="Arial" pitchFamily="34" charset="0"/>
                <a:ea typeface="黑体" pitchFamily="2" charset="-122"/>
                <a:cs typeface="Arial" pitchFamily="34" charset="0"/>
              </a:rPr>
              <a:t>20 </a:t>
            </a:r>
            <a:r>
              <a:rPr lang="zh-CN" altLang="en-US" sz="1200" b="0" i="0" kern="1200" baseline="0" dirty="0">
                <a:solidFill>
                  <a:schemeClr val="tx1"/>
                </a:solidFill>
                <a:latin typeface="Arial" pitchFamily="34" charset="0"/>
                <a:ea typeface="黑体" pitchFamily="2" charset="-122"/>
                <a:cs typeface="Arial" pitchFamily="34" charset="0"/>
              </a:rPr>
              <a:t>个机箱，使得虚拟桌面数从域的旧架构的每 </a:t>
            </a:r>
            <a:r>
              <a:rPr lang="en-US" altLang="zh-CN" sz="1200" b="0" i="0" kern="1200" baseline="0" dirty="0">
                <a:solidFill>
                  <a:schemeClr val="tx1"/>
                </a:solidFill>
                <a:latin typeface="Arial" pitchFamily="34" charset="0"/>
                <a:ea typeface="黑体" pitchFamily="2" charset="-122"/>
                <a:cs typeface="Arial" pitchFamily="34" charset="0"/>
              </a:rPr>
              <a:t>FI </a:t>
            </a:r>
            <a:r>
              <a:rPr lang="zh-CN" altLang="en-US" sz="1200" b="0" i="0" kern="1200" baseline="0" dirty="0">
                <a:solidFill>
                  <a:schemeClr val="tx1"/>
                </a:solidFill>
                <a:latin typeface="Arial" pitchFamily="34" charset="0"/>
                <a:ea typeface="黑体" pitchFamily="2" charset="-122"/>
                <a:cs typeface="Arial" pitchFamily="34" charset="0"/>
              </a:rPr>
              <a:t>管理 </a:t>
            </a:r>
            <a:r>
              <a:rPr lang="en-US" altLang="zh-CN" sz="1200" b="0" i="0" kern="1200" baseline="0" dirty="0">
                <a:solidFill>
                  <a:schemeClr val="tx1"/>
                </a:solidFill>
                <a:latin typeface="Arial" pitchFamily="34" charset="0"/>
                <a:ea typeface="黑体" pitchFamily="2" charset="-122"/>
                <a:cs typeface="Arial" pitchFamily="34" charset="0"/>
              </a:rPr>
              <a:t>5280 </a:t>
            </a:r>
            <a:r>
              <a:rPr lang="zh-CN" altLang="en-US" sz="1200" b="0" i="0" kern="1200" baseline="0" dirty="0">
                <a:solidFill>
                  <a:schemeClr val="tx1"/>
                </a:solidFill>
                <a:latin typeface="Arial" pitchFamily="34" charset="0"/>
                <a:ea typeface="黑体" pitchFamily="2" charset="-122"/>
                <a:cs typeface="Arial" pitchFamily="34" charset="0"/>
              </a:rPr>
              <a:t>个扩展到采用 </a:t>
            </a:r>
            <a:r>
              <a:rPr lang="en-US" altLang="zh-CN" sz="1200" b="0" i="0" kern="1200" baseline="0" dirty="0">
                <a:solidFill>
                  <a:schemeClr val="tx1"/>
                </a:solidFill>
                <a:latin typeface="Arial" pitchFamily="34" charset="0"/>
                <a:ea typeface="黑体" pitchFamily="2" charset="-122"/>
                <a:cs typeface="Arial" pitchFamily="34" charset="0"/>
              </a:rPr>
              <a:t>Capitola </a:t>
            </a:r>
            <a:r>
              <a:rPr lang="zh-CN" altLang="en-US" sz="1200" b="0" i="0" kern="1200" baseline="0" dirty="0">
                <a:solidFill>
                  <a:schemeClr val="tx1"/>
                </a:solidFill>
                <a:latin typeface="Arial" pitchFamily="34" charset="0"/>
                <a:ea typeface="黑体" pitchFamily="2" charset="-122"/>
                <a:cs typeface="Arial" pitchFamily="34" charset="0"/>
              </a:rPr>
              <a:t>架构的 </a:t>
            </a:r>
            <a:r>
              <a:rPr lang="en-US" altLang="zh-CN" sz="1200" b="0" i="0" kern="1200" baseline="0" dirty="0">
                <a:solidFill>
                  <a:schemeClr val="tx1"/>
                </a:solidFill>
                <a:latin typeface="Arial" pitchFamily="34" charset="0"/>
                <a:ea typeface="黑体" pitchFamily="2" charset="-122"/>
                <a:cs typeface="Arial" pitchFamily="34" charset="0"/>
              </a:rPr>
              <a:t>192*8 </a:t>
            </a:r>
            <a:r>
              <a:rPr lang="zh-CN" altLang="en-US" sz="1200" b="0" i="0" kern="1200" baseline="0" dirty="0">
                <a:solidFill>
                  <a:schemeClr val="tx1"/>
                </a:solidFill>
                <a:latin typeface="Arial" pitchFamily="34" charset="0"/>
                <a:ea typeface="黑体" pitchFamily="2" charset="-122"/>
                <a:cs typeface="Arial" pitchFamily="34" charset="0"/>
              </a:rPr>
              <a:t>台刀片服务器*</a:t>
            </a:r>
            <a:r>
              <a:rPr lang="en-US" altLang="zh-CN" sz="1200" b="0" i="0" kern="1200" baseline="0" dirty="0">
                <a:solidFill>
                  <a:schemeClr val="tx1"/>
                </a:solidFill>
                <a:latin typeface="Arial" pitchFamily="34" charset="0"/>
                <a:ea typeface="黑体" pitchFamily="2" charset="-122"/>
                <a:cs typeface="Arial" pitchFamily="34" charset="0"/>
              </a:rPr>
              <a:t>20 </a:t>
            </a:r>
            <a:r>
              <a:rPr lang="zh-CN" altLang="en-US" sz="1200" b="0" i="0" kern="1200" baseline="0" dirty="0">
                <a:solidFill>
                  <a:schemeClr val="tx1"/>
                </a:solidFill>
                <a:latin typeface="Arial" pitchFamily="34" charset="0"/>
                <a:ea typeface="黑体" pitchFamily="2" charset="-122"/>
                <a:cs typeface="Arial" pitchFamily="34" charset="0"/>
              </a:rPr>
              <a:t>个机箱 </a:t>
            </a:r>
            <a:r>
              <a:rPr lang="en-US" altLang="zh-CN" sz="1200" b="0" i="0" kern="1200" baseline="0" dirty="0">
                <a:solidFill>
                  <a:schemeClr val="tx1"/>
                </a:solidFill>
                <a:latin typeface="Arial" pitchFamily="34" charset="0"/>
                <a:ea typeface="黑体" pitchFamily="2" charset="-122"/>
                <a:cs typeface="Arial" pitchFamily="34" charset="0"/>
              </a:rPr>
              <a:t>= 30,720 </a:t>
            </a:r>
            <a:r>
              <a:rPr lang="zh-CN" altLang="en-US" sz="1200" b="0" i="0" kern="1200" baseline="0" dirty="0">
                <a:solidFill>
                  <a:schemeClr val="tx1"/>
                </a:solidFill>
                <a:latin typeface="Arial" pitchFamily="34" charset="0"/>
                <a:ea typeface="黑体" pitchFamily="2" charset="-122"/>
                <a:cs typeface="Arial" pitchFamily="34" charset="0"/>
              </a:rPr>
              <a:t>个。</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从</a:t>
            </a:r>
            <a:r>
              <a:rPr lang="zh-CN" altLang="en-US" sz="1200" b="0" i="0" kern="1200" baseline="0" dirty="0">
                <a:solidFill>
                  <a:schemeClr val="tx1"/>
                </a:solidFill>
                <a:latin typeface="Arial" pitchFamily="34" charset="0"/>
                <a:ea typeface="黑体" pitchFamily="2" charset="-122"/>
                <a:cs typeface="Arial" pitchFamily="34" charset="0"/>
              </a:rPr>
              <a:t>每台 </a:t>
            </a:r>
            <a:r>
              <a:rPr lang="en-US" altLang="zh-CN" sz="1200" b="0" i="0" kern="1200" baseline="0" dirty="0">
                <a:solidFill>
                  <a:schemeClr val="tx1"/>
                </a:solidFill>
                <a:latin typeface="Arial" pitchFamily="34" charset="0"/>
                <a:ea typeface="黑体" pitchFamily="2" charset="-122"/>
                <a:cs typeface="Arial" pitchFamily="34" charset="0"/>
              </a:rPr>
              <a:t>B250 M2 </a:t>
            </a:r>
            <a:r>
              <a:rPr lang="zh-CN" altLang="en-US" sz="1200" b="0" i="0" kern="1200" baseline="0" dirty="0">
                <a:solidFill>
                  <a:schemeClr val="tx1"/>
                </a:solidFill>
                <a:latin typeface="Arial" pitchFamily="34" charset="0"/>
                <a:ea typeface="黑体" pitchFamily="2" charset="-122"/>
                <a:cs typeface="Arial" pitchFamily="34" charset="0"/>
              </a:rPr>
              <a:t>服务器 </a:t>
            </a:r>
            <a:r>
              <a:rPr lang="en-US" altLang="zh-CN" sz="1200" b="0" i="0" kern="1200" baseline="0" dirty="0">
                <a:solidFill>
                  <a:schemeClr val="tx1"/>
                </a:solidFill>
                <a:latin typeface="Arial" pitchFamily="34" charset="0"/>
                <a:ea typeface="黑体" pitchFamily="2" charset="-122"/>
                <a:cs typeface="Arial" pitchFamily="34" charset="0"/>
              </a:rPr>
              <a:t>110 </a:t>
            </a:r>
            <a:r>
              <a:rPr lang="zh-CN" altLang="en-US" sz="1200" b="0" i="0" kern="1200" baseline="0" dirty="0">
                <a:solidFill>
                  <a:schemeClr val="tx1"/>
                </a:solidFill>
                <a:latin typeface="Arial" pitchFamily="34" charset="0"/>
                <a:ea typeface="黑体" pitchFamily="2" charset="-122"/>
                <a:cs typeface="Arial" pitchFamily="34" charset="0"/>
              </a:rPr>
              <a:t>个 </a:t>
            </a:r>
            <a:r>
              <a:rPr lang="en-US" altLang="zh-CN" sz="1200" b="0" i="0" kern="1200" baseline="0" dirty="0">
                <a:solidFill>
                  <a:schemeClr val="tx1"/>
                </a:solidFill>
                <a:latin typeface="Arial" pitchFamily="34" charset="0"/>
                <a:ea typeface="黑体" pitchFamily="2" charset="-122"/>
                <a:cs typeface="Arial" pitchFamily="34" charset="0"/>
              </a:rPr>
              <a:t>Windows 7 </a:t>
            </a:r>
            <a:r>
              <a:rPr lang="zh-CN" altLang="en-US" sz="1200" b="0" i="0" kern="1200" baseline="0" dirty="0">
                <a:solidFill>
                  <a:schemeClr val="tx1"/>
                </a:solidFill>
                <a:latin typeface="Arial" pitchFamily="34" charset="0"/>
                <a:ea typeface="黑体" pitchFamily="2" charset="-122"/>
                <a:cs typeface="Arial" pitchFamily="34" charset="0"/>
              </a:rPr>
              <a:t>虚拟桌面转换到每台 </a:t>
            </a:r>
            <a:r>
              <a:rPr lang="en-US" altLang="zh-CN" sz="1200" b="0" i="0" kern="1200" baseline="0" dirty="0">
                <a:solidFill>
                  <a:schemeClr val="tx1"/>
                </a:solidFill>
                <a:latin typeface="Arial" pitchFamily="34" charset="0"/>
                <a:ea typeface="黑体" pitchFamily="2" charset="-122"/>
                <a:cs typeface="Arial" pitchFamily="34" charset="0"/>
              </a:rPr>
              <a:t>B250 </a:t>
            </a:r>
            <a:r>
              <a:rPr lang="zh-CN" altLang="en-US" sz="1200" b="0" i="0" kern="1200" baseline="0" dirty="0">
                <a:solidFill>
                  <a:schemeClr val="tx1"/>
                </a:solidFill>
                <a:latin typeface="Arial" pitchFamily="34" charset="0"/>
                <a:ea typeface="黑体" pitchFamily="2" charset="-122"/>
                <a:cs typeface="Arial" pitchFamily="34" charset="0"/>
              </a:rPr>
              <a:t>服务器 </a:t>
            </a:r>
            <a:r>
              <a:rPr lang="en-US" altLang="zh-CN" sz="1200" b="0" i="0" kern="1200" baseline="0" dirty="0">
                <a:solidFill>
                  <a:schemeClr val="tx1"/>
                </a:solidFill>
                <a:latin typeface="Arial" pitchFamily="34" charset="0"/>
                <a:ea typeface="黑体" pitchFamily="2" charset="-122"/>
                <a:cs typeface="Arial" pitchFamily="34" charset="0"/>
              </a:rPr>
              <a:t>160 </a:t>
            </a:r>
            <a:r>
              <a:rPr lang="zh-CN" altLang="en-US" sz="1200" b="0" i="0" kern="1200" baseline="0" dirty="0">
                <a:solidFill>
                  <a:schemeClr val="tx1"/>
                </a:solidFill>
                <a:latin typeface="Arial" pitchFamily="34" charset="0"/>
                <a:ea typeface="黑体" pitchFamily="2" charset="-122"/>
                <a:cs typeface="Arial" pitchFamily="34" charset="0"/>
              </a:rPr>
              <a:t>个虚拟桌面。</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endParaRPr lang="zh-CN" altLang="en-US" sz="1200" kern="1200" dirty="0" smtClean="0">
              <a:solidFill>
                <a:schemeClr val="tx1"/>
              </a:solidFill>
              <a:latin typeface="Arial" pitchFamily="34" charset="0"/>
              <a:ea typeface="黑体" pitchFamily="2" charset="-122"/>
              <a:cs typeface="Arial" pitchFamily="34" charset="0"/>
            </a:endParaRPr>
          </a:p>
          <a:p>
            <a:pPr marL="0" algn="l" defTabSz="914400">
              <a:buNone/>
            </a:pPr>
            <a:endParaRPr lang="zh-CN" alt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altLang="zh-CN" sz="1200" b="0" i="0" kern="1200">
                <a:solidFill>
                  <a:prstClr val="black"/>
                </a:solidFill>
                <a:latin typeface="Calibri"/>
                <a:ea typeface="+mn-ea"/>
                <a:cs typeface="+mn-cs"/>
              </a:rPr>
              <a:pPr algn="r" defTabSz="914400">
                <a:buNone/>
              </a:pPr>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28</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spcBef>
                <a:spcPct val="0"/>
              </a:spcBef>
              <a:buNone/>
            </a:pPr>
            <a:r>
              <a:rPr lang="zh-CN" altLang="en-US" sz="1200" b="0" i="0" dirty="0">
                <a:solidFill>
                  <a:schemeClr val="tx1"/>
                </a:solidFill>
                <a:latin typeface="Arial" pitchFamily="34" charset="0"/>
                <a:ea typeface="黑体" pitchFamily="2" charset="-122"/>
                <a:cs typeface="Arial" pitchFamily="34" charset="0"/>
              </a:rPr>
              <a:t>校园的建造方式已保持 </a:t>
            </a:r>
            <a:r>
              <a:rPr lang="en-US" altLang="zh-CN" sz="1200" b="0" i="0" dirty="0">
                <a:solidFill>
                  <a:schemeClr val="tx1"/>
                </a:solidFill>
                <a:latin typeface="Arial" pitchFamily="34" charset="0"/>
                <a:ea typeface="黑体" pitchFamily="2" charset="-122"/>
                <a:cs typeface="Arial" pitchFamily="34" charset="0"/>
              </a:rPr>
              <a:t>50 </a:t>
            </a:r>
            <a:r>
              <a:rPr lang="zh-CN" altLang="en-US" sz="1200" b="0" i="0" dirty="0">
                <a:solidFill>
                  <a:schemeClr val="tx1"/>
                </a:solidFill>
                <a:latin typeface="Arial" pitchFamily="34" charset="0"/>
                <a:ea typeface="黑体" pitchFamily="2" charset="-122"/>
                <a:cs typeface="Arial" pitchFamily="34" charset="0"/>
              </a:rPr>
              <a:t>年不变，每个建筑系统都有自己的网络</a:t>
            </a:r>
            <a:r>
              <a:rPr lang="zh-CN" altLang="en-US" sz="1200" b="0" i="0" dirty="0" smtClean="0">
                <a:solidFill>
                  <a:schemeClr val="tx1"/>
                </a:solidFill>
                <a:latin typeface="Arial" pitchFamily="34" charset="0"/>
                <a:ea typeface="黑体" pitchFamily="2" charset="-122"/>
                <a:cs typeface="Arial" pitchFamily="34" charset="0"/>
              </a:rPr>
              <a:t>。用于</a:t>
            </a:r>
            <a:r>
              <a:rPr lang="zh-CN" altLang="en-US" sz="1200" b="0" i="0" dirty="0">
                <a:solidFill>
                  <a:schemeClr val="tx1"/>
                </a:solidFill>
                <a:latin typeface="Arial" pitchFamily="34" charset="0"/>
                <a:ea typeface="黑体" pitchFamily="2" charset="-122"/>
                <a:cs typeface="Arial" pitchFamily="34" charset="0"/>
              </a:rPr>
              <a:t>数据、语音、视频、时钟与响铃、能源管理、楼宇控制以及空中寻呼等等的网络。 </a:t>
            </a:r>
          </a:p>
          <a:p>
            <a:pPr marL="457200" lvl="1" algn="l" defTabSz="914400">
              <a:spcBef>
                <a:spcPct val="0"/>
              </a:spcBef>
              <a:buNone/>
            </a:pPr>
            <a:r>
              <a:rPr lang="zh-CN" altLang="en-US" sz="1200" b="0" i="0" dirty="0">
                <a:solidFill>
                  <a:schemeClr val="tx1"/>
                </a:solidFill>
                <a:latin typeface="Arial" pitchFamily="34" charset="0"/>
                <a:ea typeface="黑体" pitchFamily="2" charset="-122"/>
                <a:cs typeface="Arial" pitchFamily="34" charset="0"/>
              </a:rPr>
              <a:t>思科互联学习解决方案采用这些网络并将它们融合到一个环境中，将学习、构建、服务和数据系统连接在一起，以增强全局协作和研究、提高信息安全性、增强学生服务、开启实时通信和协作、提高能源使用率以及创建智能“绿色”校园。 </a:t>
            </a:r>
          </a:p>
          <a:p>
            <a:pPr marL="0" algn="l" defTabSz="914400">
              <a:spcBef>
                <a:spcPct val="0"/>
              </a:spcBef>
              <a:buNone/>
            </a:pPr>
            <a:r>
              <a:rPr lang="zh-CN" altLang="en-US" sz="1200" b="0" i="0" dirty="0">
                <a:solidFill>
                  <a:schemeClr val="tx1"/>
                </a:solidFill>
                <a:latin typeface="Arial" pitchFamily="34" charset="0"/>
                <a:ea typeface="黑体" pitchFamily="2" charset="-122"/>
                <a:cs typeface="Arial" pitchFamily="34" charset="0"/>
              </a:rPr>
              <a:t>这些高级服务可将您的校园转换成互联的学习环境，但为了使这些服务体现出价值，它们必须</a:t>
            </a:r>
            <a:r>
              <a:rPr lang="zh-CN" altLang="en-US" sz="1200" b="1" i="0" dirty="0">
                <a:solidFill>
                  <a:schemeClr val="tx1"/>
                </a:solidFill>
                <a:latin typeface="Arial" pitchFamily="34" charset="0"/>
                <a:ea typeface="黑体" pitchFamily="2" charset="-122"/>
                <a:cs typeface="Arial" pitchFamily="34" charset="0"/>
              </a:rPr>
              <a:t>部署快速、高效且中断最少</a:t>
            </a:r>
            <a:r>
              <a:rPr lang="en-US" altLang="zh-CN" sz="1200" b="1" i="0" dirty="0">
                <a:solidFill>
                  <a:schemeClr val="tx1"/>
                </a:solidFill>
                <a:latin typeface="Arial" pitchFamily="34" charset="0"/>
                <a:ea typeface="黑体" pitchFamily="2" charset="-122"/>
                <a:cs typeface="Arial" pitchFamily="34" charset="0"/>
              </a:rPr>
              <a:t>——</a:t>
            </a:r>
            <a:r>
              <a:rPr lang="zh-CN" altLang="en-US" sz="1200" b="0" i="0" dirty="0">
                <a:solidFill>
                  <a:schemeClr val="tx1"/>
                </a:solidFill>
                <a:latin typeface="Arial" pitchFamily="34" charset="0"/>
                <a:ea typeface="黑体" pitchFamily="2" charset="-122"/>
                <a:cs typeface="Arial" pitchFamily="34" charset="0"/>
              </a:rPr>
              <a:t>最大化您的投资回报并面向未来扩展校园服务。 </a:t>
            </a:r>
          </a:p>
          <a:p>
            <a:pPr marL="0" algn="l" defTabSz="914400">
              <a:spcBef>
                <a:spcPct val="0"/>
              </a:spcBef>
              <a:buNone/>
            </a:pPr>
            <a:endParaRPr lang="zh-CN" altLang="en-US" dirty="0" smtClean="0">
              <a:latin typeface="Arial" pitchFamily="34" charset="0"/>
              <a:ea typeface="黑体" pitchFamily="2" charset="-122"/>
              <a:cs typeface="Arial" pitchFamily="34" charset="0"/>
            </a:endParaRPr>
          </a:p>
          <a:p>
            <a:pPr marL="0" algn="l" defTabSz="914400">
              <a:spcBef>
                <a:spcPct val="0"/>
              </a:spcBef>
              <a:buNone/>
            </a:pPr>
            <a:r>
              <a:rPr lang="zh-CN" altLang="en-US" sz="1200" b="0" i="0" dirty="0" smtClean="0">
                <a:solidFill>
                  <a:schemeClr val="tx1"/>
                </a:solidFill>
                <a:latin typeface="Arial" pitchFamily="34" charset="0"/>
                <a:ea typeface="黑体" pitchFamily="2" charset="-122"/>
                <a:cs typeface="Arial" pitchFamily="34" charset="0"/>
              </a:rPr>
              <a:t>思科</a:t>
            </a:r>
            <a:r>
              <a:rPr lang="zh-CN" altLang="en-US" sz="1200" b="0" i="0" dirty="0">
                <a:solidFill>
                  <a:schemeClr val="tx1"/>
                </a:solidFill>
                <a:latin typeface="Arial" pitchFamily="34" charset="0"/>
                <a:ea typeface="黑体" pitchFamily="2" charset="-122"/>
                <a:cs typeface="Arial" pitchFamily="34" charset="0"/>
              </a:rPr>
              <a:t>服务和我们的合作伙伴是这些高级解决方案以及维护这些方案所需的支持服务的专家。</a:t>
            </a:r>
          </a:p>
          <a:p>
            <a:pPr marL="457200" lvl="1" algn="l" defTabSz="914400">
              <a:spcBef>
                <a:spcPct val="0"/>
              </a:spcBef>
              <a:buNone/>
            </a:pPr>
            <a:r>
              <a:rPr lang="zh-CN" altLang="en-US" sz="1200" b="0" i="0" dirty="0">
                <a:solidFill>
                  <a:schemeClr val="tx1"/>
                </a:solidFill>
                <a:latin typeface="Arial" pitchFamily="34" charset="0"/>
                <a:ea typeface="黑体" pitchFamily="2" charset="-122"/>
                <a:cs typeface="Arial" pitchFamily="34" charset="0"/>
              </a:rPr>
              <a:t>思科服务和我们的合作伙伴与高等教育组织携手</a:t>
            </a:r>
            <a:r>
              <a:rPr lang="zh-CN" altLang="en-US" sz="1200" b="1" i="0" dirty="0">
                <a:solidFill>
                  <a:schemeClr val="tx1"/>
                </a:solidFill>
                <a:latin typeface="Arial" pitchFamily="34" charset="0"/>
                <a:ea typeface="黑体" pitchFamily="2" charset="-122"/>
                <a:cs typeface="Arial" pitchFamily="34" charset="0"/>
              </a:rPr>
              <a:t>简化流程、控制成本</a:t>
            </a:r>
            <a:r>
              <a:rPr lang="zh-CN" altLang="en-US" sz="1200" b="0" i="0" dirty="0">
                <a:solidFill>
                  <a:schemeClr val="tx1"/>
                </a:solidFill>
                <a:latin typeface="Arial" pitchFamily="34" charset="0"/>
                <a:ea typeface="黑体" pitchFamily="2" charset="-122"/>
                <a:cs typeface="Arial" pitchFamily="34" charset="0"/>
              </a:rPr>
              <a:t>以及开启实时通信和交互，帮助规划和创建真正的 </a:t>
            </a:r>
            <a:r>
              <a:rPr lang="en-US" altLang="zh-CN" sz="1200" b="0" i="0" dirty="0">
                <a:solidFill>
                  <a:schemeClr val="tx1"/>
                </a:solidFill>
                <a:latin typeface="Arial" pitchFamily="34" charset="0"/>
                <a:ea typeface="黑体" pitchFamily="2" charset="-122"/>
                <a:cs typeface="Arial" pitchFamily="34" charset="0"/>
              </a:rPr>
              <a:t>21 </a:t>
            </a:r>
            <a:r>
              <a:rPr lang="zh-CN" altLang="en-US" sz="1200" b="0" i="0" dirty="0">
                <a:solidFill>
                  <a:schemeClr val="tx1"/>
                </a:solidFill>
                <a:latin typeface="Arial" pitchFamily="34" charset="0"/>
                <a:ea typeface="黑体" pitchFamily="2" charset="-122"/>
                <a:cs typeface="Arial" pitchFamily="34" charset="0"/>
              </a:rPr>
              <a:t>世纪互联学习体验。 通过帮助</a:t>
            </a:r>
            <a:r>
              <a:rPr lang="zh-CN" altLang="en-US" sz="1200" b="1" i="0" dirty="0">
                <a:solidFill>
                  <a:schemeClr val="tx1"/>
                </a:solidFill>
                <a:latin typeface="Arial" pitchFamily="34" charset="0"/>
                <a:ea typeface="黑体" pitchFamily="2" charset="-122"/>
                <a:cs typeface="Arial" pitchFamily="34" charset="0"/>
              </a:rPr>
              <a:t>优化现有资源</a:t>
            </a:r>
            <a:r>
              <a:rPr lang="zh-CN" altLang="en-US" sz="1200" b="0" i="0" dirty="0">
                <a:solidFill>
                  <a:schemeClr val="tx1"/>
                </a:solidFill>
                <a:latin typeface="Arial" pitchFamily="34" charset="0"/>
                <a:ea typeface="黑体" pitchFamily="2" charset="-122"/>
                <a:cs typeface="Arial" pitchFamily="34" charset="0"/>
              </a:rPr>
              <a:t>，以及无缝且迅速地集成新技术，我们确保管理员、研究人员、职员、教师和学生以相似的方式安全、可靠地访问数据和资源。 </a:t>
            </a:r>
          </a:p>
          <a:p>
            <a:pPr marL="0" algn="l" defTabSz="914400">
              <a:spcBef>
                <a:spcPct val="0"/>
              </a:spcBef>
              <a:buNone/>
            </a:pPr>
            <a:r>
              <a:rPr lang="en-US" altLang="zh-CN" sz="1200" b="0" i="0" dirty="0">
                <a:solidFill>
                  <a:schemeClr val="tx1"/>
                </a:solidFill>
                <a:latin typeface="Arial" pitchFamily="34" charset="0"/>
                <a:ea typeface="黑体" pitchFamily="2" charset="-122"/>
                <a:cs typeface="Arial" pitchFamily="34" charset="0"/>
              </a:rPr>
              <a:t>www.cisco.com/go/educationservices</a:t>
            </a:r>
          </a:p>
          <a:p>
            <a:pPr marL="0" algn="l" defTabSz="914400">
              <a:spcBef>
                <a:spcPct val="0"/>
              </a:spcBef>
              <a:buNone/>
            </a:pPr>
            <a:endParaRPr lang="zh-CN" altLang="en-US" dirty="0" smtClean="0">
              <a:latin typeface="Arial" pitchFamily="34" charset="0"/>
              <a:ea typeface="黑体" pitchFamily="2" charset="-122"/>
              <a:cs typeface="Arial" pitchFamily="34" charset="0"/>
            </a:endParaRPr>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EBEE12F6-CFEB-4383-BE79-6C19672CC601}" type="slidenum">
              <a:rPr lang="en-US" altLang="zh-CN" sz="1200" b="0" i="0">
                <a:solidFill>
                  <a:schemeClr val="tx1"/>
                </a:solidFill>
                <a:latin typeface="Calibri"/>
                <a:ea typeface="+mn-ea"/>
                <a:cs typeface="+mn-cs"/>
              </a:rPr>
              <a:pPr algn="r" defTabSz="914400">
                <a:spcBef>
                  <a:spcPct val="0"/>
                </a:spcBef>
                <a:spcAft>
                  <a:spcPct val="0"/>
                </a:spcAft>
                <a:buNone/>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altLang="zh-CN" sz="1200" b="0" i="0" kern="1200">
                <a:solidFill>
                  <a:prstClr val="black"/>
                </a:solidFill>
                <a:latin typeface="Calibri"/>
                <a:ea typeface="+mn-ea"/>
                <a:cs typeface="+mn-cs"/>
              </a:rPr>
              <a:pPr algn="r" defTabSz="914400">
                <a:buNone/>
              </a:pPr>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altLang="zh-CN" sz="1200" b="0" i="0" kern="1200">
                <a:solidFill>
                  <a:prstClr val="black"/>
                </a:solidFill>
                <a:latin typeface="Calibri"/>
                <a:ea typeface="+mn-ea"/>
                <a:cs typeface="+mn-cs"/>
              </a:rPr>
              <a:pPr algn="r" defTabSz="914400">
                <a:buNone/>
              </a:pPr>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31</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zh-CN" sz="1200" b="0" i="0" dirty="0">
                <a:solidFill>
                  <a:schemeClr val="tx1"/>
                </a:solidFill>
                <a:latin typeface="Calibri"/>
                <a:ea typeface="+mn-ea"/>
                <a:cs typeface="+mn-cs"/>
              </a:rPr>
              <a:t>情况</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桌面应用环境的桌面计算机生命周期短、管理困难，且运营成本高</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无法满足教授、学生和院士的特定实时软件应用请求</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数据中心内的桌面、应用程序和数据不连接</a:t>
            </a:r>
          </a:p>
          <a:p>
            <a:pPr marL="0" algn="l" defTabSz="914400">
              <a:spcBef>
                <a:spcPts val="0"/>
              </a:spcBef>
              <a:spcAft>
                <a:spcPts val="0"/>
              </a:spcAft>
              <a:buNone/>
            </a:pPr>
            <a:endParaRPr lang="en-US" dirty="0" smtClean="0"/>
          </a:p>
          <a:p>
            <a:pPr marL="0" algn="l" defTabSz="914400">
              <a:spcBef>
                <a:spcPts val="0"/>
              </a:spcBef>
              <a:spcAft>
                <a:spcPts val="0"/>
              </a:spcAft>
              <a:buNone/>
            </a:pPr>
            <a:r>
              <a:rPr lang="zh-CN" sz="1200" b="0" i="0" dirty="0">
                <a:solidFill>
                  <a:schemeClr val="tx1"/>
                </a:solidFill>
                <a:latin typeface="Calibri"/>
                <a:ea typeface="+mn-ea"/>
                <a:cs typeface="+mn-cs"/>
              </a:rPr>
              <a:t>解决方案</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实施针对 VMware 和虚拟桌面优化的最先进的思科统一计算系统技术</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允许通过统一计算系统在单个屏幕上管理服务器</a:t>
            </a:r>
          </a:p>
          <a:p>
            <a:pPr marL="0" algn="l" defTabSz="914400">
              <a:spcBef>
                <a:spcPts val="0"/>
              </a:spcBef>
              <a:spcAft>
                <a:spcPts val="0"/>
              </a:spcAft>
              <a:buNone/>
            </a:pPr>
            <a:endParaRPr lang="en-US" dirty="0" smtClean="0"/>
          </a:p>
          <a:p>
            <a:pPr marL="0" algn="l" defTabSz="914400">
              <a:spcBef>
                <a:spcPts val="0"/>
              </a:spcBef>
              <a:spcAft>
                <a:spcPts val="0"/>
              </a:spcAft>
              <a:buNone/>
            </a:pPr>
            <a:r>
              <a:rPr lang="zh-CN" sz="1200" b="0" i="0" dirty="0">
                <a:solidFill>
                  <a:schemeClr val="tx1"/>
                </a:solidFill>
                <a:latin typeface="Calibri"/>
                <a:ea typeface="+mn-ea"/>
                <a:cs typeface="+mn-cs"/>
              </a:rPr>
              <a:t>结果</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能够按需为任何教育或管理部门部署特定软件应用和业务需求</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更快的响应时间，有助于满足学生、教师和教师的教育和管理需求</a:t>
            </a:r>
          </a:p>
          <a:p>
            <a:pPr marL="114300" indent="-114300" algn="l" defTabSz="814365">
              <a:lnSpc>
                <a:spcPct val="85000"/>
              </a:lnSpc>
              <a:spcBef>
                <a:spcPct val="40000"/>
              </a:spcBef>
              <a:spcAft>
                <a:spcPts val="0"/>
              </a:spcAft>
              <a:buClr>
                <a:srgbClr val="1F497D"/>
              </a:buClr>
              <a:buFont typeface="Wingdings"/>
              <a:buChar char="§"/>
            </a:pPr>
            <a:r>
              <a:rPr lang="zh-CN" sz="1200" b="0" i="0" dirty="0">
                <a:solidFill>
                  <a:schemeClr val="tx1"/>
                </a:solidFill>
                <a:latin typeface="Calibri"/>
                <a:ea typeface="+mn-ea"/>
                <a:cs typeface="+mn-cs"/>
              </a:rPr>
              <a:t>实验室计算机转换到虚拟桌面，减少运营开支，并延长桌面生命周期</a:t>
            </a:r>
          </a:p>
          <a:p>
            <a:pPr marL="0" algn="l" defTabSz="914400">
              <a:spcBef>
                <a:spcPts val="0"/>
              </a:spcBef>
              <a:spcAft>
                <a:spcPts val="0"/>
              </a:spcAft>
              <a:buNone/>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zh-CN" altLang="en-US" sz="1200" b="0" i="0" dirty="0">
                <a:solidFill>
                  <a:schemeClr val="tx1"/>
                </a:solidFill>
                <a:latin typeface="Arial" pitchFamily="34" charset="0"/>
                <a:ea typeface="黑体" pitchFamily="2" charset="-122"/>
                <a:cs typeface="Arial" pitchFamily="34" charset="0"/>
              </a:rPr>
              <a:t>情况</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桌面应用环境的桌面计算机生命周期短、管理困难，且运营成本高</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无法满足教授、学生和院士的特定实时软件应用请求</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数据中心内的桌面、应用程序和数据不连接</a:t>
            </a:r>
          </a:p>
          <a:p>
            <a:pPr marL="0" algn="l" defTabSz="914400">
              <a:spcBef>
                <a:spcPts val="0"/>
              </a:spcBef>
              <a:spcAft>
                <a:spcPts val="0"/>
              </a:spcAft>
              <a:buNone/>
            </a:pPr>
            <a:endParaRPr lang="zh-CN" altLang="en-US" dirty="0" smtClean="0">
              <a:latin typeface="Arial" pitchFamily="34" charset="0"/>
              <a:ea typeface="黑体" pitchFamily="2" charset="-122"/>
              <a:cs typeface="Arial" pitchFamily="34" charset="0"/>
            </a:endParaRPr>
          </a:p>
          <a:p>
            <a:pPr marL="0" algn="l" defTabSz="914400">
              <a:spcBef>
                <a:spcPts val="0"/>
              </a:spcBef>
              <a:spcAft>
                <a:spcPts val="0"/>
              </a:spcAft>
              <a:buNone/>
            </a:pPr>
            <a:r>
              <a:rPr lang="zh-CN" altLang="en-US" sz="1200" b="0" i="0" dirty="0" smtClean="0">
                <a:solidFill>
                  <a:schemeClr val="tx1"/>
                </a:solidFill>
                <a:latin typeface="Arial" pitchFamily="34" charset="0"/>
                <a:ea typeface="黑体" pitchFamily="2" charset="-122"/>
                <a:cs typeface="Arial" pitchFamily="34" charset="0"/>
              </a:rPr>
              <a:t>解决</a:t>
            </a:r>
            <a:r>
              <a:rPr lang="zh-CN" altLang="en-US" sz="1200" b="0" i="0" dirty="0">
                <a:solidFill>
                  <a:schemeClr val="tx1"/>
                </a:solidFill>
                <a:latin typeface="Arial" pitchFamily="34" charset="0"/>
                <a:ea typeface="黑体" pitchFamily="2" charset="-122"/>
                <a:cs typeface="Arial" pitchFamily="34" charset="0"/>
              </a:rPr>
              <a:t>方案</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实施针对 </a:t>
            </a:r>
            <a:r>
              <a:rPr lang="en-US" altLang="zh-CN" sz="1200" b="0" i="0" dirty="0">
                <a:solidFill>
                  <a:schemeClr val="tx1"/>
                </a:solidFill>
                <a:latin typeface="Arial" pitchFamily="34" charset="0"/>
                <a:ea typeface="黑体" pitchFamily="2" charset="-122"/>
                <a:cs typeface="Arial" pitchFamily="34" charset="0"/>
              </a:rPr>
              <a:t>VMware </a:t>
            </a:r>
            <a:r>
              <a:rPr lang="zh-CN" altLang="en-US" sz="1200" b="0" i="0" dirty="0">
                <a:solidFill>
                  <a:schemeClr val="tx1"/>
                </a:solidFill>
                <a:latin typeface="Arial" pitchFamily="34" charset="0"/>
                <a:ea typeface="黑体" pitchFamily="2" charset="-122"/>
                <a:cs typeface="Arial" pitchFamily="34" charset="0"/>
              </a:rPr>
              <a:t>和虚拟桌面优化的最先进的思科统一计算系统技术</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允许通过统一计算系统在单个屏幕上管理服务器</a:t>
            </a:r>
          </a:p>
          <a:p>
            <a:pPr marL="0" algn="l" defTabSz="914400">
              <a:spcBef>
                <a:spcPts val="0"/>
              </a:spcBef>
              <a:spcAft>
                <a:spcPts val="0"/>
              </a:spcAft>
              <a:buNone/>
            </a:pPr>
            <a:endParaRPr lang="zh-CN" altLang="en-US" dirty="0" smtClean="0">
              <a:latin typeface="Arial" pitchFamily="34" charset="0"/>
              <a:ea typeface="黑体" pitchFamily="2" charset="-122"/>
              <a:cs typeface="Arial" pitchFamily="34" charset="0"/>
            </a:endParaRPr>
          </a:p>
          <a:p>
            <a:pPr marL="0" algn="l" defTabSz="914400">
              <a:spcBef>
                <a:spcPts val="0"/>
              </a:spcBef>
              <a:spcAft>
                <a:spcPts val="0"/>
              </a:spcAft>
              <a:buNone/>
            </a:pPr>
            <a:r>
              <a:rPr lang="zh-CN" altLang="en-US" sz="1200" b="0" i="0" dirty="0" smtClean="0">
                <a:solidFill>
                  <a:schemeClr val="tx1"/>
                </a:solidFill>
                <a:latin typeface="Arial" pitchFamily="34" charset="0"/>
                <a:ea typeface="黑体" pitchFamily="2" charset="-122"/>
                <a:cs typeface="Arial" pitchFamily="34" charset="0"/>
              </a:rPr>
              <a:t>结果</a:t>
            </a:r>
            <a:endParaRPr lang="zh-CN" altLang="en-US" sz="1200" b="0" i="0" dirty="0">
              <a:solidFill>
                <a:schemeClr val="tx1"/>
              </a:solidFill>
              <a:latin typeface="Arial" pitchFamily="34" charset="0"/>
              <a:ea typeface="黑体" pitchFamily="2" charset="-122"/>
              <a:cs typeface="Arial" pitchFamily="34" charset="0"/>
            </a:endParaRP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能够按需为任何教育或管理部门部署特定软件应用和业务需求</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更快的响应时间，有助于满足学生、教师和教师的教育和管理需求</a:t>
            </a:r>
          </a:p>
          <a:p>
            <a:pPr marL="114300" indent="-114300" algn="l" defTabSz="814365">
              <a:lnSpc>
                <a:spcPct val="85000"/>
              </a:lnSpc>
              <a:spcBef>
                <a:spcPct val="40000"/>
              </a:spcBef>
              <a:spcAft>
                <a:spcPts val="0"/>
              </a:spcAft>
              <a:buClr>
                <a:srgbClr val="1F497D"/>
              </a:buClr>
              <a:buFont typeface="Wingdings"/>
              <a:buChar char="§"/>
            </a:pPr>
            <a:r>
              <a:rPr lang="zh-CN" altLang="en-US" sz="1200" b="0" i="0" dirty="0">
                <a:solidFill>
                  <a:schemeClr val="tx1"/>
                </a:solidFill>
                <a:latin typeface="Arial" pitchFamily="34" charset="0"/>
                <a:ea typeface="黑体" pitchFamily="2" charset="-122"/>
                <a:cs typeface="Arial" pitchFamily="34" charset="0"/>
              </a:rPr>
              <a:t>实验室计算机转换到虚拟桌面，减少运营开支，并延长桌面生命周期</a:t>
            </a:r>
          </a:p>
          <a:p>
            <a:pPr marL="0" algn="l" defTabSz="914400">
              <a:spcBef>
                <a:spcPts val="0"/>
              </a:spcBef>
              <a:spcAft>
                <a:spcPts val="0"/>
              </a:spcAft>
              <a:buNone/>
            </a:pPr>
            <a:endParaRPr lang="zh-CN" altLang="en-US" dirty="0">
              <a:latin typeface="Arial" pitchFamily="34" charset="0"/>
              <a:ea typeface="黑体" pitchFamily="2" charset="-122"/>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34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746625"/>
          </a:xfrm>
        </p:spPr>
        <p:txBody>
          <a:bodyPr>
            <a:noAutofit/>
          </a:bodyPr>
          <a:lstStyle/>
          <a:p>
            <a:pPr marL="0" algn="l" defTabSz="914400">
              <a:buNone/>
            </a:pPr>
            <a:r>
              <a:rPr lang="zh-CN" altLang="en-US" sz="800" b="0" i="0" dirty="0">
                <a:solidFill>
                  <a:schemeClr val="tx1"/>
                </a:solidFill>
                <a:latin typeface="Arial" pitchFamily="34" charset="0"/>
                <a:ea typeface="黑体" pitchFamily="2" charset="-122"/>
                <a:cs typeface="Arial" pitchFamily="34" charset="0"/>
              </a:rPr>
              <a:t>即将提供 </a:t>
            </a:r>
            <a:r>
              <a:rPr lang="en-US" altLang="zh-CN" sz="800" b="0" i="0" dirty="0">
                <a:solidFill>
                  <a:schemeClr val="tx1"/>
                </a:solidFill>
                <a:latin typeface="Arial" pitchFamily="34" charset="0"/>
                <a:ea typeface="黑体" pitchFamily="2" charset="-122"/>
                <a:cs typeface="Arial" pitchFamily="34" charset="0"/>
              </a:rPr>
              <a:t>ROI </a:t>
            </a:r>
            <a:r>
              <a:rPr lang="zh-CN" altLang="en-US" sz="800" b="0" i="0" dirty="0">
                <a:solidFill>
                  <a:schemeClr val="tx1"/>
                </a:solidFill>
                <a:latin typeface="Arial" pitchFamily="34" charset="0"/>
                <a:ea typeface="黑体" pitchFamily="2" charset="-122"/>
                <a:cs typeface="Arial" pitchFamily="34" charset="0"/>
              </a:rPr>
              <a:t>计算工具</a:t>
            </a:r>
            <a:r>
              <a:rPr lang="en-US" altLang="zh-CN" sz="800" b="0" i="0" dirty="0">
                <a:solidFill>
                  <a:schemeClr val="tx1"/>
                </a:solidFill>
                <a:latin typeface="Arial" pitchFamily="34" charset="0"/>
                <a:ea typeface="黑体" pitchFamily="2" charset="-122"/>
                <a:cs typeface="Arial" pitchFamily="34" charset="0"/>
              </a:rPr>
              <a:t>...</a:t>
            </a:r>
          </a:p>
          <a:p>
            <a:pPr marL="0" algn="l" defTabSz="914400">
              <a:buNone/>
            </a:pPr>
            <a:endParaRPr lang="zh-CN" altLang="en-US" sz="800" dirty="0" smtClean="0">
              <a:latin typeface="Arial" pitchFamily="34" charset="0"/>
              <a:ea typeface="黑体" pitchFamily="2" charset="-122"/>
              <a:cs typeface="Arial" pitchFamily="34" charset="0"/>
            </a:endParaRPr>
          </a:p>
          <a:p>
            <a:pPr marL="0" algn="l" defTabSz="914400">
              <a:buNone/>
            </a:pPr>
            <a:r>
              <a:rPr lang="zh-CN" altLang="en-US" sz="800" b="0" i="0" dirty="0" smtClean="0">
                <a:solidFill>
                  <a:schemeClr val="tx1"/>
                </a:solidFill>
                <a:latin typeface="Arial" pitchFamily="34" charset="0"/>
                <a:ea typeface="黑体" pitchFamily="2" charset="-122"/>
                <a:cs typeface="Arial" pitchFamily="34" charset="0"/>
              </a:rPr>
              <a:t>一般</a:t>
            </a:r>
            <a:r>
              <a:rPr lang="zh-CN" altLang="en-US" sz="800" b="0" i="0" dirty="0">
                <a:solidFill>
                  <a:schemeClr val="tx1"/>
                </a:solidFill>
                <a:latin typeface="Arial" pitchFamily="34" charset="0"/>
                <a:ea typeface="黑体" pitchFamily="2" charset="-122"/>
                <a:cs typeface="Arial" pitchFamily="34" charset="0"/>
              </a:rPr>
              <a:t>销售给谁</a:t>
            </a:r>
            <a:r>
              <a:rPr lang="zh-CN" altLang="en-US" sz="800" b="0" i="0" dirty="0" smtClean="0">
                <a:solidFill>
                  <a:schemeClr val="tx1"/>
                </a:solidFill>
                <a:latin typeface="Arial" pitchFamily="34" charset="0"/>
                <a:ea typeface="黑体" pitchFamily="2" charset="-122"/>
                <a:cs typeface="Arial" pitchFamily="34" charset="0"/>
              </a:rPr>
              <a:t>？有</a:t>
            </a:r>
            <a:r>
              <a:rPr lang="zh-CN" altLang="en-US" sz="800" b="0" i="0" dirty="0">
                <a:solidFill>
                  <a:schemeClr val="tx1"/>
                </a:solidFill>
                <a:latin typeface="Arial" pitchFamily="34" charset="0"/>
                <a:ea typeface="黑体" pitchFamily="2" charset="-122"/>
                <a:cs typeface="Arial" pitchFamily="34" charset="0"/>
              </a:rPr>
              <a:t>不同的</a:t>
            </a:r>
            <a:r>
              <a:rPr lang="zh-CN" altLang="en-US" sz="800" b="0" i="0" baseline="0" dirty="0">
                <a:solidFill>
                  <a:schemeClr val="tx1"/>
                </a:solidFill>
                <a:latin typeface="Arial" pitchFamily="34" charset="0"/>
                <a:ea typeface="黑体" pitchFamily="2" charset="-122"/>
                <a:cs typeface="Arial" pitchFamily="34" charset="0"/>
              </a:rPr>
              <a:t>购买中心，有人担心语音</a:t>
            </a:r>
            <a:r>
              <a:rPr lang="en-US" altLang="zh-CN" sz="800" b="0" i="0" baseline="0" dirty="0">
                <a:solidFill>
                  <a:schemeClr val="tx1"/>
                </a:solidFill>
                <a:latin typeface="Arial" pitchFamily="34" charset="0"/>
                <a:ea typeface="黑体" pitchFamily="2" charset="-122"/>
                <a:cs typeface="Arial" pitchFamily="34" charset="0"/>
              </a:rPr>
              <a:t>/UC</a:t>
            </a:r>
            <a:r>
              <a:rPr lang="zh-CN" altLang="en-US" sz="800" b="0" i="0" baseline="0" dirty="0">
                <a:solidFill>
                  <a:schemeClr val="tx1"/>
                </a:solidFill>
                <a:latin typeface="Arial" pitchFamily="34" charset="0"/>
                <a:ea typeface="黑体" pitchFamily="2" charset="-122"/>
                <a:cs typeface="Arial" pitchFamily="34" charset="0"/>
              </a:rPr>
              <a:t>，有人担心网络，还有人关注 </a:t>
            </a:r>
            <a:r>
              <a:rPr lang="en-US" altLang="zh-CN" sz="800" b="0" i="0" baseline="0" dirty="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以及桌面</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a:t>
            </a:r>
          </a:p>
          <a:p>
            <a:pPr marL="0" algn="l" defTabSz="914400">
              <a:buNone/>
            </a:pPr>
            <a:endParaRPr lang="zh-CN" altLang="en-US" sz="800" baseline="0" dirty="0" smtClean="0">
              <a:latin typeface="Arial" pitchFamily="34" charset="0"/>
              <a:ea typeface="黑体" pitchFamily="2" charset="-122"/>
              <a:cs typeface="Arial" pitchFamily="34" charset="0"/>
            </a:endParaRPr>
          </a:p>
          <a:p>
            <a:pPr marL="0" algn="l" defTabSz="914400">
              <a:buNone/>
            </a:pPr>
            <a:r>
              <a:rPr lang="zh-CN" altLang="en-US" sz="800" b="0" i="0" baseline="0" dirty="0" smtClean="0">
                <a:solidFill>
                  <a:schemeClr val="tx1"/>
                </a:solidFill>
                <a:latin typeface="Arial" pitchFamily="34" charset="0"/>
                <a:ea typeface="黑体" pitchFamily="2" charset="-122"/>
                <a:cs typeface="Arial" pitchFamily="34" charset="0"/>
              </a:rPr>
              <a:t>每个</a:t>
            </a:r>
            <a:r>
              <a:rPr lang="zh-CN" altLang="en-US" sz="800" b="0" i="0" baseline="0" dirty="0">
                <a:solidFill>
                  <a:schemeClr val="tx1"/>
                </a:solidFill>
                <a:latin typeface="Arial" pitchFamily="34" charset="0"/>
                <a:ea typeface="黑体" pitchFamily="2" charset="-122"/>
                <a:cs typeface="Arial" pitchFamily="34" charset="0"/>
              </a:rPr>
              <a:t>客户都开始觉醒</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大多数已在行动</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大约 </a:t>
            </a:r>
            <a:r>
              <a:rPr lang="en-US" altLang="zh-CN" sz="800" b="0" i="0" baseline="0" dirty="0">
                <a:solidFill>
                  <a:schemeClr val="tx1"/>
                </a:solidFill>
                <a:latin typeface="Arial" pitchFamily="34" charset="0"/>
                <a:ea typeface="黑体" pitchFamily="2" charset="-122"/>
                <a:cs typeface="Arial" pitchFamily="34" charset="0"/>
              </a:rPr>
              <a:t>25% </a:t>
            </a:r>
            <a:r>
              <a:rPr lang="zh-CN" altLang="en-US" sz="800" b="0" i="0" baseline="0" dirty="0">
                <a:solidFill>
                  <a:schemeClr val="tx1"/>
                </a:solidFill>
                <a:latin typeface="Arial" pitchFamily="34" charset="0"/>
                <a:ea typeface="黑体" pitchFamily="2" charset="-122"/>
                <a:cs typeface="Arial" pitchFamily="34" charset="0"/>
              </a:rPr>
              <a:t>的客户会将 </a:t>
            </a:r>
            <a:r>
              <a:rPr lang="en-US" altLang="zh-CN" sz="800" b="0" i="0" baseline="0" dirty="0">
                <a:solidFill>
                  <a:schemeClr val="tx1"/>
                </a:solidFill>
                <a:latin typeface="Arial" pitchFamily="34" charset="0"/>
                <a:ea typeface="黑体" pitchFamily="2" charset="-122"/>
                <a:cs typeface="Arial" pitchFamily="34" charset="0"/>
              </a:rPr>
              <a:t>25-50% </a:t>
            </a:r>
            <a:r>
              <a:rPr lang="zh-CN" altLang="en-US" sz="800" b="0" i="0" baseline="0" dirty="0">
                <a:solidFill>
                  <a:schemeClr val="tx1"/>
                </a:solidFill>
                <a:latin typeface="Arial" pitchFamily="34" charset="0"/>
                <a:ea typeface="黑体" pitchFamily="2" charset="-122"/>
                <a:cs typeface="Arial" pitchFamily="34" charset="0"/>
              </a:rPr>
              <a:t>的桌面朝此方向发展</a:t>
            </a:r>
            <a:r>
              <a:rPr lang="zh-CN" altLang="en-US" sz="800" b="0" i="0" baseline="0" dirty="0" smtClean="0">
                <a:solidFill>
                  <a:schemeClr val="tx1"/>
                </a:solidFill>
                <a:latin typeface="Arial" pitchFamily="34" charset="0"/>
                <a:ea typeface="黑体" pitchFamily="2" charset="-122"/>
                <a:cs typeface="Arial" pitchFamily="34" charset="0"/>
              </a:rPr>
              <a:t>！所有</a:t>
            </a:r>
            <a:r>
              <a:rPr lang="zh-CN" altLang="en-US" sz="800" b="0" i="0" baseline="0" dirty="0">
                <a:solidFill>
                  <a:schemeClr val="tx1"/>
                </a:solidFill>
                <a:latin typeface="Arial" pitchFamily="34" charset="0"/>
                <a:ea typeface="黑体" pitchFamily="2" charset="-122"/>
                <a:cs typeface="Arial" pitchFamily="34" charset="0"/>
              </a:rPr>
              <a:t>组织都在重组其公司，以应对这个新的 </a:t>
            </a:r>
            <a:r>
              <a:rPr lang="en-US" altLang="zh-CN" sz="800" b="0" i="0" baseline="0" dirty="0">
                <a:solidFill>
                  <a:schemeClr val="tx1"/>
                </a:solidFill>
                <a:latin typeface="Arial" pitchFamily="34" charset="0"/>
                <a:ea typeface="黑体" pitchFamily="2" charset="-122"/>
                <a:cs typeface="Arial" pitchFamily="34" charset="0"/>
              </a:rPr>
              <a:t>VXI </a:t>
            </a:r>
            <a:r>
              <a:rPr lang="zh-CN" altLang="en-US" sz="800" b="0" i="0" baseline="0" dirty="0">
                <a:solidFill>
                  <a:schemeClr val="tx1"/>
                </a:solidFill>
                <a:latin typeface="Arial" pitchFamily="34" charset="0"/>
                <a:ea typeface="黑体" pitchFamily="2" charset="-122"/>
                <a:cs typeface="Arial" pitchFamily="34" charset="0"/>
              </a:rPr>
              <a:t>方案</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由 </a:t>
            </a:r>
            <a:r>
              <a:rPr lang="en-US" altLang="zh-CN" sz="800" b="0" i="0" baseline="0" dirty="0">
                <a:solidFill>
                  <a:schemeClr val="tx1"/>
                </a:solidFill>
                <a:latin typeface="Arial" pitchFamily="34" charset="0"/>
                <a:ea typeface="黑体" pitchFamily="2" charset="-122"/>
                <a:cs typeface="Arial" pitchFamily="34" charset="0"/>
              </a:rPr>
              <a:t>CIO </a:t>
            </a:r>
            <a:r>
              <a:rPr lang="zh-CN" altLang="en-US" sz="800" b="0" i="0" baseline="0" dirty="0">
                <a:solidFill>
                  <a:schemeClr val="tx1"/>
                </a:solidFill>
                <a:latin typeface="Arial" pitchFamily="34" charset="0"/>
                <a:ea typeface="黑体" pitchFamily="2" charset="-122"/>
                <a:cs typeface="Arial" pitchFamily="34" charset="0"/>
              </a:rPr>
              <a:t>授权变革</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考察关于流程和人员的技术。</a:t>
            </a:r>
          </a:p>
          <a:p>
            <a:pPr marL="0" algn="l" defTabSz="914400">
              <a:buNone/>
            </a:pPr>
            <a:endParaRPr lang="zh-CN" altLang="en-US" sz="800" baseline="0" dirty="0" smtClean="0">
              <a:latin typeface="Arial" pitchFamily="34" charset="0"/>
              <a:ea typeface="黑体" pitchFamily="2" charset="-122"/>
              <a:cs typeface="Arial" pitchFamily="34" charset="0"/>
            </a:endParaRPr>
          </a:p>
          <a:p>
            <a:pPr marL="0" algn="l" defTabSz="914400">
              <a:buNone/>
            </a:pPr>
            <a:r>
              <a:rPr lang="zh-CN" altLang="en-US" sz="800" b="0" i="0" baseline="0" dirty="0" smtClean="0">
                <a:solidFill>
                  <a:schemeClr val="tx1"/>
                </a:solidFill>
                <a:latin typeface="Arial" pitchFamily="34" charset="0"/>
                <a:ea typeface="黑体" pitchFamily="2" charset="-122"/>
                <a:cs typeface="Arial" pitchFamily="34" charset="0"/>
              </a:rPr>
              <a:t>我们</a:t>
            </a:r>
            <a:r>
              <a:rPr lang="zh-CN" altLang="en-US" sz="800" b="0" i="0" baseline="0" dirty="0">
                <a:solidFill>
                  <a:schemeClr val="tx1"/>
                </a:solidFill>
                <a:latin typeface="Arial" pitchFamily="34" charset="0"/>
                <a:ea typeface="黑体" pitchFamily="2" charset="-122"/>
                <a:cs typeface="Arial" pitchFamily="34" charset="0"/>
              </a:rPr>
              <a:t>的 </a:t>
            </a:r>
            <a:r>
              <a:rPr lang="en-US" altLang="zh-CN" sz="800" b="0" i="0" baseline="0" dirty="0">
                <a:solidFill>
                  <a:schemeClr val="tx1"/>
                </a:solidFill>
                <a:latin typeface="Arial" pitchFamily="34" charset="0"/>
                <a:ea typeface="黑体" pitchFamily="2" charset="-122"/>
                <a:cs typeface="Arial" pitchFamily="34" charset="0"/>
              </a:rPr>
              <a:t>80% </a:t>
            </a:r>
            <a:r>
              <a:rPr lang="zh-CN" altLang="en-US" sz="800" b="0" i="0" baseline="0" dirty="0">
                <a:solidFill>
                  <a:schemeClr val="tx1"/>
                </a:solidFill>
                <a:latin typeface="Arial" pitchFamily="34" charset="0"/>
                <a:ea typeface="黑体" pitchFamily="2" charset="-122"/>
                <a:cs typeface="Arial" pitchFamily="34" charset="0"/>
              </a:rPr>
              <a:t>以上的客户正在考虑此环境中的虚拟化</a:t>
            </a:r>
            <a:r>
              <a:rPr lang="zh-CN" altLang="en-US" sz="800" b="0" i="0" baseline="0" dirty="0" smtClean="0">
                <a:solidFill>
                  <a:schemeClr val="tx1"/>
                </a:solidFill>
                <a:latin typeface="Arial" pitchFamily="34" charset="0"/>
                <a:ea typeface="黑体" pitchFamily="2" charset="-122"/>
                <a:cs typeface="Arial" pitchFamily="34" charset="0"/>
              </a:rPr>
              <a:t>。一些</a:t>
            </a:r>
            <a:r>
              <a:rPr lang="zh-CN" altLang="en-US" sz="800" b="0" i="0" baseline="0" dirty="0">
                <a:solidFill>
                  <a:schemeClr val="tx1"/>
                </a:solidFill>
                <a:latin typeface="Arial" pitchFamily="34" charset="0"/>
                <a:ea typeface="黑体" pitchFamily="2" charset="-122"/>
                <a:cs typeface="Arial" pitchFamily="34" charset="0"/>
              </a:rPr>
              <a:t>关键触发因素：</a:t>
            </a:r>
          </a:p>
          <a:p>
            <a:pPr marL="457200" lvl="1" algn="l" defTabSz="914400">
              <a:buNone/>
            </a:pPr>
            <a:r>
              <a:rPr lang="en-US" altLang="zh-CN" sz="800" b="0" i="0" baseline="0" dirty="0">
                <a:solidFill>
                  <a:schemeClr val="tx1"/>
                </a:solidFill>
                <a:latin typeface="Arial" pitchFamily="34" charset="0"/>
                <a:ea typeface="黑体" pitchFamily="2" charset="-122"/>
                <a:cs typeface="Arial" pitchFamily="34" charset="0"/>
              </a:rPr>
              <a:t>Windows 7 </a:t>
            </a:r>
            <a:r>
              <a:rPr lang="zh-CN" altLang="en-US" sz="800" b="0" i="0" baseline="0" dirty="0">
                <a:solidFill>
                  <a:schemeClr val="tx1"/>
                </a:solidFill>
                <a:latin typeface="Arial" pitchFamily="34" charset="0"/>
                <a:ea typeface="黑体" pitchFamily="2" charset="-122"/>
                <a:cs typeface="Arial" pitchFamily="34" charset="0"/>
              </a:rPr>
              <a:t>迁移。</a:t>
            </a:r>
          </a:p>
          <a:p>
            <a:pPr marL="457200" lvl="1" algn="l" defTabSz="914400">
              <a:buNone/>
            </a:pPr>
            <a:r>
              <a:rPr lang="zh-CN" altLang="en-US" sz="800" b="0" i="0" baseline="0" dirty="0">
                <a:solidFill>
                  <a:schemeClr val="tx1"/>
                </a:solidFill>
                <a:latin typeface="Arial" pitchFamily="34" charset="0"/>
                <a:ea typeface="黑体" pitchFamily="2" charset="-122"/>
                <a:cs typeface="Arial" pitchFamily="34" charset="0"/>
              </a:rPr>
              <a:t>外派员工（呼叫中心）</a:t>
            </a:r>
          </a:p>
          <a:p>
            <a:pPr marL="457200" lvl="1" algn="l" defTabSz="914400">
              <a:buNone/>
            </a:pPr>
            <a:r>
              <a:rPr lang="zh-CN" altLang="en-US" sz="800" b="0" i="0" baseline="0" dirty="0">
                <a:solidFill>
                  <a:schemeClr val="tx1"/>
                </a:solidFill>
                <a:latin typeface="Arial" pitchFamily="34" charset="0"/>
                <a:ea typeface="黑体" pitchFamily="2" charset="-122"/>
                <a:cs typeface="Arial" pitchFamily="34" charset="0"/>
              </a:rPr>
              <a:t>服务器的绿色区域机会</a:t>
            </a:r>
          </a:p>
          <a:p>
            <a:pPr marL="457200" lvl="1" algn="l" defTabSz="914400">
              <a:buNone/>
            </a:pPr>
            <a:r>
              <a:rPr lang="zh-CN" altLang="en-US" sz="800" b="0" i="0" baseline="0" dirty="0">
                <a:solidFill>
                  <a:schemeClr val="tx1"/>
                </a:solidFill>
                <a:latin typeface="Arial" pitchFamily="34" charset="0"/>
                <a:ea typeface="黑体" pitchFamily="2" charset="-122"/>
                <a:cs typeface="Arial" pitchFamily="34" charset="0"/>
              </a:rPr>
              <a:t>在 </a:t>
            </a:r>
            <a:r>
              <a:rPr lang="en-US" altLang="zh-CN" sz="800" b="0" i="0" baseline="0" dirty="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升级周期内，与 </a:t>
            </a:r>
            <a:r>
              <a:rPr lang="en-US" altLang="zh-CN" sz="800" b="0" i="0" baseline="0" dirty="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同行建立合作伙伴关系</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en-US" altLang="zh-CN" sz="800" b="0" i="0" baseline="0" dirty="0" err="1" smtClean="0">
                <a:solidFill>
                  <a:schemeClr val="tx1"/>
                </a:solidFill>
                <a:latin typeface="Arial" pitchFamily="34" charset="0"/>
                <a:ea typeface="黑体" pitchFamily="2" charset="-122"/>
                <a:cs typeface="Arial" pitchFamily="34" charset="0"/>
              </a:rPr>
              <a:t>VMworld</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分析师发现，尝试将 </a:t>
            </a:r>
            <a:r>
              <a:rPr lang="en-US" altLang="zh-CN" sz="800" b="0" i="0" baseline="0" dirty="0">
                <a:solidFill>
                  <a:schemeClr val="tx1"/>
                </a:solidFill>
                <a:latin typeface="Arial" pitchFamily="34" charset="0"/>
                <a:ea typeface="黑体" pitchFamily="2" charset="-122"/>
                <a:cs typeface="Arial" pitchFamily="34" charset="0"/>
              </a:rPr>
              <a:t>UC </a:t>
            </a:r>
            <a:r>
              <a:rPr lang="zh-CN" altLang="en-US" sz="800" b="0" i="0" baseline="0" dirty="0">
                <a:solidFill>
                  <a:schemeClr val="tx1"/>
                </a:solidFill>
                <a:latin typeface="Arial" pitchFamily="34" charset="0"/>
                <a:ea typeface="黑体" pitchFamily="2" charset="-122"/>
                <a:cs typeface="Arial" pitchFamily="34" charset="0"/>
              </a:rPr>
              <a:t>和 </a:t>
            </a:r>
            <a:r>
              <a:rPr lang="en-US" altLang="zh-CN" sz="800" b="0" i="0" baseline="0" dirty="0">
                <a:solidFill>
                  <a:schemeClr val="tx1"/>
                </a:solidFill>
                <a:latin typeface="Arial" pitchFamily="34" charset="0"/>
                <a:ea typeface="黑体" pitchFamily="2" charset="-122"/>
                <a:cs typeface="Arial" pitchFamily="34" charset="0"/>
              </a:rPr>
              <a:t>DV </a:t>
            </a:r>
            <a:r>
              <a:rPr lang="zh-CN" altLang="en-US" sz="800" b="0" i="0" baseline="0" dirty="0">
                <a:solidFill>
                  <a:schemeClr val="tx1"/>
                </a:solidFill>
                <a:latin typeface="Arial" pitchFamily="34" charset="0"/>
                <a:ea typeface="黑体" pitchFamily="2" charset="-122"/>
                <a:cs typeface="Arial" pitchFamily="34" charset="0"/>
              </a:rPr>
              <a:t>集中在一起的客户数量之多，使他跟到很惊奇</a:t>
            </a:r>
            <a:r>
              <a:rPr lang="zh-CN" altLang="en-US" sz="800" b="0" i="0" baseline="0" dirty="0" smtClean="0">
                <a:solidFill>
                  <a:schemeClr val="tx1"/>
                </a:solidFill>
                <a:latin typeface="Arial" pitchFamily="34" charset="0"/>
                <a:ea typeface="黑体" pitchFamily="2" charset="-122"/>
                <a:cs typeface="Arial" pitchFamily="34" charset="0"/>
              </a:rPr>
              <a:t>。与 </a:t>
            </a:r>
            <a:r>
              <a:rPr lang="en-US" altLang="zh-CN" sz="800" b="0" i="0" baseline="0" dirty="0">
                <a:solidFill>
                  <a:schemeClr val="tx1"/>
                </a:solidFill>
                <a:latin typeface="Arial" pitchFamily="34" charset="0"/>
                <a:ea typeface="黑体" pitchFamily="2" charset="-122"/>
                <a:cs typeface="Arial" pitchFamily="34" charset="0"/>
              </a:rPr>
              <a:t>UC </a:t>
            </a:r>
            <a:r>
              <a:rPr lang="zh-CN" altLang="en-US" sz="800" b="0" i="0" baseline="0" dirty="0">
                <a:solidFill>
                  <a:schemeClr val="tx1"/>
                </a:solidFill>
                <a:latin typeface="Arial" pitchFamily="34" charset="0"/>
                <a:ea typeface="黑体" pitchFamily="2" charset="-122"/>
                <a:cs typeface="Arial" pitchFamily="34" charset="0"/>
              </a:rPr>
              <a:t>和 </a:t>
            </a:r>
            <a:r>
              <a:rPr lang="en-US" altLang="zh-CN" sz="800" b="0" i="0" baseline="0" dirty="0">
                <a:solidFill>
                  <a:schemeClr val="tx1"/>
                </a:solidFill>
                <a:latin typeface="Arial" pitchFamily="34" charset="0"/>
                <a:ea typeface="黑体" pitchFamily="2" charset="-122"/>
                <a:cs typeface="Arial" pitchFamily="34" charset="0"/>
              </a:rPr>
              <a:t>DV </a:t>
            </a:r>
            <a:r>
              <a:rPr lang="zh-CN" altLang="en-US" sz="800" b="0" i="0" baseline="0" dirty="0">
                <a:solidFill>
                  <a:schemeClr val="tx1"/>
                </a:solidFill>
                <a:latin typeface="Arial" pitchFamily="34" charset="0"/>
                <a:ea typeface="黑体" pitchFamily="2" charset="-122"/>
                <a:cs typeface="Arial" pitchFamily="34" charset="0"/>
              </a:rPr>
              <a:t>的合作关系以及升级周期在一起进行</a:t>
            </a:r>
            <a:r>
              <a:rPr lang="zh-CN" altLang="en-US" sz="800" b="0" i="0" baseline="0" dirty="0" smtClean="0">
                <a:solidFill>
                  <a:schemeClr val="tx1"/>
                </a:solidFill>
                <a:latin typeface="Arial" pitchFamily="34" charset="0"/>
                <a:ea typeface="黑体" pitchFamily="2" charset="-122"/>
                <a:cs typeface="Arial" pitchFamily="34" charset="0"/>
              </a:rPr>
              <a:t>。思科</a:t>
            </a:r>
            <a:r>
              <a:rPr lang="zh-CN" altLang="en-US" sz="800" b="0" i="0" baseline="0" dirty="0">
                <a:solidFill>
                  <a:schemeClr val="tx1"/>
                </a:solidFill>
                <a:latin typeface="Arial" pitchFamily="34" charset="0"/>
                <a:ea typeface="黑体" pitchFamily="2" charset="-122"/>
                <a:cs typeface="Arial" pitchFamily="34" charset="0"/>
              </a:rPr>
              <a:t>完美定位于此。</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zh-CN" altLang="en-US" sz="800" b="0" i="0" baseline="0" dirty="0" smtClean="0">
                <a:solidFill>
                  <a:schemeClr val="tx1"/>
                </a:solidFill>
                <a:latin typeface="Arial" pitchFamily="34" charset="0"/>
                <a:ea typeface="黑体" pitchFamily="2" charset="-122"/>
                <a:cs typeface="Arial" pitchFamily="34" charset="0"/>
              </a:rPr>
              <a:t>对</a:t>
            </a:r>
            <a:r>
              <a:rPr lang="zh-CN" altLang="en-US" sz="800" b="0" i="0" baseline="0" dirty="0">
                <a:solidFill>
                  <a:schemeClr val="tx1"/>
                </a:solidFill>
                <a:latin typeface="Arial" pitchFamily="34" charset="0"/>
                <a:ea typeface="黑体" pitchFamily="2" charset="-122"/>
                <a:cs typeface="Arial" pitchFamily="34" charset="0"/>
              </a:rPr>
              <a:t>桌面弹出屏幕，技术上并无很大区别</a:t>
            </a:r>
            <a:r>
              <a:rPr lang="zh-CN" altLang="en-US" sz="800" b="0" i="0" baseline="0" dirty="0" smtClean="0">
                <a:solidFill>
                  <a:schemeClr val="tx1"/>
                </a:solidFill>
                <a:latin typeface="Arial" pitchFamily="34" charset="0"/>
                <a:ea typeface="黑体" pitchFamily="2" charset="-122"/>
                <a:cs typeface="Arial" pitchFamily="34" charset="0"/>
              </a:rPr>
              <a:t>。</a:t>
            </a:r>
            <a:r>
              <a:rPr lang="en-US" altLang="zh-CN" sz="800" b="0" i="0" baseline="0" dirty="0" smtClean="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中作为 </a:t>
            </a:r>
            <a:r>
              <a:rPr lang="en-US" altLang="zh-CN" sz="800" b="0" i="0" baseline="0" dirty="0">
                <a:solidFill>
                  <a:schemeClr val="tx1"/>
                </a:solidFill>
                <a:latin typeface="Arial" pitchFamily="34" charset="0"/>
                <a:ea typeface="黑体" pitchFamily="2" charset="-122"/>
                <a:cs typeface="Arial" pitchFamily="34" charset="0"/>
              </a:rPr>
              <a:t>PC </a:t>
            </a:r>
            <a:r>
              <a:rPr lang="zh-CN" altLang="en-US" sz="800" b="0" i="0" baseline="0" dirty="0">
                <a:solidFill>
                  <a:schemeClr val="tx1"/>
                </a:solidFill>
                <a:latin typeface="Arial" pitchFamily="34" charset="0"/>
                <a:ea typeface="黑体" pitchFamily="2" charset="-122"/>
                <a:cs typeface="Arial" pitchFamily="34" charset="0"/>
              </a:rPr>
              <a:t>运行的虚拟机</a:t>
            </a:r>
            <a:r>
              <a:rPr lang="zh-CN" altLang="en-US" sz="800" b="0" i="0" baseline="0" dirty="0" smtClean="0">
                <a:solidFill>
                  <a:schemeClr val="tx1"/>
                </a:solidFill>
                <a:latin typeface="Arial" pitchFamily="34" charset="0"/>
                <a:ea typeface="黑体" pitchFamily="2" charset="-122"/>
                <a:cs typeface="Arial" pitchFamily="34" charset="0"/>
              </a:rPr>
              <a:t>。与</a:t>
            </a:r>
            <a:r>
              <a:rPr lang="zh-CN" altLang="en-US" sz="800" b="0" i="0" baseline="0" dirty="0">
                <a:solidFill>
                  <a:schemeClr val="tx1"/>
                </a:solidFill>
                <a:latin typeface="Arial" pitchFamily="34" charset="0"/>
                <a:ea typeface="黑体" pitchFamily="2" charset="-122"/>
                <a:cs typeface="Arial" pitchFamily="34" charset="0"/>
              </a:rPr>
              <a:t>常规方式相同的连接</a:t>
            </a:r>
            <a:r>
              <a:rPr lang="zh-CN" altLang="en-US" sz="800" b="0" i="0" baseline="0" dirty="0" smtClean="0">
                <a:solidFill>
                  <a:schemeClr val="tx1"/>
                </a:solidFill>
                <a:latin typeface="Arial" pitchFamily="34" charset="0"/>
                <a:ea typeface="黑体" pitchFamily="2" charset="-122"/>
                <a:cs typeface="Arial" pitchFamily="34" charset="0"/>
              </a:rPr>
              <a:t>。用户</a:t>
            </a:r>
            <a:r>
              <a:rPr lang="zh-CN" altLang="en-US" sz="800" b="0" i="0" baseline="0" dirty="0">
                <a:solidFill>
                  <a:schemeClr val="tx1"/>
                </a:solidFill>
                <a:latin typeface="Arial" pitchFamily="34" charset="0"/>
                <a:ea typeface="黑体" pitchFamily="2" charset="-122"/>
                <a:cs typeface="Arial" pitchFamily="34" charset="0"/>
              </a:rPr>
              <a:t>在其监视器上看到</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能够让 </a:t>
            </a:r>
            <a:r>
              <a:rPr lang="en-US" altLang="zh-CN" sz="800" b="0" i="0" baseline="0" dirty="0">
                <a:solidFill>
                  <a:schemeClr val="tx1"/>
                </a:solidFill>
                <a:latin typeface="Arial" pitchFamily="34" charset="0"/>
                <a:ea typeface="黑体" pitchFamily="2" charset="-122"/>
                <a:cs typeface="Arial" pitchFamily="34" charset="0"/>
              </a:rPr>
              <a:t>UC </a:t>
            </a:r>
            <a:r>
              <a:rPr lang="zh-CN" altLang="en-US" sz="800" b="0" i="0" baseline="0" dirty="0">
                <a:solidFill>
                  <a:schemeClr val="tx1"/>
                </a:solidFill>
                <a:latin typeface="Arial" pitchFamily="34" charset="0"/>
                <a:ea typeface="黑体" pitchFamily="2" charset="-122"/>
                <a:cs typeface="Arial" pitchFamily="34" charset="0"/>
              </a:rPr>
              <a:t>应用程序在 </a:t>
            </a:r>
            <a:r>
              <a:rPr lang="en-US" altLang="zh-CN" sz="800" b="0" i="0" baseline="0" dirty="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中虚拟化，但在本地通过 </a:t>
            </a:r>
            <a:r>
              <a:rPr lang="en-US" altLang="zh-CN" sz="800" b="0" i="0" baseline="0" dirty="0">
                <a:solidFill>
                  <a:schemeClr val="tx1"/>
                </a:solidFill>
                <a:latin typeface="Arial" pitchFamily="34" charset="0"/>
                <a:ea typeface="黑体" pitchFamily="2" charset="-122"/>
                <a:cs typeface="Arial" pitchFamily="34" charset="0"/>
              </a:rPr>
              <a:t>CPI </a:t>
            </a:r>
            <a:r>
              <a:rPr lang="zh-CN" altLang="en-US" sz="800" b="0" i="0" baseline="0" dirty="0">
                <a:solidFill>
                  <a:schemeClr val="tx1"/>
                </a:solidFill>
                <a:latin typeface="Arial" pitchFamily="34" charset="0"/>
                <a:ea typeface="黑体" pitchFamily="2" charset="-122"/>
                <a:cs typeface="Arial" pitchFamily="34" charset="0"/>
              </a:rPr>
              <a:t>控制该电话才能工作</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en-US" altLang="zh-CN" sz="800" b="0" i="0" baseline="0" dirty="0" smtClean="0">
                <a:solidFill>
                  <a:schemeClr val="tx1"/>
                </a:solidFill>
                <a:latin typeface="Arial" pitchFamily="34" charset="0"/>
                <a:ea typeface="黑体" pitchFamily="2" charset="-122"/>
                <a:cs typeface="Arial" pitchFamily="34" charset="0"/>
              </a:rPr>
              <a:t>Microsoft</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关系</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对思科的意义</a:t>
            </a:r>
            <a:r>
              <a:rPr lang="zh-CN" altLang="en-US" sz="800" b="0" i="0" baseline="0" dirty="0" smtClean="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在虚拟化级别）将许可放置一边</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在 </a:t>
            </a:r>
            <a:r>
              <a:rPr lang="en-US" altLang="zh-CN" sz="800" b="0" i="0" baseline="0" dirty="0">
                <a:solidFill>
                  <a:schemeClr val="tx1"/>
                </a:solidFill>
                <a:latin typeface="Arial" pitchFamily="34" charset="0"/>
                <a:ea typeface="黑体" pitchFamily="2" charset="-122"/>
                <a:cs typeface="Arial" pitchFamily="34" charset="0"/>
              </a:rPr>
              <a:t>UC </a:t>
            </a:r>
            <a:r>
              <a:rPr lang="zh-CN" altLang="en-US" sz="800" b="0" i="0" baseline="0" dirty="0">
                <a:solidFill>
                  <a:schemeClr val="tx1"/>
                </a:solidFill>
                <a:latin typeface="Arial" pitchFamily="34" charset="0"/>
                <a:ea typeface="黑体" pitchFamily="2" charset="-122"/>
                <a:cs typeface="Arial" pitchFamily="34" charset="0"/>
              </a:rPr>
              <a:t>中合作应对 </a:t>
            </a:r>
            <a:r>
              <a:rPr lang="en-US" altLang="zh-CN" sz="800" b="0" i="0" baseline="0" dirty="0">
                <a:solidFill>
                  <a:schemeClr val="tx1"/>
                </a:solidFill>
                <a:latin typeface="Arial" pitchFamily="34" charset="0"/>
                <a:ea typeface="黑体" pitchFamily="2" charset="-122"/>
                <a:cs typeface="Arial" pitchFamily="34" charset="0"/>
              </a:rPr>
              <a:t>OCS ….</a:t>
            </a:r>
            <a:r>
              <a:rPr lang="zh-CN" altLang="en-US" sz="800" b="0" i="0" baseline="0" dirty="0">
                <a:solidFill>
                  <a:schemeClr val="tx1"/>
                </a:solidFill>
                <a:latin typeface="Arial" pitchFamily="34" charset="0"/>
                <a:ea typeface="黑体" pitchFamily="2" charset="-122"/>
                <a:cs typeface="Arial" pitchFamily="34" charset="0"/>
              </a:rPr>
              <a:t>在竞争某些领域时重叠，在其他领域合作</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我们在 </a:t>
            </a:r>
            <a:r>
              <a:rPr lang="en-US" altLang="zh-CN" sz="800" b="0" i="0" baseline="0" dirty="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中所做的事情与在端点做的事情不同</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合作与竞争。</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en-US" altLang="zh-CN" sz="800" b="0" i="0" baseline="0" dirty="0" smtClean="0">
                <a:solidFill>
                  <a:schemeClr val="tx1"/>
                </a:solidFill>
                <a:latin typeface="Arial" pitchFamily="34" charset="0"/>
                <a:ea typeface="黑体" pitchFamily="2" charset="-122"/>
                <a:cs typeface="Arial" pitchFamily="34" charset="0"/>
              </a:rPr>
              <a:t>Citrix </a:t>
            </a:r>
            <a:r>
              <a:rPr lang="zh-CN" altLang="en-US" sz="800" b="0" i="0" baseline="0" dirty="0">
                <a:solidFill>
                  <a:schemeClr val="tx1"/>
                </a:solidFill>
                <a:latin typeface="Arial" pitchFamily="34" charset="0"/>
                <a:ea typeface="黑体" pitchFamily="2" charset="-122"/>
                <a:cs typeface="Arial" pitchFamily="34" charset="0"/>
              </a:rPr>
              <a:t>和 </a:t>
            </a:r>
            <a:r>
              <a:rPr lang="en-US" altLang="zh-CN" sz="800" b="0" i="0" baseline="0" dirty="0" err="1">
                <a:solidFill>
                  <a:schemeClr val="tx1"/>
                </a:solidFill>
                <a:latin typeface="Arial" pitchFamily="34" charset="0"/>
                <a:ea typeface="黑体" pitchFamily="2" charset="-122"/>
                <a:cs typeface="Arial" pitchFamily="34" charset="0"/>
              </a:rPr>
              <a:t>Vmware</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是虚拟机监控程序领域中最大的参与者。</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zh-CN" altLang="en-US" sz="800" b="0" i="0" baseline="0" dirty="0" smtClean="0">
                <a:solidFill>
                  <a:schemeClr val="tx1"/>
                </a:solidFill>
                <a:latin typeface="Arial" pitchFamily="34" charset="0"/>
                <a:ea typeface="黑体" pitchFamily="2" charset="-122"/>
                <a:cs typeface="Arial" pitchFamily="34" charset="0"/>
              </a:rPr>
              <a:t>定价</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将具有竞争力</a:t>
            </a:r>
            <a:r>
              <a:rPr lang="zh-CN" altLang="en-US" sz="800" b="0" i="0" baseline="0" dirty="0" smtClean="0">
                <a:solidFill>
                  <a:schemeClr val="tx1"/>
                </a:solidFill>
                <a:latin typeface="Arial" pitchFamily="34" charset="0"/>
                <a:ea typeface="黑体" pitchFamily="2" charset="-122"/>
                <a:cs typeface="Arial" pitchFamily="34" charset="0"/>
              </a:rPr>
              <a:t>。为</a:t>
            </a:r>
            <a:r>
              <a:rPr lang="zh-CN" altLang="en-US" sz="800" b="0" i="0" baseline="0" dirty="0">
                <a:solidFill>
                  <a:schemeClr val="tx1"/>
                </a:solidFill>
                <a:latin typeface="Arial" pitchFamily="34" charset="0"/>
                <a:ea typeface="黑体" pitchFamily="2" charset="-122"/>
                <a:cs typeface="Arial" pitchFamily="34" charset="0"/>
              </a:rPr>
              <a:t>“解决方案”中的价值</a:t>
            </a:r>
            <a:r>
              <a:rPr lang="zh-CN" altLang="en-US" sz="800" b="0" i="0" baseline="0" dirty="0" smtClean="0">
                <a:solidFill>
                  <a:schemeClr val="tx1"/>
                </a:solidFill>
                <a:latin typeface="Arial" pitchFamily="34" charset="0"/>
                <a:ea typeface="黑体" pitchFamily="2" charset="-122"/>
                <a:cs typeface="Arial" pitchFamily="34" charset="0"/>
              </a:rPr>
              <a:t>定价范围</a:t>
            </a:r>
            <a:r>
              <a:rPr lang="zh-CN" altLang="en-US" sz="800" b="0" i="0" baseline="0" dirty="0">
                <a:solidFill>
                  <a:schemeClr val="tx1"/>
                </a:solidFill>
                <a:latin typeface="Arial" pitchFamily="34" charset="0"/>
                <a:ea typeface="黑体" pitchFamily="2" charset="-122"/>
                <a:cs typeface="Arial" pitchFamily="34" charset="0"/>
              </a:rPr>
              <a:t>在 </a:t>
            </a:r>
            <a:r>
              <a:rPr lang="en-US" altLang="zh-CN" sz="800" b="0" i="0" baseline="0" dirty="0">
                <a:solidFill>
                  <a:schemeClr val="tx1"/>
                </a:solidFill>
                <a:latin typeface="Arial" pitchFamily="34" charset="0"/>
                <a:ea typeface="黑体" pitchFamily="2" charset="-122"/>
                <a:cs typeface="Arial" pitchFamily="34" charset="0"/>
              </a:rPr>
              <a:t>$300-400/</a:t>
            </a:r>
            <a:r>
              <a:rPr lang="zh-CN" altLang="en-US" sz="800" b="0" i="0" baseline="0" dirty="0">
                <a:solidFill>
                  <a:schemeClr val="tx1"/>
                </a:solidFill>
                <a:latin typeface="Arial" pitchFamily="34" charset="0"/>
                <a:ea typeface="黑体" pitchFamily="2" charset="-122"/>
                <a:cs typeface="Arial" pitchFamily="34" charset="0"/>
              </a:rPr>
              <a:t>单位 </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zh-CN" altLang="en-US" sz="800" b="0" i="0" baseline="0" dirty="0" smtClean="0">
                <a:solidFill>
                  <a:schemeClr val="tx1"/>
                </a:solidFill>
                <a:latin typeface="Arial" pitchFamily="34" charset="0"/>
                <a:ea typeface="黑体" pitchFamily="2" charset="-122"/>
                <a:cs typeface="Arial" pitchFamily="34" charset="0"/>
              </a:rPr>
              <a:t>携带</a:t>
            </a:r>
            <a:r>
              <a:rPr lang="zh-CN" altLang="en-US" sz="800" b="0" i="0" baseline="0" dirty="0">
                <a:solidFill>
                  <a:schemeClr val="tx1"/>
                </a:solidFill>
                <a:latin typeface="Arial" pitchFamily="34" charset="0"/>
                <a:ea typeface="黑体" pitchFamily="2" charset="-122"/>
                <a:cs typeface="Arial" pitchFamily="34" charset="0"/>
              </a:rPr>
              <a:t>您自己的设备</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员工携带自己的笔记本电脑</a:t>
            </a:r>
            <a:r>
              <a:rPr lang="zh-CN" altLang="en-US" sz="800" b="0" i="0" baseline="0" dirty="0" smtClean="0">
                <a:solidFill>
                  <a:schemeClr val="tx1"/>
                </a:solidFill>
                <a:latin typeface="Arial" pitchFamily="34" charset="0"/>
                <a:ea typeface="黑体" pitchFamily="2" charset="-122"/>
                <a:cs typeface="Arial" pitchFamily="34" charset="0"/>
              </a:rPr>
              <a:t>。无论</a:t>
            </a:r>
            <a:r>
              <a:rPr lang="zh-CN" altLang="en-US" sz="800" b="0" i="0" baseline="0" dirty="0">
                <a:solidFill>
                  <a:schemeClr val="tx1"/>
                </a:solidFill>
                <a:latin typeface="Arial" pitchFamily="34" charset="0"/>
                <a:ea typeface="黑体" pitchFamily="2" charset="-122"/>
                <a:cs typeface="Arial" pitchFamily="34" charset="0"/>
              </a:rPr>
              <a:t>设备如何，只要您购买许可，设备就会工作</a:t>
            </a:r>
            <a:r>
              <a:rPr lang="zh-CN" altLang="en-US" sz="800" b="0" i="0" baseline="0" dirty="0" smtClean="0">
                <a:solidFill>
                  <a:schemeClr val="tx1"/>
                </a:solidFill>
                <a:latin typeface="Arial" pitchFamily="34" charset="0"/>
                <a:ea typeface="黑体" pitchFamily="2" charset="-122"/>
                <a:cs typeface="Arial" pitchFamily="34" charset="0"/>
              </a:rPr>
              <a:t>。范围</a:t>
            </a:r>
            <a:r>
              <a:rPr lang="zh-CN" altLang="en-US" sz="800" b="0" i="0" baseline="0" dirty="0">
                <a:solidFill>
                  <a:schemeClr val="tx1"/>
                </a:solidFill>
                <a:latin typeface="Arial" pitchFamily="34" charset="0"/>
                <a:ea typeface="黑体" pitchFamily="2" charset="-122"/>
                <a:cs typeface="Arial" pitchFamily="34" charset="0"/>
              </a:rPr>
              <a:t>广泛，不分设备，同类最佳</a:t>
            </a:r>
            <a:r>
              <a:rPr lang="zh-CN" altLang="en-US" sz="800" b="0" i="0" baseline="0" dirty="0" smtClean="0">
                <a:solidFill>
                  <a:schemeClr val="tx1"/>
                </a:solidFill>
                <a:latin typeface="Arial" pitchFamily="34" charset="0"/>
                <a:ea typeface="黑体" pitchFamily="2" charset="-122"/>
                <a:cs typeface="Arial" pitchFamily="34" charset="0"/>
              </a:rPr>
              <a:t>。用户</a:t>
            </a:r>
            <a:r>
              <a:rPr lang="zh-CN" altLang="en-US" sz="800" b="0" i="0" baseline="0" dirty="0">
                <a:solidFill>
                  <a:schemeClr val="tx1"/>
                </a:solidFill>
                <a:latin typeface="Arial" pitchFamily="34" charset="0"/>
                <a:ea typeface="黑体" pitchFamily="2" charset="-122"/>
                <a:cs typeface="Arial" pitchFamily="34" charset="0"/>
              </a:rPr>
              <a:t>随意挑选，而不是将端点强加给用户。</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zh-CN" altLang="en-US" sz="800" b="0" i="0" baseline="0" dirty="0" smtClean="0">
                <a:solidFill>
                  <a:schemeClr val="tx1"/>
                </a:solidFill>
                <a:latin typeface="Arial" pitchFamily="34" charset="0"/>
                <a:ea typeface="黑体" pitchFamily="2" charset="-122"/>
                <a:cs typeface="Arial" pitchFamily="34" charset="0"/>
              </a:rPr>
              <a:t>这种</a:t>
            </a:r>
            <a:r>
              <a:rPr lang="zh-CN" altLang="en-US" sz="800" b="0" i="0" baseline="0" dirty="0">
                <a:solidFill>
                  <a:schemeClr val="tx1"/>
                </a:solidFill>
                <a:latin typeface="Arial" pitchFamily="34" charset="0"/>
                <a:ea typeface="黑体" pitchFamily="2" charset="-122"/>
                <a:cs typeface="Arial" pitchFamily="34" charset="0"/>
              </a:rPr>
              <a:t>理念的相当一部分来自于 </a:t>
            </a:r>
            <a:r>
              <a:rPr lang="en-US" altLang="zh-CN" sz="800" b="0" i="0" baseline="0" dirty="0">
                <a:solidFill>
                  <a:schemeClr val="tx1"/>
                </a:solidFill>
                <a:latin typeface="Arial" pitchFamily="34" charset="0"/>
                <a:ea typeface="黑体" pitchFamily="2" charset="-122"/>
                <a:cs typeface="Arial" pitchFamily="34" charset="0"/>
              </a:rPr>
              <a:t>GET </a:t>
            </a:r>
            <a:r>
              <a:rPr lang="zh-CN" altLang="en-US" sz="800" b="0" i="0" baseline="0" dirty="0">
                <a:solidFill>
                  <a:schemeClr val="tx1"/>
                </a:solidFill>
                <a:latin typeface="Arial" pitchFamily="34" charset="0"/>
                <a:ea typeface="黑体" pitchFamily="2" charset="-122"/>
                <a:cs typeface="Arial" pitchFamily="34" charset="0"/>
              </a:rPr>
              <a:t>团队的销售组织</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引起客户的极大兴趣</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由于销售团队对 </a:t>
            </a:r>
            <a:r>
              <a:rPr lang="en-US" altLang="zh-CN" sz="800" b="0" i="0" baseline="0" dirty="0">
                <a:solidFill>
                  <a:schemeClr val="tx1"/>
                </a:solidFill>
                <a:latin typeface="Arial" pitchFamily="34" charset="0"/>
                <a:ea typeface="黑体" pitchFamily="2" charset="-122"/>
                <a:cs typeface="Arial" pitchFamily="34" charset="0"/>
              </a:rPr>
              <a:t>CDO </a:t>
            </a:r>
            <a:r>
              <a:rPr lang="zh-CN" altLang="en-US" sz="800" b="0" i="0" baseline="0" dirty="0">
                <a:solidFill>
                  <a:schemeClr val="tx1"/>
                </a:solidFill>
                <a:latin typeface="Arial" pitchFamily="34" charset="0"/>
                <a:ea typeface="黑体" pitchFamily="2" charset="-122"/>
                <a:cs typeface="Arial" pitchFamily="34" charset="0"/>
              </a:rPr>
              <a:t>有此要求，因而积累了许多信用。</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en-US" altLang="zh-CN" sz="800" b="0" i="0" baseline="0" dirty="0" smtClean="0">
                <a:solidFill>
                  <a:schemeClr val="tx1"/>
                </a:solidFill>
                <a:latin typeface="Arial" pitchFamily="34" charset="0"/>
                <a:ea typeface="黑体" pitchFamily="2" charset="-122"/>
                <a:cs typeface="Arial" pitchFamily="34" charset="0"/>
              </a:rPr>
              <a:t>EBC </a:t>
            </a:r>
            <a:r>
              <a:rPr lang="zh-CN" altLang="en-US" sz="800" b="0" i="0" baseline="0" dirty="0">
                <a:solidFill>
                  <a:schemeClr val="tx1"/>
                </a:solidFill>
                <a:latin typeface="Arial" pitchFamily="34" charset="0"/>
                <a:ea typeface="黑体" pitchFamily="2" charset="-122"/>
                <a:cs typeface="Arial" pitchFamily="34" charset="0"/>
              </a:rPr>
              <a:t>和便携式套件中将提供演示</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几个 </a:t>
            </a:r>
            <a:r>
              <a:rPr lang="en-US" altLang="zh-CN" sz="800" b="0" i="0" baseline="0" dirty="0">
                <a:solidFill>
                  <a:schemeClr val="tx1"/>
                </a:solidFill>
                <a:latin typeface="Arial" pitchFamily="34" charset="0"/>
                <a:ea typeface="黑体" pitchFamily="2" charset="-122"/>
                <a:cs typeface="Arial" pitchFamily="34" charset="0"/>
              </a:rPr>
              <a:t>VD</a:t>
            </a:r>
            <a:r>
              <a:rPr lang="zh-CN" altLang="en-US" sz="800" b="0" i="0" baseline="0" dirty="0">
                <a:solidFill>
                  <a:schemeClr val="tx1"/>
                </a:solidFill>
                <a:latin typeface="Arial" pitchFamily="34" charset="0"/>
                <a:ea typeface="黑体" pitchFamily="2" charset="-122"/>
                <a:cs typeface="Arial" pitchFamily="34" charset="0"/>
              </a:rPr>
              <a:t>、</a:t>
            </a:r>
            <a:r>
              <a:rPr lang="en-US" altLang="zh-CN" sz="800" b="0" i="0" baseline="0" dirty="0">
                <a:solidFill>
                  <a:schemeClr val="tx1"/>
                </a:solidFill>
                <a:latin typeface="Arial" pitchFamily="34" charset="0"/>
                <a:ea typeface="黑体" pitchFamily="2" charset="-122"/>
                <a:cs typeface="Arial" pitchFamily="34" charset="0"/>
              </a:rPr>
              <a:t>Quad </a:t>
            </a:r>
            <a:r>
              <a:rPr lang="zh-CN" altLang="en-US" sz="800" b="0" i="0" baseline="0" dirty="0">
                <a:solidFill>
                  <a:schemeClr val="tx1"/>
                </a:solidFill>
                <a:latin typeface="Arial" pitchFamily="34" charset="0"/>
                <a:ea typeface="黑体" pitchFamily="2" charset="-122"/>
                <a:cs typeface="Arial" pitchFamily="34" charset="0"/>
              </a:rPr>
              <a:t>等</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一个使用 </a:t>
            </a:r>
            <a:r>
              <a:rPr lang="en-US" altLang="zh-CN" sz="800" b="0" i="0" baseline="0" dirty="0">
                <a:solidFill>
                  <a:schemeClr val="tx1"/>
                </a:solidFill>
                <a:latin typeface="Arial" pitchFamily="34" charset="0"/>
                <a:ea typeface="黑体" pitchFamily="2" charset="-122"/>
                <a:cs typeface="Arial" pitchFamily="34" charset="0"/>
              </a:rPr>
              <a:t>Quad </a:t>
            </a:r>
            <a:r>
              <a:rPr lang="zh-CN" altLang="en-US" sz="800" b="0" i="0" baseline="0" dirty="0">
                <a:solidFill>
                  <a:schemeClr val="tx1"/>
                </a:solidFill>
                <a:latin typeface="Arial" pitchFamily="34" charset="0"/>
                <a:ea typeface="黑体" pitchFamily="2" charset="-122"/>
                <a:cs typeface="Arial" pitchFamily="34" charset="0"/>
              </a:rPr>
              <a:t>通过 </a:t>
            </a:r>
            <a:r>
              <a:rPr lang="en-US" altLang="zh-CN" sz="800" b="0" i="0" baseline="0" dirty="0">
                <a:solidFill>
                  <a:schemeClr val="tx1"/>
                </a:solidFill>
                <a:latin typeface="Arial" pitchFamily="34" charset="0"/>
                <a:ea typeface="黑体" pitchFamily="2" charset="-122"/>
                <a:cs typeface="Arial" pitchFamily="34" charset="0"/>
              </a:rPr>
              <a:t>CUPC </a:t>
            </a:r>
            <a:r>
              <a:rPr lang="zh-CN" altLang="en-US" sz="800" b="0" i="0" baseline="0" dirty="0">
                <a:solidFill>
                  <a:schemeClr val="tx1"/>
                </a:solidFill>
                <a:latin typeface="Arial" pitchFamily="34" charset="0"/>
                <a:ea typeface="黑体" pitchFamily="2" charset="-122"/>
                <a:cs typeface="Arial" pitchFamily="34" charset="0"/>
              </a:rPr>
              <a:t>呼叫另一个</a:t>
            </a:r>
            <a:r>
              <a:rPr lang="en-US" altLang="zh-CN" sz="800" b="0" i="0" baseline="0" dirty="0">
                <a:solidFill>
                  <a:schemeClr val="tx1"/>
                </a:solidFill>
                <a:latin typeface="Arial" pitchFamily="34" charset="0"/>
                <a:ea typeface="黑体" pitchFamily="2" charset="-122"/>
                <a:cs typeface="Arial" pitchFamily="34" charset="0"/>
              </a:rPr>
              <a:t>…</a:t>
            </a:r>
            <a:r>
              <a:rPr lang="zh-CN" altLang="en-US" sz="800" b="0" i="0" baseline="0" dirty="0">
                <a:solidFill>
                  <a:schemeClr val="tx1"/>
                </a:solidFill>
                <a:latin typeface="Arial" pitchFamily="34" charset="0"/>
                <a:ea typeface="黑体" pitchFamily="2" charset="-122"/>
                <a:cs typeface="Arial" pitchFamily="34" charset="0"/>
              </a:rPr>
              <a:t>演示是销售支持的重要部分。</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zh-CN" altLang="en-US" sz="800" b="0" i="0" baseline="0" dirty="0" smtClean="0">
                <a:solidFill>
                  <a:schemeClr val="tx1"/>
                </a:solidFill>
                <a:latin typeface="Arial" pitchFamily="34" charset="0"/>
                <a:ea typeface="黑体" pitchFamily="2" charset="-122"/>
                <a:cs typeface="Arial" pitchFamily="34" charset="0"/>
              </a:rPr>
              <a:t>客户</a:t>
            </a:r>
            <a:r>
              <a:rPr lang="zh-CN" altLang="en-US" sz="800" b="0" i="0" baseline="0" dirty="0">
                <a:solidFill>
                  <a:schemeClr val="tx1"/>
                </a:solidFill>
                <a:latin typeface="Arial" pitchFamily="34" charset="0"/>
                <a:ea typeface="黑体" pitchFamily="2" charset="-122"/>
                <a:cs typeface="Arial" pitchFamily="34" charset="0"/>
              </a:rPr>
              <a:t>成功案例将是关键！ </a:t>
            </a:r>
          </a:p>
          <a:p>
            <a:pPr marL="457200" lvl="1" algn="l" defTabSz="914400">
              <a:buNone/>
            </a:pPr>
            <a:endParaRPr lang="zh-CN" altLang="en-US" sz="800" baseline="0" dirty="0" smtClean="0">
              <a:latin typeface="Arial" pitchFamily="34" charset="0"/>
              <a:ea typeface="黑体" pitchFamily="2" charset="-122"/>
              <a:cs typeface="Arial" pitchFamily="34" charset="0"/>
            </a:endParaRPr>
          </a:p>
          <a:p>
            <a:pPr marL="457200" lvl="1" algn="l" defTabSz="914400">
              <a:buNone/>
            </a:pPr>
            <a:r>
              <a:rPr lang="zh-CN" altLang="en-US" sz="800" b="0" i="0" baseline="0" dirty="0" smtClean="0">
                <a:solidFill>
                  <a:schemeClr val="tx1"/>
                </a:solidFill>
                <a:latin typeface="Arial" pitchFamily="34" charset="0"/>
                <a:ea typeface="黑体" pitchFamily="2" charset="-122"/>
                <a:cs typeface="Arial" pitchFamily="34" charset="0"/>
              </a:rPr>
              <a:t>客户</a:t>
            </a:r>
            <a:r>
              <a:rPr lang="zh-CN" altLang="en-US" sz="800" b="0" i="0" baseline="0" dirty="0">
                <a:solidFill>
                  <a:schemeClr val="tx1"/>
                </a:solidFill>
                <a:latin typeface="Arial" pitchFamily="34" charset="0"/>
                <a:ea typeface="黑体" pitchFamily="2" charset="-122"/>
                <a:cs typeface="Arial" pitchFamily="34" charset="0"/>
              </a:rPr>
              <a:t>成功案例：</a:t>
            </a:r>
            <a:r>
              <a:rPr lang="en-US" altLang="zh-CN" sz="800" b="0" i="0" baseline="0" dirty="0">
                <a:solidFill>
                  <a:schemeClr val="tx1"/>
                </a:solidFill>
                <a:latin typeface="Arial" pitchFamily="34" charset="0"/>
                <a:ea typeface="黑体" pitchFamily="2" charset="-122"/>
                <a:cs typeface="Arial" pitchFamily="34" charset="0"/>
              </a:rPr>
              <a:t>ING</a:t>
            </a:r>
            <a:r>
              <a:rPr lang="zh-CN" altLang="en-US" sz="800" b="0" i="0" baseline="0" dirty="0">
                <a:solidFill>
                  <a:schemeClr val="tx1"/>
                </a:solidFill>
                <a:latin typeface="Arial" pitchFamily="34" charset="0"/>
                <a:ea typeface="黑体" pitchFamily="2" charset="-122"/>
                <a:cs typeface="Arial" pitchFamily="34" charset="0"/>
              </a:rPr>
              <a:t>，</a:t>
            </a:r>
            <a:r>
              <a:rPr lang="en-US" altLang="zh-CN" sz="800" b="0" i="0" baseline="0" dirty="0">
                <a:solidFill>
                  <a:schemeClr val="tx1"/>
                </a:solidFill>
                <a:latin typeface="Arial" pitchFamily="34" charset="0"/>
                <a:ea typeface="黑体" pitchFamily="2" charset="-122"/>
                <a:cs typeface="Arial" pitchFamily="34" charset="0"/>
              </a:rPr>
              <a:t>DC </a:t>
            </a:r>
            <a:r>
              <a:rPr lang="zh-CN" altLang="en-US" sz="800" b="0" i="0" baseline="0" dirty="0">
                <a:solidFill>
                  <a:schemeClr val="tx1"/>
                </a:solidFill>
                <a:latin typeface="Arial" pitchFamily="34" charset="0"/>
                <a:ea typeface="黑体" pitchFamily="2" charset="-122"/>
                <a:cs typeface="Arial" pitchFamily="34" charset="0"/>
              </a:rPr>
              <a:t>领域庞大的 </a:t>
            </a:r>
            <a:r>
              <a:rPr lang="en-US" altLang="zh-CN" sz="800" b="0" i="0" baseline="0" dirty="0">
                <a:solidFill>
                  <a:schemeClr val="tx1"/>
                </a:solidFill>
                <a:latin typeface="Arial" pitchFamily="34" charset="0"/>
                <a:ea typeface="黑体" pitchFamily="2" charset="-122"/>
                <a:cs typeface="Arial" pitchFamily="34" charset="0"/>
              </a:rPr>
              <a:t>1400 </a:t>
            </a:r>
            <a:r>
              <a:rPr lang="zh-CN" altLang="en-US" sz="800" b="0" i="0" baseline="0" dirty="0">
                <a:solidFill>
                  <a:schemeClr val="tx1"/>
                </a:solidFill>
                <a:latin typeface="Arial" pitchFamily="34" charset="0"/>
                <a:ea typeface="黑体" pitchFamily="2" charset="-122"/>
                <a:cs typeface="Arial" pitchFamily="34" charset="0"/>
              </a:rPr>
              <a:t>万美元交易。 </a:t>
            </a:r>
          </a:p>
        </p:txBody>
      </p:sp>
      <p:sp>
        <p:nvSpPr>
          <p:cNvPr id="4" name="Slide Number Placeholder 3"/>
          <p:cNvSpPr>
            <a:spLocks noGrp="1"/>
          </p:cNvSpPr>
          <p:nvPr>
            <p:ph type="sldNum" sz="quarter" idx="10"/>
          </p:nvPr>
        </p:nvSpPr>
        <p:spPr/>
        <p:txBody>
          <a:bodyPr/>
          <a:lstStyle/>
          <a:p>
            <a:pPr algn="r" defTabSz="914400">
              <a:buNone/>
            </a:pPr>
            <a:fld id="{567B6F56-350B-4E5B-A84B-F03C933C9AF6}" type="slidenum">
              <a:rPr lang="en-US" altLang="zh-CN" sz="1200" b="0" i="0">
                <a:solidFill>
                  <a:schemeClr val="tx1"/>
                </a:solidFill>
                <a:latin typeface="Calibri"/>
                <a:ea typeface="+mn-ea"/>
                <a:cs typeface="+mn-cs"/>
              </a:rPr>
              <a:pPr algn="r" defTabSz="914400">
                <a:buNone/>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36</a:t>
            </a:fld>
            <a:endParaRPr lang="en-US" dirty="0"/>
          </a:p>
        </p:txBody>
      </p:sp>
    </p:spTree>
    <p:extLst>
      <p:ext uri="{BB962C8B-B14F-4D97-AF65-F5344CB8AC3E}">
        <p14:creationId xmlns="" xmlns:p14="http://schemas.microsoft.com/office/powerpoint/2010/main" val="3507315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spcBef>
                <a:spcPct val="0"/>
              </a:spcBef>
              <a:buClr>
                <a:schemeClr val="tx1"/>
              </a:buClr>
              <a:buFontTx/>
              <a:buChar char="•"/>
            </a:pPr>
            <a:r>
              <a:rPr lang="zh-CN" altLang="en-US" sz="1200" b="0" i="0" dirty="0">
                <a:solidFill>
                  <a:schemeClr val="tx1"/>
                </a:solidFill>
                <a:latin typeface="Arial" pitchFamily="34" charset="0"/>
                <a:ea typeface="黑体" pitchFamily="2" charset="-122"/>
                <a:cs typeface="Arial" pitchFamily="34" charset="0"/>
              </a:rPr>
              <a:t>  </a:t>
            </a:r>
            <a:r>
              <a:rPr lang="en-US" altLang="zh-CN" sz="1200" b="0" i="0" dirty="0">
                <a:solidFill>
                  <a:schemeClr val="tx1"/>
                </a:solidFill>
                <a:latin typeface="Arial" pitchFamily="34" charset="0"/>
                <a:ea typeface="黑体" pitchFamily="2" charset="-122"/>
                <a:cs typeface="Arial" pitchFamily="34" charset="0"/>
              </a:rPr>
              <a:t>CLX </a:t>
            </a:r>
            <a:r>
              <a:rPr lang="zh-CN" altLang="en-US" sz="1200" b="0" i="0" dirty="0">
                <a:solidFill>
                  <a:schemeClr val="tx1"/>
                </a:solidFill>
                <a:latin typeface="Arial" pitchFamily="34" charset="0"/>
                <a:ea typeface="黑体" pitchFamily="2" charset="-122"/>
                <a:cs typeface="Arial" pitchFamily="34" charset="0"/>
              </a:rPr>
              <a:t>是全球教育者社区，成员来自于学校、大学和学院，他们致力于分享最佳实践和实用解决方案，显著提高了各地的教育水平。</a:t>
            </a:r>
          </a:p>
          <a:p>
            <a:pPr marL="0" algn="l" defTabSz="914400">
              <a:spcBef>
                <a:spcPct val="0"/>
              </a:spcBef>
              <a:buClr>
                <a:schemeClr val="tx1"/>
              </a:buClr>
              <a:buFontTx/>
              <a:buChar char="•"/>
            </a:pPr>
            <a:r>
              <a:rPr lang="zh-CN" altLang="en-US" sz="1200" b="0" i="0" dirty="0">
                <a:solidFill>
                  <a:schemeClr val="tx1"/>
                </a:solidFill>
                <a:latin typeface="Arial" pitchFamily="34" charset="0"/>
                <a:ea typeface="黑体" pitchFamily="2" charset="-122"/>
                <a:cs typeface="Arial" pitchFamily="34" charset="0"/>
              </a:rPr>
              <a:t>  思科为赞助 </a:t>
            </a:r>
            <a:r>
              <a:rPr lang="en-US" altLang="zh-CN" sz="1200" b="0" i="0" dirty="0">
                <a:solidFill>
                  <a:schemeClr val="tx1"/>
                </a:solidFill>
                <a:latin typeface="Arial" pitchFamily="34" charset="0"/>
                <a:ea typeface="黑体" pitchFamily="2" charset="-122"/>
                <a:cs typeface="Arial" pitchFamily="34" charset="0"/>
              </a:rPr>
              <a:t>CLX </a:t>
            </a:r>
            <a:r>
              <a:rPr lang="zh-CN" altLang="en-US" sz="1200" b="0" i="0" dirty="0">
                <a:solidFill>
                  <a:schemeClr val="tx1"/>
                </a:solidFill>
                <a:latin typeface="Arial" pitchFamily="34" charset="0"/>
                <a:ea typeface="黑体" pitchFamily="2" charset="-122"/>
                <a:cs typeface="Arial" pitchFamily="34" charset="0"/>
              </a:rPr>
              <a:t>而感到荣幸</a:t>
            </a:r>
            <a:r>
              <a:rPr lang="zh-CN" altLang="en-US" sz="1200" b="0" i="0" dirty="0" smtClean="0">
                <a:solidFill>
                  <a:schemeClr val="tx1"/>
                </a:solidFill>
                <a:latin typeface="Arial" pitchFamily="34" charset="0"/>
                <a:ea typeface="黑体" pitchFamily="2" charset="-122"/>
                <a:cs typeface="Arial" pitchFamily="34" charset="0"/>
              </a:rPr>
              <a:t>。感谢</a:t>
            </a:r>
            <a:r>
              <a:rPr lang="zh-CN" altLang="en-US" sz="1200" b="0" i="0" dirty="0">
                <a:solidFill>
                  <a:schemeClr val="tx1"/>
                </a:solidFill>
                <a:latin typeface="Arial" pitchFamily="34" charset="0"/>
                <a:ea typeface="黑体" pitchFamily="2" charset="-122"/>
                <a:cs typeface="Arial" pitchFamily="34" charset="0"/>
              </a:rPr>
              <a:t>您成为我们社区的首批成员之一，并促进协作和展示创新实用策略，帮助确保所有学习者都能充分发挥其潜力。</a:t>
            </a:r>
          </a:p>
          <a:p>
            <a:pPr marL="0" algn="l" defTabSz="914400">
              <a:spcBef>
                <a:spcPct val="0"/>
              </a:spcBef>
              <a:buClr>
                <a:schemeClr val="tx1"/>
              </a:buClr>
              <a:buFontTx/>
              <a:buChar char="•"/>
            </a:pPr>
            <a:r>
              <a:rPr lang="zh-CN" altLang="en-US" sz="1200" b="0" i="0" dirty="0">
                <a:solidFill>
                  <a:schemeClr val="tx1"/>
                </a:solidFill>
                <a:latin typeface="Arial" pitchFamily="34" charset="0"/>
                <a:ea typeface="黑体" pitchFamily="2" charset="-122"/>
                <a:cs typeface="Arial" pitchFamily="34" charset="0"/>
              </a:rPr>
              <a:t>  作为对在线学习感兴趣的教育者，我们鼓励您加入 </a:t>
            </a:r>
            <a:r>
              <a:rPr lang="en-US" altLang="zh-CN" sz="1200" b="0" i="0" dirty="0">
                <a:solidFill>
                  <a:schemeClr val="tx1"/>
                </a:solidFill>
                <a:latin typeface="Arial" pitchFamily="34" charset="0"/>
                <a:ea typeface="黑体" pitchFamily="2" charset="-122"/>
                <a:cs typeface="Arial" pitchFamily="34" charset="0"/>
              </a:rPr>
              <a:t>CLX</a:t>
            </a:r>
            <a:r>
              <a:rPr lang="zh-CN" altLang="en-US" sz="1200" b="0" i="0" dirty="0">
                <a:solidFill>
                  <a:schemeClr val="tx1"/>
                </a:solidFill>
                <a:latin typeface="Arial" pitchFamily="34" charset="0"/>
                <a:ea typeface="黑体" pitchFamily="2" charset="-122"/>
                <a:cs typeface="Arial" pitchFamily="34" charset="0"/>
              </a:rPr>
              <a:t>，与全世界与您想法类似的同行联系。</a:t>
            </a:r>
          </a:p>
          <a:p>
            <a:pPr marL="0" algn="l" defTabSz="914400">
              <a:spcBef>
                <a:spcPct val="0"/>
              </a:spcBef>
              <a:buClr>
                <a:schemeClr val="tx1"/>
              </a:buClr>
              <a:buFontTx/>
              <a:buChar char="•"/>
            </a:pPr>
            <a:r>
              <a:rPr lang="zh-CN" altLang="en-US" sz="1200" b="0" i="0" dirty="0">
                <a:solidFill>
                  <a:schemeClr val="tx1"/>
                </a:solidFill>
                <a:latin typeface="Arial" pitchFamily="34" charset="0"/>
                <a:ea typeface="黑体" pitchFamily="2" charset="-122"/>
                <a:cs typeface="Arial" pitchFamily="34" charset="0"/>
              </a:rPr>
              <a:t>  特殊兴趣小组可成为有价值的专业发展资源，允许您与社区的其他成员交换最佳实践和共享资源。</a:t>
            </a:r>
          </a:p>
          <a:p>
            <a:pPr marL="0" algn="l" defTabSz="914400">
              <a:spcBef>
                <a:spcPct val="0"/>
              </a:spcBef>
              <a:buFontTx/>
              <a:buChar char="•"/>
            </a:pPr>
            <a:endParaRPr lang="zh-CN" altLang="en-US" dirty="0" smtClean="0">
              <a:latin typeface="Arial" pitchFamily="34" charset="0"/>
              <a:ea typeface="黑体" pitchFamily="2" charset="-122"/>
              <a:cs typeface="Arial" pitchFamily="34" charset="0"/>
            </a:endParaRPr>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59E4A89D-D872-428A-97B4-66667EF223EA}" type="slidenum">
              <a:rPr lang="en-US" altLang="zh-CN" sz="1200" b="0" i="0">
                <a:solidFill>
                  <a:schemeClr val="tx1"/>
                </a:solidFill>
                <a:latin typeface="Calibri"/>
                <a:ea typeface="+mn-ea"/>
                <a:cs typeface="+mn-cs"/>
              </a:rPr>
              <a:pPr algn="r" defTabSz="914400">
                <a:spcBef>
                  <a:spcPct val="0"/>
                </a:spcBef>
                <a:spcAft>
                  <a:spcPct val="0"/>
                </a:spcAft>
                <a:buNone/>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6FA8831-C8BE-4802-9C2B-197E625A893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39</a:t>
            </a:fld>
            <a:endParaRPr lang="en-US" dirty="0"/>
          </a:p>
        </p:txBody>
      </p:sp>
    </p:spTree>
    <p:extLst>
      <p:ext uri="{BB962C8B-B14F-4D97-AF65-F5344CB8AC3E}">
        <p14:creationId xmlns="" xmlns:p14="http://schemas.microsoft.com/office/powerpoint/2010/main" val="35741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138" y="4378326"/>
            <a:ext cx="6322407" cy="4252913"/>
          </a:xfrm>
        </p:spPr>
        <p:txBody>
          <a:bodyPr/>
          <a:lstStyle/>
          <a:p>
            <a:pPr marL="0" marR="0" indent="0" algn="l" defTabSz="914400">
              <a:lnSpc>
                <a:spcPct val="100000"/>
              </a:lnSpc>
              <a:spcBef>
                <a:spcPts val="0"/>
              </a:spcBef>
              <a:spcAft>
                <a:spcPts val="0"/>
              </a:spcAft>
              <a:buNone/>
              <a:tabLst/>
            </a:pPr>
            <a:r>
              <a:rPr lang="zh-CN" altLang="en-US" sz="1200" b="0" i="0" kern="1200" dirty="0">
                <a:solidFill>
                  <a:schemeClr val="tx1"/>
                </a:solidFill>
                <a:latin typeface="Arial" pitchFamily="34" charset="0"/>
                <a:ea typeface="黑体" pitchFamily="2" charset="-122"/>
                <a:cs typeface="Arial" pitchFamily="34" charset="0"/>
              </a:rPr>
              <a:t>“上学”的含义正在发生改变。 </a:t>
            </a:r>
          </a:p>
          <a:p>
            <a:pPr marL="0" marR="0" indent="0" algn="l" defTabSz="914400">
              <a:lnSpc>
                <a:spcPct val="100000"/>
              </a:lnSpc>
              <a:spcBef>
                <a:spcPts val="0"/>
              </a:spcBef>
              <a:spcAft>
                <a:spcPts val="0"/>
              </a:spcAft>
              <a:buNone/>
              <a:tabLst/>
            </a:pPr>
            <a:r>
              <a:rPr lang="zh-CN" altLang="en-US" sz="1200" b="0" i="0" kern="1200" dirty="0">
                <a:solidFill>
                  <a:schemeClr val="tx1"/>
                </a:solidFill>
                <a:latin typeface="Arial" pitchFamily="34" charset="0"/>
                <a:ea typeface="黑体" pitchFamily="2" charset="-122"/>
                <a:cs typeface="Arial" pitchFamily="34" charset="0"/>
              </a:rPr>
              <a:t>尽管学校比以往任何时候都更为重要，但</a:t>
            </a:r>
            <a:r>
              <a:rPr lang="zh-CN" altLang="en-US" sz="1200" b="0" i="0" kern="1200" baseline="0" dirty="0">
                <a:solidFill>
                  <a:schemeClr val="tx1"/>
                </a:solidFill>
                <a:latin typeface="Arial" pitchFamily="34" charset="0"/>
                <a:ea typeface="黑体" pitchFamily="2" charset="-122"/>
                <a:cs typeface="Arial" pitchFamily="34" charset="0"/>
              </a:rPr>
              <a:t>教室</a:t>
            </a:r>
            <a:r>
              <a:rPr lang="zh-CN" altLang="en-US" sz="1200" b="0" i="0" kern="1200" dirty="0">
                <a:solidFill>
                  <a:schemeClr val="tx1"/>
                </a:solidFill>
                <a:latin typeface="Arial" pitchFamily="34" charset="0"/>
                <a:ea typeface="黑体" pitchFamily="2" charset="-122"/>
                <a:cs typeface="Arial" pitchFamily="34" charset="0"/>
              </a:rPr>
              <a:t>的概念正在改变。 </a:t>
            </a:r>
          </a:p>
          <a:p>
            <a:pPr marL="0" marR="0" indent="0" algn="l" defTabSz="914400">
              <a:lnSpc>
                <a:spcPct val="100000"/>
              </a:lnSpc>
              <a:spcBef>
                <a:spcPts val="0"/>
              </a:spcBef>
              <a:spcAft>
                <a:spcPts val="0"/>
              </a:spcAft>
              <a:buNone/>
              <a:tabLst/>
            </a:pPr>
            <a:r>
              <a:rPr lang="zh-CN" altLang="en-US" sz="1200" b="0" i="0" kern="1200" dirty="0">
                <a:solidFill>
                  <a:schemeClr val="tx1"/>
                </a:solidFill>
                <a:latin typeface="Arial" pitchFamily="34" charset="0"/>
                <a:ea typeface="黑体" pitchFamily="2" charset="-122"/>
                <a:cs typeface="Arial" pitchFamily="34" charset="0"/>
              </a:rPr>
              <a:t>这些改变大部分由重要的技术趋势推动：</a:t>
            </a:r>
          </a:p>
          <a:p>
            <a:pPr marL="0" marR="0" indent="0" algn="l" defTabSz="914400">
              <a:lnSpc>
                <a:spcPct val="100000"/>
              </a:lnSpc>
              <a:spcBef>
                <a:spcPts val="0"/>
              </a:spcBef>
              <a:spcAft>
                <a:spcPts val="0"/>
              </a:spcAft>
              <a:buClr>
                <a:schemeClr val="tx1"/>
              </a:buClr>
              <a:buFont typeface="Arial"/>
              <a:buChar char="•"/>
              <a:tabLst/>
            </a:pPr>
            <a:r>
              <a:rPr lang="zh-CN" altLang="en-US" sz="1200" b="0" i="0" kern="1200" baseline="0" dirty="0">
                <a:solidFill>
                  <a:schemeClr val="tx1"/>
                </a:solidFill>
                <a:latin typeface="Arial" pitchFamily="34" charset="0"/>
                <a:ea typeface="黑体" pitchFamily="2" charset="-122"/>
                <a:cs typeface="Arial" pitchFamily="34" charset="0"/>
              </a:rPr>
              <a:t> 当前一代的学生被赋予移动性</a:t>
            </a:r>
            <a:r>
              <a:rPr lang="zh-CN" altLang="en-US" sz="1200" b="0" i="0" kern="1200" baseline="0" dirty="0" smtClean="0">
                <a:solidFill>
                  <a:schemeClr val="tx1"/>
                </a:solidFill>
                <a:latin typeface="Arial" pitchFamily="34" charset="0"/>
                <a:ea typeface="黑体" pitchFamily="2" charset="-122"/>
                <a:cs typeface="Arial" pitchFamily="34" charset="0"/>
              </a:rPr>
              <a:t>。但是</a:t>
            </a:r>
            <a:r>
              <a:rPr lang="zh-CN" altLang="en-US" sz="1200" b="0" i="0" kern="1200" baseline="0" dirty="0">
                <a:solidFill>
                  <a:schemeClr val="tx1"/>
                </a:solidFill>
                <a:latin typeface="Arial" pitchFamily="34" charset="0"/>
                <a:ea typeface="黑体" pitchFamily="2" charset="-122"/>
                <a:cs typeface="Arial" pitchFamily="34" charset="0"/>
              </a:rPr>
              <a:t>，这远远超出了基本连接的范围</a:t>
            </a:r>
            <a:r>
              <a:rPr lang="zh-CN" altLang="en-US" sz="1200" b="0" i="0" kern="1200" baseline="0" dirty="0" smtClean="0">
                <a:solidFill>
                  <a:schemeClr val="tx1"/>
                </a:solidFill>
                <a:latin typeface="Arial" pitchFamily="34" charset="0"/>
                <a:ea typeface="黑体" pitchFamily="2" charset="-122"/>
                <a:cs typeface="Arial" pitchFamily="34" charset="0"/>
              </a:rPr>
              <a:t>。学习</a:t>
            </a:r>
            <a:r>
              <a:rPr lang="zh-CN" altLang="en-US" sz="1200" b="0" i="0" kern="1200" baseline="0" dirty="0">
                <a:solidFill>
                  <a:schemeClr val="tx1"/>
                </a:solidFill>
                <a:latin typeface="Arial" pitchFamily="34" charset="0"/>
                <a:ea typeface="黑体" pitchFamily="2" charset="-122"/>
                <a:cs typeface="Arial" pitchFamily="34" charset="0"/>
              </a:rPr>
              <a:t>本身正变得具有移动性。</a:t>
            </a:r>
          </a:p>
          <a:p>
            <a:pPr marL="0" marR="0" indent="0" algn="l" defTabSz="914400">
              <a:lnSpc>
                <a:spcPct val="100000"/>
              </a:lnSpc>
              <a:spcBef>
                <a:spcPts val="0"/>
              </a:spcBef>
              <a:spcAft>
                <a:spcPts val="0"/>
              </a:spcAft>
              <a:buClr>
                <a:schemeClr val="tx1"/>
              </a:buClr>
              <a:buFont typeface="Arial"/>
              <a:buChar char="•"/>
              <a:tabLst/>
            </a:pPr>
            <a:r>
              <a:rPr lang="zh-CN" altLang="en-US" sz="1200" b="0" i="0" kern="1200" baseline="0" dirty="0">
                <a:solidFill>
                  <a:schemeClr val="tx1"/>
                </a:solidFill>
                <a:latin typeface="Arial" pitchFamily="34" charset="0"/>
                <a:ea typeface="黑体" pitchFamily="2" charset="-122"/>
                <a:cs typeface="Arial" pitchFamily="34" charset="0"/>
              </a:rPr>
              <a:t> 当今的学生是伴随着社交网络工具成长起来的，他们希望在校园和课堂中具有相同程度的交互。</a:t>
            </a:r>
          </a:p>
          <a:p>
            <a:pPr marL="0" marR="0" indent="0" algn="l" defTabSz="914400">
              <a:lnSpc>
                <a:spcPct val="100000"/>
              </a:lnSpc>
              <a:spcBef>
                <a:spcPts val="0"/>
              </a:spcBef>
              <a:spcAft>
                <a:spcPts val="0"/>
              </a:spcAft>
              <a:buClr>
                <a:schemeClr val="tx1"/>
              </a:buClr>
              <a:buFont typeface="Arial"/>
              <a:buChar char="•"/>
              <a:tabLst/>
            </a:pPr>
            <a:r>
              <a:rPr lang="zh-CN" altLang="en-US" sz="1200" b="0" i="0" kern="1200" baseline="0" dirty="0">
                <a:solidFill>
                  <a:schemeClr val="tx1"/>
                </a:solidFill>
                <a:latin typeface="Arial" pitchFamily="34" charset="0"/>
                <a:ea typeface="黑体" pitchFamily="2" charset="-122"/>
                <a:cs typeface="Arial" pitchFamily="34" charset="0"/>
              </a:rPr>
              <a:t> 视频正在创造新的受教育机会，同时保持人与人的交互和高质量非同步教学</a:t>
            </a:r>
            <a:r>
              <a:rPr lang="zh-CN" altLang="en-US" sz="1200" b="0" i="0" kern="1200" baseline="0" dirty="0" smtClean="0">
                <a:solidFill>
                  <a:schemeClr val="tx1"/>
                </a:solidFill>
                <a:latin typeface="Arial" pitchFamily="34" charset="0"/>
                <a:ea typeface="黑体" pitchFamily="2" charset="-122"/>
                <a:cs typeface="Arial" pitchFamily="34" charset="0"/>
              </a:rPr>
              <a:t>。</a:t>
            </a:r>
            <a:endParaRPr lang="zh-CN" altLang="en-US" sz="1200" b="0" kern="1200" dirty="0" smtClean="0">
              <a:solidFill>
                <a:schemeClr val="tx1"/>
              </a:solidFill>
              <a:latin typeface="Arial" pitchFamily="34" charset="0"/>
              <a:ea typeface="黑体" pitchFamily="2" charset="-122"/>
              <a:cs typeface="Arial" pitchFamily="34" charset="0"/>
            </a:endParaRPr>
          </a:p>
          <a:p>
            <a:pPr marL="0" marR="0" indent="0" algn="l" defTabSz="914400">
              <a:lnSpc>
                <a:spcPct val="100000"/>
              </a:lnSpc>
              <a:spcBef>
                <a:spcPts val="0"/>
              </a:spcBef>
              <a:spcAft>
                <a:spcPts val="0"/>
              </a:spcAft>
              <a:buNone/>
              <a:tabLst/>
            </a:pPr>
            <a:endParaRPr lang="zh-CN" altLang="en-US" sz="1200" b="0" kern="1200" dirty="0" smtClean="0">
              <a:solidFill>
                <a:schemeClr val="tx1"/>
              </a:solidFill>
              <a:latin typeface="Arial" pitchFamily="34" charset="0"/>
              <a:ea typeface="黑体" pitchFamily="2" charset="-122"/>
              <a:cs typeface="Arial" pitchFamily="34" charset="0"/>
            </a:endParaRPr>
          </a:p>
          <a:p>
            <a:pPr marL="0" marR="0" indent="0" algn="l" defTabSz="914400">
              <a:lnSpc>
                <a:spcPct val="100000"/>
              </a:lnSpc>
              <a:spcBef>
                <a:spcPts val="0"/>
              </a:spcBef>
              <a:spcAft>
                <a:spcPts val="0"/>
              </a:spcAft>
              <a:buNone/>
              <a:tabLst/>
            </a:pPr>
            <a:r>
              <a:rPr lang="zh-CN" altLang="en-US" sz="1200" b="0" i="0" kern="1200" dirty="0" smtClean="0">
                <a:solidFill>
                  <a:schemeClr val="tx1"/>
                </a:solidFill>
                <a:latin typeface="Arial" pitchFamily="34" charset="0"/>
                <a:ea typeface="黑体" pitchFamily="2" charset="-122"/>
                <a:cs typeface="Arial" pitchFamily="34" charset="0"/>
              </a:rPr>
              <a:t>技术</a:t>
            </a:r>
            <a:r>
              <a:rPr lang="zh-CN" altLang="en-US" sz="1200" b="0" i="0" kern="1200" dirty="0">
                <a:solidFill>
                  <a:schemeClr val="tx1"/>
                </a:solidFill>
                <a:latin typeface="Arial" pitchFamily="34" charset="0"/>
                <a:ea typeface="黑体" pitchFamily="2" charset="-122"/>
                <a:cs typeface="Arial" pitchFamily="34" charset="0"/>
              </a:rPr>
              <a:t>正在拓宽学习的机会，使每个人拥有的计算机、智能手机和平板电脑都成为潜在的学术资源。 </a:t>
            </a:r>
          </a:p>
          <a:p>
            <a:pPr marL="0" marR="0" indent="0" algn="l" defTabSz="914400">
              <a:lnSpc>
                <a:spcPct val="100000"/>
              </a:lnSpc>
              <a:spcBef>
                <a:spcPts val="0"/>
              </a:spcBef>
              <a:spcAft>
                <a:spcPts val="0"/>
              </a:spcAft>
              <a:buNone/>
              <a:tabLst/>
            </a:pPr>
            <a:endParaRPr lang="zh-CN" altLang="en-US" sz="1200" b="0" kern="1200" dirty="0" smtClean="0">
              <a:solidFill>
                <a:schemeClr val="tx1"/>
              </a:solidFill>
              <a:latin typeface="Arial" pitchFamily="34" charset="0"/>
              <a:ea typeface="黑体" pitchFamily="2" charset="-122"/>
              <a:cs typeface="Arial" pitchFamily="34" charset="0"/>
            </a:endParaRPr>
          </a:p>
          <a:p>
            <a:pPr marL="0" indent="0" algn="l" defTabSz="914400">
              <a:buNone/>
            </a:pPr>
            <a:endParaRPr lang="zh-CN" altLang="en-US" sz="1100" dirty="0" smtClean="0">
              <a:solidFill>
                <a:srgbClr val="000000"/>
              </a:solidFill>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8EAAB909-CEE8-4D03-8A78-5C0850B16A3E}" type="slidenum">
              <a:rPr lang="en-US" altLang="zh-CN" sz="1200" b="0" i="0" kern="1200">
                <a:solidFill>
                  <a:prstClr val="black"/>
                </a:solidFill>
                <a:latin typeface="Calibri"/>
                <a:ea typeface="+mn-ea"/>
                <a:cs typeface="+mn-cs"/>
              </a:rPr>
              <a:pPr algn="r" defTabSz="914400">
                <a:buNone/>
              </a:pPr>
              <a:t>4</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297576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根据 </a:t>
            </a:r>
            <a:r>
              <a:rPr lang="en-US" altLang="zh-CN" sz="1200" b="0" i="0" kern="1200" dirty="0">
                <a:solidFill>
                  <a:schemeClr val="tx1"/>
                </a:solidFill>
                <a:latin typeface="Arial" pitchFamily="34" charset="0"/>
                <a:ea typeface="黑体" pitchFamily="2" charset="-122"/>
                <a:cs typeface="Arial" pitchFamily="34" charset="0"/>
              </a:rPr>
              <a:t>Gartner </a:t>
            </a:r>
            <a:r>
              <a:rPr lang="zh-CN" altLang="en-US" sz="1200" b="0" i="0" kern="1200" dirty="0">
                <a:solidFill>
                  <a:schemeClr val="tx1"/>
                </a:solidFill>
                <a:latin typeface="Arial" pitchFamily="34" charset="0"/>
                <a:ea typeface="黑体" pitchFamily="2" charset="-122"/>
                <a:cs typeface="Arial" pitchFamily="34" charset="0"/>
              </a:rPr>
              <a:t>的数据，桌面虚拟化在企业中呈上升趋势</a:t>
            </a:r>
            <a:r>
              <a:rPr lang="zh-CN" altLang="en-US" sz="1200" b="0" i="0" kern="1200" dirty="0" smtClean="0">
                <a:solidFill>
                  <a:schemeClr val="tx1"/>
                </a:solidFill>
                <a:latin typeface="Arial" pitchFamily="34" charset="0"/>
                <a:ea typeface="黑体" pitchFamily="2" charset="-122"/>
                <a:cs typeface="Arial" pitchFamily="34" charset="0"/>
              </a:rPr>
              <a:t>。到 </a:t>
            </a:r>
            <a:r>
              <a:rPr lang="en-US" altLang="zh-CN" sz="1200" b="0" i="0" kern="1200" dirty="0">
                <a:solidFill>
                  <a:schemeClr val="tx1"/>
                </a:solidFill>
                <a:latin typeface="Arial" pitchFamily="34" charset="0"/>
                <a:ea typeface="黑体" pitchFamily="2" charset="-122"/>
                <a:cs typeface="Arial" pitchFamily="34" charset="0"/>
              </a:rPr>
              <a:t>2014 </a:t>
            </a:r>
            <a:r>
              <a:rPr lang="zh-CN" altLang="en-US" sz="1200" b="0" i="0" kern="1200" dirty="0">
                <a:solidFill>
                  <a:schemeClr val="tx1"/>
                </a:solidFill>
                <a:latin typeface="Arial" pitchFamily="34" charset="0"/>
                <a:ea typeface="黑体" pitchFamily="2" charset="-122"/>
                <a:cs typeface="Arial" pitchFamily="34" charset="0"/>
              </a:rPr>
              <a:t>年，预计全球托管虚拟桌面 </a:t>
            </a:r>
            <a:r>
              <a:rPr lang="en-US" altLang="zh-CN" sz="1200" b="0" i="0" kern="1200" dirty="0">
                <a:solidFill>
                  <a:schemeClr val="tx1"/>
                </a:solidFill>
                <a:latin typeface="Arial" pitchFamily="34" charset="0"/>
                <a:ea typeface="黑体" pitchFamily="2" charset="-122"/>
                <a:cs typeface="Arial" pitchFamily="34" charset="0"/>
              </a:rPr>
              <a:t>(HVD) </a:t>
            </a:r>
            <a:r>
              <a:rPr lang="zh-CN" altLang="en-US" sz="1200" b="0" i="0" kern="1200" dirty="0">
                <a:solidFill>
                  <a:schemeClr val="tx1"/>
                </a:solidFill>
                <a:latin typeface="Arial" pitchFamily="34" charset="0"/>
                <a:ea typeface="黑体" pitchFamily="2" charset="-122"/>
                <a:cs typeface="Arial" pitchFamily="34" charset="0"/>
              </a:rPr>
              <a:t>市场达到 </a:t>
            </a:r>
            <a:r>
              <a:rPr lang="en-US" altLang="zh-CN" sz="1200" b="0" i="0" kern="1200" dirty="0">
                <a:solidFill>
                  <a:schemeClr val="tx1"/>
                </a:solidFill>
                <a:latin typeface="Arial" pitchFamily="34" charset="0"/>
                <a:ea typeface="黑体" pitchFamily="2" charset="-122"/>
                <a:cs typeface="Arial" pitchFamily="34" charset="0"/>
              </a:rPr>
              <a:t>7 </a:t>
            </a:r>
            <a:r>
              <a:rPr lang="zh-CN" altLang="en-US" sz="1200" b="0" i="0" kern="1200" dirty="0">
                <a:solidFill>
                  <a:schemeClr val="tx1"/>
                </a:solidFill>
                <a:latin typeface="Arial" pitchFamily="34" charset="0"/>
                <a:ea typeface="黑体" pitchFamily="2" charset="-122"/>
                <a:cs typeface="Arial" pitchFamily="34" charset="0"/>
              </a:rPr>
              <a:t>千万单位容量，或 </a:t>
            </a:r>
            <a:r>
              <a:rPr lang="en-US" altLang="zh-CN" sz="1200" b="0" i="0" kern="1200" dirty="0">
                <a:solidFill>
                  <a:schemeClr val="tx1"/>
                </a:solidFill>
                <a:latin typeface="Arial" pitchFamily="34" charset="0"/>
                <a:ea typeface="黑体" pitchFamily="2" charset="-122"/>
                <a:cs typeface="Arial" pitchFamily="34" charset="0"/>
              </a:rPr>
              <a:t>15% </a:t>
            </a:r>
            <a:r>
              <a:rPr lang="zh-CN" altLang="en-US" sz="1200" b="0" i="0" kern="1200" dirty="0">
                <a:solidFill>
                  <a:schemeClr val="tx1"/>
                </a:solidFill>
                <a:latin typeface="Arial" pitchFamily="34" charset="0"/>
                <a:ea typeface="黑体" pitchFamily="2" charset="-122"/>
                <a:cs typeface="Arial" pitchFamily="34" charset="0"/>
              </a:rPr>
              <a:t>的企业桌面和笔记本电脑数量。* 但是，质量不应收到影响</a:t>
            </a:r>
            <a:r>
              <a:rPr lang="zh-CN" altLang="en-US" sz="1200" b="0" i="0" kern="1200" dirty="0" smtClean="0">
                <a:solidFill>
                  <a:schemeClr val="tx1"/>
                </a:solidFill>
                <a:latin typeface="Arial" pitchFamily="34" charset="0"/>
                <a:ea typeface="黑体" pitchFamily="2" charset="-122"/>
                <a:cs typeface="Arial" pitchFamily="34" charset="0"/>
              </a:rPr>
              <a:t>。为了</a:t>
            </a:r>
            <a:r>
              <a:rPr lang="zh-CN" altLang="en-US" sz="1200" b="0" i="0" kern="1200" dirty="0">
                <a:solidFill>
                  <a:schemeClr val="tx1"/>
                </a:solidFill>
                <a:latin typeface="Arial" pitchFamily="34" charset="0"/>
                <a:ea typeface="黑体" pitchFamily="2" charset="-122"/>
                <a:cs typeface="Arial" pitchFamily="34" charset="0"/>
              </a:rPr>
              <a:t>进一步加速这个快速市场的增长，客户需要确保用户获得内容丰富的高清语音和视频体验，以及可降低部署成本和复杂性的集成系统方案。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r>
              <a:rPr lang="zh-CN" altLang="en-US" sz="1200" b="0" i="0" kern="1200" dirty="0">
                <a:solidFill>
                  <a:schemeClr val="tx1"/>
                </a:solidFill>
                <a:latin typeface="Arial" pitchFamily="34" charset="0"/>
                <a:ea typeface="黑体" pitchFamily="2" charset="-122"/>
                <a:cs typeface="Arial" pitchFamily="34" charset="0"/>
              </a:rPr>
              <a:t> </a:t>
            </a:r>
          </a:p>
          <a:p>
            <a:pPr marL="0" algn="l" defTabSz="914400">
              <a:buNone/>
            </a:pPr>
            <a:endParaRPr lang="zh-CN" altLang="en-US" b="0"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D8B0DFB1-C835-4049-8551-241CE276AC71}" type="slidenum">
              <a:rPr lang="en-US" altLang="zh-CN" sz="1200" b="0" i="0" kern="1200">
                <a:solidFill>
                  <a:prstClr val="black"/>
                </a:solidFill>
                <a:latin typeface="Calibri"/>
                <a:ea typeface="+mn-ea"/>
                <a:cs typeface="+mn-cs"/>
              </a:rPr>
              <a:pPr algn="r" defTabSz="914400">
                <a:buNone/>
              </a:pPr>
              <a:t>5</a:t>
            </a:fld>
            <a:endParaRPr lang="en-US" sz="1200" kern="1200" dirty="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6FA8831-C8BE-4802-9C2B-197E625A89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zh-CN" altLang="en-US" sz="1200" b="0" i="0" kern="1200" baseline="0" dirty="0">
                <a:solidFill>
                  <a:schemeClr val="tx1"/>
                </a:solidFill>
                <a:latin typeface="Arial" pitchFamily="34" charset="0"/>
                <a:ea typeface="黑体" pitchFamily="2" charset="-122"/>
                <a:cs typeface="Arial" pitchFamily="34" charset="0"/>
              </a:rPr>
              <a:t>教育领域的领导者面临着巨大的压力和挑战。</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控制</a:t>
            </a:r>
            <a:r>
              <a:rPr lang="zh-CN" altLang="en-US" sz="1200" b="0" i="0" kern="1200" baseline="0" dirty="0">
                <a:solidFill>
                  <a:schemeClr val="tx1"/>
                </a:solidFill>
                <a:latin typeface="Arial" pitchFamily="34" charset="0"/>
                <a:ea typeface="黑体" pitchFamily="2" charset="-122"/>
                <a:cs typeface="Arial" pitchFamily="34" charset="0"/>
              </a:rPr>
              <a:t>不缩减 </a:t>
            </a:r>
            <a:r>
              <a:rPr lang="en-US" altLang="zh-CN" sz="1200" b="0" i="0" kern="1200" baseline="0" dirty="0">
                <a:solidFill>
                  <a:schemeClr val="tx1"/>
                </a:solidFill>
                <a:latin typeface="Arial" pitchFamily="34" charset="0"/>
                <a:ea typeface="黑体" pitchFamily="2" charset="-122"/>
                <a:cs typeface="Arial" pitchFamily="34" charset="0"/>
              </a:rPr>
              <a:t>IT </a:t>
            </a:r>
            <a:r>
              <a:rPr lang="zh-CN" altLang="en-US" sz="1200" b="0" i="0" kern="1200" baseline="0" dirty="0">
                <a:solidFill>
                  <a:schemeClr val="tx1"/>
                </a:solidFill>
                <a:latin typeface="Arial" pitchFamily="34" charset="0"/>
                <a:ea typeface="黑体" pitchFamily="2" charset="-122"/>
                <a:cs typeface="Arial" pitchFamily="34" charset="0"/>
              </a:rPr>
              <a:t>服务成本的压力。 </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同时</a:t>
            </a:r>
            <a:r>
              <a:rPr lang="zh-CN" altLang="en-US" sz="1200" b="0" i="0" kern="1200" baseline="0" dirty="0">
                <a:solidFill>
                  <a:schemeClr val="tx1"/>
                </a:solidFill>
                <a:latin typeface="Arial" pitchFamily="34" charset="0"/>
                <a:ea typeface="黑体" pitchFamily="2" charset="-122"/>
                <a:cs typeface="Arial" pitchFamily="34" charset="0"/>
              </a:rPr>
              <a:t>，学生、教师和职员对强健 </a:t>
            </a:r>
            <a:r>
              <a:rPr lang="en-US" altLang="zh-CN" sz="1200" b="0" i="0" kern="1200" baseline="0" dirty="0">
                <a:solidFill>
                  <a:schemeClr val="tx1"/>
                </a:solidFill>
                <a:latin typeface="Arial" pitchFamily="34" charset="0"/>
                <a:ea typeface="黑体" pitchFamily="2" charset="-122"/>
                <a:cs typeface="Arial" pitchFamily="34" charset="0"/>
              </a:rPr>
              <a:t>IT </a:t>
            </a:r>
            <a:r>
              <a:rPr lang="zh-CN" altLang="en-US" sz="1200" b="0" i="0" kern="1200" baseline="0" dirty="0">
                <a:solidFill>
                  <a:schemeClr val="tx1"/>
                </a:solidFill>
                <a:latin typeface="Arial" pitchFamily="34" charset="0"/>
                <a:ea typeface="黑体" pitchFamily="2" charset="-122"/>
                <a:cs typeface="Arial" pitchFamily="34" charset="0"/>
              </a:rPr>
              <a:t>服务的要求日益强烈。</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最终</a:t>
            </a:r>
            <a:r>
              <a:rPr lang="zh-CN" altLang="en-US" sz="1200" b="0" i="0" kern="1200" baseline="0" dirty="0">
                <a:solidFill>
                  <a:schemeClr val="tx1"/>
                </a:solidFill>
                <a:latin typeface="Arial" pitchFamily="34" charset="0"/>
                <a:ea typeface="黑体" pitchFamily="2" charset="-122"/>
                <a:cs typeface="Arial" pitchFamily="34" charset="0"/>
              </a:rPr>
              <a:t>用户的选择使支持的设备和应用程序的列表不断增加。</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在</a:t>
            </a:r>
            <a:r>
              <a:rPr lang="zh-CN" altLang="en-US" sz="1200" b="0" i="0" kern="1200" baseline="0" dirty="0">
                <a:solidFill>
                  <a:schemeClr val="tx1"/>
                </a:solidFill>
                <a:latin typeface="Arial" pitchFamily="34" charset="0"/>
                <a:ea typeface="黑体" pitchFamily="2" charset="-122"/>
                <a:cs typeface="Arial" pitchFamily="34" charset="0"/>
              </a:rPr>
              <a:t>这种环境下，保持网络安全性、数据隐私和合规性极具挑战。</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学生</a:t>
            </a:r>
            <a:r>
              <a:rPr lang="zh-CN" altLang="en-US" sz="1200" b="0" i="0" kern="1200" baseline="0" dirty="0">
                <a:solidFill>
                  <a:schemeClr val="tx1"/>
                </a:solidFill>
                <a:latin typeface="Arial" pitchFamily="34" charset="0"/>
                <a:ea typeface="黑体" pitchFamily="2" charset="-122"/>
                <a:cs typeface="Arial" pitchFamily="34" charset="0"/>
              </a:rPr>
              <a:t>和教师对传统计算机实验室的不满与日俱增</a:t>
            </a:r>
            <a:r>
              <a:rPr lang="zh-CN" altLang="en-US" sz="1200" b="0" i="0" kern="1200" baseline="0" dirty="0" smtClean="0">
                <a:solidFill>
                  <a:schemeClr val="tx1"/>
                </a:solidFill>
                <a:latin typeface="Arial" pitchFamily="34" charset="0"/>
                <a:ea typeface="黑体" pitchFamily="2" charset="-122"/>
                <a:cs typeface="Arial" pitchFamily="34" charset="0"/>
              </a:rPr>
              <a:t>。他们</a:t>
            </a:r>
            <a:r>
              <a:rPr lang="zh-CN" altLang="en-US" sz="1200" b="0" i="0" kern="1200" baseline="0" dirty="0">
                <a:solidFill>
                  <a:schemeClr val="tx1"/>
                </a:solidFill>
                <a:latin typeface="Arial" pitchFamily="34" charset="0"/>
                <a:ea typeface="黑体" pitchFamily="2" charset="-122"/>
                <a:cs typeface="Arial" pitchFamily="34" charset="0"/>
              </a:rPr>
              <a:t>希望能够随时从任何设备访问课程所需的应用程序。</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满足</a:t>
            </a:r>
            <a:r>
              <a:rPr lang="zh-CN" altLang="en-US" sz="1200" b="0" i="0" kern="1200" baseline="0" dirty="0">
                <a:solidFill>
                  <a:schemeClr val="tx1"/>
                </a:solidFill>
                <a:latin typeface="Arial" pitchFamily="34" charset="0"/>
                <a:ea typeface="黑体" pitchFamily="2" charset="-122"/>
                <a:cs typeface="Arial" pitchFamily="34" charset="0"/>
              </a:rPr>
              <a:t>上述所有地点对网络和数据中心的不断增长的要求</a:t>
            </a:r>
            <a:r>
              <a:rPr lang="zh-CN" altLang="en-US" sz="1200" b="0" i="0" kern="1200" baseline="0" dirty="0" smtClean="0">
                <a:solidFill>
                  <a:schemeClr val="tx1"/>
                </a:solidFill>
                <a:latin typeface="Arial" pitchFamily="34" charset="0"/>
                <a:ea typeface="黑体" pitchFamily="2" charset="-122"/>
                <a:cs typeface="Arial" pitchFamily="34" charset="0"/>
              </a:rPr>
              <a:t>。网络</a:t>
            </a:r>
            <a:r>
              <a:rPr lang="zh-CN" altLang="en-US" sz="1200" b="0" i="0" kern="1200" baseline="0" dirty="0">
                <a:solidFill>
                  <a:schemeClr val="tx1"/>
                </a:solidFill>
                <a:latin typeface="Arial" pitchFamily="34" charset="0"/>
                <a:ea typeface="黑体" pitchFamily="2" charset="-122"/>
                <a:cs typeface="Arial" pitchFamily="34" charset="0"/>
              </a:rPr>
              <a:t>需要更为智能，数据中心需要自动化，同时它们必须更可靠、更快和可扩展。</a:t>
            </a:r>
          </a:p>
          <a:p>
            <a:pPr marL="0" algn="l" defTabSz="914400">
              <a:buNone/>
            </a:pPr>
            <a:endParaRPr lang="zh-CN" altLang="en-US" sz="1200" kern="1200" baseline="0" dirty="0" smtClean="0">
              <a:solidFill>
                <a:schemeClr val="tx1"/>
              </a:solidFill>
              <a:latin typeface="Arial" pitchFamily="34" charset="0"/>
              <a:ea typeface="黑体" pitchFamily="2" charset="-122"/>
              <a:cs typeface="Arial" pitchFamily="34" charset="0"/>
            </a:endParaRPr>
          </a:p>
          <a:p>
            <a:pPr marL="0" algn="l" defTabSz="914400">
              <a:buNone/>
            </a:pPr>
            <a:r>
              <a:rPr lang="zh-CN" altLang="en-US" sz="1200" b="0" i="0" kern="1200" baseline="0" dirty="0" smtClean="0">
                <a:solidFill>
                  <a:schemeClr val="tx1"/>
                </a:solidFill>
                <a:latin typeface="Arial" pitchFamily="34" charset="0"/>
                <a:ea typeface="黑体" pitchFamily="2" charset="-122"/>
                <a:cs typeface="Arial" pitchFamily="34" charset="0"/>
              </a:rPr>
              <a:t>越来越</a:t>
            </a:r>
            <a:r>
              <a:rPr lang="zh-CN" altLang="en-US" sz="1200" b="0" i="0" kern="1200" baseline="0" dirty="0">
                <a:solidFill>
                  <a:schemeClr val="tx1"/>
                </a:solidFill>
                <a:latin typeface="Arial" pitchFamily="34" charset="0"/>
                <a:ea typeface="黑体" pitchFamily="2" charset="-122"/>
                <a:cs typeface="Arial" pitchFamily="34" charset="0"/>
              </a:rPr>
              <a:t>多的教育领域领导者正在寻找新模式来响应这些压力和挑战</a:t>
            </a:r>
            <a:r>
              <a:rPr lang="zh-CN" altLang="en-US" sz="1200" b="0" i="0" kern="1200" baseline="0" dirty="0" smtClean="0">
                <a:solidFill>
                  <a:schemeClr val="tx1"/>
                </a:solidFill>
                <a:latin typeface="Arial" pitchFamily="34" charset="0"/>
                <a:ea typeface="黑体" pitchFamily="2" charset="-122"/>
                <a:cs typeface="Arial" pitchFamily="34" charset="0"/>
              </a:rPr>
              <a:t>。他们</a:t>
            </a:r>
            <a:r>
              <a:rPr lang="zh-CN" altLang="en-US" sz="1200" b="0" i="0" kern="1200" baseline="0" dirty="0">
                <a:solidFill>
                  <a:schemeClr val="tx1"/>
                </a:solidFill>
                <a:latin typeface="Arial" pitchFamily="34" charset="0"/>
                <a:ea typeface="黑体" pitchFamily="2" charset="-122"/>
                <a:cs typeface="Arial" pitchFamily="34" charset="0"/>
              </a:rPr>
              <a:t>正在寻找可持续发展并且可满足当今教育机构不断变化的需求的模式。</a:t>
            </a: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7</a:t>
            </a:fld>
            <a:endParaRPr lang="en-US" dirty="0"/>
          </a:p>
        </p:txBody>
      </p:sp>
    </p:spTree>
    <p:extLst>
      <p:ext uri="{BB962C8B-B14F-4D97-AF65-F5344CB8AC3E}">
        <p14:creationId xmlns="" xmlns:p14="http://schemas.microsoft.com/office/powerpoint/2010/main" val="18277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625975"/>
          </a:xfrm>
        </p:spPr>
        <p:txBody>
          <a:bodyPr>
            <a:noAutofit/>
          </a:bodyPr>
          <a:lstStyle/>
          <a:p>
            <a:pPr marL="0" indent="0" algn="l" defTabSz="914400">
              <a:spcBef>
                <a:spcPts val="800"/>
              </a:spcBef>
              <a:buNone/>
            </a:pPr>
            <a:r>
              <a:rPr lang="zh-CN" sz="1400" b="0" i="0" kern="1200" dirty="0">
                <a:solidFill>
                  <a:schemeClr val="tx1"/>
                </a:solidFill>
                <a:latin typeface="Arial" pitchFamily="34" charset="0"/>
                <a:ea typeface="黑体" pitchFamily="2" charset="-122"/>
                <a:cs typeface="Arial" pitchFamily="34" charset="0"/>
              </a:rPr>
              <a:t>思科 VXI 提供超越传统教室桌面的虚拟工作空间，统一了虚拟桌面、语音和视频。 </a:t>
            </a:r>
            <a:endParaRPr lang="en-US" sz="14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endParaRPr>
          </a:p>
          <a:p>
            <a:pPr marL="0" indent="0" algn="l" defTabSz="914400">
              <a:spcBef>
                <a:spcPts val="800"/>
              </a:spcBef>
              <a:buNone/>
            </a:pPr>
            <a:r>
              <a:rPr lang="zh-CN"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rPr>
              <a:t>管理员</a:t>
            </a:r>
            <a:endParaRPr lang="zh-CN" sz="14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endParaRPr>
          </a:p>
          <a:p>
            <a:pPr marL="236555" lvl="1" indent="-125456" algn="l" defTabSz="914400">
              <a:spcBef>
                <a:spcPts val="300"/>
              </a:spcBef>
              <a:spcAft>
                <a:spcPts val="300"/>
              </a:spcAft>
              <a:buClr>
                <a:srgbClr val="000000"/>
              </a:buClr>
              <a:buSzPct val="80000"/>
              <a:buFont typeface="Arial"/>
              <a:buChar char="•"/>
            </a:pPr>
            <a:r>
              <a:rPr lang="zh-CN" b="0" i="0" dirty="0">
                <a:solidFill>
                  <a:srgbClr val="000000"/>
                </a:solidFill>
                <a:latin typeface="Arial" pitchFamily="34" charset="0"/>
                <a:ea typeface="黑体" pitchFamily="2" charset="-122"/>
                <a:cs typeface="Arial" pitchFamily="34" charset="0"/>
              </a:rPr>
              <a:t>提供虚拟工作空间解决方案，可统一虚拟桌面、语音、视频和协作，实现身临其境的师生交互和速成学习</a:t>
            </a:r>
            <a:endParaRPr lang="en-US" dirty="0" smtClean="0">
              <a:solidFill>
                <a:srgbClr val="3A3A3A"/>
              </a:solidFill>
              <a:latin typeface="Arial" pitchFamily="34" charset="0"/>
              <a:ea typeface="黑体" pitchFamily="2" charset="-122"/>
              <a:cs typeface="Arial" pitchFamily="34" charset="0"/>
            </a:endParaRPr>
          </a:p>
          <a:p>
            <a:pPr marL="236555" lvl="1" indent="-125456" algn="l" defTabSz="914400">
              <a:spcBef>
                <a:spcPts val="300"/>
              </a:spcBef>
              <a:spcAft>
                <a:spcPts val="300"/>
              </a:spcAft>
              <a:buClr>
                <a:srgbClr val="000000"/>
              </a:buClr>
              <a:buSzPct val="80000"/>
              <a:buFont typeface="Arial"/>
              <a:buChar char="•"/>
            </a:pPr>
            <a:r>
              <a:rPr lang="zh-CN" b="0" i="0" dirty="0">
                <a:solidFill>
                  <a:srgbClr val="000000"/>
                </a:solidFill>
                <a:latin typeface="Arial" pitchFamily="34" charset="0"/>
                <a:ea typeface="黑体" pitchFamily="2" charset="-122"/>
                <a:cs typeface="Arial" pitchFamily="34" charset="0"/>
              </a:rPr>
              <a:t>通过安全地集中数据和应用程序来增强合规性并降低风险</a:t>
            </a:r>
          </a:p>
          <a:p>
            <a:pPr marL="236555" lvl="1" indent="-125456" algn="l" defTabSz="914400">
              <a:spcBef>
                <a:spcPts val="300"/>
              </a:spcBef>
              <a:spcAft>
                <a:spcPts val="300"/>
              </a:spcAft>
              <a:buClr>
                <a:srgbClr val="000000"/>
              </a:buClr>
              <a:buSzPct val="80000"/>
              <a:buFont typeface="Arial"/>
              <a:buChar char="•"/>
            </a:pPr>
            <a:r>
              <a:rPr lang="zh-CN" b="0" i="0" dirty="0">
                <a:solidFill>
                  <a:srgbClr val="000000"/>
                </a:solidFill>
                <a:latin typeface="Arial" pitchFamily="34" charset="0"/>
                <a:ea typeface="黑体" pitchFamily="2" charset="-122"/>
                <a:cs typeface="Arial" pitchFamily="34" charset="0"/>
              </a:rPr>
              <a:t>通过最优的基础架构、简化的操作、延长的 PC 更新周期以及更低的能源成本来提高 ROI</a:t>
            </a:r>
          </a:p>
          <a:p>
            <a:pPr marL="236555" lvl="1" indent="-125456" algn="l" defTabSz="914400">
              <a:spcBef>
                <a:spcPts val="600"/>
              </a:spcBef>
              <a:spcAft>
                <a:spcPts val="600"/>
              </a:spcAft>
              <a:buNone/>
            </a:pPr>
            <a:r>
              <a:rPr lang="zh-CN"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rPr>
              <a:t>学生</a:t>
            </a:r>
            <a:r>
              <a:rPr lang="zh-CN" sz="14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rPr>
              <a:t>和教师</a:t>
            </a:r>
          </a:p>
          <a:p>
            <a:pPr marL="236555" lvl="1" indent="-125456" algn="l" defTabSz="914400">
              <a:spcBef>
                <a:spcPts val="300"/>
              </a:spcBef>
              <a:spcAft>
                <a:spcPts val="300"/>
              </a:spcAft>
              <a:buClr>
                <a:srgbClr val="000000"/>
              </a:buClr>
              <a:buSzPct val="80000"/>
              <a:buFont typeface="Arial"/>
              <a:buChar char="•"/>
            </a:pPr>
            <a:r>
              <a:rPr lang="zh-CN" b="0" i="0" dirty="0">
                <a:solidFill>
                  <a:srgbClr val="000000"/>
                </a:solidFill>
                <a:latin typeface="Arial" pitchFamily="34" charset="0"/>
                <a:ea typeface="黑体" pitchFamily="2" charset="-122"/>
                <a:cs typeface="Arial" pitchFamily="34" charset="0"/>
              </a:rPr>
              <a:t>使用任何设备在任何位置访问所有应用程序和协作服务，从而获得不打折扣的体验</a:t>
            </a:r>
          </a:p>
          <a:p>
            <a:pPr marL="236555" lvl="1" indent="-125456" algn="l" defTabSz="914400">
              <a:spcBef>
                <a:spcPts val="300"/>
              </a:spcBef>
              <a:spcAft>
                <a:spcPts val="300"/>
              </a:spcAft>
              <a:buClr>
                <a:srgbClr val="000000"/>
              </a:buClr>
              <a:buSzPct val="80000"/>
              <a:buFont typeface="Arial"/>
              <a:buChar char="•"/>
            </a:pPr>
            <a:r>
              <a:rPr lang="zh-CN" b="0" i="0" dirty="0">
                <a:solidFill>
                  <a:srgbClr val="000000"/>
                </a:solidFill>
                <a:latin typeface="Arial" pitchFamily="34" charset="0"/>
                <a:ea typeface="黑体" pitchFamily="2" charset="-122"/>
                <a:cs typeface="Arial" pitchFamily="34" charset="0"/>
              </a:rPr>
              <a:t>提供选择、自由和灵活性，切合不同的学习和教学风格 </a:t>
            </a:r>
          </a:p>
          <a:p>
            <a:pPr marL="236555" lvl="1" indent="-125456" algn="l" defTabSz="914400">
              <a:spcBef>
                <a:spcPts val="600"/>
              </a:spcBef>
              <a:spcAft>
                <a:spcPts val="600"/>
              </a:spcAft>
              <a:buNone/>
            </a:pPr>
            <a:r>
              <a:rPr lang="zh-CN"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rPr>
              <a:t>IT </a:t>
            </a:r>
            <a:r>
              <a:rPr lang="zh-CN" sz="14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黑体" pitchFamily="2" charset="-122"/>
                <a:cs typeface="Arial" pitchFamily="34" charset="0"/>
              </a:rPr>
              <a:t>领导者</a:t>
            </a:r>
          </a:p>
          <a:p>
            <a:pPr marL="0" algn="l" defTabSz="914400">
              <a:spcBef>
                <a:spcPts val="300"/>
              </a:spcBef>
              <a:spcAft>
                <a:spcPts val="300"/>
              </a:spcAft>
              <a:buClr>
                <a:srgbClr val="000000"/>
              </a:buClr>
              <a:buFont typeface="Arial"/>
              <a:buChar char="•"/>
            </a:pPr>
            <a:r>
              <a:rPr lang="zh-CN" b="0" i="0" dirty="0">
                <a:solidFill>
                  <a:srgbClr val="000000"/>
                </a:solidFill>
                <a:latin typeface="Arial" pitchFamily="34" charset="0"/>
                <a:ea typeface="黑体" pitchFamily="2" charset="-122"/>
                <a:cs typeface="Arial" pitchFamily="34" charset="0"/>
              </a:rPr>
              <a:t>迅速满足不断变化的应用要求，同时确保标准化操作映像</a:t>
            </a:r>
          </a:p>
          <a:p>
            <a:pPr marL="0" algn="l" defTabSz="914400">
              <a:spcBef>
                <a:spcPts val="300"/>
              </a:spcBef>
              <a:spcAft>
                <a:spcPts val="300"/>
              </a:spcAft>
              <a:buClr>
                <a:srgbClr val="000000"/>
              </a:buClr>
              <a:buFont typeface="Arial"/>
              <a:buChar char="•"/>
            </a:pPr>
            <a:r>
              <a:rPr lang="zh-CN" b="0" i="0" dirty="0">
                <a:solidFill>
                  <a:srgbClr val="000000"/>
                </a:solidFill>
                <a:latin typeface="Arial" pitchFamily="34" charset="0"/>
                <a:ea typeface="黑体" pitchFamily="2" charset="-122"/>
                <a:cs typeface="Arial" pitchFamily="34" charset="0"/>
              </a:rPr>
              <a:t>通过推动更多最终用户的安全调配来优化业务灵活性 </a:t>
            </a:r>
          </a:p>
          <a:p>
            <a:pPr marL="0" algn="l" defTabSz="914400">
              <a:spcBef>
                <a:spcPts val="300"/>
              </a:spcBef>
              <a:spcAft>
                <a:spcPts val="300"/>
              </a:spcAft>
              <a:buClr>
                <a:srgbClr val="000000"/>
              </a:buClr>
              <a:buFont typeface="Arial"/>
              <a:buChar char="•"/>
            </a:pPr>
            <a:r>
              <a:rPr lang="zh-CN" b="0" i="0" dirty="0">
                <a:solidFill>
                  <a:srgbClr val="000000"/>
                </a:solidFill>
                <a:latin typeface="Arial" pitchFamily="34" charset="0"/>
                <a:ea typeface="黑体" pitchFamily="2" charset="-122"/>
                <a:cs typeface="Arial" pitchFamily="34" charset="0"/>
              </a:rPr>
              <a:t>提供增强的安全性，抵御未授权的应用程序或间谍软件</a:t>
            </a:r>
          </a:p>
          <a:p>
            <a:pPr marL="0" algn="l" defTabSz="914400">
              <a:spcBef>
                <a:spcPts val="300"/>
              </a:spcBef>
              <a:spcAft>
                <a:spcPts val="300"/>
              </a:spcAft>
              <a:buClr>
                <a:srgbClr val="000000"/>
              </a:buClr>
              <a:buFont typeface="Arial"/>
              <a:buChar char="•"/>
            </a:pPr>
            <a:r>
              <a:rPr lang="zh-CN" b="0" i="0" dirty="0">
                <a:solidFill>
                  <a:srgbClr val="000000"/>
                </a:solidFill>
                <a:latin typeface="Arial" pitchFamily="34" charset="0"/>
                <a:ea typeface="黑体" pitchFamily="2" charset="-122"/>
                <a:cs typeface="Arial" pitchFamily="34" charset="0"/>
              </a:rPr>
              <a:t>通过经过验证的设计、系统路线图和简化的运营模型，以及端到端支持和服务来实现更快、更简单的</a:t>
            </a:r>
            <a:r>
              <a:rPr lang="zh-CN" b="0" i="0" baseline="0" dirty="0">
                <a:solidFill>
                  <a:srgbClr val="000000"/>
                </a:solidFill>
                <a:latin typeface="Arial" pitchFamily="34" charset="0"/>
                <a:ea typeface="黑体" pitchFamily="2" charset="-122"/>
                <a:cs typeface="Arial" pitchFamily="34" charset="0"/>
              </a:rPr>
              <a:t>工作空间</a:t>
            </a:r>
            <a:r>
              <a:rPr lang="zh-CN" b="0" i="0" dirty="0">
                <a:solidFill>
                  <a:srgbClr val="000000"/>
                </a:solidFill>
                <a:latin typeface="Arial" pitchFamily="34" charset="0"/>
                <a:ea typeface="黑体" pitchFamily="2" charset="-122"/>
                <a:cs typeface="Arial" pitchFamily="34" charset="0"/>
              </a:rPr>
              <a:t>解决方案部署</a:t>
            </a:r>
            <a:endParaRPr lang="en-US" dirty="0">
              <a:latin typeface="Arial" pitchFamily="34" charset="0"/>
              <a:ea typeface="黑体" pitchFamily="2" charset="-122"/>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8</a:t>
            </a:fld>
            <a:endParaRPr lang="en-US" dirty="0"/>
          </a:p>
        </p:txBody>
      </p:sp>
    </p:spTree>
    <p:extLst>
      <p:ext uri="{BB962C8B-B14F-4D97-AF65-F5344CB8AC3E}">
        <p14:creationId xmlns="" xmlns:p14="http://schemas.microsoft.com/office/powerpoint/2010/main" val="9097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altLang="zh-CN" sz="1200" b="0" i="0">
                <a:solidFill>
                  <a:schemeClr val="tx1"/>
                </a:solidFill>
                <a:latin typeface="Calibri"/>
                <a:ea typeface="+mn-ea"/>
                <a:cs typeface="+mn-cs"/>
              </a:rPr>
              <a:pPr algn="r" defTabSz="914400">
                <a:buNone/>
              </a:pPr>
              <a:t>9</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grpSp>
        <p:nvGrpSpPr>
          <p:cNvPr id="59"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651722"/>
          </a:xfrm>
        </p:spPr>
        <p:txBody>
          <a:bodyPr/>
          <a:lstStyle>
            <a:lvl1pPr>
              <a:lnSpc>
                <a:spcPct val="90000"/>
              </a:lnSpc>
              <a:defRPr lang="en-US" sz="48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4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2">
                    <a:lumMod val="50000"/>
                  </a:schemeClr>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2">
                    <a:lumMod val="50000"/>
                  </a:schemeClr>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31929804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pic>
        <p:nvPicPr>
          <p:cNvPr id="8" name="Picture 7" descr="CISCO_WAVE_01_RGB.jpg"/>
          <p:cNvPicPr>
            <a:picLocks noChangeAspect="1"/>
          </p:cNvPicPr>
          <p:nvPr userDrawn="1"/>
        </p:nvPicPr>
        <p:blipFill>
          <a:blip r:embed="rId2" cstate="print"/>
          <a:srcRect l="78496" r="20456" b="20091"/>
          <a:stretch>
            <a:fillRect/>
          </a:stretch>
        </p:blipFill>
        <p:spPr>
          <a:xfrm>
            <a:off x="3038785" y="726538"/>
            <a:ext cx="86236" cy="5480128"/>
          </a:xfrm>
          <a:prstGeom prst="rect">
            <a:avLst/>
          </a:prstGeom>
        </p:spPr>
      </p:pic>
      <p:pic>
        <p:nvPicPr>
          <p:cNvPr id="9" name="Picture 8" descr="CISCO_WAVE_01_RGB.jpg"/>
          <p:cNvPicPr>
            <a:picLocks noChangeAspect="1"/>
          </p:cNvPicPr>
          <p:nvPr userDrawn="1"/>
        </p:nvPicPr>
        <p:blipFill>
          <a:blip r:embed="rId2" cstate="print"/>
          <a:srcRect l="78496" r="20456" b="20091"/>
          <a:stretch>
            <a:fillRect/>
          </a:stretch>
        </p:blipFill>
        <p:spPr>
          <a:xfrm>
            <a:off x="6057066" y="726538"/>
            <a:ext cx="86236" cy="5480128"/>
          </a:xfrm>
          <a:prstGeom prst="rect">
            <a:avLst/>
          </a:prstGeom>
        </p:spPr>
      </p:pic>
    </p:spTree>
    <p:extLst>
      <p:ext uri="{BB962C8B-B14F-4D97-AF65-F5344CB8AC3E}">
        <p14:creationId xmlns="" xmlns:p14="http://schemas.microsoft.com/office/powerpoint/2010/main" val="234143653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 xmlns:p14="http://schemas.microsoft.com/office/powerpoint/2010/main" val="9713123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lgn="l" defTabSz="914400" rtl="0" eaLnBrk="1" latinLnBrk="0" hangingPunct="1">
              <a:lnSpc>
                <a:spcPct val="80000"/>
              </a:lnSpc>
              <a:spcBef>
                <a:spcPct val="0"/>
              </a:spcBef>
              <a:buFontTx/>
              <a:buNone/>
              <a:defRPr lang="en-US" sz="2400" b="0" kern="1200" spc="0" baseline="0" dirty="0" smtClean="0">
                <a:solidFill>
                  <a:srgbClr val="2B348E"/>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18992707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Tree>
    <p:extLst>
      <p:ext uri="{BB962C8B-B14F-4D97-AF65-F5344CB8AC3E}">
        <p14:creationId xmlns="" xmlns:p14="http://schemas.microsoft.com/office/powerpoint/2010/main" val="95727001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3" name="Subtitle 2"/>
          <p:cNvSpPr>
            <a:spLocks noGrp="1"/>
          </p:cNvSpPr>
          <p:nvPr>
            <p:ph type="subTitle" idx="1" hasCustomPrompt="1"/>
          </p:nvPr>
        </p:nvSpPr>
        <p:spPr>
          <a:xfrm>
            <a:off x="387097"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387097" y="649224"/>
            <a:ext cx="7447744" cy="4462426"/>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solidFill>
                  <a:srgbClr val="FFFFFF"/>
                </a:solidFill>
                <a:latin typeface="+mj-lt"/>
                <a:ea typeface="+mj-ea"/>
                <a:cs typeface="+mj-cs"/>
              </a:defRPr>
            </a:lvl1pPr>
          </a:lstStyle>
          <a:p>
            <a:r>
              <a:rPr lang="en-US" dirty="0" smtClean="0"/>
              <a:t>Presentation Title</a:t>
            </a:r>
            <a:br>
              <a:rPr lang="en-US" dirty="0" smtClean="0"/>
            </a:br>
            <a:r>
              <a:rPr lang="en-US" dirty="0" smtClean="0"/>
              <a:t>Goes Here</a:t>
            </a:r>
            <a:endParaRPr lang="en-US" dirty="0"/>
          </a:p>
        </p:txBody>
      </p:sp>
    </p:spTree>
    <p:extLst>
      <p:ext uri="{BB962C8B-B14F-4D97-AF65-F5344CB8AC3E}">
        <p14:creationId xmlns="" xmlns:p14="http://schemas.microsoft.com/office/powerpoint/2010/main" val="3265912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5" name="Picture 4" descr="CISCO_WAVE_01_RGB.jpg"/>
          <p:cNvPicPr>
            <a:picLocks noChangeAspect="1"/>
          </p:cNvPicPr>
          <p:nvPr userDrawn="1"/>
        </p:nvPicPr>
        <p:blipFill>
          <a:blip r:embed="rId2" cstate="print"/>
          <a:srcRect l="78496" r="20456" b="20091"/>
          <a:stretch>
            <a:fillRect/>
          </a:stretch>
        </p:blipFill>
        <p:spPr>
          <a:xfrm>
            <a:off x="4578370" y="752635"/>
            <a:ext cx="86236" cy="5480128"/>
          </a:xfrm>
          <a:prstGeom prst="rect">
            <a:avLst/>
          </a:prstGeom>
        </p:spPr>
      </p:pic>
    </p:spTree>
    <p:extLst>
      <p:ext uri="{BB962C8B-B14F-4D97-AF65-F5344CB8AC3E}">
        <p14:creationId xmlns="" xmlns:p14="http://schemas.microsoft.com/office/powerpoint/2010/main" val="42587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 xmlns:p14="http://schemas.microsoft.com/office/powerpoint/2010/main" val="33500772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2B348E"/>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37931052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rgbClr val="2B348E"/>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zh-CN" sz="600" b="0" i="0">
                <a:solidFill>
                  <a:srgbClr val="FFFFFF"/>
                </a:solidFill>
                <a:latin typeface="Arial"/>
                <a:ea typeface="+mn-ea"/>
                <a:cs typeface="+mn-cs"/>
              </a:rPr>
              <a:t>思科公用</a:t>
            </a:r>
            <a:endParaRPr lang="en-US" sz="600" dirty="0">
              <a:solidFill>
                <a:srgbClr val="FFFFFF"/>
              </a:solidFill>
            </a:endParaRP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zh-CN" sz="600" b="0" i="0">
                <a:solidFill>
                  <a:srgbClr val="FFFFFF"/>
                </a:solidFill>
                <a:latin typeface="Arial"/>
                <a:ea typeface="+mn-ea"/>
                <a:cs typeface="+mn-cs"/>
              </a:rPr>
              <a:t>思科公用</a:t>
            </a:r>
            <a:endParaRPr lang="en-US" sz="600" dirty="0">
              <a:solidFill>
                <a:srgbClr val="FFFFFF"/>
              </a:solidFill>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rgbClr val="2B348E"/>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zh-CN" sz="600" b="0" i="0">
                <a:solidFill>
                  <a:srgbClr val="FFFFFF"/>
                </a:solidFill>
                <a:latin typeface="Arial"/>
                <a:ea typeface="+mn-ea"/>
                <a:cs typeface="+mn-cs"/>
              </a:rPr>
              <a:t>© 2010 思科和/或其附属公司。 版权所有。</a:t>
            </a:r>
            <a:endParaRPr lang="en-US" sz="600" dirty="0">
              <a:solidFill>
                <a:srgbClr val="FFFFFF"/>
              </a:solidFill>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altLang="zh-CN" sz="600" b="0" i="0">
                <a:solidFill>
                  <a:srgbClr val="FFFFFF"/>
                </a:solidFill>
                <a:latin typeface="Arial"/>
                <a:ea typeface="+mn-ea"/>
                <a:cs typeface="+mn-cs"/>
              </a:rPr>
              <a:pPr algn="r" defTabSz="814365">
                <a:buNone/>
              </a:pPr>
              <a:t>‹#›</a:t>
            </a:fld>
            <a:endParaRPr lang="en-US" sz="600" dirty="0">
              <a:solidFill>
                <a:srgbClr val="FFFFFF"/>
              </a:solidFill>
            </a:endParaRPr>
          </a:p>
        </p:txBody>
      </p:sp>
    </p:spTree>
    <p:extLst>
      <p:ext uri="{BB962C8B-B14F-4D97-AF65-F5344CB8AC3E}">
        <p14:creationId xmlns="" xmlns:p14="http://schemas.microsoft.com/office/powerpoint/2010/main" val="27323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 xmlns:p14="http://schemas.microsoft.com/office/powerpoint/2010/main" val="24771870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grpSp>
        <p:nvGrpSpPr>
          <p:cNvPr id="4"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294074080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rgbClr val="2B348E"/>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 xmlns:p14="http://schemas.microsoft.com/office/powerpoint/2010/main" val="41766052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rgbClr val="2B348E"/>
                </a:solidFill>
                <a:latin typeface="+mj-lt"/>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1360429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 xmlns:p14="http://schemas.microsoft.com/office/powerpoint/2010/main" val="283026433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 xmlns:p14="http://schemas.microsoft.com/office/powerpoint/2010/main" val="22323538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zh-CN" sz="600" b="0" i="0">
                <a:solidFill>
                  <a:srgbClr val="C0C0C0"/>
                </a:solidFill>
                <a:latin typeface="Arial"/>
                <a:ea typeface="+mn-ea"/>
                <a:cs typeface="+mn-cs"/>
              </a:rPr>
              <a:t>思科公用</a:t>
            </a:r>
            <a:endParaRPr lang="en-US" sz="600" dirty="0">
              <a:solidFill>
                <a:srgbClr val="C0C0C0"/>
              </a:solidFill>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altLang="zh-CN"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1270687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_green">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 xmlns:p14="http://schemas.microsoft.com/office/powerpoint/2010/main" val="400904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green thank you">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userDrawn="1"/>
        </p:nvSpPr>
        <p:spPr bwMode="black">
          <a:xfrm>
            <a:off x="6312989" y="3708603"/>
            <a:ext cx="116616" cy="441827"/>
          </a:xfrm>
          <a:prstGeom prst="rect">
            <a:avLst/>
          </a:prstGeom>
          <a:solidFill>
            <a:schemeClr val="bg2"/>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4" name="TextBox 33"/>
          <p:cNvSpPr txBox="1"/>
          <p:nvPr userDrawn="1"/>
        </p:nvSpPr>
        <p:spPr>
          <a:xfrm>
            <a:off x="644691" y="3060488"/>
            <a:ext cx="1569660" cy="646331"/>
          </a:xfrm>
          <a:prstGeom prst="rect">
            <a:avLst/>
          </a:prstGeom>
          <a:noFill/>
        </p:spPr>
        <p:txBody>
          <a:bodyPr wrap="none" rtlCol="0">
            <a:spAutoFit/>
          </a:bodyPr>
          <a:lstStyle/>
          <a:p>
            <a:pPr algn="l" defTabSz="914400">
              <a:buNone/>
            </a:pPr>
            <a:r>
              <a:rPr lang="zh-CN" sz="3600" b="0" i="0" dirty="0">
                <a:solidFill>
                  <a:srgbClr val="FFFFFF"/>
                </a:solidFill>
                <a:latin typeface="黑体" pitchFamily="2" charset="-122"/>
                <a:ea typeface="黑体" pitchFamily="2" charset="-122"/>
                <a:cs typeface="+mn-cs"/>
              </a:rPr>
              <a:t>谢谢！</a:t>
            </a:r>
            <a:endParaRPr lang="en-US" sz="3600" dirty="0">
              <a:solidFill>
                <a:srgbClr val="FFFFFF"/>
              </a:solidFill>
              <a:latin typeface="黑体" pitchFamily="2" charset="-122"/>
              <a:ea typeface="黑体" pitchFamily="2" charset="-122"/>
            </a:endParaRPr>
          </a:p>
        </p:txBody>
      </p:sp>
    </p:spTree>
    <p:extLst>
      <p:ext uri="{BB962C8B-B14F-4D97-AF65-F5344CB8AC3E}">
        <p14:creationId xmlns="" xmlns:p14="http://schemas.microsoft.com/office/powerpoint/2010/main" val="285416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ullet tex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bg1"/>
                    </a:gs>
                    <a:gs pos="44000">
                      <a:schemeClr val="bg1">
                        <a:lumMod val="85000"/>
                      </a:schemeClr>
                    </a:gs>
                    <a:gs pos="100000">
                      <a:schemeClr val="bg1">
                        <a:lumMod val="65000"/>
                      </a:schemeClr>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5029200"/>
            <a:ext cx="9144000" cy="1828800"/>
          </a:xfrm>
          <a:prstGeom prst="rect">
            <a:avLst/>
          </a:prstGeom>
          <a:gradFill flip="none" rotWithShape="1">
            <a:gsLst>
              <a:gs pos="0">
                <a:schemeClr val="tx1">
                  <a:lumMod val="75000"/>
                </a:schemeClr>
              </a:gs>
              <a:gs pos="90000">
                <a:schemeClr val="accent6">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a:spLocks noChangeArrowheads="1"/>
          </p:cNvSpPr>
          <p:nvPr userDrawn="1"/>
        </p:nvSpPr>
        <p:spPr bwMode="auto">
          <a:xfrm rot="10800000" flipH="1" flipV="1">
            <a:off x="0" y="5029200"/>
            <a:ext cx="9145588" cy="1828801"/>
          </a:xfrm>
          <a:prstGeom prst="rect">
            <a:avLst/>
          </a:prstGeom>
          <a:solidFill>
            <a:srgbClr val="111111">
              <a:alpha val="39608"/>
            </a:srgbClr>
          </a:soli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7" name="Rectangle 16"/>
          <p:cNvSpPr>
            <a:spLocks noChangeArrowheads="1"/>
          </p:cNvSpPr>
          <p:nvPr userDrawn="1"/>
        </p:nvSpPr>
        <p:spPr bwMode="auto">
          <a:xfrm rot="10800000" flipH="1" flipV="1">
            <a:off x="0" y="5029200"/>
            <a:ext cx="9145588" cy="1828800"/>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8" name="Rectangle 16"/>
          <p:cNvSpPr>
            <a:spLocks noChangeArrowheads="1"/>
          </p:cNvSpPr>
          <p:nvPr userDrawn="1"/>
        </p:nvSpPr>
        <p:spPr bwMode="auto">
          <a:xfrm rot="10800000" flipH="1" flipV="1">
            <a:off x="-1" y="4480559"/>
            <a:ext cx="9145588" cy="2377441"/>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zh-CN" sz="600" b="0" i="0">
                <a:solidFill>
                  <a:srgbClr val="C0C0C0"/>
                </a:solidFill>
                <a:latin typeface="Arial"/>
                <a:ea typeface="+mn-ea"/>
                <a:cs typeface="+mn-cs"/>
              </a:rPr>
              <a:t>© 2012 思科和/或其附属公司。 版权所有。</a:t>
            </a:r>
          </a:p>
        </p:txBody>
      </p:sp>
      <p:sp>
        <p:nvSpPr>
          <p:cNvPr id="10"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zh-CN" sz="600" b="0" i="0">
                <a:solidFill>
                  <a:srgbClr val="C0C0C0"/>
                </a:solidFill>
                <a:latin typeface="Arial"/>
                <a:ea typeface="+mn-ea"/>
                <a:cs typeface="+mn-cs"/>
              </a:rPr>
              <a:t>思科公用</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altLang="zh-CN" sz="600" b="0" i="0">
                <a:solidFill>
                  <a:srgbClr val="C0C0C0"/>
                </a:solidFill>
                <a:latin typeface="Arial"/>
                <a:ea typeface="+mn-ea"/>
                <a:cs typeface="+mn-cs"/>
              </a:rPr>
              <a:pPr algn="r" defTabSz="814365">
                <a:buNone/>
              </a:pPr>
              <a:t>‹#›</a:t>
            </a:fld>
            <a:endParaRPr lang="en-US" sz="600" dirty="0">
              <a:solidFill>
                <a:srgbClr val="C0C0C0"/>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58" y="4800600"/>
            <a:ext cx="5486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358" y="612775"/>
            <a:ext cx="5486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358" y="5367338"/>
            <a:ext cx="5486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2803526" y="2413318"/>
            <a:ext cx="3529012" cy="1876721"/>
            <a:chOff x="384" y="331"/>
            <a:chExt cx="912" cy="485"/>
          </a:xfrm>
        </p:grpSpPr>
        <p:sp>
          <p:nvSpPr>
            <p:cNvPr id="1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Tree>
    <p:extLst>
      <p:ext uri="{BB962C8B-B14F-4D97-AF65-F5344CB8AC3E}">
        <p14:creationId xmlns="" xmlns:p14="http://schemas.microsoft.com/office/powerpoint/2010/main" val="19543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2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zh-CN" sz="600" b="0" i="0">
                <a:solidFill>
                  <a:srgbClr val="C0C0C0"/>
                </a:solidFill>
                <a:latin typeface="Arial"/>
                <a:ea typeface="+mn-ea"/>
                <a:cs typeface="+mn-cs"/>
              </a:rPr>
              <a:t>思科公用</a:t>
            </a:r>
            <a:endParaRPr lang="en-US" sz="600" dirty="0">
              <a:solidFill>
                <a:srgbClr val="C0C0C0"/>
              </a:solidFill>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zh-CN" sz="600" b="0" i="0">
                <a:solidFill>
                  <a:srgbClr val="C0C0C0"/>
                </a:solidFill>
                <a:latin typeface="Arial"/>
                <a:ea typeface="+mn-ea"/>
                <a:cs typeface="+mn-cs"/>
              </a:rPr>
              <a:t>© 2010 思科和/或其附属公司。 版权所有。</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altLang="zh-CN"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41434165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4741274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837328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655048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rgbClr val="2B348E"/>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zh-CN" sz="600" b="0" i="0">
                <a:solidFill>
                  <a:srgbClr val="C0C0C0"/>
                </a:solidFill>
                <a:latin typeface="Arial"/>
                <a:ea typeface="+mn-ea"/>
                <a:cs typeface="+mn-cs"/>
              </a:rPr>
              <a:t>© 2010 思科和/或其附属公司。 版权所有。</a:t>
            </a:r>
            <a:endParaRPr lang="en-US" sz="600" dirty="0">
              <a:solidFill>
                <a:srgbClr val="C0C0C0"/>
              </a:solidFill>
            </a:endParaRPr>
          </a:p>
        </p:txBody>
      </p:sp>
      <p:sp>
        <p:nvSpPr>
          <p:cNvPr id="1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zh-CN" sz="600" b="0" i="0">
                <a:solidFill>
                  <a:srgbClr val="C0C0C0"/>
                </a:solidFill>
                <a:latin typeface="Arial"/>
                <a:ea typeface="+mn-ea"/>
                <a:cs typeface="+mn-cs"/>
              </a:rPr>
              <a:t>思科公用</a:t>
            </a:r>
            <a:endParaRPr lang="en-US" sz="600" dirty="0">
              <a:solidFill>
                <a:srgbClr val="C0C0C0"/>
              </a:solidFill>
            </a:endParaRP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altLang="zh-CN" sz="600" b="0" i="0">
                <a:solidFill>
                  <a:srgbClr val="C0C0C0"/>
                </a:solidFill>
                <a:latin typeface="Arial"/>
                <a:ea typeface="+mn-ea"/>
                <a:cs typeface="+mn-cs"/>
              </a:rPr>
              <a:pPr algn="r" defTabSz="814365">
                <a:buNone/>
              </a:pPr>
              <a:t>‹#›</a:t>
            </a:fld>
            <a:endParaRPr lang="en-US" sz="600" dirty="0">
              <a:solidFill>
                <a:srgbClr val="C0C0C0"/>
              </a:solidFill>
            </a:endParaRP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rgbClr val="2B348E"/>
                </a:solidFill>
              </a:defRPr>
            </a:lvl1pPr>
          </a:lstStyle>
          <a:p>
            <a:pPr lvl="0"/>
            <a:r>
              <a:rPr lang="en-US" dirty="0" smtClean="0"/>
              <a:t>Source Name</a:t>
            </a:r>
            <a:endParaRPr lang="en-US" dirty="0"/>
          </a:p>
        </p:txBody>
      </p:sp>
    </p:spTree>
    <p:extLst>
      <p:ext uri="{BB962C8B-B14F-4D97-AF65-F5344CB8AC3E}">
        <p14:creationId xmlns="" xmlns:p14="http://schemas.microsoft.com/office/powerpoint/2010/main" val="17000078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rgbClr val="2B348E"/>
                </a:solidFill>
                <a:latin typeface="+mj-lt"/>
              </a:defRPr>
            </a:lvl1pPr>
            <a:lvl2pPr marL="635000" indent="-228600">
              <a:buClr>
                <a:srgbClr val="96CA4B"/>
              </a:buClr>
              <a:buFont typeface="Arial" pitchFamily="34" charset="0"/>
              <a:buChar char="•"/>
              <a:tabLst/>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rgbClr val="2B348E"/>
                </a:solidFill>
                <a:latin typeface="+mj-lt"/>
              </a:defRPr>
            </a:lvl1pPr>
            <a:lvl2pPr marL="635000" indent="-228600">
              <a:buClr>
                <a:srgbClr val="96CA4B"/>
              </a:buClr>
              <a:buFont typeface="Arial" pitchFamily="34" charset="0"/>
              <a:buChar char="•"/>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4" name="Text Placeholder 13"/>
          <p:cNvSpPr>
            <a:spLocks noGrp="1"/>
          </p:cNvSpPr>
          <p:nvPr>
            <p:ph type="body" sz="quarter" idx="13" hasCustomPrompt="1"/>
          </p:nvPr>
        </p:nvSpPr>
        <p:spPr>
          <a:xfrm>
            <a:off x="4824413" y="295275"/>
            <a:ext cx="4122737" cy="838200"/>
          </a:xfrm>
        </p:spPr>
        <p:txBody>
          <a:bodyPr lIns="82296" rIns="82296"/>
          <a:lstStyle>
            <a:lvl1pPr marL="0" marR="0" indent="0" algn="l" defTabSz="914400" rtl="0" eaLnBrk="1" fontAlgn="auto" latinLnBrk="0" hangingPunct="1">
              <a:lnSpc>
                <a:spcPct val="80000"/>
              </a:lnSpc>
              <a:spcBef>
                <a:spcPts val="0"/>
              </a:spcBef>
              <a:spcAft>
                <a:spcPts val="0"/>
              </a:spcAft>
              <a:buClr>
                <a:srgbClr val="00ADEF"/>
              </a:buClr>
              <a:buSzPct val="90000"/>
              <a:buFontTx/>
              <a:buNone/>
              <a:tabLst/>
              <a:defRPr lang="en-US" sz="36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
                <a:srgbClr val="00ADEF"/>
              </a:buClr>
              <a:buSzPct val="90000"/>
              <a:buFontTx/>
              <a:buNone/>
              <a:tabLst/>
              <a:defRPr/>
            </a:pPr>
            <a:r>
              <a:rPr lang="en-US" dirty="0" smtClean="0"/>
              <a:t>Two Column</a:t>
            </a:r>
            <a:br>
              <a:rPr lang="en-US" dirty="0" smtClean="0"/>
            </a:br>
            <a:r>
              <a:rPr lang="en-US" dirty="0" smtClean="0"/>
              <a:t>Title Left</a:t>
            </a:r>
            <a:endParaRPr lang="en-US" dirty="0"/>
          </a:p>
        </p:txBody>
      </p:sp>
    </p:spTree>
    <p:extLst>
      <p:ext uri="{BB962C8B-B14F-4D97-AF65-F5344CB8AC3E}">
        <p14:creationId xmlns="" xmlns:p14="http://schemas.microsoft.com/office/powerpoint/2010/main" val="3138895077"/>
      </p:ext>
    </p:extLst>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en-US" altLang="zh-CN" sz="600" b="0" i="0" noProof="0" dirty="0" smtClean="0">
                <a:solidFill>
                  <a:srgbClr val="FFFFFF">
                    <a:lumMod val="50000"/>
                  </a:srgbClr>
                </a:solidFill>
                <a:latin typeface="+mj-lt"/>
                <a:ea typeface="黑体" pitchFamily="2" charset="-122"/>
                <a:cs typeface="+mn-cs"/>
              </a:rPr>
              <a:t>© 2012 </a:t>
            </a:r>
            <a:r>
              <a:rPr lang="zh-CN" altLang="en-US" sz="600" b="0" i="0" noProof="0" dirty="0" smtClean="0">
                <a:solidFill>
                  <a:srgbClr val="FFFFFF">
                    <a:lumMod val="50000"/>
                  </a:srgbClr>
                </a:solidFill>
                <a:latin typeface="+mj-lt"/>
                <a:ea typeface="黑体" pitchFamily="2" charset="-122"/>
                <a:cs typeface="+mn-cs"/>
              </a:rPr>
              <a:t>思科和</a:t>
            </a:r>
            <a:r>
              <a:rPr lang="en-US" altLang="zh-CN" sz="600" b="0" i="0" noProof="0" dirty="0" smtClean="0">
                <a:solidFill>
                  <a:srgbClr val="FFFFFF">
                    <a:lumMod val="50000"/>
                  </a:srgbClr>
                </a:solidFill>
                <a:latin typeface="+mj-lt"/>
                <a:ea typeface="黑体" pitchFamily="2" charset="-122"/>
                <a:cs typeface="+mn-cs"/>
              </a:rPr>
              <a:t>/</a:t>
            </a:r>
            <a:r>
              <a:rPr lang="zh-CN" altLang="en-US" sz="600" b="0" i="0" noProof="0" dirty="0" smtClean="0">
                <a:solidFill>
                  <a:srgbClr val="FFFFFF">
                    <a:lumMod val="50000"/>
                  </a:srgbClr>
                </a:solidFill>
                <a:latin typeface="+mj-lt"/>
                <a:ea typeface="黑体" pitchFamily="2" charset="-122"/>
                <a:cs typeface="+mn-cs"/>
              </a:rPr>
              <a:t>或其附属公司。版权所有。</a:t>
            </a:r>
            <a:endParaRPr lang="zh-CN" altLang="en-US" sz="600" noProof="0" dirty="0">
              <a:solidFill>
                <a:srgbClr val="FFFFFF">
                  <a:lumMod val="50000"/>
                </a:srgbClr>
              </a:solidFill>
              <a:latin typeface="+mj-lt"/>
              <a:ea typeface="黑体" pitchFamily="2" charset="-122"/>
            </a:endParaRPr>
          </a:p>
        </p:txBody>
      </p:sp>
      <p:sp>
        <p:nvSpPr>
          <p:cNvPr id="11" name="Rectangle 5"/>
          <p:cNvSpPr>
            <a:spLocks noChangeArrowheads="1"/>
          </p:cNvSpPr>
          <p:nvPr/>
        </p:nvSpPr>
        <p:spPr bwMode="ltGray">
          <a:xfrm>
            <a:off x="8102021"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zh-CN" altLang="en-US" sz="600" b="0" i="0" noProof="0" dirty="0" smtClean="0">
                <a:solidFill>
                  <a:srgbClr val="FFFFFF">
                    <a:lumMod val="50000"/>
                  </a:srgbClr>
                </a:solidFill>
                <a:latin typeface="黑体" pitchFamily="2" charset="-122"/>
                <a:ea typeface="黑体" pitchFamily="2" charset="-122"/>
                <a:cs typeface="+mn-cs"/>
              </a:rPr>
              <a:t>思科公用</a:t>
            </a:r>
            <a:endParaRPr lang="zh-CN" altLang="en-US" sz="600" noProof="0" dirty="0">
              <a:solidFill>
                <a:srgbClr val="FFFFFF">
                  <a:lumMod val="50000"/>
                </a:srgbClr>
              </a:solidFill>
              <a:latin typeface="黑体" pitchFamily="2" charset="-122"/>
              <a:ea typeface="黑体" pitchFamily="2" charset="-122"/>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altLang="zh-CN" sz="600" b="0" i="0">
                <a:solidFill>
                  <a:srgbClr val="FFFFFF">
                    <a:lumMod val="50000"/>
                  </a:srgbClr>
                </a:solidFill>
                <a:latin typeface="Arial"/>
                <a:ea typeface="+mn-ea"/>
                <a:cs typeface="+mn-cs"/>
              </a:rPr>
              <a:pPr algn="r" defTabSz="814365">
                <a:buNone/>
              </a:pPr>
              <a:t>‹#›</a:t>
            </a:fld>
            <a:endParaRPr lang="en-US" sz="600" dirty="0">
              <a:solidFill>
                <a:srgbClr val="FFFFFF">
                  <a:lumMod val="50000"/>
                </a:srgbClr>
              </a:solidFill>
            </a:endParaRPr>
          </a:p>
        </p:txBody>
      </p:sp>
      <p:sp>
        <p:nvSpPr>
          <p:cNvPr id="7" name="Rectangle 5"/>
          <p:cNvSpPr>
            <a:spLocks noChangeArrowheads="1"/>
          </p:cNvSpPr>
          <p:nvPr/>
        </p:nvSpPr>
        <p:spPr bwMode="ltGray">
          <a:xfrm>
            <a:off x="4766061" y="6584512"/>
            <a:ext cx="686827"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zh-CN" sz="600" b="0" i="0" dirty="0">
                <a:solidFill>
                  <a:srgbClr val="FFFFFF">
                    <a:lumMod val="50000"/>
                  </a:srgbClr>
                </a:solidFill>
                <a:latin typeface="Arial"/>
                <a:ea typeface="+mn-ea"/>
                <a:cs typeface="+mn-cs"/>
              </a:rPr>
              <a:t>EDCS-962068 </a:t>
            </a:r>
            <a:endParaRPr lang="en-US" sz="600" dirty="0">
              <a:solidFill>
                <a:srgbClr val="FFFFFF">
                  <a:lumMod val="50000"/>
                </a:srgbClr>
              </a:solidFill>
            </a:endParaRPr>
          </a:p>
        </p:txBody>
      </p:sp>
    </p:spTree>
    <p:extLst>
      <p:ext uri="{BB962C8B-B14F-4D97-AF65-F5344CB8AC3E}">
        <p14:creationId xmlns="" xmlns:p14="http://schemas.microsoft.com/office/powerpoint/2010/main" val="88845625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5" r:id="rId27"/>
    <p:sldLayoutId id="2147484046" r:id="rId28"/>
    <p:sldLayoutId id="2147484047" r:id="rId29"/>
    <p:sldLayoutId id="2147484048" r:id="rId30"/>
    <p:sldLayoutId id="2147484049" r:id="rId31"/>
    <p:sldLayoutId id="2147484050" r:id="rId32"/>
  </p:sldLayoutIdLst>
  <p:transition>
    <p:fade/>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solidFill>
            <a:srgbClr val="2B3082"/>
          </a:solidFill>
          <a:latin typeface="+mj-lt"/>
          <a:ea typeface="+mj-ea"/>
          <a:cs typeface="+mj-cs"/>
        </a:defRPr>
      </a:lvl1pPr>
    </p:titleStyle>
    <p:bodyStyle>
      <a:lvl1pPr marL="231775" indent="-231775" algn="l" defTabSz="914400" rtl="0" eaLnBrk="1" latinLnBrk="0" hangingPunct="1">
        <a:lnSpc>
          <a:spcPct val="95000"/>
        </a:lnSpc>
        <a:spcBef>
          <a:spcPts val="1440"/>
        </a:spcBef>
        <a:buClr>
          <a:srgbClr val="00ADEF"/>
        </a:buClr>
        <a:buSzPct val="90000"/>
        <a:buFont typeface="Arial"/>
        <a:buChar char="•"/>
        <a:tabLst/>
        <a:defRPr lang="en-US" sz="2000" kern="1200" dirty="0" smtClean="0">
          <a:solidFill>
            <a:srgbClr val="2B3082"/>
          </a:solidFill>
          <a:latin typeface="+mj-lt"/>
          <a:ea typeface="+mn-ea"/>
          <a:cs typeface="+mn-cs"/>
        </a:defRPr>
      </a:lvl1pPr>
      <a:lvl2pPr marL="569913" indent="-163513" algn="l" defTabSz="914400" rtl="0" eaLnBrk="1" latinLnBrk="0" hangingPunct="1">
        <a:lnSpc>
          <a:spcPct val="95000"/>
        </a:lnSpc>
        <a:spcBef>
          <a:spcPts val="840"/>
        </a:spcBef>
        <a:buClr>
          <a:srgbClr val="00ADEF"/>
        </a:buClr>
        <a:buFont typeface="Arial"/>
        <a:buChar char="•"/>
        <a:defRPr lang="en-US" sz="1800" kern="1200" dirty="0" smtClean="0">
          <a:solidFill>
            <a:srgbClr val="2B3082"/>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dirty="0" smtClean="0">
          <a:solidFill>
            <a:srgbClr val="2B3082"/>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dirty="0" smtClean="0">
          <a:solidFill>
            <a:srgbClr val="2B3082"/>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dirty="0">
          <a:solidFill>
            <a:srgbClr val="2B308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gi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52.wmf"/><Relationship Id="rId20" Type="http://schemas.openxmlformats.org/officeDocument/2006/relationships/image" Target="../media/image56.png"/><Relationship Id="rId29" Type="http://schemas.openxmlformats.org/officeDocument/2006/relationships/image" Target="../media/image65.w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wmf"/><Relationship Id="rId23" Type="http://schemas.openxmlformats.org/officeDocument/2006/relationships/image" Target="../media/image59.png"/><Relationship Id="rId28" Type="http://schemas.openxmlformats.org/officeDocument/2006/relationships/image" Target="../media/image64.emf"/><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emf"/><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0.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emf"/><Relationship Id="rId26" Type="http://schemas.openxmlformats.org/officeDocument/2006/relationships/image" Target="../media/image47.png"/><Relationship Id="rId3" Type="http://schemas.openxmlformats.org/officeDocument/2006/relationships/image" Target="../media/image78.png"/><Relationship Id="rId21" Type="http://schemas.openxmlformats.org/officeDocument/2006/relationships/image" Target="../media/image55.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97.jpeg"/><Relationship Id="rId2" Type="http://schemas.openxmlformats.org/officeDocument/2006/relationships/notesSlide" Target="../notesSlides/notesSlide24.xml"/><Relationship Id="rId16" Type="http://schemas.openxmlformats.org/officeDocument/2006/relationships/image" Target="../media/image91.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6.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5.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9.png"/><Relationship Id="rId9"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3.png"/><Relationship Id="rId7"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wmf"/><Relationship Id="rId7"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cisco.com/go/vxi" TargetMode="External"/><Relationship Id="rId7" Type="http://schemas.openxmlformats.org/officeDocument/2006/relationships/image" Target="../media/image12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clx.cisco.com" TargetMode="External"/><Relationship Id="rId4" Type="http://schemas.openxmlformats.org/officeDocument/2006/relationships/image" Target="../media/image130.jpeg"/></Relationships>
</file>

<file path=ppt/slides/_rels/slide3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hyperlink" Target="http://www.facebook.com/" TargetMode="External"/><Relationship Id="rId7" Type="http://schemas.openxmlformats.org/officeDocument/2006/relationships/image" Target="../media/image13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www.youtubecisco.com/education" TargetMode="External"/><Relationship Id="rId5" Type="http://schemas.openxmlformats.org/officeDocument/2006/relationships/hyperlink" Target="http://blogs.cisco.com/category/education/" TargetMode="External"/><Relationship Id="rId10" Type="http://schemas.openxmlformats.org/officeDocument/2006/relationships/image" Target="../media/image134.jpeg"/><Relationship Id="rId4" Type="http://schemas.openxmlformats.org/officeDocument/2006/relationships/hyperlink" Target="http://twitter.com/" TargetMode="External"/><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solidFill>
                <a:schemeClr val="bg1">
                  <a:lumMod val="95000"/>
                </a:schemeClr>
              </a:solidFill>
              <a:effectLst>
                <a:outerShdw blurRad="177800" algn="ctr" rotWithShape="0">
                  <a:schemeClr val="tx1">
                    <a:lumMod val="50000"/>
                    <a:alpha val="60000"/>
                  </a:schemeClr>
                </a:outerShdw>
              </a:effectLst>
            </a:endParaRPr>
          </a:p>
        </p:txBody>
      </p:sp>
      <p:sp>
        <p:nvSpPr>
          <p:cNvPr id="14" name="Text Placeholder 13"/>
          <p:cNvSpPr>
            <a:spLocks noGrp="1"/>
          </p:cNvSpPr>
          <p:nvPr>
            <p:ph type="body" sz="quarter" idx="11"/>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sp>
        <p:nvSpPr>
          <p:cNvPr id="8" name="Title 3"/>
          <p:cNvSpPr>
            <a:spLocks noGrp="1"/>
          </p:cNvSpPr>
          <p:nvPr>
            <p:ph type="ctrTitle"/>
          </p:nvPr>
        </p:nvSpPr>
        <p:spPr>
          <a:xfrm>
            <a:off x="167604" y="941295"/>
            <a:ext cx="6817090" cy="3294529"/>
          </a:xfrm>
        </p:spPr>
        <p:txBody>
          <a:bodyPr/>
          <a:lstStyle/>
          <a:p>
            <a:pPr algn="l" defTabSz="914400">
              <a:lnSpc>
                <a:spcPct val="90000"/>
              </a:lnSpc>
              <a:spcBef>
                <a:spcPct val="0"/>
              </a:spcBef>
              <a:buNone/>
            </a:pPr>
            <a:r>
              <a:rPr lang="zh-CN" altLang="en-US" sz="3600" b="0" i="0" spc="0" baseline="0" dirty="0">
                <a:solidFill>
                  <a:srgbClr val="FFFFFF"/>
                </a:solidFill>
                <a:ea typeface="黑体" pitchFamily="2" charset="-122"/>
              </a:rPr>
              <a:t>为教育领域提供新虚拟工作空间</a:t>
            </a:r>
            <a:br>
              <a:rPr lang="zh-CN" altLang="en-US" sz="3600" b="0" i="0" spc="0" baseline="0" dirty="0">
                <a:solidFill>
                  <a:srgbClr val="FFFFFF"/>
                </a:solidFill>
                <a:ea typeface="黑体" pitchFamily="2" charset="-122"/>
              </a:rPr>
            </a:br>
            <a:r>
              <a:rPr lang="zh-CN" altLang="en-US" sz="3600" b="0" i="0" spc="0" baseline="0" dirty="0">
                <a:solidFill>
                  <a:srgbClr val="FFFFFF"/>
                </a:solidFill>
                <a:ea typeface="黑体" pitchFamily="2" charset="-122"/>
              </a:rPr>
              <a:t/>
            </a:r>
            <a:br>
              <a:rPr lang="zh-CN" altLang="en-US" sz="3600" b="0" i="0" spc="0" baseline="0" dirty="0">
                <a:solidFill>
                  <a:srgbClr val="FFFFFF"/>
                </a:solidFill>
                <a:ea typeface="黑体" pitchFamily="2" charset="-122"/>
              </a:rPr>
            </a:br>
            <a:r>
              <a:rPr lang="zh-CN" altLang="en-US" sz="2800" b="0" i="0" spc="0" baseline="0" dirty="0">
                <a:solidFill>
                  <a:srgbClr val="FFFFFF"/>
                </a:solidFill>
                <a:ea typeface="黑体" pitchFamily="2" charset="-122"/>
              </a:rPr>
              <a:t>统一虚拟桌面、语音和</a:t>
            </a:r>
            <a:r>
              <a:rPr lang="zh-CN" altLang="en-US" sz="2800" b="0" i="0" spc="0" baseline="0" dirty="0" smtClean="0">
                <a:solidFill>
                  <a:srgbClr val="FFFFFF"/>
                </a:solidFill>
                <a:ea typeface="黑体" pitchFamily="2" charset="-122"/>
              </a:rPr>
              <a:t>视频</a:t>
            </a:r>
            <a:endParaRPr lang="zh-CN" altLang="en-US" sz="4000" dirty="0">
              <a:ea typeface="黑体" pitchFamily="2"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 Same Side Corner Rectangle 56"/>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4579" name="Rectangle 3"/>
          <p:cNvSpPr>
            <a:spLocks noGrp="1" noChangeArrowheads="1"/>
          </p:cNvSpPr>
          <p:nvPr>
            <p:ph type="title"/>
          </p:nvPr>
        </p:nvSpPr>
        <p:spPr/>
        <p:txBody>
          <a:bodyPr/>
          <a:lstStyle/>
          <a:p>
            <a:pPr algn="l" defTabSz="914400">
              <a:lnSpc>
                <a:spcPct val="80000"/>
              </a:lnSpc>
              <a:spcBef>
                <a:spcPct val="0"/>
              </a:spcBef>
              <a:buNone/>
            </a:pPr>
            <a:r>
              <a:rPr lang="zh-CN" sz="3200" b="0" i="0" spc="0" baseline="0" dirty="0">
                <a:solidFill>
                  <a:srgbClr val="12188E"/>
                </a:solidFill>
                <a:ea typeface="黑体" pitchFamily="2" charset="-122"/>
              </a:rPr>
              <a:t>教育领域中的 VXI 使用案例</a:t>
            </a:r>
            <a:endParaRPr lang="en-US" dirty="0">
              <a:solidFill>
                <a:srgbClr val="12188E"/>
              </a:solidFill>
              <a:ea typeface="黑体" pitchFamily="2" charset="-122"/>
            </a:endParaRPr>
          </a:p>
        </p:txBody>
      </p:sp>
      <p:grpSp>
        <p:nvGrpSpPr>
          <p:cNvPr id="28" name="Group 27"/>
          <p:cNvGrpSpPr/>
          <p:nvPr/>
        </p:nvGrpSpPr>
        <p:grpSpPr>
          <a:xfrm>
            <a:off x="6003" y="3248806"/>
            <a:ext cx="3518190" cy="1094509"/>
            <a:chOff x="6003" y="3058306"/>
            <a:chExt cx="3518190" cy="1094509"/>
          </a:xfrm>
        </p:grpSpPr>
        <p:sp>
          <p:nvSpPr>
            <p:cNvPr id="50" name="Round Single Corner Rectangle 49"/>
            <p:cNvSpPr/>
            <p:nvPr/>
          </p:nvSpPr>
          <p:spPr>
            <a:xfrm>
              <a:off x="780993" y="3165312"/>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4" name="Picture 13" descr="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03" y="3058306"/>
              <a:ext cx="1459345" cy="1094509"/>
            </a:xfrm>
            <a:prstGeom prst="rect">
              <a:avLst/>
            </a:prstGeom>
          </p:spPr>
        </p:pic>
        <p:sp>
          <p:nvSpPr>
            <p:cNvPr id="20" name="TextBox 19"/>
            <p:cNvSpPr txBox="1"/>
            <p:nvPr/>
          </p:nvSpPr>
          <p:spPr>
            <a:xfrm>
              <a:off x="1189178" y="3284880"/>
              <a:ext cx="1741309" cy="553998"/>
            </a:xfrm>
            <a:prstGeom prst="rect">
              <a:avLst/>
            </a:prstGeom>
            <a:noFill/>
          </p:spPr>
          <p:txBody>
            <a:bodyPr wrap="square" rtlCol="0">
              <a:spAutoFit/>
            </a:bodyPr>
            <a:lstStyle/>
            <a:p>
              <a:pPr algn="l" defTabSz="914400">
                <a:buNone/>
              </a:pPr>
              <a:r>
                <a:rPr lang="zh-CN" sz="1500" b="0" i="0" dirty="0">
                  <a:solidFill>
                    <a:srgbClr val="FFFFFF"/>
                  </a:solidFill>
                  <a:latin typeface="+mj-lt"/>
                  <a:ea typeface="黑体" pitchFamily="2" charset="-122"/>
                </a:rPr>
                <a:t>统一视频、语音和协作</a:t>
              </a:r>
            </a:p>
          </p:txBody>
        </p:sp>
      </p:grpSp>
      <p:grpSp>
        <p:nvGrpSpPr>
          <p:cNvPr id="29" name="Group 28"/>
          <p:cNvGrpSpPr/>
          <p:nvPr/>
        </p:nvGrpSpPr>
        <p:grpSpPr>
          <a:xfrm>
            <a:off x="384232" y="4607706"/>
            <a:ext cx="3813725" cy="1094509"/>
            <a:chOff x="384232" y="4417206"/>
            <a:chExt cx="3813725" cy="1094509"/>
          </a:xfrm>
        </p:grpSpPr>
        <p:sp>
          <p:nvSpPr>
            <p:cNvPr id="51" name="Round Single Corner Rectangle 50"/>
            <p:cNvSpPr/>
            <p:nvPr/>
          </p:nvSpPr>
          <p:spPr>
            <a:xfrm>
              <a:off x="1454757" y="453325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8" name="Picture 17" descr="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4232" y="4417206"/>
              <a:ext cx="1403927" cy="1094509"/>
            </a:xfrm>
            <a:prstGeom prst="rect">
              <a:avLst/>
            </a:prstGeom>
          </p:spPr>
        </p:pic>
        <p:sp>
          <p:nvSpPr>
            <p:cNvPr id="21" name="TextBox 20"/>
            <p:cNvSpPr txBox="1"/>
            <p:nvPr/>
          </p:nvSpPr>
          <p:spPr>
            <a:xfrm>
              <a:off x="1754908" y="4687450"/>
              <a:ext cx="1891676" cy="553998"/>
            </a:xfrm>
            <a:prstGeom prst="rect">
              <a:avLst/>
            </a:prstGeom>
            <a:noFill/>
          </p:spPr>
          <p:txBody>
            <a:bodyPr wrap="square" rtlCol="0">
              <a:spAutoFit/>
            </a:bodyPr>
            <a:lstStyle/>
            <a:p>
              <a:pPr algn="l" defTabSz="914400">
                <a:buNone/>
              </a:pPr>
              <a:r>
                <a:rPr lang="zh-CN" altLang="en-US" sz="1500" b="0" i="0" dirty="0">
                  <a:solidFill>
                    <a:srgbClr val="FFFFFF"/>
                  </a:solidFill>
                  <a:latin typeface="+mj-lt"/>
                  <a:ea typeface="黑体" pitchFamily="2" charset="-122"/>
                </a:rPr>
                <a:t>高效、可扩展的 </a:t>
              </a:r>
              <a:r>
                <a:rPr lang="en-US" altLang="zh-CN" sz="1500" b="0" i="0" dirty="0">
                  <a:solidFill>
                    <a:srgbClr val="FFFFFF"/>
                  </a:solidFill>
                  <a:latin typeface="+mj-lt"/>
                  <a:ea typeface="黑体" pitchFamily="2" charset="-122"/>
                </a:rPr>
                <a:t>IT </a:t>
              </a:r>
              <a:r>
                <a:rPr lang="zh-CN" altLang="en-US" sz="1500" b="0" i="0" dirty="0">
                  <a:solidFill>
                    <a:srgbClr val="FFFFFF"/>
                  </a:solidFill>
                  <a:latin typeface="+mj-lt"/>
                  <a:ea typeface="黑体" pitchFamily="2" charset="-122"/>
                </a:rPr>
                <a:t>支持</a:t>
              </a:r>
            </a:p>
          </p:txBody>
        </p:sp>
      </p:grpSp>
      <p:grpSp>
        <p:nvGrpSpPr>
          <p:cNvPr id="27" name="Group 26"/>
          <p:cNvGrpSpPr/>
          <p:nvPr/>
        </p:nvGrpSpPr>
        <p:grpSpPr>
          <a:xfrm>
            <a:off x="562724" y="1884680"/>
            <a:ext cx="3677564" cy="1117600"/>
            <a:chOff x="562724" y="1694180"/>
            <a:chExt cx="3677564" cy="1117600"/>
          </a:xfrm>
        </p:grpSpPr>
        <p:sp>
          <p:nvSpPr>
            <p:cNvPr id="47" name="Round Single Corner Rectangle 46"/>
            <p:cNvSpPr/>
            <p:nvPr/>
          </p:nvSpPr>
          <p:spPr>
            <a:xfrm>
              <a:off x="1722241" y="1818419"/>
              <a:ext cx="2518047"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3" name="Picture 12" descr="A.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2724" y="1694180"/>
              <a:ext cx="1671782" cy="1117600"/>
            </a:xfrm>
            <a:prstGeom prst="rect">
              <a:avLst/>
            </a:prstGeom>
          </p:spPr>
        </p:pic>
        <p:sp>
          <p:nvSpPr>
            <p:cNvPr id="22" name="TextBox 21"/>
            <p:cNvSpPr txBox="1"/>
            <p:nvPr/>
          </p:nvSpPr>
          <p:spPr>
            <a:xfrm>
              <a:off x="2008908" y="1847275"/>
              <a:ext cx="1916546" cy="553998"/>
            </a:xfrm>
            <a:prstGeom prst="rect">
              <a:avLst/>
            </a:prstGeom>
            <a:noFill/>
          </p:spPr>
          <p:txBody>
            <a:bodyPr wrap="square" rtlCol="0">
              <a:spAutoFit/>
            </a:bodyPr>
            <a:lstStyle/>
            <a:p>
              <a:pPr algn="l" defTabSz="914400">
                <a:buNone/>
              </a:pPr>
              <a:r>
                <a:rPr lang="zh-CN" altLang="en-US" sz="1500" b="0" i="0" dirty="0">
                  <a:solidFill>
                    <a:srgbClr val="FFFFFF"/>
                  </a:solidFill>
                  <a:latin typeface="+mj-lt"/>
                  <a:ea typeface="黑体" pitchFamily="2" charset="-122"/>
                </a:rPr>
                <a:t>提供一致的校园内和校园外</a:t>
              </a:r>
              <a:r>
                <a:rPr lang="zh-CN" altLang="en-US" sz="1500" b="0" i="0" dirty="0" smtClean="0">
                  <a:solidFill>
                    <a:srgbClr val="FFFFFF"/>
                  </a:solidFill>
                  <a:latin typeface="+mj-lt"/>
                  <a:ea typeface="黑体" pitchFamily="2" charset="-122"/>
                </a:rPr>
                <a:t>体验</a:t>
              </a:r>
              <a:endParaRPr lang="zh-CN" altLang="en-US" sz="1500" dirty="0">
                <a:latin typeface="+mj-lt"/>
                <a:ea typeface="黑体" pitchFamily="2" charset="-122"/>
              </a:endParaRPr>
            </a:p>
          </p:txBody>
        </p:sp>
      </p:grpSp>
      <p:grpSp>
        <p:nvGrpSpPr>
          <p:cNvPr id="30" name="Group 29"/>
          <p:cNvGrpSpPr/>
          <p:nvPr/>
        </p:nvGrpSpPr>
        <p:grpSpPr>
          <a:xfrm>
            <a:off x="5207002" y="1608425"/>
            <a:ext cx="3846721" cy="1380836"/>
            <a:chOff x="5207002" y="1417925"/>
            <a:chExt cx="3846721" cy="1380836"/>
          </a:xfrm>
        </p:grpSpPr>
        <p:sp>
          <p:nvSpPr>
            <p:cNvPr id="49" name="Round Single Corner Rectangle 48"/>
            <p:cNvSpPr/>
            <p:nvPr/>
          </p:nvSpPr>
          <p:spPr>
            <a:xfrm flipH="1">
              <a:off x="5207002" y="181841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9" name="Picture 18" descr="F.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1068" y="1417925"/>
              <a:ext cx="1842655" cy="1380836"/>
            </a:xfrm>
            <a:prstGeom prst="rect">
              <a:avLst/>
            </a:prstGeom>
          </p:spPr>
        </p:pic>
        <p:sp>
          <p:nvSpPr>
            <p:cNvPr id="23" name="TextBox 22"/>
            <p:cNvSpPr txBox="1"/>
            <p:nvPr/>
          </p:nvSpPr>
          <p:spPr>
            <a:xfrm>
              <a:off x="5691907" y="1951180"/>
              <a:ext cx="1557191" cy="830997"/>
            </a:xfrm>
            <a:prstGeom prst="rect">
              <a:avLst/>
            </a:prstGeom>
            <a:noFill/>
          </p:spPr>
          <p:txBody>
            <a:bodyPr wrap="square" rtlCol="0">
              <a:spAutoFit/>
            </a:bodyPr>
            <a:lstStyle/>
            <a:p>
              <a:pPr algn="l" defTabSz="914400">
                <a:buNone/>
              </a:pPr>
              <a:r>
                <a:rPr lang="zh-CN" sz="1500" b="0" i="0" dirty="0">
                  <a:solidFill>
                    <a:srgbClr val="FFFFFF"/>
                  </a:solidFill>
                  <a:latin typeface="+mj-lt"/>
                  <a:ea typeface="黑体" pitchFamily="2" charset="-122"/>
                </a:rPr>
                <a:t>安全访问和数据合规性</a:t>
              </a:r>
            </a:p>
            <a:p>
              <a:pPr algn="l" defTabSz="914400">
                <a:buNone/>
              </a:pPr>
              <a:endParaRPr lang="en-US" dirty="0">
                <a:latin typeface="+mj-lt"/>
                <a:ea typeface="黑体" pitchFamily="2" charset="-122"/>
              </a:endParaRPr>
            </a:p>
          </p:txBody>
        </p:sp>
      </p:grpSp>
      <p:grpSp>
        <p:nvGrpSpPr>
          <p:cNvPr id="31" name="Group 30"/>
          <p:cNvGrpSpPr/>
          <p:nvPr/>
        </p:nvGrpSpPr>
        <p:grpSpPr>
          <a:xfrm>
            <a:off x="5809920" y="3255156"/>
            <a:ext cx="3246944" cy="1094509"/>
            <a:chOff x="5809920" y="3064656"/>
            <a:chExt cx="3246944" cy="1094509"/>
          </a:xfrm>
        </p:grpSpPr>
        <p:sp>
          <p:nvSpPr>
            <p:cNvPr id="52" name="Round Single Corner Rectangle 51"/>
            <p:cNvSpPr/>
            <p:nvPr/>
          </p:nvSpPr>
          <p:spPr>
            <a:xfrm flipH="1">
              <a:off x="5809920" y="3165312"/>
              <a:ext cx="2474745"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spcBef>
                  <a:spcPts val="880"/>
                </a:spcBef>
              </a:pPr>
              <a:endParaRPr lang="en-US" sz="1500" dirty="0"/>
            </a:p>
          </p:txBody>
        </p:sp>
        <p:pic>
          <p:nvPicPr>
            <p:cNvPr id="16" name="Picture 15" descr="C.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33046" y="3064656"/>
              <a:ext cx="1223818" cy="1094509"/>
            </a:xfrm>
            <a:prstGeom prst="rect">
              <a:avLst/>
            </a:prstGeom>
          </p:spPr>
        </p:pic>
        <p:sp>
          <p:nvSpPr>
            <p:cNvPr id="24" name="TextBox 23"/>
            <p:cNvSpPr txBox="1"/>
            <p:nvPr/>
          </p:nvSpPr>
          <p:spPr>
            <a:xfrm>
              <a:off x="6196805" y="3284880"/>
              <a:ext cx="1951170" cy="553998"/>
            </a:xfrm>
            <a:prstGeom prst="rect">
              <a:avLst/>
            </a:prstGeom>
            <a:noFill/>
          </p:spPr>
          <p:txBody>
            <a:bodyPr wrap="square" rtlCol="0">
              <a:spAutoFit/>
            </a:bodyPr>
            <a:lstStyle/>
            <a:p>
              <a:pPr algn="l" defTabSz="914400">
                <a:buNone/>
              </a:pPr>
              <a:r>
                <a:rPr lang="zh-CN" sz="1500" b="0" i="0" dirty="0">
                  <a:solidFill>
                    <a:srgbClr val="FFFFFF"/>
                  </a:solidFill>
                  <a:latin typeface="+mj-lt"/>
                  <a:ea typeface="黑体" pitchFamily="2" charset="-122"/>
                </a:rPr>
                <a:t> 通过任何设备访问 (BYOD) </a:t>
              </a:r>
            </a:p>
          </p:txBody>
        </p:sp>
      </p:grpSp>
      <p:grpSp>
        <p:nvGrpSpPr>
          <p:cNvPr id="1304576" name="Group 1304575"/>
          <p:cNvGrpSpPr/>
          <p:nvPr/>
        </p:nvGrpSpPr>
        <p:grpSpPr>
          <a:xfrm>
            <a:off x="5175018" y="4613102"/>
            <a:ext cx="3663409" cy="1099127"/>
            <a:chOff x="5175018" y="4422602"/>
            <a:chExt cx="3663409" cy="1099127"/>
          </a:xfrm>
        </p:grpSpPr>
        <p:sp>
          <p:nvSpPr>
            <p:cNvPr id="48" name="Round Single Corner Rectangle 47"/>
            <p:cNvSpPr/>
            <p:nvPr/>
          </p:nvSpPr>
          <p:spPr>
            <a:xfrm>
              <a:off x="5175018" y="4527774"/>
              <a:ext cx="2743200" cy="868680"/>
            </a:xfrm>
            <a:prstGeom prst="round1Rect">
              <a:avLst>
                <a:gd name="adj" fmla="val 16667"/>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7" name="Picture 16" descr="D.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49954" y="4422602"/>
              <a:ext cx="1288473" cy="1099127"/>
            </a:xfrm>
            <a:prstGeom prst="rect">
              <a:avLst/>
            </a:prstGeom>
          </p:spPr>
        </p:pic>
        <p:sp>
          <p:nvSpPr>
            <p:cNvPr id="25" name="TextBox 24"/>
            <p:cNvSpPr txBox="1"/>
            <p:nvPr/>
          </p:nvSpPr>
          <p:spPr>
            <a:xfrm>
              <a:off x="5472529" y="4687450"/>
              <a:ext cx="2151143" cy="553998"/>
            </a:xfrm>
            <a:prstGeom prst="rect">
              <a:avLst/>
            </a:prstGeom>
            <a:noFill/>
          </p:spPr>
          <p:txBody>
            <a:bodyPr wrap="square" rtlCol="0">
              <a:spAutoFit/>
            </a:bodyPr>
            <a:lstStyle/>
            <a:p>
              <a:pPr algn="l" defTabSz="914400">
                <a:buNone/>
              </a:pPr>
              <a:r>
                <a:rPr lang="zh-CN" sz="1500" b="0" i="0" dirty="0">
                  <a:solidFill>
                    <a:srgbClr val="FFFFFF"/>
                  </a:solidFill>
                  <a:latin typeface="+mj-lt"/>
                  <a:ea typeface="黑体" pitchFamily="2" charset="-122"/>
                </a:rPr>
                <a:t>灵活、多用途的计算机实验室 </a:t>
              </a:r>
            </a:p>
          </p:txBody>
        </p:sp>
      </p:grpSp>
      <p:pic>
        <p:nvPicPr>
          <p:cNvPr id="26" name="Picture 25" descr="G.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13000" y="2160734"/>
            <a:ext cx="3848100" cy="30099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900"/>
                                        <p:tgtEl>
                                          <p:spTgt spid="26"/>
                                        </p:tgtEl>
                                      </p:cBhvr>
                                    </p:animEffect>
                                  </p:childTnLst>
                                </p:cTn>
                              </p:par>
                            </p:childTnLst>
                          </p:cTn>
                        </p:par>
                        <p:par>
                          <p:cTn id="8" fill="hold">
                            <p:stCondLst>
                              <p:cond delay="9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9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900"/>
                                        <p:tgtEl>
                                          <p:spTgt spid="30"/>
                                        </p:tgtEl>
                                      </p:cBhvr>
                                    </p:animEffect>
                                  </p:childTnLst>
                                </p:cTn>
                              </p:par>
                            </p:childTnLst>
                          </p:cTn>
                        </p:par>
                        <p:par>
                          <p:cTn id="15" fill="hold">
                            <p:stCondLst>
                              <p:cond delay="18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900"/>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900"/>
                                        <p:tgtEl>
                                          <p:spTgt spid="31"/>
                                        </p:tgtEl>
                                      </p:cBhvr>
                                    </p:animEffect>
                                  </p:childTnLst>
                                </p:cTn>
                              </p:par>
                            </p:childTnLst>
                          </p:cTn>
                        </p:par>
                        <p:par>
                          <p:cTn id="22" fill="hold">
                            <p:stCondLst>
                              <p:cond delay="2700"/>
                            </p:stCondLst>
                            <p:childTnLst>
                              <p:par>
                                <p:cTn id="23" presetID="2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9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1304576"/>
                                        </p:tgtEl>
                                        <p:attrNameLst>
                                          <p:attrName>style.visibility</p:attrName>
                                        </p:attrNameLst>
                                      </p:cBhvr>
                                      <p:to>
                                        <p:strVal val="visible"/>
                                      </p:to>
                                    </p:set>
                                    <p:animEffect transition="in" filter="wipe(left)">
                                      <p:cBhvr>
                                        <p:cTn id="28" dur="900"/>
                                        <p:tgtEl>
                                          <p:spTgt spid="130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1162"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zh-CN" sz="1800" b="0" i="0" dirty="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zh-CN" sz="3200" b="0" i="0" spc="0" baseline="0" dirty="0">
                <a:solidFill>
                  <a:srgbClr val="2B348E"/>
                </a:solidFill>
                <a:ea typeface="黑体" pitchFamily="2" charset="-122"/>
              </a:rPr>
              <a:t>使用案例：计算机实验室</a:t>
            </a:r>
            <a:endParaRPr lang="en-US" dirty="0">
              <a:ea typeface="黑体" pitchFamily="2" charset="-122"/>
            </a:endParaRPr>
          </a:p>
        </p:txBody>
      </p:sp>
      <p:sp>
        <p:nvSpPr>
          <p:cNvPr id="18" name="TextBox 3"/>
          <p:cNvSpPr txBox="1">
            <a:spLocks noChangeArrowheads="1"/>
          </p:cNvSpPr>
          <p:nvPr/>
        </p:nvSpPr>
        <p:spPr bwMode="auto">
          <a:xfrm>
            <a:off x="243901" y="1677958"/>
            <a:ext cx="4529805" cy="3881062"/>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 旧工作</a:t>
            </a:r>
            <a:r>
              <a:rPr lang="zh-CN" altLang="en-US"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流</a:t>
            </a:r>
            <a:endParaRPr lang="zh-CN" altLang="en-US" sz="1500" dirty="0" smtClean="0">
              <a:solidFill>
                <a:srgbClr val="3A3A3A"/>
              </a:soli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zh-CN" altLang="en-US" sz="1500" b="0" i="0" dirty="0" smtClean="0">
                <a:solidFill>
                  <a:srgbClr val="3A3A3A"/>
                </a:solidFill>
                <a:latin typeface="+mj-lt"/>
                <a:ea typeface="黑体" pitchFamily="2" charset="-122"/>
              </a:rPr>
              <a:t>物理</a:t>
            </a:r>
            <a:r>
              <a:rPr lang="zh-CN" altLang="en-US" sz="1500" b="0" i="0" dirty="0">
                <a:solidFill>
                  <a:srgbClr val="3A3A3A"/>
                </a:solidFill>
                <a:latin typeface="+mj-lt"/>
                <a:ea typeface="黑体" pitchFamily="2" charset="-122"/>
              </a:rPr>
              <a:t>计算机实验室中的专用工作站和应用 </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固定的环境，为特定的学习课程</a:t>
            </a:r>
            <a:r>
              <a:rPr lang="zh-CN" altLang="en-US" sz="1500" b="0" i="0" dirty="0" smtClean="0">
                <a:solidFill>
                  <a:srgbClr val="3A3A3A"/>
                </a:solidFill>
                <a:latin typeface="+mj-lt"/>
                <a:ea typeface="黑体" pitchFamily="2" charset="-122"/>
              </a:rPr>
              <a:t>配置</a:t>
            </a:r>
            <a:endParaRPr lang="zh-CN" altLang="en-US" sz="1500" dirty="0" smtClean="0">
              <a:solidFill>
                <a:srgbClr val="3A3A3A"/>
              </a:soli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zh-CN" altLang="en-US" sz="1500" b="0" i="0" dirty="0" smtClean="0">
                <a:solidFill>
                  <a:srgbClr val="3A3A3A"/>
                </a:solidFill>
                <a:latin typeface="+mj-lt"/>
                <a:ea typeface="黑体" pitchFamily="2" charset="-122"/>
              </a:rPr>
              <a:t>只能</a:t>
            </a:r>
            <a:r>
              <a:rPr lang="zh-CN" altLang="en-US" sz="1500" b="0" i="0" dirty="0">
                <a:solidFill>
                  <a:srgbClr val="3A3A3A"/>
                </a:solidFill>
                <a:latin typeface="+mj-lt"/>
                <a:ea typeface="黑体" pitchFamily="2" charset="-122"/>
              </a:rPr>
              <a:t>在预先安排的时间内访问</a:t>
            </a:r>
          </a:p>
          <a:p>
            <a:pPr marL="290505" lvl="1" indent="-179405" algn="l" defTabSz="914400">
              <a:lnSpc>
                <a:spcPct val="95000"/>
              </a:lnSpc>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新工作流</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灵活、多用途的实验室</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根据不断变化的需求快速重新配置实验室 </a:t>
            </a:r>
          </a:p>
          <a:p>
            <a:pPr marL="290505" lvl="1" indent="-179405" algn="l" defTabSz="914400">
              <a:lnSpc>
                <a:spcPct val="95000"/>
              </a:lnSpc>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结果</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更高的灵活性扩展了对教育和计算资源的访问</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为校园外的学生提供一致的体验</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节省了 </a:t>
            </a:r>
            <a:r>
              <a:rPr lang="en-US" altLang="zh-CN" sz="1500" b="0" i="0" dirty="0">
                <a:solidFill>
                  <a:srgbClr val="3A3A3A"/>
                </a:solidFill>
                <a:latin typeface="+mj-lt"/>
                <a:ea typeface="黑体" pitchFamily="2" charset="-122"/>
              </a:rPr>
              <a:t>IT </a:t>
            </a:r>
            <a:r>
              <a:rPr lang="zh-CN" altLang="en-US" sz="1500" b="0" i="0" dirty="0">
                <a:solidFill>
                  <a:srgbClr val="3A3A3A"/>
                </a:solidFill>
                <a:latin typeface="+mj-lt"/>
                <a:ea typeface="黑体" pitchFamily="2" charset="-122"/>
              </a:rPr>
              <a:t>支持时间和成本</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潜在减少了软件许可和硬件成本</a:t>
            </a:r>
          </a:p>
          <a:p>
            <a:pPr marL="290505" lvl="1" indent="-179405" algn="l" defTabSz="914400">
              <a:lnSpc>
                <a:spcPct val="95000"/>
              </a:lnSpc>
              <a:spcAft>
                <a:spcPts val="600"/>
              </a:spcAft>
              <a:buClr>
                <a:srgbClr val="00ADEF"/>
              </a:buClr>
              <a:buSzPct val="80000"/>
              <a:buFont typeface="Arial"/>
              <a:buChar char="•"/>
            </a:pPr>
            <a:endParaRPr lang="zh-CN" altLang="en-US" sz="1600" dirty="0">
              <a:solidFill>
                <a:srgbClr val="3A3A3A"/>
              </a:solidFill>
              <a:latin typeface="+mj-lt"/>
              <a:ea typeface="黑体" pitchFamily="2" charset="-122"/>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3" name="Picture 29" descr="C:\Users\gserda\Documents\Edu Photos\AM70713.jpg"/>
            <p:cNvPicPr>
              <a:picLocks noChangeAspect="1" noChangeArrowheads="1"/>
            </p:cNvPicPr>
            <p:nvPr/>
          </p:nvPicPr>
          <p:blipFill>
            <a:blip r:embed="rId6" cstate="print"/>
            <a:srcRect/>
            <a:stretch>
              <a:fillRect/>
            </a:stretch>
          </p:blipFill>
          <p:spPr bwMode="auto">
            <a:xfrm>
              <a:off x="5056094" y="1913966"/>
              <a:ext cx="3469341" cy="2312894"/>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8480"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zh-CN" sz="1800" b="0" i="0" dirty="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zh-CN" altLang="en-US" sz="3200" b="0" i="0" spc="0" baseline="0" dirty="0">
                <a:solidFill>
                  <a:srgbClr val="2B348E"/>
                </a:solidFill>
                <a:ea typeface="黑体" pitchFamily="2" charset="-122"/>
              </a:rPr>
              <a:t>使用案例：移动性和 </a:t>
            </a:r>
            <a:r>
              <a:rPr lang="en-US" altLang="zh-CN" sz="3200" b="0" i="0" spc="0" baseline="0" dirty="0" smtClean="0">
                <a:solidFill>
                  <a:srgbClr val="2B348E"/>
                </a:solidFill>
                <a:ea typeface="黑体" pitchFamily="2" charset="-122"/>
              </a:rPr>
              <a:t>BYOD</a:t>
            </a:r>
            <a:endParaRPr lang="zh-CN" altLang="en-US" dirty="0">
              <a:ea typeface="黑体" pitchFamily="2" charset="-122"/>
            </a:endParaRPr>
          </a:p>
        </p:txBody>
      </p:sp>
      <p:sp>
        <p:nvSpPr>
          <p:cNvPr id="18" name="TextBox 3"/>
          <p:cNvSpPr txBox="1">
            <a:spLocks noChangeArrowheads="1"/>
          </p:cNvSpPr>
          <p:nvPr/>
        </p:nvSpPr>
        <p:spPr bwMode="auto">
          <a:xfrm>
            <a:off x="243901" y="1731825"/>
            <a:ext cx="4529805" cy="4100353"/>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 旧工作</a:t>
            </a:r>
            <a:r>
              <a:rPr lang="zh-CN" altLang="en-US"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流</a:t>
            </a:r>
            <a:endParaRPr lang="zh-CN" altLang="en-US" sz="1500" dirty="0" smtClean="0">
              <a:solidFill>
                <a:srgbClr val="3A3A3A"/>
              </a:soli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zh-CN" altLang="en-US" sz="1500" b="0" i="0" dirty="0" smtClean="0">
                <a:solidFill>
                  <a:srgbClr val="3A3A3A"/>
                </a:solidFill>
                <a:latin typeface="+mj-lt"/>
                <a:ea typeface="黑体" pitchFamily="2" charset="-122"/>
              </a:rPr>
              <a:t>规定</a:t>
            </a:r>
            <a:r>
              <a:rPr lang="zh-CN" altLang="en-US" sz="1500" b="0" i="0" dirty="0">
                <a:solidFill>
                  <a:srgbClr val="3A3A3A"/>
                </a:solidFill>
                <a:latin typeface="+mj-lt"/>
                <a:ea typeface="黑体" pitchFamily="2" charset="-122"/>
              </a:rPr>
              <a:t>支持的设备</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每个最终用户一台笔记本电脑</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局限在定义的计算位置</a:t>
            </a:r>
          </a:p>
          <a:p>
            <a:pPr marL="290505" lvl="1" indent="-179405" algn="l" defTabSz="914400">
              <a:lnSpc>
                <a:spcPct val="95000"/>
              </a:lnSpc>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新工作流</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随时访问虚拟工作空间 </a:t>
            </a:r>
            <a:endParaRPr lang="zh-CN" altLang="en-US" sz="1500" dirty="0" smtClean="0">
              <a:solidFill>
                <a:srgbClr val="3A3A3A"/>
              </a:soli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zh-CN" altLang="en-US" sz="1500" b="0" i="0" dirty="0" smtClean="0">
                <a:solidFill>
                  <a:srgbClr val="3A3A3A"/>
                </a:solidFill>
                <a:latin typeface="+mj-lt"/>
                <a:ea typeface="黑体" pitchFamily="2" charset="-122"/>
              </a:rPr>
              <a:t>每个</a:t>
            </a:r>
            <a:r>
              <a:rPr lang="zh-CN" altLang="en-US" sz="1500" b="0" i="0" dirty="0">
                <a:solidFill>
                  <a:srgbClr val="3A3A3A"/>
                </a:solidFill>
                <a:latin typeface="+mj-lt"/>
                <a:ea typeface="黑体" pitchFamily="2" charset="-122"/>
              </a:rPr>
              <a:t>最终用户多台设备 </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任意设备访问，支持笔记本电脑、平板电脑</a:t>
            </a:r>
            <a:br>
              <a:rPr lang="zh-CN" altLang="en-US" sz="1500" b="0" i="0" dirty="0">
                <a:solidFill>
                  <a:srgbClr val="3A3A3A"/>
                </a:solidFill>
                <a:latin typeface="+mj-lt"/>
                <a:ea typeface="黑体" pitchFamily="2" charset="-122"/>
              </a:rPr>
            </a:br>
            <a:r>
              <a:rPr lang="zh-CN" altLang="en-US" sz="1500" b="0" i="0" dirty="0">
                <a:solidFill>
                  <a:srgbClr val="3A3A3A"/>
                </a:solidFill>
                <a:latin typeface="+mj-lt"/>
                <a:ea typeface="黑体" pitchFamily="2" charset="-122"/>
              </a:rPr>
              <a:t>或智能</a:t>
            </a:r>
            <a:r>
              <a:rPr lang="zh-CN" altLang="en-US" sz="1500" b="0" i="0" dirty="0" smtClean="0">
                <a:solidFill>
                  <a:srgbClr val="3A3A3A"/>
                </a:solidFill>
                <a:latin typeface="+mj-lt"/>
                <a:ea typeface="黑体" pitchFamily="2" charset="-122"/>
              </a:rPr>
              <a:t>手机</a:t>
            </a:r>
            <a:endParaRPr lang="zh-CN" altLang="en-US" sz="15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endParaRPr>
          </a:p>
          <a:p>
            <a:pPr marL="290505" lvl="1" indent="-179405" algn="l" defTabSz="914400">
              <a:lnSpc>
                <a:spcPct val="95000"/>
              </a:lnSpc>
              <a:spcAft>
                <a:spcPts val="600"/>
              </a:spcAft>
              <a:buNone/>
            </a:pPr>
            <a:r>
              <a:rPr lang="zh-CN" altLang="en-US"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结果</a:t>
            </a:r>
            <a:endPar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跨设备提供一致和不打折扣的体验</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为校园外的学生提供一致的体验</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rgbClr val="3A3A3A"/>
                </a:solidFill>
                <a:latin typeface="+mj-lt"/>
                <a:ea typeface="黑体" pitchFamily="2" charset="-122"/>
              </a:rPr>
              <a:t>节省了 </a:t>
            </a:r>
            <a:r>
              <a:rPr lang="en-US" altLang="zh-CN" sz="1500" b="0" i="0" dirty="0" smtClean="0">
                <a:solidFill>
                  <a:srgbClr val="3A3A3A"/>
                </a:solidFill>
                <a:latin typeface="+mj-lt"/>
                <a:ea typeface="黑体" pitchFamily="2" charset="-122"/>
              </a:rPr>
              <a:t>IT </a:t>
            </a:r>
            <a:r>
              <a:rPr lang="zh-CN" altLang="en-US" sz="1500" b="0" i="0" dirty="0" smtClean="0">
                <a:solidFill>
                  <a:srgbClr val="3A3A3A"/>
                </a:solidFill>
                <a:latin typeface="+mj-lt"/>
                <a:ea typeface="黑体" pitchFamily="2" charset="-122"/>
              </a:rPr>
              <a:t>支持</a:t>
            </a:r>
            <a:r>
              <a:rPr lang="zh-CN" altLang="en-US" sz="1500" b="0" i="0" dirty="0">
                <a:solidFill>
                  <a:srgbClr val="3A3A3A"/>
                </a:solidFill>
                <a:latin typeface="+mj-lt"/>
                <a:ea typeface="黑体" pitchFamily="2" charset="-122"/>
              </a:rPr>
              <a:t>时间和</a:t>
            </a:r>
            <a:r>
              <a:rPr lang="zh-CN" altLang="en-US" sz="1500" b="0" i="0" dirty="0" smtClean="0">
                <a:solidFill>
                  <a:srgbClr val="3A3A3A"/>
                </a:solidFill>
                <a:latin typeface="+mj-lt"/>
                <a:ea typeface="黑体" pitchFamily="2" charset="-122"/>
              </a:rPr>
              <a:t>成本</a:t>
            </a:r>
            <a:endParaRPr lang="zh-CN" altLang="en-US" sz="1500" dirty="0" smtClean="0">
              <a:solidFill>
                <a:srgbClr val="3A3A3A"/>
              </a:solidFill>
              <a:latin typeface="+mj-lt"/>
              <a:ea typeface="黑体" pitchFamily="2" charset="-122"/>
            </a:endParaRPr>
          </a:p>
          <a:p>
            <a:pPr marL="290505" lvl="1" indent="-179405" algn="l" defTabSz="914400">
              <a:lnSpc>
                <a:spcPct val="95000"/>
              </a:lnSpc>
              <a:spcAft>
                <a:spcPts val="600"/>
              </a:spcAft>
              <a:buClr>
                <a:srgbClr val="00ADEF"/>
              </a:buClr>
              <a:buSzPct val="80000"/>
              <a:buFont typeface="Arial"/>
              <a:buChar char="•"/>
            </a:pPr>
            <a:endParaRPr lang="zh-CN" altLang="en-US" sz="1600" dirty="0">
              <a:solidFill>
                <a:srgbClr val="3A3A3A"/>
              </a:solidFill>
              <a:latin typeface="+mj-lt"/>
              <a:ea typeface="黑体" pitchFamily="2" charset="-122"/>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371" name="Picture 3" descr="C:\Users\gserda\Documents\Edu Photos\AM71141.jpg"/>
            <p:cNvPicPr>
              <a:picLocks noChangeAspect="1" noChangeArrowheads="1"/>
            </p:cNvPicPr>
            <p:nvPr/>
          </p:nvPicPr>
          <p:blipFill>
            <a:blip r:embed="rId6" cstate="print"/>
            <a:srcRect l="3970" t="16253" r="7940" b="3722"/>
            <a:stretch>
              <a:fillRect/>
            </a:stretch>
          </p:blipFill>
          <p:spPr bwMode="auto">
            <a:xfrm>
              <a:off x="5150223" y="1949822"/>
              <a:ext cx="3456747" cy="2093523"/>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7457"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zh-CN" sz="1800" b="0" i="0" dirty="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zh-CN" altLang="en-US" sz="3200" b="0" i="0" spc="0" baseline="0" dirty="0">
                <a:solidFill>
                  <a:srgbClr val="2B348E"/>
                </a:solidFill>
                <a:ea typeface="黑体" pitchFamily="2" charset="-122"/>
              </a:rPr>
              <a:t>使用案例：简化的 </a:t>
            </a:r>
            <a:r>
              <a:rPr lang="en-US" altLang="zh-CN" sz="3200" b="0" i="0" spc="0" baseline="0" dirty="0" smtClean="0">
                <a:solidFill>
                  <a:srgbClr val="2B348E"/>
                </a:solidFill>
                <a:ea typeface="黑体" pitchFamily="2" charset="-122"/>
              </a:rPr>
              <a:t>IT</a:t>
            </a:r>
            <a:endParaRPr lang="zh-CN" altLang="en-US" dirty="0">
              <a:ea typeface="黑体" pitchFamily="2" charset="-122"/>
            </a:endParaRPr>
          </a:p>
        </p:txBody>
      </p:sp>
      <p:sp>
        <p:nvSpPr>
          <p:cNvPr id="18" name="TextBox 3"/>
          <p:cNvSpPr txBox="1">
            <a:spLocks noChangeArrowheads="1"/>
          </p:cNvSpPr>
          <p:nvPr/>
        </p:nvSpPr>
        <p:spPr bwMode="auto">
          <a:xfrm>
            <a:off x="243901" y="1638248"/>
            <a:ext cx="4798746" cy="4381969"/>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 旧工作</a:t>
            </a:r>
            <a:r>
              <a:rPr lang="zh-CN" altLang="en-US"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流</a:t>
            </a:r>
            <a:endParaRPr lang="zh-CN" altLang="en-US" sz="1500" dirty="0" smtClean="0">
              <a:solidFill>
                <a:srgbClr val="3A3A3A"/>
              </a:soli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zh-CN" altLang="en-US" sz="1500" b="0" i="0" dirty="0" smtClean="0">
                <a:solidFill>
                  <a:schemeClr val="accent6">
                    <a:lumMod val="50000"/>
                  </a:schemeClr>
                </a:solidFill>
                <a:latin typeface="+mj-lt"/>
                <a:ea typeface="黑体" pitchFamily="2" charset="-122"/>
              </a:rPr>
              <a:t>高成本</a:t>
            </a:r>
            <a:r>
              <a:rPr lang="zh-CN" altLang="en-US" sz="1500" b="0" i="0" dirty="0">
                <a:solidFill>
                  <a:schemeClr val="accent6">
                    <a:lumMod val="50000"/>
                  </a:schemeClr>
                </a:solidFill>
                <a:latin typeface="+mj-lt"/>
                <a:ea typeface="黑体" pitchFamily="2" charset="-122"/>
              </a:rPr>
              <a:t>支持机构的工作站 </a:t>
            </a:r>
          </a:p>
          <a:p>
            <a:pPr marL="290505" lvl="1" indent="-179405" algn="l" defTabSz="914400">
              <a:lnSpc>
                <a:spcPct val="95000"/>
              </a:lnSpc>
              <a:spcAft>
                <a:spcPts val="600"/>
              </a:spcAft>
              <a:buClr>
                <a:srgbClr val="000000"/>
              </a:buClr>
              <a:buSzPct val="80000"/>
              <a:buFont typeface="Arial"/>
              <a:buChar char="•"/>
            </a:pPr>
            <a:r>
              <a:rPr lang="zh-CN" altLang="en-US" sz="1500" b="0" i="0" dirty="0">
                <a:solidFill>
                  <a:schemeClr val="accent6">
                    <a:lumMod val="50000"/>
                  </a:schemeClr>
                </a:solidFill>
                <a:latin typeface="+mj-lt"/>
                <a:ea typeface="黑体" pitchFamily="2" charset="-122"/>
              </a:rPr>
              <a:t>需要到每个教室、实验室或办公室进行</a:t>
            </a:r>
            <a:r>
              <a:rPr lang="zh-CN" altLang="en-US" sz="1500" b="0" i="0" dirty="0" smtClean="0">
                <a:solidFill>
                  <a:schemeClr val="accent6">
                    <a:lumMod val="50000"/>
                  </a:schemeClr>
                </a:solidFill>
                <a:latin typeface="+mj-lt"/>
                <a:ea typeface="黑体" pitchFamily="2" charset="-122"/>
              </a:rPr>
              <a:t>维护</a:t>
            </a:r>
            <a:endParaRPr lang="zh-CN" altLang="en-US" sz="1500" dirty="0" smtClean="0">
              <a:solidFill>
                <a:schemeClr val="accent6">
                  <a:lumMod val="50000"/>
                </a:schemeClr>
              </a:solidFill>
              <a:latin typeface="+mj-lt"/>
              <a:ea typeface="黑体" pitchFamily="2" charset="-122"/>
            </a:endParaRPr>
          </a:p>
          <a:p>
            <a:pPr marL="290505" lvl="1" indent="-179405" algn="l" defTabSz="914400">
              <a:lnSpc>
                <a:spcPct val="95000"/>
              </a:lnSpc>
              <a:spcAft>
                <a:spcPts val="600"/>
              </a:spcAft>
              <a:buClr>
                <a:srgbClr val="3A3A3A"/>
              </a:buClr>
              <a:buSzPct val="80000"/>
              <a:buFont typeface="Arial"/>
              <a:buChar char="•"/>
            </a:pPr>
            <a:r>
              <a:rPr lang="en-US" altLang="zh-CN" sz="1500" b="0" i="0" dirty="0" smtClean="0">
                <a:solidFill>
                  <a:schemeClr val="accent6">
                    <a:lumMod val="50000"/>
                  </a:schemeClr>
                </a:solidFill>
                <a:latin typeface="+mj-lt"/>
                <a:ea typeface="黑体" pitchFamily="2" charset="-122"/>
              </a:rPr>
              <a:t>IT </a:t>
            </a:r>
            <a:r>
              <a:rPr lang="zh-CN" altLang="en-US" sz="1500" b="0" i="0" dirty="0">
                <a:solidFill>
                  <a:schemeClr val="accent6">
                    <a:lumMod val="50000"/>
                  </a:schemeClr>
                </a:solidFill>
                <a:latin typeface="+mj-lt"/>
                <a:ea typeface="黑体" pitchFamily="2" charset="-122"/>
              </a:rPr>
              <a:t>支持员工无法扩充以适应</a:t>
            </a:r>
            <a:br>
              <a:rPr lang="zh-CN" altLang="en-US" sz="1500" b="0" i="0" dirty="0">
                <a:solidFill>
                  <a:schemeClr val="accent6">
                    <a:lumMod val="50000"/>
                  </a:schemeClr>
                </a:solidFill>
                <a:latin typeface="+mj-lt"/>
                <a:ea typeface="黑体" pitchFamily="2" charset="-122"/>
              </a:rPr>
            </a:br>
            <a:r>
              <a:rPr lang="zh-CN" altLang="en-US" sz="1500" b="0" i="0" dirty="0">
                <a:solidFill>
                  <a:schemeClr val="accent6">
                    <a:lumMod val="50000"/>
                  </a:schemeClr>
                </a:solidFill>
                <a:latin typeface="+mj-lt"/>
                <a:ea typeface="黑体" pitchFamily="2" charset="-122"/>
              </a:rPr>
              <a:t>新用户或设备</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安全性和数据泄露</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能源成本高</a:t>
            </a:r>
          </a:p>
          <a:p>
            <a:pPr marL="290505" lvl="1" indent="-179405" algn="l" defTabSz="914400">
              <a:lnSpc>
                <a:spcPct val="95000"/>
              </a:lnSpc>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新工作流</a:t>
            </a:r>
          </a:p>
          <a:p>
            <a:pPr marL="290505" lvl="1" indent="-179405" algn="l" defTabSz="914400">
              <a:lnSpc>
                <a:spcPct val="95000"/>
              </a:lnSpc>
              <a:spcAft>
                <a:spcPts val="600"/>
              </a:spcAft>
              <a:buClr>
                <a:srgbClr val="000000"/>
              </a:buClr>
              <a:buSzPct val="80000"/>
              <a:buFont typeface="Arial"/>
              <a:buChar char="•"/>
            </a:pPr>
            <a:r>
              <a:rPr lang="zh-CN" altLang="en-US" sz="1500" b="0" i="0" dirty="0">
                <a:solidFill>
                  <a:schemeClr val="accent6">
                    <a:lumMod val="50000"/>
                  </a:schemeClr>
                </a:solidFill>
                <a:latin typeface="+mj-lt"/>
                <a:ea typeface="黑体" pitchFamily="2" charset="-122"/>
              </a:rPr>
              <a:t>虚拟工作空间集中构建、部署、修补和管理</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现有职员可支持更多的虚拟工作空间用户</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中央安全补丁和数据保护</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节能</a:t>
            </a:r>
          </a:p>
          <a:p>
            <a:pPr marL="290505" lvl="1" indent="-179405" algn="l" defTabSz="914400">
              <a:lnSpc>
                <a:spcPct val="95000"/>
              </a:lnSpc>
              <a:spcAft>
                <a:spcPts val="600"/>
              </a:spcAft>
              <a:buNone/>
            </a:pPr>
            <a:r>
              <a:rPr lang="zh-CN" altLang="en-US" sz="15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结果</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可持续的 </a:t>
            </a:r>
            <a:r>
              <a:rPr lang="en-US" altLang="zh-CN" sz="1500" b="0" i="0" dirty="0">
                <a:solidFill>
                  <a:schemeClr val="accent6">
                    <a:lumMod val="50000"/>
                  </a:schemeClr>
                </a:solidFill>
                <a:latin typeface="+mj-lt"/>
                <a:ea typeface="黑体" pitchFamily="2" charset="-122"/>
              </a:rPr>
              <a:t>IT </a:t>
            </a:r>
            <a:r>
              <a:rPr lang="zh-CN" altLang="en-US" sz="1500" b="0" i="0" dirty="0">
                <a:solidFill>
                  <a:schemeClr val="accent6">
                    <a:lumMod val="50000"/>
                  </a:schemeClr>
                </a:solidFill>
                <a:latin typeface="+mj-lt"/>
                <a:ea typeface="黑体" pitchFamily="2" charset="-122"/>
              </a:rPr>
              <a:t>成本结构</a:t>
            </a:r>
          </a:p>
          <a:p>
            <a:pPr marL="290505" lvl="1" indent="-179405" algn="l" defTabSz="914400">
              <a:lnSpc>
                <a:spcPct val="95000"/>
              </a:lnSpc>
              <a:spcAft>
                <a:spcPts val="600"/>
              </a:spcAft>
              <a:buClr>
                <a:srgbClr val="3A3A3A"/>
              </a:buClr>
              <a:buSzPct val="80000"/>
              <a:buFont typeface="Arial"/>
              <a:buChar char="•"/>
            </a:pPr>
            <a:r>
              <a:rPr lang="zh-CN" altLang="en-US" sz="1500" b="0" i="0" dirty="0">
                <a:solidFill>
                  <a:schemeClr val="accent6">
                    <a:lumMod val="50000"/>
                  </a:schemeClr>
                </a:solidFill>
                <a:latin typeface="+mj-lt"/>
                <a:ea typeface="黑体" pitchFamily="2" charset="-122"/>
              </a:rPr>
              <a:t>安全性更</a:t>
            </a:r>
            <a:r>
              <a:rPr lang="zh-CN" altLang="en-US" sz="1500" b="0" i="0" dirty="0" smtClean="0">
                <a:solidFill>
                  <a:schemeClr val="accent6">
                    <a:lumMod val="50000"/>
                  </a:schemeClr>
                </a:solidFill>
                <a:latin typeface="+mj-lt"/>
                <a:ea typeface="黑体" pitchFamily="2" charset="-122"/>
              </a:rPr>
              <a:t>高</a:t>
            </a:r>
            <a:endParaRPr lang="zh-CN" altLang="en-US" sz="1500" dirty="0">
              <a:solidFill>
                <a:schemeClr val="accent6">
                  <a:lumMod val="50000"/>
                </a:schemeClr>
              </a:solidFill>
              <a:latin typeface="+mj-lt"/>
              <a:ea typeface="黑体" pitchFamily="2" charset="-122"/>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347" name="Picture 3" descr="C:\Users\gserda\Documents\Edu Photos\AM63062.jpg"/>
            <p:cNvPicPr>
              <a:picLocks noChangeAspect="1" noChangeArrowheads="1"/>
            </p:cNvPicPr>
            <p:nvPr/>
          </p:nvPicPr>
          <p:blipFill>
            <a:blip r:embed="rId6" cstate="print"/>
            <a:srcRect/>
            <a:stretch>
              <a:fillRect/>
            </a:stretch>
          </p:blipFill>
          <p:spPr bwMode="auto">
            <a:xfrm>
              <a:off x="5136777" y="2021542"/>
              <a:ext cx="3429000" cy="2286000"/>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12188E"/>
                </a:solidFill>
                <a:ea typeface="黑体" pitchFamily="2" charset="-122"/>
              </a:rPr>
              <a:t>议题</a:t>
            </a:r>
            <a:endParaRPr lang="en-US" dirty="0">
              <a:solidFill>
                <a:srgbClr val="12188E"/>
              </a:solidFill>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教育领域中的趋势和挑战</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教育领域使用案例</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思科的虚拟化远景</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 </a:t>
            </a:r>
            <a:r>
              <a:rPr lang="en-US" alt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VXI </a:t>
            </a: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产品组合</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服务支持和经过验证的设计</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案例研究</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3441700"/>
            <a:ext cx="6204205" cy="26691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14223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Same Side Corner Rectangle 50"/>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350815"/>
            <a:ext cx="9144000" cy="531090"/>
          </a:xfrm>
          <a:prstGeom prst="rect">
            <a:avLst/>
          </a:prstGeom>
          <a:gradFill flip="none" rotWithShape="1">
            <a:gsLst>
              <a:gs pos="0">
                <a:schemeClr val="bg1">
                  <a:lumMod val="50000"/>
                </a:schemeClr>
              </a:gs>
              <a:gs pos="100000">
                <a:srgbClr val="FFFFFF"/>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9" name="Picture 48"/>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5232324" y="2793996"/>
            <a:ext cx="3659909" cy="3636819"/>
          </a:xfrm>
          <a:prstGeom prst="rect">
            <a:avLst/>
          </a:prstGeom>
          <a:effectLst>
            <a:reflection stA="29000" endPos="75000" dist="12700" dir="5400000" sy="-100000" algn="bl" rotWithShape="0"/>
          </a:effectLst>
        </p:spPr>
      </p:pic>
      <p:sp>
        <p:nvSpPr>
          <p:cNvPr id="47" name="Text Box 20"/>
          <p:cNvSpPr txBox="1">
            <a:spLocks noChangeArrowheads="1"/>
          </p:cNvSpPr>
          <p:nvPr/>
        </p:nvSpPr>
        <p:spPr bwMode="auto">
          <a:xfrm>
            <a:off x="5470525" y="2952627"/>
            <a:ext cx="38481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zh-CN" sz="2400" b="0" i="0" dirty="0">
                <a:solidFill>
                  <a:srgbClr val="652D89"/>
                </a:solidFill>
                <a:latin typeface="黑体" pitchFamily="2" charset="-122"/>
                <a:ea typeface="黑体" pitchFamily="2" charset="-122"/>
              </a:rPr>
              <a:t>虚拟工作空间</a:t>
            </a:r>
            <a:endParaRPr lang="en-US" sz="2400" dirty="0">
              <a:solidFill>
                <a:schemeClr val="accent6"/>
              </a:solidFill>
              <a:latin typeface="黑体" pitchFamily="2" charset="-122"/>
              <a:ea typeface="黑体" pitchFamily="2" charset="-122"/>
            </a:endParaRPr>
          </a:p>
        </p:txBody>
      </p:sp>
      <p:sp>
        <p:nvSpPr>
          <p:cNvPr id="5" name="TextBox 4"/>
          <p:cNvSpPr txBox="1"/>
          <p:nvPr/>
        </p:nvSpPr>
        <p:spPr>
          <a:xfrm>
            <a:off x="5461000" y="3394360"/>
            <a:ext cx="3333750" cy="2468368"/>
          </a:xfrm>
          <a:prstGeom prst="rect">
            <a:avLst/>
          </a:prstGeom>
          <a:noFill/>
        </p:spPr>
        <p:txBody>
          <a:bodyPr wrap="square" rtlCol="0">
            <a:spAutoFit/>
          </a:bodyPr>
          <a:lstStyle/>
          <a:p>
            <a:pPr algn="ctr" defTabSz="914400">
              <a:buNone/>
            </a:pPr>
            <a:r>
              <a:rPr lang="zh-CN" altLang="en-US" sz="1800" b="1" i="0" dirty="0" smtClean="0">
                <a:solidFill>
                  <a:srgbClr val="652D89"/>
                </a:solidFill>
                <a:latin typeface="+mj-lt"/>
                <a:ea typeface="黑体" pitchFamily="2" charset="-122"/>
              </a:rPr>
              <a:t>虚拟桌面 </a:t>
            </a:r>
            <a:r>
              <a:rPr lang="en-US" altLang="zh-CN" sz="1800" b="1" i="0" dirty="0" smtClean="0">
                <a:solidFill>
                  <a:srgbClr val="652D89"/>
                </a:solidFill>
                <a:latin typeface="+mj-lt"/>
                <a:ea typeface="黑体" pitchFamily="2" charset="-122"/>
              </a:rPr>
              <a:t>+ …</a:t>
            </a:r>
            <a:endParaRPr lang="zh-CN" altLang="en-US" b="1" dirty="0" smtClean="0">
              <a:solidFill>
                <a:schemeClr val="accent4">
                  <a:lumMod val="40000"/>
                  <a:lumOff val="60000"/>
                </a:schemeClr>
              </a:solidFill>
              <a:latin typeface="+mj-lt"/>
              <a:ea typeface="黑体" pitchFamily="2" charset="-122"/>
            </a:endParaRPr>
          </a:p>
          <a:p>
            <a:pPr marL="682600" indent="-220645" algn="l" defTabSz="914400">
              <a:buClr>
                <a:srgbClr val="652D89"/>
              </a:buClr>
              <a:buFont typeface="Wingdings"/>
              <a:buChar char="ü"/>
            </a:pPr>
            <a:r>
              <a:rPr lang="zh-CN" altLang="en-US" sz="1800" b="0" i="0" dirty="0" smtClean="0">
                <a:solidFill>
                  <a:srgbClr val="652D89"/>
                </a:solidFill>
                <a:latin typeface="+mj-lt"/>
                <a:ea typeface="黑体" pitchFamily="2" charset="-122"/>
              </a:rPr>
              <a:t>富</a:t>
            </a:r>
            <a:r>
              <a:rPr lang="zh-CN" altLang="en-US" sz="1800" b="0" i="0" dirty="0">
                <a:solidFill>
                  <a:srgbClr val="652D89"/>
                </a:solidFill>
                <a:latin typeface="+mj-lt"/>
                <a:ea typeface="黑体" pitchFamily="2" charset="-122"/>
              </a:rPr>
              <a:t>媒体</a:t>
            </a:r>
          </a:p>
          <a:p>
            <a:pPr marL="682600" indent="-220645" algn="l" defTabSz="914400">
              <a:buClr>
                <a:srgbClr val="652D89"/>
              </a:buClr>
              <a:buFont typeface="Wingdings"/>
              <a:buChar char="ü"/>
            </a:pPr>
            <a:r>
              <a:rPr lang="zh-CN" altLang="en-US" sz="1800" b="0" i="0" dirty="0">
                <a:solidFill>
                  <a:srgbClr val="652D89"/>
                </a:solidFill>
                <a:latin typeface="+mj-lt"/>
                <a:ea typeface="黑体" pitchFamily="2" charset="-122"/>
              </a:rPr>
              <a:t>统一通信</a:t>
            </a:r>
          </a:p>
          <a:p>
            <a:pPr marL="682600" indent="-220645" algn="l" defTabSz="914400">
              <a:buClr>
                <a:srgbClr val="652D89"/>
              </a:buClr>
              <a:buFont typeface="Wingdings"/>
              <a:buChar char="ü"/>
            </a:pPr>
            <a:r>
              <a:rPr lang="zh-CN" altLang="en-US" sz="1800" b="0" i="0" dirty="0">
                <a:solidFill>
                  <a:srgbClr val="652D89"/>
                </a:solidFill>
                <a:latin typeface="+mj-lt"/>
                <a:ea typeface="黑体" pitchFamily="2" charset="-122"/>
              </a:rPr>
              <a:t>网络优化性能</a:t>
            </a:r>
          </a:p>
          <a:p>
            <a:pPr marL="682600" indent="-220645" algn="l" defTabSz="914400">
              <a:buClr>
                <a:srgbClr val="652D89"/>
              </a:buClr>
              <a:buFont typeface="Wingdings"/>
              <a:buChar char="ü"/>
            </a:pPr>
            <a:r>
              <a:rPr lang="zh-CN" altLang="en-US" sz="1800" b="0" i="0" dirty="0">
                <a:solidFill>
                  <a:srgbClr val="652D89"/>
                </a:solidFill>
                <a:latin typeface="+mj-lt"/>
                <a:ea typeface="黑体" pitchFamily="2" charset="-122"/>
              </a:rPr>
              <a:t>端到端的安全技术</a:t>
            </a:r>
          </a:p>
          <a:p>
            <a:pPr algn="ctr" defTabSz="914400">
              <a:lnSpc>
                <a:spcPct val="80000"/>
              </a:lnSpc>
              <a:buNone/>
            </a:pPr>
            <a:endParaRPr lang="zh-CN" altLang="en-US" dirty="0" smtClean="0">
              <a:solidFill>
                <a:srgbClr val="652D89"/>
              </a:solidFill>
              <a:latin typeface="+mj-lt"/>
              <a:ea typeface="黑体" pitchFamily="2" charset="-122"/>
            </a:endParaRPr>
          </a:p>
          <a:p>
            <a:pPr algn="ctr" defTabSz="914400">
              <a:buNone/>
            </a:pPr>
            <a:r>
              <a:rPr lang="zh-CN" altLang="en-US" sz="1600" b="0" i="1" dirty="0" smtClean="0">
                <a:solidFill>
                  <a:srgbClr val="652D89"/>
                </a:solidFill>
                <a:latin typeface="+mj-lt"/>
                <a:ea typeface="黑体" pitchFamily="2" charset="-122"/>
              </a:rPr>
              <a:t>使用业界领先的协作、网络和安全架构打造</a:t>
            </a:r>
          </a:p>
          <a:p>
            <a:pPr algn="l" defTabSz="914400">
              <a:buNone/>
            </a:pPr>
            <a:endParaRPr lang="zh-CN" altLang="en-US" dirty="0">
              <a:latin typeface="+mj-lt"/>
              <a:ea typeface="黑体" pitchFamily="2" charset="-122"/>
            </a:endParaRPr>
          </a:p>
        </p:txBody>
      </p:sp>
      <p:pic>
        <p:nvPicPr>
          <p:cNvPr id="7" name="Picture 6" descr="Arrow.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3158648" y="3426588"/>
            <a:ext cx="2887030" cy="2193925"/>
          </a:xfrm>
          <a:prstGeom prst="rect">
            <a:avLst/>
          </a:prstGeom>
          <a:effectLst>
            <a:outerShdw blurRad="50800" dist="38100" dir="2700000" algn="tl" rotWithShape="0">
              <a:srgbClr val="000000">
                <a:alpha val="43000"/>
              </a:srgbClr>
            </a:outerShdw>
          </a:effectLst>
        </p:spPr>
      </p:pic>
      <p:pic>
        <p:nvPicPr>
          <p:cNvPr id="48" name="Picture 47"/>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230909" y="2793996"/>
            <a:ext cx="3659909" cy="3636819"/>
          </a:xfrm>
          <a:prstGeom prst="rect">
            <a:avLst/>
          </a:prstGeom>
          <a:effectLst>
            <a:reflection stA="29000" endPos="75000" dist="12700" dir="5400000" sy="-100000" algn="bl" rotWithShape="0"/>
          </a:effectLst>
        </p:spPr>
      </p:pic>
      <p:sp>
        <p:nvSpPr>
          <p:cNvPr id="45" name="Text Box 20"/>
          <p:cNvSpPr txBox="1">
            <a:spLocks noChangeArrowheads="1"/>
          </p:cNvSpPr>
          <p:nvPr/>
        </p:nvSpPr>
        <p:spPr bwMode="auto">
          <a:xfrm>
            <a:off x="411163" y="2943102"/>
            <a:ext cx="38481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zh-CN" sz="2400" b="0" i="0" dirty="0">
                <a:solidFill>
                  <a:srgbClr val="652D89"/>
                </a:solidFill>
                <a:latin typeface="黑体" pitchFamily="2" charset="-122"/>
                <a:ea typeface="黑体" pitchFamily="2" charset="-122"/>
              </a:rPr>
              <a:t>虚拟桌面</a:t>
            </a:r>
            <a:endParaRPr lang="en-US" sz="2400" dirty="0">
              <a:solidFill>
                <a:schemeClr val="accent6"/>
              </a:solidFill>
              <a:latin typeface="黑体" pitchFamily="2" charset="-122"/>
              <a:ea typeface="黑体" pitchFamily="2" charset="-122"/>
            </a:endParaRPr>
          </a:p>
        </p:txBody>
      </p:sp>
      <p:sp>
        <p:nvSpPr>
          <p:cNvPr id="4" name="TextBox 3"/>
          <p:cNvSpPr txBox="1"/>
          <p:nvPr/>
        </p:nvSpPr>
        <p:spPr>
          <a:xfrm>
            <a:off x="397274" y="3473735"/>
            <a:ext cx="3079351" cy="2523768"/>
          </a:xfrm>
          <a:prstGeom prst="rect">
            <a:avLst/>
          </a:prstGeom>
          <a:noFill/>
        </p:spPr>
        <p:txBody>
          <a:bodyPr wrap="square" rtlCol="0">
            <a:spAutoFit/>
          </a:bodyPr>
          <a:lstStyle/>
          <a:p>
            <a:pPr marL="568300" indent="-222291" algn="l" defTabSz="914400">
              <a:buClr>
                <a:srgbClr val="652D89"/>
              </a:buClr>
              <a:buFont typeface="Wingdings"/>
              <a:buChar char="§"/>
            </a:pPr>
            <a:r>
              <a:rPr lang="zh-CN" altLang="en-US" sz="1800" b="0" i="0" dirty="0">
                <a:solidFill>
                  <a:srgbClr val="652D89"/>
                </a:solidFill>
                <a:latin typeface="+mj-lt"/>
                <a:ea typeface="黑体" pitchFamily="2" charset="-122"/>
              </a:rPr>
              <a:t>终端服务</a:t>
            </a:r>
          </a:p>
          <a:p>
            <a:pPr marL="568300" indent="-222291" algn="l" defTabSz="914400">
              <a:buClr>
                <a:srgbClr val="652D89"/>
              </a:buClr>
              <a:buFont typeface="Wingdings"/>
              <a:buChar char="§"/>
            </a:pPr>
            <a:r>
              <a:rPr lang="zh-CN" altLang="en-US" sz="1800" b="0" i="0" dirty="0">
                <a:solidFill>
                  <a:srgbClr val="652D89"/>
                </a:solidFill>
                <a:latin typeface="+mj-lt"/>
                <a:ea typeface="黑体" pitchFamily="2" charset="-122"/>
              </a:rPr>
              <a:t>应用虚拟化</a:t>
            </a:r>
          </a:p>
          <a:p>
            <a:pPr marL="568300" indent="-222291" algn="l" defTabSz="914400">
              <a:buClr>
                <a:srgbClr val="652D89"/>
              </a:buClr>
              <a:buFont typeface="Wingdings"/>
              <a:buChar char="§"/>
            </a:pPr>
            <a:r>
              <a:rPr lang="zh-CN" altLang="en-US" sz="1800" b="0" i="0" dirty="0">
                <a:solidFill>
                  <a:srgbClr val="652D89"/>
                </a:solidFill>
                <a:latin typeface="+mj-lt"/>
                <a:ea typeface="黑体" pitchFamily="2" charset="-122"/>
              </a:rPr>
              <a:t>虚拟桌面基础架构 </a:t>
            </a:r>
            <a:r>
              <a:rPr lang="en-US" altLang="zh-CN" sz="1800" b="0" i="0" dirty="0">
                <a:solidFill>
                  <a:srgbClr val="652D89"/>
                </a:solidFill>
                <a:latin typeface="+mj-lt"/>
                <a:ea typeface="黑体" pitchFamily="2" charset="-122"/>
              </a:rPr>
              <a:t>(VDI)</a:t>
            </a:r>
          </a:p>
          <a:p>
            <a:pPr marL="568300" indent="-222291" algn="l" defTabSz="914400">
              <a:buClr>
                <a:srgbClr val="652D89"/>
              </a:buClr>
              <a:buFont typeface="Wingdings"/>
              <a:buChar char="§"/>
            </a:pPr>
            <a:r>
              <a:rPr lang="zh-CN" altLang="en-US" sz="1800" b="0" i="0" dirty="0">
                <a:solidFill>
                  <a:srgbClr val="652D89"/>
                </a:solidFill>
                <a:latin typeface="+mj-lt"/>
                <a:ea typeface="黑体" pitchFamily="2" charset="-122"/>
              </a:rPr>
              <a:t>桌面流</a:t>
            </a:r>
          </a:p>
          <a:p>
            <a:pPr algn="ctr" defTabSz="914400">
              <a:buNone/>
            </a:pPr>
            <a:endParaRPr lang="zh-CN" altLang="en-US" dirty="0" smtClean="0">
              <a:solidFill>
                <a:srgbClr val="652D89"/>
              </a:solidFill>
              <a:latin typeface="+mj-lt"/>
              <a:ea typeface="黑体" pitchFamily="2" charset="-122"/>
            </a:endParaRPr>
          </a:p>
          <a:p>
            <a:pPr algn="ctr" defTabSz="914400">
              <a:buNone/>
            </a:pPr>
            <a:r>
              <a:rPr lang="zh-CN" altLang="en-US" sz="1600" b="0" i="1" dirty="0" smtClean="0">
                <a:solidFill>
                  <a:srgbClr val="652D89"/>
                </a:solidFill>
                <a:latin typeface="+mj-lt"/>
                <a:ea typeface="黑体" pitchFamily="2" charset="-122"/>
              </a:rPr>
              <a:t>基于业界增长最快的数据中心虚拟化平台</a:t>
            </a:r>
          </a:p>
          <a:p>
            <a:pPr algn="l" defTabSz="914400">
              <a:buNone/>
            </a:pPr>
            <a:endParaRPr lang="zh-CN" altLang="en-US" dirty="0">
              <a:latin typeface="+mj-lt"/>
              <a:ea typeface="黑体" pitchFamily="2" charset="-122"/>
            </a:endParaRPr>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VXI 不仅仅是桌面虚拟化</a:t>
            </a:r>
            <a:endParaRPr lang="en-US" dirty="0">
              <a:ea typeface="黑体" pitchFamily="2" charset="-122"/>
            </a:endParaRPr>
          </a:p>
        </p:txBody>
      </p:sp>
      <p:sp>
        <p:nvSpPr>
          <p:cNvPr id="17" name="TextBox 16"/>
          <p:cNvSpPr txBox="1"/>
          <p:nvPr/>
        </p:nvSpPr>
        <p:spPr>
          <a:xfrm>
            <a:off x="3673516" y="1352066"/>
            <a:ext cx="1630575" cy="523220"/>
          </a:xfrm>
          <a:prstGeom prst="rect">
            <a:avLst/>
          </a:prstGeom>
          <a:noFill/>
        </p:spPr>
        <p:txBody>
          <a:bodyPr wrap="none" rtlCol="0">
            <a:spAutoFit/>
          </a:bodyPr>
          <a:lstStyle/>
          <a:p>
            <a:pPr algn="l" defTabSz="914400">
              <a:buNone/>
            </a:pPr>
            <a:r>
              <a:rPr lang="zh-CN" altLang="en-US" sz="2800" b="1" i="0" dirty="0" smtClean="0">
                <a:solidFill>
                  <a:srgbClr val="652D89"/>
                </a:solidFill>
                <a:latin typeface="+mj-lt"/>
                <a:ea typeface="黑体" pitchFamily="2" charset="-122"/>
              </a:rPr>
              <a:t>思科 </a:t>
            </a:r>
            <a:r>
              <a:rPr lang="en-US" altLang="zh-CN" sz="2800" b="1" i="0" dirty="0" smtClean="0">
                <a:solidFill>
                  <a:srgbClr val="652D89"/>
                </a:solidFill>
                <a:latin typeface="+mj-lt"/>
                <a:ea typeface="黑体" pitchFamily="2" charset="-122"/>
              </a:rPr>
              <a:t>VXI</a:t>
            </a:r>
            <a:endParaRPr lang="zh-CN" altLang="en-US" sz="2800" b="1" dirty="0">
              <a:solidFill>
                <a:schemeClr val="accent6"/>
              </a:solidFill>
              <a:latin typeface="+mj-lt"/>
              <a:ea typeface="黑体" pitchFamily="2" charset="-122"/>
            </a:endParaRPr>
          </a:p>
        </p:txBody>
      </p:sp>
      <p:sp>
        <p:nvSpPr>
          <p:cNvPr id="25" name="TextBox 24"/>
          <p:cNvSpPr txBox="1"/>
          <p:nvPr/>
        </p:nvSpPr>
        <p:spPr>
          <a:xfrm>
            <a:off x="797221" y="2044374"/>
            <a:ext cx="2452755" cy="707886"/>
          </a:xfrm>
          <a:prstGeom prst="rect">
            <a:avLst/>
          </a:prstGeom>
          <a:noFill/>
        </p:spPr>
        <p:txBody>
          <a:bodyPr wrap="square" rtlCol="0">
            <a:spAutoFit/>
          </a:bodyPr>
          <a:lstStyle/>
          <a:p>
            <a:pPr algn="ctr" defTabSz="914400">
              <a:buNone/>
            </a:pPr>
            <a:r>
              <a:rPr lang="en-US" altLang="zh-CN" sz="2000" b="0" i="0" dirty="0">
                <a:solidFill>
                  <a:srgbClr val="652D89"/>
                </a:solidFill>
                <a:latin typeface="+mj-lt"/>
                <a:ea typeface="黑体" pitchFamily="2" charset="-122"/>
              </a:rPr>
              <a:t>VXI </a:t>
            </a:r>
            <a:r>
              <a:rPr lang="zh-CN" altLang="en-US" sz="2000" b="0" i="0" dirty="0">
                <a:solidFill>
                  <a:srgbClr val="652D89"/>
                </a:solidFill>
                <a:latin typeface="+mj-lt"/>
                <a:ea typeface="黑体" pitchFamily="2" charset="-122"/>
              </a:rPr>
              <a:t>提供平台，用于</a:t>
            </a:r>
            <a:r>
              <a:rPr lang="zh-CN" altLang="en-US" sz="2000" b="1" i="0" dirty="0">
                <a:solidFill>
                  <a:srgbClr val="652D89"/>
                </a:solidFill>
                <a:latin typeface="+mj-lt"/>
                <a:ea typeface="黑体" pitchFamily="2" charset="-122"/>
              </a:rPr>
              <a:t>桌面虚拟化</a:t>
            </a:r>
            <a:r>
              <a:rPr lang="zh-CN" altLang="en-US" sz="2000" b="0" i="0" dirty="0" smtClean="0">
                <a:solidFill>
                  <a:srgbClr val="652D89"/>
                </a:solidFill>
                <a:latin typeface="+mj-lt"/>
                <a:ea typeface="黑体" pitchFamily="2" charset="-122"/>
              </a:rPr>
              <a:t>▼</a:t>
            </a:r>
            <a:endParaRPr lang="zh-CN" altLang="en-US" sz="2000" dirty="0">
              <a:solidFill>
                <a:schemeClr val="accent6"/>
              </a:solidFill>
              <a:latin typeface="+mj-lt"/>
              <a:ea typeface="黑体" pitchFamily="2" charset="-122"/>
            </a:endParaRPr>
          </a:p>
        </p:txBody>
      </p:sp>
      <p:sp>
        <p:nvSpPr>
          <p:cNvPr id="26" name="TextBox 25"/>
          <p:cNvSpPr txBox="1"/>
          <p:nvPr/>
        </p:nvSpPr>
        <p:spPr>
          <a:xfrm>
            <a:off x="5405839" y="2044374"/>
            <a:ext cx="3360960" cy="707886"/>
          </a:xfrm>
          <a:prstGeom prst="rect">
            <a:avLst/>
          </a:prstGeom>
          <a:noFill/>
        </p:spPr>
        <p:txBody>
          <a:bodyPr wrap="square" rtlCol="0">
            <a:spAutoFit/>
          </a:bodyPr>
          <a:lstStyle/>
          <a:p>
            <a:pPr algn="ctr" defTabSz="914400">
              <a:buNone/>
            </a:pPr>
            <a:r>
              <a:rPr lang="zh-CN" altLang="en-US" sz="2000" b="0" i="0" dirty="0">
                <a:solidFill>
                  <a:srgbClr val="652D89"/>
                </a:solidFill>
                <a:latin typeface="+mj-lt"/>
                <a:ea typeface="黑体" pitchFamily="2" charset="-122"/>
              </a:rPr>
              <a:t>同时提供解决方案，</a:t>
            </a:r>
            <a:br>
              <a:rPr lang="zh-CN" altLang="en-US" sz="2000" b="0" i="0" dirty="0">
                <a:solidFill>
                  <a:srgbClr val="652D89"/>
                </a:solidFill>
                <a:latin typeface="+mj-lt"/>
                <a:ea typeface="黑体" pitchFamily="2" charset="-122"/>
              </a:rPr>
            </a:br>
            <a:r>
              <a:rPr lang="zh-CN" altLang="en-US" sz="2000" b="0" i="0" dirty="0">
                <a:solidFill>
                  <a:srgbClr val="652D89"/>
                </a:solidFill>
                <a:latin typeface="+mj-lt"/>
                <a:ea typeface="黑体" pitchFamily="2" charset="-122"/>
              </a:rPr>
              <a:t>▼ 用于</a:t>
            </a:r>
            <a:r>
              <a:rPr lang="zh-CN" altLang="en-US" sz="2000" b="1" i="0" dirty="0">
                <a:solidFill>
                  <a:srgbClr val="652D89"/>
                </a:solidFill>
                <a:latin typeface="+mj-lt"/>
                <a:ea typeface="黑体" pitchFamily="2" charset="-122"/>
              </a:rPr>
              <a:t>虚拟工作空间  </a:t>
            </a:r>
            <a:endParaRPr lang="zh-CN" altLang="en-US" sz="2000" b="1" dirty="0">
              <a:solidFill>
                <a:schemeClr val="accent6"/>
              </a:solidFill>
              <a:latin typeface="+mj-lt"/>
              <a:ea typeface="黑体" pitchFamily="2" charset="-122"/>
            </a:endParaRPr>
          </a:p>
        </p:txBody>
      </p:sp>
    </p:spTree>
    <p:extLst>
      <p:ext uri="{BB962C8B-B14F-4D97-AF65-F5344CB8AC3E}">
        <p14:creationId xmlns="" xmlns:p14="http://schemas.microsoft.com/office/powerpoint/2010/main" val="2585437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ed Rectangle 28"/>
          <p:cNvSpPr/>
          <p:nvPr/>
        </p:nvSpPr>
        <p:spPr>
          <a:xfrm>
            <a:off x="4100589" y="1472572"/>
            <a:ext cx="4608789" cy="4986159"/>
          </a:xfrm>
          <a:prstGeom prst="roundRect">
            <a:avLst>
              <a:gd name="adj" fmla="val 5970"/>
            </a:avLst>
          </a:prstGeom>
          <a:noFill/>
          <a:ln w="12700">
            <a:solidFill>
              <a:srgbClr val="F68B1F"/>
            </a:solidFill>
            <a:prstDash val="sysDash"/>
          </a:ln>
          <a:effectLst>
            <a:outerShdw blurRad="76200" dist="50800" dir="5400000" algn="ctr" rotWithShape="0">
              <a:srgbClr val="000000">
                <a:alpha val="27000"/>
              </a:srgbClr>
            </a:outerShdw>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09125"/>
            <a:ext cx="8588861" cy="838200"/>
          </a:xfrm>
        </p:spPr>
        <p:txBody>
          <a:bodyPr>
            <a:noAutofit/>
          </a:bodyPr>
          <a:lstStyle/>
          <a:p>
            <a:pPr algn="l" defTabSz="914400">
              <a:lnSpc>
                <a:spcPct val="100000"/>
              </a:lnSpc>
              <a:spcBef>
                <a:spcPct val="0"/>
              </a:spcBef>
              <a:buNone/>
            </a:pPr>
            <a:r>
              <a:rPr lang="zh-CN" sz="3200" b="0" i="0" spc="0" baseline="0" dirty="0">
                <a:solidFill>
                  <a:srgbClr val="1E1F81"/>
                </a:solidFill>
                <a:ea typeface="黑体" pitchFamily="2" charset="-122"/>
              </a:rPr>
              <a:t>不打折扣的体验</a:t>
            </a:r>
            <a:br>
              <a:rPr lang="zh-CN" sz="3200" b="0" i="0" spc="0" baseline="0" dirty="0">
                <a:solidFill>
                  <a:srgbClr val="1E1F81"/>
                </a:solidFill>
                <a:ea typeface="黑体" pitchFamily="2" charset="-122"/>
              </a:rPr>
            </a:br>
            <a:r>
              <a:rPr lang="zh-CN" sz="2000" b="0" i="0" spc="0" baseline="0" dirty="0">
                <a:solidFill>
                  <a:srgbClr val="1E1F81"/>
                </a:solidFill>
                <a:ea typeface="黑体" pitchFamily="2" charset="-122"/>
              </a:rPr>
              <a:t>任何应用，任何数据，任何设备，任何媒体...任何位置</a:t>
            </a:r>
            <a:r>
              <a:rPr lang="zh-CN" sz="2000" b="0" i="0" spc="0" baseline="0" dirty="0">
                <a:solidFill>
                  <a:srgbClr val="FFFFFF"/>
                </a:solidFill>
                <a:ea typeface="黑体" pitchFamily="2" charset="-122"/>
              </a:rPr>
              <a:t>！</a:t>
            </a:r>
            <a:endParaRPr lang="en-US" sz="2400" dirty="0">
              <a:solidFill>
                <a:schemeClr val="bg1"/>
              </a:solidFill>
              <a:ea typeface="黑体" pitchFamily="2" charset="-122"/>
            </a:endParaRPr>
          </a:p>
        </p:txBody>
      </p:sp>
      <p:pic>
        <p:nvPicPr>
          <p:cNvPr id="9" name="Picture 8" descr="Post PC Bottom Row.png"/>
          <p:cNvPicPr>
            <a:picLocks noChangeAspect="1"/>
          </p:cNvPicPr>
          <p:nvPr/>
        </p:nvPicPr>
        <p:blipFill>
          <a:blip r:embed="rId3" cstate="print"/>
          <a:srcRect b="9348"/>
          <a:stretch>
            <a:fillRect/>
          </a:stretch>
        </p:blipFill>
        <p:spPr>
          <a:xfrm>
            <a:off x="4209774" y="5387262"/>
            <a:ext cx="4353140" cy="804380"/>
          </a:xfrm>
          <a:prstGeom prst="rect">
            <a:avLst/>
          </a:prstGeom>
          <a:effectLst>
            <a:outerShdw blurRad="50800" dist="38100" dir="5400000" algn="t" rotWithShape="0">
              <a:prstClr val="black">
                <a:alpha val="40000"/>
              </a:prstClr>
            </a:outerShdw>
          </a:effectLst>
        </p:spPr>
      </p:pic>
      <p:grpSp>
        <p:nvGrpSpPr>
          <p:cNvPr id="3" name="Group 27"/>
          <p:cNvGrpSpPr/>
          <p:nvPr/>
        </p:nvGrpSpPr>
        <p:grpSpPr>
          <a:xfrm>
            <a:off x="493010" y="1472572"/>
            <a:ext cx="4574100" cy="4844975"/>
            <a:chOff x="-2676649" y="980135"/>
            <a:chExt cx="4574100" cy="4844975"/>
          </a:xfrm>
        </p:grpSpPr>
        <p:sp>
          <p:nvSpPr>
            <p:cNvPr id="27" name="Right Arrow 26"/>
            <p:cNvSpPr/>
            <p:nvPr/>
          </p:nvSpPr>
          <p:spPr>
            <a:xfrm rot="1904499" flipV="1">
              <a:off x="-565790" y="2056350"/>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25" name="Right Arrow 24"/>
            <p:cNvSpPr/>
            <p:nvPr/>
          </p:nvSpPr>
          <p:spPr>
            <a:xfrm rot="19695501">
              <a:off x="-429309" y="4567338"/>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81" name="Right Arrow 80"/>
            <p:cNvSpPr/>
            <p:nvPr/>
          </p:nvSpPr>
          <p:spPr>
            <a:xfrm>
              <a:off x="-842954" y="3343153"/>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grpSp>
          <p:nvGrpSpPr>
            <p:cNvPr id="4" name="Group 84"/>
            <p:cNvGrpSpPr/>
            <p:nvPr/>
          </p:nvGrpSpPr>
          <p:grpSpPr>
            <a:xfrm>
              <a:off x="-1794518" y="980135"/>
              <a:ext cx="1753923" cy="1610633"/>
              <a:chOff x="1865081" y="1199046"/>
              <a:chExt cx="1753923" cy="1610633"/>
            </a:xfrm>
          </p:grpSpPr>
          <p:sp>
            <p:nvSpPr>
              <p:cNvPr id="67" name="TextBox 66"/>
              <p:cNvSpPr txBox="1"/>
              <p:nvPr/>
            </p:nvSpPr>
            <p:spPr>
              <a:xfrm>
                <a:off x="2214408" y="1199046"/>
                <a:ext cx="1114408" cy="369332"/>
              </a:xfrm>
              <a:prstGeom prst="rect">
                <a:avLst/>
              </a:prstGeom>
              <a:noFill/>
            </p:spPr>
            <p:txBody>
              <a:bodyPr wrap="none" rtlCol="0" anchor="ctr" anchorCtr="0">
                <a:spAutoFit/>
              </a:bodyPr>
              <a:lstStyle/>
              <a:p>
                <a:pPr algn="ctr" defTabSz="914400">
                  <a:buNone/>
                </a:pPr>
                <a:r>
                  <a:rPr lang="zh-CN" altLang="en-US" sz="1800" b="1" i="0" dirty="0" smtClean="0">
                    <a:solidFill>
                      <a:srgbClr val="652D89"/>
                    </a:solidFill>
                    <a:latin typeface="+mj-lt"/>
                    <a:ea typeface="黑体" pitchFamily="2" charset="-122"/>
                  </a:rPr>
                  <a:t>虚拟桌面</a:t>
                </a:r>
                <a:endParaRPr lang="zh-CN" altLang="en-US" b="1" dirty="0">
                  <a:solidFill>
                    <a:srgbClr val="652D89"/>
                  </a:solidFill>
                  <a:latin typeface="+mj-lt"/>
                  <a:ea typeface="黑体" pitchFamily="2" charset="-122"/>
                </a:endParaRPr>
              </a:p>
            </p:txBody>
          </p:sp>
          <p:pic>
            <p:nvPicPr>
              <p:cNvPr id="82" name="Picture 38" descr="desktop2a.png"/>
              <p:cNvPicPr>
                <a:picLocks noChangeAspect="1"/>
              </p:cNvPicPr>
              <p:nvPr/>
            </p:nvPicPr>
            <p:blipFill>
              <a:blip r:embed="rId4" cstate="print"/>
              <a:srcRect/>
              <a:stretch>
                <a:fillRect/>
              </a:stretch>
            </p:blipFill>
            <p:spPr bwMode="auto">
              <a:xfrm>
                <a:off x="1865081" y="1642427"/>
                <a:ext cx="1753923" cy="116725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75" name="TextBox 74"/>
            <p:cNvSpPr txBox="1"/>
            <p:nvPr/>
          </p:nvSpPr>
          <p:spPr>
            <a:xfrm>
              <a:off x="-1933798" y="2696365"/>
              <a:ext cx="649537" cy="369332"/>
            </a:xfrm>
            <a:prstGeom prst="rect">
              <a:avLst/>
            </a:prstGeom>
            <a:noFill/>
          </p:spPr>
          <p:txBody>
            <a:bodyPr wrap="none" rtlCol="0" anchor="ctr" anchorCtr="0">
              <a:spAutoFit/>
            </a:bodyPr>
            <a:lstStyle/>
            <a:p>
              <a:pPr algn="ctr" defTabSz="914400">
                <a:buNone/>
              </a:pPr>
              <a:r>
                <a:rPr lang="zh-CN" altLang="en-US" sz="1800" b="1" i="0" dirty="0" smtClean="0">
                  <a:solidFill>
                    <a:srgbClr val="652D89"/>
                  </a:solidFill>
                  <a:latin typeface="+mj-lt"/>
                  <a:ea typeface="黑体" pitchFamily="2" charset="-122"/>
                </a:rPr>
                <a:t>语音</a:t>
              </a:r>
              <a:endParaRPr lang="zh-CN" altLang="en-US" b="1" dirty="0">
                <a:solidFill>
                  <a:srgbClr val="652D89"/>
                </a:solidFill>
                <a:latin typeface="+mj-lt"/>
                <a:ea typeface="黑体" pitchFamily="2" charset="-122"/>
              </a:endParaRPr>
            </a:p>
          </p:txBody>
        </p:sp>
        <p:grpSp>
          <p:nvGrpSpPr>
            <p:cNvPr id="5" name="Group 83"/>
            <p:cNvGrpSpPr/>
            <p:nvPr/>
          </p:nvGrpSpPr>
          <p:grpSpPr>
            <a:xfrm>
              <a:off x="-2116297" y="4329700"/>
              <a:ext cx="2255966" cy="1495410"/>
              <a:chOff x="1488710" y="4548611"/>
              <a:chExt cx="2255966" cy="1495410"/>
            </a:xfrm>
            <a:effectLst/>
          </p:grpSpPr>
          <p:pic>
            <p:nvPicPr>
              <p:cNvPr id="13" name="Picture 12"/>
              <p:cNvPicPr>
                <a:picLocks noChangeAspect="1"/>
              </p:cNvPicPr>
              <p:nvPr/>
            </p:nvPicPr>
            <p:blipFill>
              <a:blip r:embed="rId5" cstate="print"/>
              <a:srcRect l="8336" r="12744"/>
              <a:stretch>
                <a:fillRect/>
              </a:stretch>
            </p:blipFill>
            <p:spPr>
              <a:xfrm>
                <a:off x="1488710" y="4905372"/>
                <a:ext cx="2255966" cy="1138649"/>
              </a:xfrm>
              <a:prstGeom prst="rect">
                <a:avLst/>
              </a:prstGeom>
              <a:ln>
                <a:noFill/>
              </a:ln>
              <a:effectLst>
                <a:outerShdw blurRad="50800" dist="38100" dir="8100000" algn="tr" rotWithShape="0">
                  <a:prstClr val="black">
                    <a:alpha val="40000"/>
                  </a:prstClr>
                </a:outerShdw>
              </a:effectLst>
            </p:spPr>
          </p:pic>
          <p:sp>
            <p:nvSpPr>
              <p:cNvPr id="14" name="TextBox 13"/>
              <p:cNvSpPr txBox="1"/>
              <p:nvPr/>
            </p:nvSpPr>
            <p:spPr bwMode="auto">
              <a:xfrm>
                <a:off x="2181637" y="4548611"/>
                <a:ext cx="649537" cy="369332"/>
              </a:xfrm>
              <a:prstGeom prst="rect">
                <a:avLst/>
              </a:prstGeom>
              <a:noFill/>
            </p:spPr>
            <p:txBody>
              <a:bodyPr wrap="none">
                <a:spAutoFit/>
              </a:bodyPr>
              <a:lstStyle/>
              <a:p>
                <a:pPr algn="l" defTabSz="914400">
                  <a:buNone/>
                </a:pPr>
                <a:r>
                  <a:rPr lang="zh-CN" altLang="en-US" sz="1800" b="1" i="0" dirty="0" smtClean="0">
                    <a:solidFill>
                      <a:srgbClr val="652D89"/>
                    </a:solidFill>
                    <a:latin typeface="+mj-lt"/>
                    <a:ea typeface="黑体" pitchFamily="2" charset="-122"/>
                  </a:rPr>
                  <a:t>视频</a:t>
                </a:r>
                <a:endParaRPr lang="zh-CN" altLang="en-US" b="1" dirty="0">
                  <a:solidFill>
                    <a:srgbClr val="652D89"/>
                  </a:solidFill>
                  <a:latin typeface="+mj-lt"/>
                  <a:ea typeface="黑体" pitchFamily="2" charset="-122"/>
                </a:endParaRPr>
              </a:p>
            </p:txBody>
          </p:sp>
        </p:grpSp>
        <p:pic>
          <p:nvPicPr>
            <p:cNvPr id="24" name="Picture 23" descr="phone.png"/>
            <p:cNvPicPr>
              <a:picLocks noChangeAspect="1"/>
            </p:cNvPicPr>
            <p:nvPr/>
          </p:nvPicPr>
          <p:blipFill>
            <a:blip r:embed="rId6" cstate="print"/>
            <a:stretch>
              <a:fillRect/>
            </a:stretch>
          </p:blipFill>
          <p:spPr>
            <a:xfrm>
              <a:off x="-2676649" y="2970412"/>
              <a:ext cx="1833695" cy="1359092"/>
            </a:xfrm>
            <a:prstGeom prst="rect">
              <a:avLst/>
            </a:prstGeom>
            <a:ln>
              <a:noFill/>
            </a:ln>
            <a:effectLst>
              <a:outerShdw blurRad="50800" dist="38100" dir="8100000" algn="tr" rotWithShape="0">
                <a:prstClr val="black">
                  <a:alpha val="40000"/>
                </a:prstClr>
              </a:outerShdw>
            </a:effectLst>
          </p:spPr>
        </p:pic>
      </p:grpSp>
      <p:sp>
        <p:nvSpPr>
          <p:cNvPr id="26" name="Rounded Rectangle 25"/>
          <p:cNvSpPr/>
          <p:nvPr/>
        </p:nvSpPr>
        <p:spPr>
          <a:xfrm flipV="1">
            <a:off x="4667999" y="1783163"/>
            <a:ext cx="3609785" cy="415991"/>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sp>
        <p:nvSpPr>
          <p:cNvPr id="30" name="TextBox 29"/>
          <p:cNvSpPr txBox="1"/>
          <p:nvPr/>
        </p:nvSpPr>
        <p:spPr>
          <a:xfrm>
            <a:off x="5534992" y="1810772"/>
            <a:ext cx="1811714" cy="369332"/>
          </a:xfrm>
          <a:prstGeom prst="rect">
            <a:avLst/>
          </a:prstGeom>
          <a:noFill/>
        </p:spPr>
        <p:txBody>
          <a:bodyPr wrap="none" rtlCol="0" anchor="ctr" anchorCtr="0">
            <a:spAutoFit/>
          </a:bodyPr>
          <a:lstStyle/>
          <a:p>
            <a:pPr algn="ctr" defTabSz="914400">
              <a:buNone/>
            </a:pPr>
            <a:r>
              <a:rPr lang="zh-CN" altLang="en-US" sz="1800" b="1" i="0" dirty="0" smtClean="0">
                <a:solidFill>
                  <a:srgbClr val="FFFFFF"/>
                </a:solidFill>
                <a:effectLst>
                  <a:outerShdw blurRad="38100" dist="38100" dir="2700000" algn="tl">
                    <a:srgbClr val="000000">
                      <a:alpha val="43137"/>
                    </a:srgbClr>
                  </a:outerShdw>
                </a:effectLst>
                <a:latin typeface="+mj-lt"/>
                <a:ea typeface="黑体" pitchFamily="2" charset="-122"/>
              </a:rPr>
              <a:t>新虚拟工作空间</a:t>
            </a:r>
            <a:endParaRPr lang="zh-CN" altLang="en-US" b="1" dirty="0">
              <a:solidFill>
                <a:srgbClr val="FFFFFF"/>
              </a:solidFill>
              <a:effectLst>
                <a:outerShdw blurRad="38100" dist="38100" dir="2700000" algn="tl">
                  <a:srgbClr val="000000">
                    <a:alpha val="43137"/>
                  </a:srgbClr>
                </a:outerShdw>
              </a:effectLst>
              <a:latin typeface="+mj-lt"/>
              <a:ea typeface="黑体" pitchFamily="2" charset="-122"/>
            </a:endParaRPr>
          </a:p>
        </p:txBody>
      </p:sp>
      <p:pic>
        <p:nvPicPr>
          <p:cNvPr id="31" name="Picture 30" descr="Quebec_Beauty_Comp.jpg"/>
          <p:cNvPicPr>
            <a:picLocks noChangeAspect="1"/>
          </p:cNvPicPr>
          <p:nvPr/>
        </p:nvPicPr>
        <p:blipFill>
          <a:blip r:embed="rId7" cstate="print"/>
          <a:stretch>
            <a:fillRect/>
          </a:stretch>
        </p:blipFill>
        <p:spPr>
          <a:xfrm>
            <a:off x="4895125" y="2588908"/>
            <a:ext cx="3210923" cy="2406408"/>
          </a:xfrm>
          <a:prstGeom prst="rect">
            <a:avLst/>
          </a:prstGeom>
          <a:ln>
            <a:noFill/>
          </a:ln>
          <a:effectLst>
            <a:softEdge rad="112500"/>
          </a:effectLst>
        </p:spPr>
      </p:pic>
    </p:spTree>
    <p:extLst>
      <p:ext uri="{BB962C8B-B14F-4D97-AF65-F5344CB8AC3E}">
        <p14:creationId xmlns="" xmlns:p14="http://schemas.microsoft.com/office/powerpoint/2010/main" val="41661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71901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 Same Side Corner Rectangle 11"/>
          <p:cNvSpPr/>
          <p:nvPr/>
        </p:nvSpPr>
        <p:spPr>
          <a:xfrm>
            <a:off x="464090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0" y="2737159"/>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思科 VXI 提供新的虚拟工作空间</a:t>
            </a:r>
            <a:endParaRPr lang="en-US" sz="4000" dirty="0">
              <a:ea typeface="黑体" pitchFamily="2" charset="-122"/>
            </a:endParaRPr>
          </a:p>
        </p:txBody>
      </p:sp>
      <p:sp>
        <p:nvSpPr>
          <p:cNvPr id="22" name="TextBox 21"/>
          <p:cNvSpPr txBox="1"/>
          <p:nvPr/>
        </p:nvSpPr>
        <p:spPr>
          <a:xfrm>
            <a:off x="6105120" y="1886081"/>
            <a:ext cx="800219" cy="461665"/>
          </a:xfrm>
          <a:prstGeom prst="rect">
            <a:avLst/>
          </a:prstGeom>
          <a:noFill/>
        </p:spPr>
        <p:txBody>
          <a:bodyPr wrap="none" rtlCol="0">
            <a:spAutoFit/>
          </a:bodyPr>
          <a:lstStyle/>
          <a:p>
            <a:pPr algn="l" defTabSz="914400">
              <a:buNone/>
            </a:pPr>
            <a:r>
              <a:rPr lang="zh-CN" sz="2400" b="0" i="0" kern="1200" dirty="0">
                <a:solidFill>
                  <a:srgbClr val="FFFFFF">
                    <a:lumMod val="50000"/>
                  </a:srgbClr>
                </a:solidFill>
                <a:latin typeface="黑体" pitchFamily="2" charset="-122"/>
                <a:ea typeface="黑体" pitchFamily="2" charset="-122"/>
              </a:rPr>
              <a:t>新颜</a:t>
            </a:r>
          </a:p>
        </p:txBody>
      </p:sp>
      <p:pic>
        <p:nvPicPr>
          <p:cNvPr id="23" name="Picture 22" descr="Screen shot 2011-09-29 at 11.17.26 PM.png"/>
          <p:cNvPicPr>
            <a:picLocks noChangeAspect="1"/>
          </p:cNvPicPr>
          <p:nvPr/>
        </p:nvPicPr>
        <p:blipFill>
          <a:blip r:embed="rId3" cstate="print"/>
          <a:srcRect l="2106" t="2368"/>
          <a:stretch>
            <a:fillRect/>
          </a:stretch>
        </p:blipFill>
        <p:spPr>
          <a:xfrm>
            <a:off x="4870142" y="2425822"/>
            <a:ext cx="3303838" cy="2562859"/>
          </a:xfrm>
          <a:prstGeom prst="rect">
            <a:avLst/>
          </a:prstGeom>
          <a:ln w="38100">
            <a:gradFill>
              <a:gsLst>
                <a:gs pos="0">
                  <a:srgbClr val="3852A3"/>
                </a:gs>
                <a:gs pos="100000">
                  <a:srgbClr val="331645"/>
                </a:gs>
              </a:gsLst>
              <a:lin ang="2400000" scaled="0"/>
            </a:gradFill>
          </a:ln>
          <a:effectLst/>
        </p:spPr>
      </p:pic>
      <p:sp>
        <p:nvSpPr>
          <p:cNvPr id="21" name="TextBox 20"/>
          <p:cNvSpPr txBox="1"/>
          <p:nvPr/>
        </p:nvSpPr>
        <p:spPr>
          <a:xfrm>
            <a:off x="2186390" y="1886081"/>
            <a:ext cx="800219" cy="461665"/>
          </a:xfrm>
          <a:prstGeom prst="rect">
            <a:avLst/>
          </a:prstGeom>
          <a:noFill/>
        </p:spPr>
        <p:txBody>
          <a:bodyPr wrap="none" rtlCol="0">
            <a:spAutoFit/>
          </a:bodyPr>
          <a:lstStyle/>
          <a:p>
            <a:pPr algn="l" defTabSz="914400">
              <a:buNone/>
            </a:pPr>
            <a:r>
              <a:rPr lang="zh-CN" sz="2400" b="0" i="0" kern="1200" dirty="0">
                <a:solidFill>
                  <a:srgbClr val="FFFFFF">
                    <a:lumMod val="50000"/>
                  </a:srgbClr>
                </a:solidFill>
                <a:latin typeface="黑体" pitchFamily="2" charset="-122"/>
                <a:ea typeface="黑体" pitchFamily="2" charset="-122"/>
              </a:rPr>
              <a:t>旧貌</a:t>
            </a:r>
          </a:p>
        </p:txBody>
      </p:sp>
      <p:pic>
        <p:nvPicPr>
          <p:cNvPr id="24" name="Picture 23" descr="Screen shot 2011-09-29 at 11.15.58 PM.png"/>
          <p:cNvPicPr>
            <a:picLocks noChangeAspect="1"/>
          </p:cNvPicPr>
          <p:nvPr/>
        </p:nvPicPr>
        <p:blipFill>
          <a:blip r:embed="rId4" cstate="print"/>
          <a:stretch>
            <a:fillRect/>
          </a:stretch>
        </p:blipFill>
        <p:spPr>
          <a:xfrm>
            <a:off x="920170" y="2417196"/>
            <a:ext cx="3360002" cy="2562859"/>
          </a:xfrm>
          <a:prstGeom prst="rect">
            <a:avLst/>
          </a:prstGeom>
          <a:ln w="38100">
            <a:gradFill>
              <a:gsLst>
                <a:gs pos="0">
                  <a:srgbClr val="3852A3"/>
                </a:gs>
                <a:gs pos="100000">
                  <a:srgbClr val="331645"/>
                </a:gs>
              </a:gsLst>
              <a:lin ang="2400000" scaled="0"/>
            </a:gradFill>
          </a:ln>
          <a:effectLst/>
        </p:spPr>
      </p:pic>
      <p:grpSp>
        <p:nvGrpSpPr>
          <p:cNvPr id="5" name="Group 8"/>
          <p:cNvGrpSpPr/>
          <p:nvPr/>
        </p:nvGrpSpPr>
        <p:grpSpPr>
          <a:xfrm>
            <a:off x="1028711" y="5351804"/>
            <a:ext cx="7050410" cy="488731"/>
            <a:chOff x="1040286" y="4958260"/>
            <a:chExt cx="7050410" cy="488731"/>
          </a:xfrm>
        </p:grpSpPr>
        <p:sp>
          <p:nvSpPr>
            <p:cNvPr id="15" name="Rounded Rectangle 14"/>
            <p:cNvSpPr/>
            <p:nvPr/>
          </p:nvSpPr>
          <p:spPr>
            <a:xfrm rot="10800000" flipV="1">
              <a:off x="1040286" y="4958260"/>
              <a:ext cx="7050410" cy="488731"/>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75000"/>
                </a:lnSpc>
                <a:spcBef>
                  <a:spcPct val="0"/>
                </a:spcBef>
                <a:spcAft>
                  <a:spcPct val="0"/>
                </a:spcAft>
              </a:pPr>
              <a:endParaRPr lang="en-US" sz="2400" b="1" kern="1200" dirty="0">
                <a:solidFill>
                  <a:srgbClr val="FFFFFF"/>
                </a:solidFill>
                <a:effectLst>
                  <a:outerShdw blurRad="38100" dist="38100" dir="2700000" algn="tl">
                    <a:srgbClr val="000000">
                      <a:alpha val="43137"/>
                    </a:srgbClr>
                  </a:outerShdw>
                </a:effectLst>
                <a:latin typeface="Arial"/>
                <a:ea typeface="+mn-ea"/>
                <a:cs typeface="+mn-cs"/>
              </a:endParaRPr>
            </a:p>
          </p:txBody>
        </p:sp>
        <p:sp>
          <p:nvSpPr>
            <p:cNvPr id="8" name="TextBox 7"/>
            <p:cNvSpPr txBox="1"/>
            <p:nvPr/>
          </p:nvSpPr>
          <p:spPr>
            <a:xfrm>
              <a:off x="1421606" y="5043324"/>
              <a:ext cx="6393097" cy="370101"/>
            </a:xfrm>
            <a:prstGeom prst="rect">
              <a:avLst/>
            </a:prstGeom>
            <a:noFill/>
          </p:spPr>
          <p:txBody>
            <a:bodyPr wrap="square" rtlCol="0">
              <a:spAutoFit/>
            </a:bodyPr>
            <a:lstStyle/>
            <a:p>
              <a:pPr algn="ctr" defTabSz="914400">
                <a:lnSpc>
                  <a:spcPct val="75000"/>
                </a:lnSpc>
                <a:spcBef>
                  <a:spcPct val="0"/>
                </a:spcBef>
                <a:spcAft>
                  <a:spcPct val="0"/>
                </a:spcAft>
                <a:buNone/>
              </a:pPr>
              <a:r>
                <a:rPr lang="zh-CN" altLang="en-US" sz="2400" b="1" i="0" kern="1200" dirty="0" smtClean="0">
                  <a:solidFill>
                    <a:srgbClr val="FFFFFF"/>
                  </a:solidFill>
                  <a:effectLst>
                    <a:outerShdw blurRad="38100" dist="38100" dir="2700000" algn="tl">
                      <a:srgbClr val="000000">
                        <a:alpha val="43137"/>
                      </a:srgbClr>
                    </a:outerShdw>
                  </a:effectLst>
                  <a:latin typeface="+mj-lt"/>
                  <a:ea typeface="黑体" pitchFamily="2" charset="-122"/>
                </a:rPr>
                <a:t>提供不打折扣的用户体验</a:t>
              </a:r>
              <a:endParaRPr lang="zh-CN" altLang="en-US" sz="2400" b="1" i="0" kern="1200" dirty="0">
                <a:solidFill>
                  <a:srgbClr val="FFFFFF"/>
                </a:solidFill>
                <a:effectLst>
                  <a:outerShdw blurRad="38100" dist="38100" dir="2700000" algn="tl">
                    <a:srgbClr val="000000">
                      <a:alpha val="43137"/>
                    </a:srgbClr>
                  </a:outerShdw>
                </a:effectLst>
                <a:latin typeface="+mj-lt"/>
                <a:ea typeface="黑体"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4" name="Content Placeholder 5"/>
          <p:cNvSpPr txBox="1">
            <a:spLocks/>
          </p:cNvSpPr>
          <p:nvPr/>
        </p:nvSpPr>
        <p:spPr>
          <a:xfrm>
            <a:off x="6038823" y="1456652"/>
            <a:ext cx="2917890" cy="2745367"/>
          </a:xfrm>
          <a:prstGeom prst="rect">
            <a:avLst/>
          </a:prstGeom>
        </p:spPr>
        <p:txBody>
          <a:bodyPr wrap="square">
            <a:spAutoFit/>
          </a:bodyPr>
          <a:lstStyle/>
          <a:p>
            <a:pPr algn="l" defTabSz="914400">
              <a:lnSpc>
                <a:spcPct val="90000"/>
              </a:lnSpc>
              <a:spcBef>
                <a:spcPts val="1200"/>
              </a:spcBef>
              <a:buNone/>
            </a:pPr>
            <a:r>
              <a:rPr lang="zh-CN" altLang="en-US" sz="1800" b="1" i="0" dirty="0" smtClean="0">
                <a:solidFill>
                  <a:srgbClr val="000000"/>
                </a:solidFill>
                <a:latin typeface="+mj-lt"/>
                <a:ea typeface="黑体" pitchFamily="2" charset="-122"/>
              </a:rPr>
              <a:t>不打折扣的用户体验</a:t>
            </a:r>
          </a:p>
          <a:p>
            <a:pPr marL="292059" lvl="1" indent="-292059" algn="l" defTabSz="914400">
              <a:lnSpc>
                <a:spcPct val="90000"/>
              </a:lnSpc>
              <a:spcBef>
                <a:spcPts val="1200"/>
              </a:spcBef>
              <a:buClr>
                <a:srgbClr val="652D89"/>
              </a:buClr>
              <a:buFont typeface="Arial"/>
              <a:buChar char="•"/>
            </a:pPr>
            <a:r>
              <a:rPr lang="zh-CN" altLang="en-US" sz="1600" b="0" i="0" dirty="0" smtClean="0">
                <a:solidFill>
                  <a:srgbClr val="000000"/>
                </a:solidFill>
                <a:latin typeface="+mj-lt"/>
                <a:ea typeface="黑体" pitchFamily="2" charset="-122"/>
              </a:rPr>
              <a:t>将</a:t>
            </a:r>
            <a:r>
              <a:rPr lang="zh-CN" altLang="en-US" sz="1600" b="0" i="0" dirty="0">
                <a:solidFill>
                  <a:srgbClr val="000000"/>
                </a:solidFill>
                <a:latin typeface="+mj-lt"/>
                <a:ea typeface="黑体" pitchFamily="2" charset="-122"/>
              </a:rPr>
              <a:t>语音和视频路由成点对点</a:t>
            </a:r>
          </a:p>
          <a:p>
            <a:pPr marL="114300" indent="-114300" algn="l" defTabSz="914400">
              <a:lnSpc>
                <a:spcPct val="90000"/>
              </a:lnSpc>
              <a:spcBef>
                <a:spcPts val="1200"/>
              </a:spcBef>
              <a:buNone/>
            </a:pPr>
            <a:r>
              <a:rPr lang="zh-CN" altLang="en-US" sz="1800" b="1" i="0" dirty="0" smtClean="0">
                <a:solidFill>
                  <a:srgbClr val="000000"/>
                </a:solidFill>
                <a:latin typeface="+mj-lt"/>
                <a:ea typeface="黑体" pitchFamily="2" charset="-122"/>
              </a:rPr>
              <a:t>优化资源</a:t>
            </a:r>
          </a:p>
          <a:p>
            <a:pPr marL="228600" lvl="1" indent="-228600" algn="l" defTabSz="914400">
              <a:lnSpc>
                <a:spcPct val="90000"/>
              </a:lnSpc>
              <a:spcBef>
                <a:spcPts val="1200"/>
              </a:spcBef>
              <a:buClr>
                <a:srgbClr val="652D89"/>
              </a:buClr>
              <a:buFont typeface="Arial"/>
              <a:buChar char="•"/>
            </a:pPr>
            <a:r>
              <a:rPr lang="zh-CN" altLang="en-US" sz="1600" b="0" i="0" dirty="0" smtClean="0">
                <a:solidFill>
                  <a:srgbClr val="000000"/>
                </a:solidFill>
                <a:latin typeface="+mj-lt"/>
                <a:ea typeface="黑体" pitchFamily="2" charset="-122"/>
              </a:rPr>
              <a:t>带宽</a:t>
            </a:r>
            <a:r>
              <a:rPr lang="zh-CN" altLang="en-US" sz="1600" b="0" i="0" dirty="0">
                <a:solidFill>
                  <a:srgbClr val="000000"/>
                </a:solidFill>
                <a:latin typeface="+mj-lt"/>
                <a:ea typeface="黑体" pitchFamily="2" charset="-122"/>
              </a:rPr>
              <a:t>占用从 </a:t>
            </a:r>
            <a:r>
              <a:rPr lang="en-US" altLang="zh-CN" sz="1600" b="0" i="0" dirty="0">
                <a:solidFill>
                  <a:srgbClr val="000000"/>
                </a:solidFill>
                <a:latin typeface="+mj-lt"/>
                <a:ea typeface="黑体" pitchFamily="2" charset="-122"/>
              </a:rPr>
              <a:t>MB </a:t>
            </a:r>
            <a:r>
              <a:rPr lang="zh-CN" altLang="en-US" sz="1600" b="0" i="0" dirty="0">
                <a:solidFill>
                  <a:srgbClr val="000000"/>
                </a:solidFill>
                <a:latin typeface="+mj-lt"/>
                <a:ea typeface="黑体" pitchFamily="2" charset="-122"/>
              </a:rPr>
              <a:t>级别降至 </a:t>
            </a:r>
            <a:r>
              <a:rPr lang="en-US" altLang="zh-CN" sz="1600" b="0" i="0" dirty="0">
                <a:solidFill>
                  <a:srgbClr val="000000"/>
                </a:solidFill>
                <a:latin typeface="+mj-lt"/>
                <a:ea typeface="黑体" pitchFamily="2" charset="-122"/>
              </a:rPr>
              <a:t>KB </a:t>
            </a:r>
            <a:r>
              <a:rPr lang="zh-CN" altLang="en-US" sz="1600" b="0" i="0" dirty="0">
                <a:solidFill>
                  <a:srgbClr val="000000"/>
                </a:solidFill>
                <a:latin typeface="+mj-lt"/>
                <a:ea typeface="黑体" pitchFamily="2" charset="-122"/>
              </a:rPr>
              <a:t>级别</a:t>
            </a:r>
          </a:p>
          <a:p>
            <a:pPr marL="228600" lvl="1" indent="-228600" algn="l" defTabSz="914400">
              <a:lnSpc>
                <a:spcPct val="90000"/>
              </a:lnSpc>
              <a:spcBef>
                <a:spcPts val="1200"/>
              </a:spcBef>
              <a:buClr>
                <a:srgbClr val="652D89"/>
              </a:buClr>
              <a:buFont typeface="Arial"/>
              <a:buChar char="•"/>
            </a:pPr>
            <a:r>
              <a:rPr lang="zh-CN" altLang="en-US" sz="1600" b="0" i="0" dirty="0">
                <a:solidFill>
                  <a:srgbClr val="000000"/>
                </a:solidFill>
                <a:latin typeface="+mj-lt"/>
                <a:ea typeface="黑体" pitchFamily="2" charset="-122"/>
              </a:rPr>
              <a:t>减少数据中心的处理</a:t>
            </a:r>
          </a:p>
          <a:p>
            <a:pPr algn="l" defTabSz="914400">
              <a:lnSpc>
                <a:spcPct val="90000"/>
              </a:lnSpc>
              <a:spcBef>
                <a:spcPts val="1200"/>
              </a:spcBef>
              <a:buNone/>
            </a:pPr>
            <a:r>
              <a:rPr lang="zh-CN" altLang="en-US" sz="1800" b="1" i="0" dirty="0" smtClean="0">
                <a:solidFill>
                  <a:srgbClr val="000000"/>
                </a:solidFill>
                <a:latin typeface="+mj-lt"/>
                <a:ea typeface="黑体" pitchFamily="2" charset="-122"/>
              </a:rPr>
              <a:t>基于思科统一通信的</a:t>
            </a:r>
            <a:br>
              <a:rPr lang="zh-CN" altLang="en-US" sz="1800" b="1" i="0" dirty="0" smtClean="0">
                <a:solidFill>
                  <a:srgbClr val="000000"/>
                </a:solidFill>
                <a:latin typeface="+mj-lt"/>
                <a:ea typeface="黑体" pitchFamily="2" charset="-122"/>
              </a:rPr>
            </a:br>
            <a:r>
              <a:rPr lang="zh-CN" altLang="en-US" sz="1800" b="1" i="0" dirty="0" smtClean="0">
                <a:solidFill>
                  <a:srgbClr val="000000"/>
                </a:solidFill>
                <a:latin typeface="+mj-lt"/>
                <a:ea typeface="黑体" pitchFamily="2" charset="-122"/>
              </a:rPr>
              <a:t>企业级语音和视频</a:t>
            </a:r>
            <a:endParaRPr lang="zh-CN" altLang="en-US" sz="1800" b="1" i="0" dirty="0">
              <a:solidFill>
                <a:srgbClr val="000000"/>
              </a:solidFill>
              <a:latin typeface="+mj-lt"/>
              <a:ea typeface="黑体" pitchFamily="2" charset="-122"/>
            </a:endParaRPr>
          </a:p>
        </p:txBody>
      </p:sp>
      <p:sp>
        <p:nvSpPr>
          <p:cNvPr id="46" name="Rectangle 45"/>
          <p:cNvSpPr/>
          <p:nvPr/>
        </p:nvSpPr>
        <p:spPr>
          <a:xfrm>
            <a:off x="346399" y="1629793"/>
            <a:ext cx="5577122" cy="4648200"/>
          </a:xfrm>
          <a:prstGeom prst="rect">
            <a:avLst/>
          </a:prstGeom>
          <a:solidFill>
            <a:schemeClr val="bg1">
              <a:lumMod val="50000"/>
              <a:alpha val="22000"/>
            </a:schemeClr>
          </a:solidFill>
          <a:ln w="190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a:solidFill>
                <a:srgbClr val="FFFFFF"/>
              </a:solidFill>
            </a:endParaRPr>
          </a:p>
        </p:txBody>
      </p:sp>
      <p:sp>
        <p:nvSpPr>
          <p:cNvPr id="60" name="Freeform 19"/>
          <p:cNvSpPr>
            <a:spLocks/>
          </p:cNvSpPr>
          <p:nvPr/>
        </p:nvSpPr>
        <p:spPr bwMode="auto">
          <a:xfrm>
            <a:off x="2085186" y="2959459"/>
            <a:ext cx="2245012" cy="1302513"/>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40" tIns="182880" rIns="91440" bIns="0" numCol="1" anchor="ctr" anchorCtr="0" compatLnSpc="1">
            <a:prstTxWarp prst="textNoShape">
              <a:avLst/>
            </a:prstTxWarp>
          </a:bodyPr>
          <a:lstStyle/>
          <a:p>
            <a:pPr algn="ctr"/>
            <a:endParaRPr lang="en-US" sz="1600" b="1" dirty="0">
              <a:solidFill>
                <a:srgbClr val="525252"/>
              </a:solidFill>
            </a:endParaRPr>
          </a:p>
        </p:txBody>
      </p:sp>
      <p:grpSp>
        <p:nvGrpSpPr>
          <p:cNvPr id="2" name="Group 46"/>
          <p:cNvGrpSpPr/>
          <p:nvPr/>
        </p:nvGrpSpPr>
        <p:grpSpPr>
          <a:xfrm>
            <a:off x="4330198" y="4984194"/>
            <a:ext cx="1201877" cy="1020907"/>
            <a:chOff x="3869315" y="2150486"/>
            <a:chExt cx="969962" cy="823912"/>
          </a:xfrm>
          <a:effectLst/>
        </p:grpSpPr>
        <p:pic>
          <p:nvPicPr>
            <p:cNvPr id="50" name="Picture 129" descr="laptop_cutout"/>
            <p:cNvPicPr>
              <a:picLocks noChangeAspect="1" noChangeArrowheads="1"/>
            </p:cNvPicPr>
            <p:nvPr/>
          </p:nvPicPr>
          <p:blipFill>
            <a:blip r:embed="rId3" cstate="screen"/>
            <a:srcRect/>
            <a:stretch>
              <a:fillRect/>
            </a:stretch>
          </p:blipFill>
          <p:spPr bwMode="auto">
            <a:xfrm>
              <a:off x="3869315" y="2150486"/>
              <a:ext cx="969962" cy="823912"/>
            </a:xfrm>
            <a:prstGeom prst="rect">
              <a:avLst/>
            </a:prstGeom>
            <a:noFill/>
          </p:spPr>
        </p:pic>
        <p:grpSp>
          <p:nvGrpSpPr>
            <p:cNvPr id="3" name="Group 10"/>
            <p:cNvGrpSpPr/>
            <p:nvPr/>
          </p:nvGrpSpPr>
          <p:grpSpPr>
            <a:xfrm>
              <a:off x="4007311" y="2187751"/>
              <a:ext cx="695657" cy="441149"/>
              <a:chOff x="6782188" y="4647518"/>
              <a:chExt cx="2048054" cy="1473882"/>
            </a:xfrm>
          </p:grpSpPr>
          <p:pic>
            <p:nvPicPr>
              <p:cNvPr id="52" name="Picture 5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a:noFill/>
              </a:ln>
            </p:spPr>
          </p:pic>
          <p:pic>
            <p:nvPicPr>
              <p:cNvPr id="5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a:noFill/>
              </a:ln>
            </p:spPr>
          </p:pic>
        </p:grpSp>
      </p:grpSp>
      <p:sp>
        <p:nvSpPr>
          <p:cNvPr id="56" name="Rectangle 55"/>
          <p:cNvSpPr/>
          <p:nvPr/>
        </p:nvSpPr>
        <p:spPr>
          <a:xfrm>
            <a:off x="334524" y="1617093"/>
            <a:ext cx="1645920" cy="4681538"/>
          </a:xfrm>
          <a:prstGeom prst="rect">
            <a:avLst/>
          </a:prstGeom>
          <a:solidFill>
            <a:schemeClr val="accent6">
              <a:lumMod val="75000"/>
            </a:schemeClr>
          </a:solidFill>
          <a:ln>
            <a:noFill/>
          </a:ln>
          <a:effectLst>
            <a:outerShdw blurRad="1270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FFFFFF"/>
              </a:solidFill>
              <a:latin typeface="Arial"/>
              <a:ea typeface="+mn-ea"/>
              <a:cs typeface="+mn-cs"/>
            </a:endParaRPr>
          </a:p>
        </p:txBody>
      </p:sp>
      <p:pic>
        <p:nvPicPr>
          <p:cNvPr id="57"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2087662"/>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 name="Rectangle 57"/>
          <p:cNvSpPr/>
          <p:nvPr/>
        </p:nvSpPr>
        <p:spPr>
          <a:xfrm>
            <a:off x="483381" y="1885991"/>
            <a:ext cx="1371957" cy="161583"/>
          </a:xfrm>
          <a:prstGeom prst="rect">
            <a:avLst/>
          </a:prstGeom>
        </p:spPr>
        <p:txBody>
          <a:bodyPr wrap="square" lIns="0" tIns="0" rIns="0" bIns="0" anchor="ctr" anchorCtr="1">
            <a:spAutoFit/>
          </a:bodyPr>
          <a:lstStyle/>
          <a:p>
            <a:pPr algn="ctr" defTabSz="914400">
              <a:spcBef>
                <a:spcPct val="0"/>
              </a:spcBef>
              <a:spcAft>
                <a:spcPct val="0"/>
              </a:spcAft>
              <a:buNone/>
            </a:pPr>
            <a:r>
              <a:rPr lang="en-IE" altLang="zh-CN" sz="1050" b="1" i="0" kern="1200" dirty="0" smtClean="0">
                <a:solidFill>
                  <a:srgbClr val="FFFFFF"/>
                </a:solidFill>
                <a:latin typeface="+mj-lt"/>
                <a:ea typeface="黑体" pitchFamily="2" charset="-122"/>
                <a:cs typeface="Arial"/>
              </a:rPr>
              <a:t>VM-</a:t>
            </a:r>
            <a:r>
              <a:rPr lang="zh-CN" altLang="en-IE" sz="1050" b="1" i="0" kern="1200" dirty="0" smtClean="0">
                <a:solidFill>
                  <a:srgbClr val="FFFFFF"/>
                </a:solidFill>
                <a:latin typeface="+mj-lt"/>
                <a:ea typeface="黑体" pitchFamily="2" charset="-122"/>
                <a:cs typeface="Arial"/>
              </a:rPr>
              <a:t>用户 </a:t>
            </a:r>
            <a:r>
              <a:rPr lang="en-IE" altLang="zh-CN" sz="1050" b="1" i="0" kern="1200" dirty="0" smtClean="0">
                <a:solidFill>
                  <a:srgbClr val="FFFFFF"/>
                </a:solidFill>
                <a:latin typeface="+mj-lt"/>
                <a:ea typeface="黑体" pitchFamily="2" charset="-122"/>
                <a:cs typeface="Arial"/>
              </a:rPr>
              <a:t>1</a:t>
            </a:r>
            <a:endParaRPr lang="zh-CN" altLang="en-US" sz="1050" b="1" kern="1200" dirty="0">
              <a:solidFill>
                <a:srgbClr val="FFFFFF"/>
              </a:solidFill>
              <a:latin typeface="+mj-lt"/>
              <a:ea typeface="黑体" pitchFamily="2" charset="-122"/>
              <a:cs typeface="Arial" charset="0"/>
            </a:endParaRPr>
          </a:p>
        </p:txBody>
      </p:sp>
      <p:pic>
        <p:nvPicPr>
          <p:cNvPr id="59"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4690493"/>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 name="Rectangle 60"/>
          <p:cNvSpPr/>
          <p:nvPr/>
        </p:nvSpPr>
        <p:spPr>
          <a:xfrm>
            <a:off x="483381" y="5642997"/>
            <a:ext cx="1371957" cy="184666"/>
          </a:xfrm>
          <a:prstGeom prst="rect">
            <a:avLst/>
          </a:prstGeom>
        </p:spPr>
        <p:txBody>
          <a:bodyPr wrap="square" lIns="0" tIns="0" rIns="0" bIns="0" anchor="ctr" anchorCtr="1">
            <a:spAutoFit/>
          </a:bodyPr>
          <a:lstStyle/>
          <a:p>
            <a:pPr algn="ctr" defTabSz="914400">
              <a:spcBef>
                <a:spcPct val="0"/>
              </a:spcBef>
              <a:spcAft>
                <a:spcPct val="0"/>
              </a:spcAft>
              <a:buNone/>
            </a:pPr>
            <a:r>
              <a:rPr lang="en-IE" altLang="zh-CN" sz="1200" b="1" i="0" kern="1200" dirty="0" smtClean="0">
                <a:solidFill>
                  <a:srgbClr val="FFFFFF"/>
                </a:solidFill>
                <a:latin typeface="+mj-lt"/>
                <a:ea typeface="黑体" pitchFamily="2" charset="-122"/>
                <a:cs typeface="Arial"/>
              </a:rPr>
              <a:t>VM-</a:t>
            </a:r>
            <a:r>
              <a:rPr lang="zh-CN" altLang="en-IE" sz="1200" b="1" i="0" kern="1200" dirty="0" smtClean="0">
                <a:solidFill>
                  <a:srgbClr val="FFFFFF"/>
                </a:solidFill>
                <a:latin typeface="+mj-lt"/>
                <a:ea typeface="黑体" pitchFamily="2" charset="-122"/>
                <a:cs typeface="Arial"/>
              </a:rPr>
              <a:t>用户 </a:t>
            </a:r>
            <a:r>
              <a:rPr lang="en-IE" altLang="zh-CN" sz="1200" b="1" i="0" kern="1200" dirty="0" smtClean="0">
                <a:solidFill>
                  <a:srgbClr val="FFFFFF"/>
                </a:solidFill>
                <a:latin typeface="+mj-lt"/>
                <a:ea typeface="黑体" pitchFamily="2" charset="-122"/>
                <a:cs typeface="Arial"/>
              </a:rPr>
              <a:t>2</a:t>
            </a:r>
            <a:endParaRPr lang="zh-CN" altLang="en-US" sz="1200" b="1" kern="1200" dirty="0">
              <a:solidFill>
                <a:srgbClr val="FFFFFF"/>
              </a:solidFill>
              <a:latin typeface="+mj-lt"/>
              <a:ea typeface="黑体" pitchFamily="2" charset="-122"/>
              <a:cs typeface="Arial" charset="0"/>
            </a:endParaRPr>
          </a:p>
        </p:txBody>
      </p:sp>
      <p:sp>
        <p:nvSpPr>
          <p:cNvPr id="63" name="Rectangle 62"/>
          <p:cNvSpPr/>
          <p:nvPr/>
        </p:nvSpPr>
        <p:spPr>
          <a:xfrm>
            <a:off x="334302" y="3752612"/>
            <a:ext cx="685979" cy="153888"/>
          </a:xfrm>
          <a:prstGeom prst="rect">
            <a:avLst/>
          </a:prstGeom>
        </p:spPr>
        <p:txBody>
          <a:bodyPr wrap="square" lIns="0" tIns="0" rIns="0" bIns="0" anchor="ctr" anchorCtr="1">
            <a:spAutoFit/>
          </a:bodyPr>
          <a:lstStyle/>
          <a:p>
            <a:pPr algn="ctr" defTabSz="914400">
              <a:spcBef>
                <a:spcPct val="0"/>
              </a:spcBef>
              <a:spcAft>
                <a:spcPct val="0"/>
              </a:spcAft>
              <a:buNone/>
            </a:pPr>
            <a:r>
              <a:rPr lang="en-IE" sz="1000" b="1" i="0" kern="1200">
                <a:solidFill>
                  <a:srgbClr val="FFFFFF"/>
                </a:solidFill>
                <a:latin typeface="Arial"/>
                <a:ea typeface="+mn-ea"/>
                <a:cs typeface="Arial"/>
              </a:rPr>
              <a:t>CUCM</a:t>
            </a:r>
            <a:endParaRPr lang="en-US" sz="1000" b="1" kern="1200" dirty="0">
              <a:solidFill>
                <a:srgbClr val="FFFFFF"/>
              </a:solidFill>
              <a:latin typeface="Arial"/>
              <a:ea typeface="+mn-ea"/>
              <a:cs typeface="Arial" charset="0"/>
            </a:endParaRPr>
          </a:p>
        </p:txBody>
      </p:sp>
      <p:sp>
        <p:nvSpPr>
          <p:cNvPr id="77" name="Rectangle 76"/>
          <p:cNvSpPr/>
          <p:nvPr/>
        </p:nvSpPr>
        <p:spPr>
          <a:xfrm>
            <a:off x="2528776" y="3544993"/>
            <a:ext cx="1329546" cy="523220"/>
          </a:xfrm>
          <a:prstGeom prst="rect">
            <a:avLst/>
          </a:prstGeom>
        </p:spPr>
        <p:txBody>
          <a:bodyPr wrap="square">
            <a:spAutoFit/>
          </a:bodyPr>
          <a:lstStyle/>
          <a:p>
            <a:pPr algn="ctr" defTabSz="914400">
              <a:spcBef>
                <a:spcPct val="0"/>
              </a:spcBef>
              <a:spcAft>
                <a:spcPct val="0"/>
              </a:spcAft>
              <a:buNone/>
            </a:pPr>
            <a:r>
              <a:rPr lang="zh-CN" altLang="en-IE" sz="1400" b="1" i="0" dirty="0" smtClean="0">
                <a:solidFill>
                  <a:srgbClr val="000000"/>
                </a:solidFill>
                <a:latin typeface="+mj-lt"/>
                <a:ea typeface="黑体" pitchFamily="2" charset="-122"/>
              </a:rPr>
              <a:t>虚拟化感知型无边界网络</a:t>
            </a:r>
            <a:endParaRPr lang="zh-CN" altLang="en-IE" sz="1400" b="1" dirty="0">
              <a:solidFill>
                <a:srgbClr val="000000"/>
              </a:solidFill>
              <a:latin typeface="+mj-lt"/>
              <a:ea typeface="黑体" pitchFamily="2" charset="-122"/>
            </a:endParaRPr>
          </a:p>
        </p:txBody>
      </p:sp>
      <p:sp>
        <p:nvSpPr>
          <p:cNvPr id="78" name="Rectangle 77"/>
          <p:cNvSpPr/>
          <p:nvPr/>
        </p:nvSpPr>
        <p:spPr>
          <a:xfrm>
            <a:off x="1950492" y="1682602"/>
            <a:ext cx="2286595" cy="258532"/>
          </a:xfrm>
          <a:prstGeom prst="rect">
            <a:avLst/>
          </a:prstGeom>
        </p:spPr>
        <p:txBody>
          <a:bodyPr wrap="square">
            <a:spAutoFit/>
          </a:bodyPr>
          <a:lstStyle/>
          <a:p>
            <a:pPr algn="ctr" defTabSz="914400">
              <a:lnSpc>
                <a:spcPct val="90000"/>
              </a:lnSpc>
              <a:spcBef>
                <a:spcPct val="0"/>
              </a:spcBef>
              <a:spcAft>
                <a:spcPct val="0"/>
              </a:spcAft>
              <a:buNone/>
            </a:pPr>
            <a:r>
              <a:rPr lang="zh-CN" altLang="en-IE" sz="1200" b="1" i="0" kern="1200" dirty="0" smtClean="0">
                <a:solidFill>
                  <a:srgbClr val="652D89"/>
                </a:solidFill>
                <a:latin typeface="+mj-lt"/>
                <a:ea typeface="黑体" pitchFamily="2" charset="-122"/>
                <a:cs typeface="Arial"/>
              </a:rPr>
              <a:t>桌面虚拟化协议</a:t>
            </a:r>
            <a:endParaRPr lang="zh-CN" altLang="en-US" sz="1200" b="1" kern="1200" dirty="0">
              <a:solidFill>
                <a:schemeClr val="accent6"/>
              </a:solidFill>
              <a:latin typeface="+mj-lt"/>
              <a:ea typeface="黑体" pitchFamily="2" charset="-122"/>
              <a:cs typeface="Arial" charset="0"/>
            </a:endParaRPr>
          </a:p>
        </p:txBody>
      </p:sp>
      <p:sp>
        <p:nvSpPr>
          <p:cNvPr id="79" name="Rectangle 78"/>
          <p:cNvSpPr/>
          <p:nvPr/>
        </p:nvSpPr>
        <p:spPr>
          <a:xfrm>
            <a:off x="1939475" y="5383861"/>
            <a:ext cx="2286595" cy="258532"/>
          </a:xfrm>
          <a:prstGeom prst="rect">
            <a:avLst/>
          </a:prstGeom>
        </p:spPr>
        <p:txBody>
          <a:bodyPr wrap="square">
            <a:spAutoFit/>
          </a:bodyPr>
          <a:lstStyle/>
          <a:p>
            <a:pPr algn="ctr" defTabSz="914400">
              <a:lnSpc>
                <a:spcPct val="90000"/>
              </a:lnSpc>
              <a:spcBef>
                <a:spcPct val="0"/>
              </a:spcBef>
              <a:spcAft>
                <a:spcPct val="0"/>
              </a:spcAft>
              <a:buNone/>
            </a:pPr>
            <a:r>
              <a:rPr lang="zh-CN" altLang="en-IE" sz="1200" b="1" i="0" kern="1200" smtClean="0">
                <a:solidFill>
                  <a:srgbClr val="652D89"/>
                </a:solidFill>
                <a:latin typeface="+mj-lt"/>
                <a:ea typeface="黑体" pitchFamily="2" charset="-122"/>
                <a:cs typeface="Arial"/>
              </a:rPr>
              <a:t>桌面虚拟化协议</a:t>
            </a:r>
            <a:endParaRPr lang="zh-CN" altLang="en-US" sz="1200" b="1" kern="1200">
              <a:solidFill>
                <a:schemeClr val="accent6"/>
              </a:solidFill>
              <a:latin typeface="+mj-lt"/>
              <a:ea typeface="黑体" pitchFamily="2" charset="-122"/>
              <a:cs typeface="Arial" charset="0"/>
            </a:endParaRPr>
          </a:p>
        </p:txBody>
      </p:sp>
      <p:cxnSp>
        <p:nvCxnSpPr>
          <p:cNvPr id="80" name="Straight Connector 79"/>
          <p:cNvCxnSpPr/>
          <p:nvPr/>
        </p:nvCxnSpPr>
        <p:spPr>
          <a:xfrm rot="5400000">
            <a:off x="406010" y="3733774"/>
            <a:ext cx="2827838" cy="0"/>
          </a:xfrm>
          <a:prstGeom prst="line">
            <a:avLst/>
          </a:prstGeom>
          <a:ln w="19050">
            <a:solidFill>
              <a:schemeClr val="accent3"/>
            </a:solidFill>
            <a:prstDash val="sysDot"/>
            <a:headEnd type="none" w="med" len="med"/>
            <a:tailEnd type="non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1" name="Left-Right Arrow 80"/>
          <p:cNvSpPr/>
          <p:nvPr/>
        </p:nvSpPr>
        <p:spPr>
          <a:xfrm>
            <a:off x="1835347" y="4881013"/>
            <a:ext cx="2494851" cy="54864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a:endParaRPr>
          </a:p>
        </p:txBody>
      </p:sp>
      <p:sp>
        <p:nvSpPr>
          <p:cNvPr id="82" name="Left-Right Arrow 81"/>
          <p:cNvSpPr/>
          <p:nvPr/>
        </p:nvSpPr>
        <p:spPr>
          <a:xfrm>
            <a:off x="1835347" y="2048893"/>
            <a:ext cx="2494851" cy="54610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a:endParaRPr>
          </a:p>
        </p:txBody>
      </p:sp>
      <p:cxnSp>
        <p:nvCxnSpPr>
          <p:cNvPr id="83" name="Straight Arrow Connector 82"/>
          <p:cNvCxnSpPr/>
          <p:nvPr/>
        </p:nvCxnSpPr>
        <p:spPr>
          <a:xfrm rot="10800000" flipH="1">
            <a:off x="1818738" y="2319855"/>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H="1">
            <a:off x="1818737" y="5146899"/>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425377" y="2152443"/>
            <a:ext cx="1314792" cy="169277"/>
          </a:xfrm>
          <a:prstGeom prst="rect">
            <a:avLst/>
          </a:prstGeom>
          <a:effectLst/>
        </p:spPr>
        <p:txBody>
          <a:bodyPr wrap="square" lIns="0" tIns="0" rIns="0" bIns="0" anchor="ctr" anchorCtr="0">
            <a:spAutoFit/>
          </a:bodyPr>
          <a:lstStyle/>
          <a:p>
            <a:pPr algn="ctr" defTabSz="914400">
              <a:spcBef>
                <a:spcPct val="0"/>
              </a:spcBef>
              <a:spcAft>
                <a:spcPct val="0"/>
              </a:spcAft>
              <a:buNone/>
            </a:pPr>
            <a:r>
              <a:rPr lang="zh-CN" altLang="en-IE" sz="1050" b="1" i="0" kern="1200" smtClean="0">
                <a:solidFill>
                  <a:srgbClr val="FFE14F"/>
                </a:solidFill>
                <a:effectLst>
                  <a:outerShdw blurRad="50800" dist="38100" dir="2700000" algn="tl" rotWithShape="0">
                    <a:prstClr val="black">
                      <a:alpha val="40000"/>
                    </a:prstClr>
                  </a:outerShdw>
                </a:effectLst>
                <a:latin typeface="+mj-lt"/>
                <a:ea typeface="黑体" pitchFamily="2" charset="-122"/>
                <a:cs typeface="Arial"/>
              </a:rPr>
              <a:t>媒体</a:t>
            </a:r>
            <a:r>
              <a:rPr lang="zh-CN" altLang="en-IE" sz="1100" b="1" i="0" kern="1200" smtClean="0">
                <a:solidFill>
                  <a:srgbClr val="FFE14F"/>
                </a:solidFill>
                <a:effectLst>
                  <a:outerShdw blurRad="50800" dist="38100" dir="2700000" algn="tl" rotWithShape="0">
                    <a:prstClr val="black">
                      <a:alpha val="40000"/>
                    </a:prstClr>
                  </a:outerShdw>
                </a:effectLst>
                <a:latin typeface="+mj-lt"/>
                <a:ea typeface="黑体" pitchFamily="2" charset="-122"/>
                <a:cs typeface="Arial"/>
              </a:rPr>
              <a:t>流</a:t>
            </a:r>
            <a:endParaRPr lang="zh-CN" altLang="en-US" sz="1100" b="1" kern="1200">
              <a:solidFill>
                <a:srgbClr val="FFE14F"/>
              </a:solidFill>
              <a:effectLst>
                <a:outerShdw blurRad="50800" dist="38100" dir="2700000" algn="tl" rotWithShape="0">
                  <a:prstClr val="black">
                    <a:alpha val="40000"/>
                  </a:prstClr>
                </a:outerShdw>
              </a:effectLst>
              <a:latin typeface="+mj-lt"/>
              <a:ea typeface="黑体" pitchFamily="2" charset="-122"/>
              <a:cs typeface="Arial" charset="0"/>
            </a:endParaRPr>
          </a:p>
        </p:txBody>
      </p:sp>
      <p:sp>
        <p:nvSpPr>
          <p:cNvPr id="86" name="Rectangle 85"/>
          <p:cNvSpPr/>
          <p:nvPr/>
        </p:nvSpPr>
        <p:spPr>
          <a:xfrm>
            <a:off x="2425377" y="5130494"/>
            <a:ext cx="1314792" cy="161583"/>
          </a:xfrm>
          <a:prstGeom prst="rect">
            <a:avLst/>
          </a:prstGeom>
          <a:effectLst/>
        </p:spPr>
        <p:txBody>
          <a:bodyPr wrap="square" lIns="0" tIns="0" rIns="0" bIns="0" anchor="ctr" anchorCtr="0">
            <a:spAutoFit/>
          </a:bodyPr>
          <a:lstStyle/>
          <a:p>
            <a:pPr algn="ctr" defTabSz="914400">
              <a:spcBef>
                <a:spcPct val="0"/>
              </a:spcBef>
              <a:spcAft>
                <a:spcPct val="0"/>
              </a:spcAft>
              <a:buNone/>
            </a:pPr>
            <a:r>
              <a:rPr lang="zh-CN" altLang="en-IE" sz="1050" b="1" i="0" kern="1200" smtClean="0">
                <a:solidFill>
                  <a:srgbClr val="FFE14F"/>
                </a:solidFill>
                <a:effectLst>
                  <a:outerShdw blurRad="50800" dist="38100" dir="2700000" algn="tl" rotWithShape="0">
                    <a:prstClr val="black">
                      <a:alpha val="40000"/>
                    </a:prstClr>
                  </a:outerShdw>
                </a:effectLst>
                <a:latin typeface="+mj-lt"/>
                <a:ea typeface="黑体" pitchFamily="2" charset="-122"/>
                <a:cs typeface="Arial"/>
              </a:rPr>
              <a:t>媒体流</a:t>
            </a:r>
            <a:endParaRPr lang="zh-CN" altLang="en-US" sz="1050" b="1" kern="1200">
              <a:solidFill>
                <a:srgbClr val="FFE14F"/>
              </a:solidFill>
              <a:effectLst>
                <a:outerShdw blurRad="50800" dist="38100" dir="2700000" algn="tl" rotWithShape="0">
                  <a:prstClr val="black">
                    <a:alpha val="40000"/>
                  </a:prstClr>
                </a:outerShdw>
              </a:effectLst>
              <a:latin typeface="+mj-lt"/>
              <a:ea typeface="黑体" pitchFamily="2" charset="-122"/>
              <a:cs typeface="Arial" charset="0"/>
            </a:endParaRPr>
          </a:p>
        </p:txBody>
      </p:sp>
      <p:sp>
        <p:nvSpPr>
          <p:cNvPr id="87" name="Rectangle 86"/>
          <p:cNvSpPr/>
          <p:nvPr/>
        </p:nvSpPr>
        <p:spPr>
          <a:xfrm>
            <a:off x="494977" y="1703532"/>
            <a:ext cx="1371957" cy="166199"/>
          </a:xfrm>
          <a:prstGeom prst="rect">
            <a:avLst/>
          </a:prstGeom>
        </p:spPr>
        <p:txBody>
          <a:bodyPr wrap="square" lIns="0" tIns="0" rIns="0" bIns="0" anchor="ctr" anchorCtr="1">
            <a:spAutoFit/>
          </a:bodyPr>
          <a:lstStyle/>
          <a:p>
            <a:pPr indent="-85771" algn="ctr" defTabSz="914400">
              <a:lnSpc>
                <a:spcPct val="90000"/>
              </a:lnSpc>
              <a:spcBef>
                <a:spcPct val="0"/>
              </a:spcBef>
              <a:spcAft>
                <a:spcPct val="0"/>
              </a:spcAft>
              <a:buNone/>
            </a:pPr>
            <a:r>
              <a:rPr lang="zh-CN" altLang="en-IE" sz="1200" b="1" i="0" kern="1200" smtClean="0">
                <a:solidFill>
                  <a:srgbClr val="FFFFFF"/>
                </a:solidFill>
                <a:latin typeface="+mj-lt"/>
                <a:ea typeface="黑体" pitchFamily="2" charset="-122"/>
                <a:cs typeface="Arial"/>
              </a:rPr>
              <a:t>数据中心</a:t>
            </a:r>
            <a:endParaRPr lang="zh-CN" altLang="en-IE" sz="1200" b="1" kern="1200">
              <a:solidFill>
                <a:srgbClr val="FFFFFF"/>
              </a:solidFill>
              <a:latin typeface="+mj-lt"/>
              <a:ea typeface="黑体" pitchFamily="2" charset="-122"/>
              <a:cs typeface="Arial" charset="0"/>
            </a:endParaRPr>
          </a:p>
        </p:txBody>
      </p:sp>
      <p:grpSp>
        <p:nvGrpSpPr>
          <p:cNvPr id="4" name="Group 63"/>
          <p:cNvGrpSpPr/>
          <p:nvPr/>
        </p:nvGrpSpPr>
        <p:grpSpPr>
          <a:xfrm>
            <a:off x="4883350" y="1723523"/>
            <a:ext cx="1031641" cy="1107583"/>
            <a:chOff x="5343401" y="2160710"/>
            <a:chExt cx="3625372" cy="4858017"/>
          </a:xfrm>
        </p:grpSpPr>
        <p:grpSp>
          <p:nvGrpSpPr>
            <p:cNvPr id="5" name="Group 26"/>
            <p:cNvGrpSpPr/>
            <p:nvPr/>
          </p:nvGrpSpPr>
          <p:grpSpPr>
            <a:xfrm>
              <a:off x="5343401" y="2160710"/>
              <a:ext cx="2847884" cy="3098639"/>
              <a:chOff x="6073584" y="2864791"/>
              <a:chExt cx="3796189" cy="3098640"/>
            </a:xfrm>
          </p:grpSpPr>
          <p:pic>
            <p:nvPicPr>
              <p:cNvPr id="92" name="Picture 91"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93" name="Picture 92"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90" name="Picture 89"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94" name="Picture 2"/>
          <p:cNvPicPr>
            <a:picLocks noChangeAspect="1" noChangeArrowheads="1"/>
          </p:cNvPicPr>
          <p:nvPr/>
        </p:nvPicPr>
        <p:blipFill>
          <a:blip r:embed="rId10" cstate="screen">
            <a:extLst>
              <a:ext uri="{28A0092B-C50C-407E-A947-70E740481C1C}">
                <a14:useLocalDpi xmlns="" xmlns:a14="http://schemas.microsoft.com/office/drawing/2010/main" val="0"/>
              </a:ext>
            </a:extLst>
          </a:blip>
          <a:srcRect/>
          <a:stretch>
            <a:fillRect/>
          </a:stretch>
        </p:blipFill>
        <p:spPr bwMode="auto">
          <a:xfrm>
            <a:off x="4902310" y="1741917"/>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5" name="Picture 3" descr="C:\Documents and Settings\surmenet\Desktop\device icons\device icons\Device_XT30_3149_unknown_64.png"/>
          <p:cNvPicPr>
            <a:picLocks noChangeAspect="1" noChangeArrowheads="1"/>
          </p:cNvPicPr>
          <p:nvPr/>
        </p:nvPicPr>
        <p:blipFill>
          <a:blip r:embed="rId11" cstate="screen"/>
          <a:srcRect/>
          <a:stretch>
            <a:fillRect/>
          </a:stretch>
        </p:blipFill>
        <p:spPr bwMode="auto">
          <a:xfrm>
            <a:off x="944461" y="3498280"/>
            <a:ext cx="609600" cy="609600"/>
          </a:xfrm>
          <a:prstGeom prst="rect">
            <a:avLst/>
          </a:prstGeom>
          <a:noFill/>
          <a:effectLst>
            <a:outerShdw blurRad="63500" sx="102000" sy="102000" algn="ctr" rotWithShape="0">
              <a:prstClr val="black">
                <a:alpha val="40000"/>
              </a:prstClr>
            </a:outerShdw>
          </a:effectLst>
        </p:spPr>
      </p:pic>
      <p:sp>
        <p:nvSpPr>
          <p:cNvPr id="101" name="Rectangle 100"/>
          <p:cNvSpPr/>
          <p:nvPr/>
        </p:nvSpPr>
        <p:spPr>
          <a:xfrm>
            <a:off x="599702" y="3191756"/>
            <a:ext cx="752332" cy="161583"/>
          </a:xfrm>
          <a:prstGeom prst="rect">
            <a:avLst/>
          </a:prstGeom>
        </p:spPr>
        <p:txBody>
          <a:bodyPr wrap="square" lIns="0" tIns="0" rIns="0" bIns="0" anchor="ctr" anchorCtr="0">
            <a:spAutoFit/>
          </a:bodyPr>
          <a:lstStyle/>
          <a:p>
            <a:pPr algn="r" defTabSz="914400">
              <a:spcBef>
                <a:spcPct val="0"/>
              </a:spcBef>
              <a:spcAft>
                <a:spcPct val="0"/>
              </a:spcAft>
              <a:buNone/>
            </a:pPr>
            <a:r>
              <a:rPr lang="zh-CN" altLang="en-IE"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信号 </a:t>
            </a:r>
            <a:r>
              <a:rPr lang="en-IE" altLang="zh-CN"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(SIP)</a:t>
            </a:r>
            <a:endParaRPr lang="zh-CN" altLang="en-US" sz="1050" b="1" kern="1200" dirty="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charset="0"/>
            </a:endParaRPr>
          </a:p>
        </p:txBody>
      </p:sp>
      <p:sp>
        <p:nvSpPr>
          <p:cNvPr id="104" name="Rectangle 103"/>
          <p:cNvSpPr/>
          <p:nvPr/>
        </p:nvSpPr>
        <p:spPr>
          <a:xfrm>
            <a:off x="599702" y="4268496"/>
            <a:ext cx="752332" cy="161583"/>
          </a:xfrm>
          <a:prstGeom prst="rect">
            <a:avLst/>
          </a:prstGeom>
        </p:spPr>
        <p:txBody>
          <a:bodyPr wrap="square" lIns="0" tIns="0" rIns="0" bIns="0" anchor="ctr" anchorCtr="0">
            <a:spAutoFit/>
          </a:bodyPr>
          <a:lstStyle/>
          <a:p>
            <a:pPr algn="r" defTabSz="914400">
              <a:spcBef>
                <a:spcPct val="0"/>
              </a:spcBef>
              <a:spcAft>
                <a:spcPct val="0"/>
              </a:spcAft>
              <a:buNone/>
            </a:pPr>
            <a:r>
              <a:rPr lang="zh-CN" altLang="en-IE"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信号 </a:t>
            </a:r>
            <a:r>
              <a:rPr lang="en-IE" altLang="zh-CN"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(SIP)</a:t>
            </a:r>
            <a:endParaRPr lang="zh-CN" altLang="en-US" sz="1050" b="1" kern="1200" dirty="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charset="0"/>
            </a:endParaRPr>
          </a:p>
        </p:txBody>
      </p:sp>
      <p:cxnSp>
        <p:nvCxnSpPr>
          <p:cNvPr id="105" name="Straight Arrow Connector 104"/>
          <p:cNvCxnSpPr/>
          <p:nvPr/>
        </p:nvCxnSpPr>
        <p:spPr>
          <a:xfrm rot="5400000">
            <a:off x="1377585" y="3305420"/>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1377585" y="4362282"/>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1621426" y="2753466"/>
            <a:ext cx="2653748" cy="990600"/>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flipV="1">
            <a:off x="1621425" y="3800386"/>
            <a:ext cx="3107635" cy="1183807"/>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Rectangle 113"/>
          <p:cNvSpPr/>
          <p:nvPr/>
        </p:nvSpPr>
        <p:spPr>
          <a:xfrm>
            <a:off x="4234948" y="3145374"/>
            <a:ext cx="779916" cy="161583"/>
          </a:xfrm>
          <a:prstGeom prst="rect">
            <a:avLst/>
          </a:prstGeom>
        </p:spPr>
        <p:txBody>
          <a:bodyPr wrap="square" lIns="0" tIns="0" rIns="0" bIns="0" anchor="ctr" anchorCtr="0">
            <a:spAutoFit/>
          </a:bodyPr>
          <a:lstStyle/>
          <a:p>
            <a:pPr algn="l" defTabSz="914400">
              <a:spcBef>
                <a:spcPct val="0"/>
              </a:spcBef>
              <a:spcAft>
                <a:spcPct val="0"/>
              </a:spcAft>
              <a:buNone/>
            </a:pPr>
            <a:r>
              <a:rPr lang="zh-CN" altLang="en-IE"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信号 </a:t>
            </a:r>
            <a:r>
              <a:rPr lang="en-IE" altLang="zh-CN"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(SIP)</a:t>
            </a:r>
            <a:endParaRPr lang="zh-CN" altLang="en-US" sz="1050" b="1" kern="1200" dirty="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charset="0"/>
            </a:endParaRPr>
          </a:p>
        </p:txBody>
      </p:sp>
      <p:sp>
        <p:nvSpPr>
          <p:cNvPr id="115" name="Rectangle 114"/>
          <p:cNvSpPr/>
          <p:nvPr/>
        </p:nvSpPr>
        <p:spPr>
          <a:xfrm>
            <a:off x="4256892" y="4351327"/>
            <a:ext cx="752332" cy="161583"/>
          </a:xfrm>
          <a:prstGeom prst="rect">
            <a:avLst/>
          </a:prstGeom>
        </p:spPr>
        <p:txBody>
          <a:bodyPr wrap="square" lIns="0" tIns="0" rIns="0" bIns="0" anchor="ctr" anchorCtr="0">
            <a:spAutoFit/>
          </a:bodyPr>
          <a:lstStyle/>
          <a:p>
            <a:pPr algn="l" defTabSz="914400">
              <a:spcBef>
                <a:spcPct val="0"/>
              </a:spcBef>
              <a:spcAft>
                <a:spcPct val="0"/>
              </a:spcAft>
              <a:buNone/>
            </a:pPr>
            <a:r>
              <a:rPr lang="zh-CN" altLang="en-IE"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信号 </a:t>
            </a:r>
            <a:r>
              <a:rPr lang="en-IE" altLang="zh-CN" sz="1050" b="1" i="0" kern="1200" dirty="0" smtClean="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a:rPr>
              <a:t>(SIP)</a:t>
            </a:r>
            <a:endParaRPr lang="zh-CN" altLang="en-US" sz="1050" b="1" kern="1200" dirty="0">
              <a:solidFill>
                <a:srgbClr val="EE6804">
                  <a:lumMod val="60000"/>
                  <a:lumOff val="40000"/>
                </a:srgbClr>
              </a:solidFill>
              <a:effectLst>
                <a:outerShdw blurRad="50800" dist="38100" dir="2700000" algn="tl" rotWithShape="0">
                  <a:prstClr val="black"/>
                </a:outerShdw>
              </a:effectLst>
              <a:latin typeface="+mj-lt"/>
              <a:ea typeface="黑体" pitchFamily="2" charset="-122"/>
              <a:cs typeface="Arial" charset="0"/>
            </a:endParaRPr>
          </a:p>
        </p:txBody>
      </p:sp>
      <p:cxnSp>
        <p:nvCxnSpPr>
          <p:cNvPr id="116" name="Straight Arrow Connector 115"/>
          <p:cNvCxnSpPr/>
          <p:nvPr/>
        </p:nvCxnSpPr>
        <p:spPr>
          <a:xfrm rot="5400000">
            <a:off x="4091300" y="3830206"/>
            <a:ext cx="725556" cy="1588"/>
          </a:xfrm>
          <a:prstGeom prst="straightConnector1">
            <a:avLst/>
          </a:prstGeom>
          <a:ln w="38100">
            <a:solidFill>
              <a:schemeClr val="accent3"/>
            </a:solidFill>
            <a:prstDash val="sysDot"/>
            <a:headEnd type="triangle" w="med" len="med"/>
            <a:tailEnd type="triangle" w="med"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25847" y="3723279"/>
            <a:ext cx="1314792" cy="215444"/>
          </a:xfrm>
          <a:prstGeom prst="rect">
            <a:avLst/>
          </a:prstGeom>
          <a:effectLst/>
        </p:spPr>
        <p:txBody>
          <a:bodyPr wrap="square" lIns="0" tIns="0" rIns="0" bIns="0" anchor="ctr" anchorCtr="0">
            <a:spAutoFit/>
          </a:bodyPr>
          <a:lstStyle/>
          <a:p>
            <a:pPr algn="l" defTabSz="914400">
              <a:spcBef>
                <a:spcPct val="0"/>
              </a:spcBef>
              <a:spcAft>
                <a:spcPct val="0"/>
              </a:spcAft>
              <a:buNone/>
            </a:pPr>
            <a:r>
              <a:rPr lang="zh-CN" altLang="en-IE" sz="1400" b="1" i="0" kern="1200" smtClean="0">
                <a:solidFill>
                  <a:srgbClr val="004B6B"/>
                </a:solidFill>
                <a:effectLst>
                  <a:outerShdw blurRad="50800" dist="38100" dir="2700000" algn="tl" rotWithShape="0">
                    <a:prstClr val="black">
                      <a:alpha val="40000"/>
                    </a:prstClr>
                  </a:outerShdw>
                </a:effectLst>
                <a:latin typeface="+mj-lt"/>
                <a:ea typeface="黑体" pitchFamily="2" charset="-122"/>
                <a:cs typeface="Arial"/>
              </a:rPr>
              <a:t>媒体流</a:t>
            </a:r>
            <a:endParaRPr lang="zh-CN" altLang="en-US" sz="1400" b="1" kern="1200">
              <a:solidFill>
                <a:srgbClr val="004B6B"/>
              </a:solidFill>
              <a:effectLst>
                <a:outerShdw blurRad="50800" dist="38100" dir="2700000" algn="tl" rotWithShape="0">
                  <a:prstClr val="black">
                    <a:alpha val="40000"/>
                  </a:prstClr>
                </a:outerShdw>
              </a:effectLst>
              <a:latin typeface="+mj-lt"/>
              <a:ea typeface="黑体" pitchFamily="2" charset="-122"/>
              <a:cs typeface="Arial" charset="0"/>
            </a:endParaRPr>
          </a:p>
        </p:txBody>
      </p:sp>
      <p:grpSp>
        <p:nvGrpSpPr>
          <p:cNvPr id="6" name="Group 118"/>
          <p:cNvGrpSpPr/>
          <p:nvPr/>
        </p:nvGrpSpPr>
        <p:grpSpPr>
          <a:xfrm>
            <a:off x="4531382" y="4994741"/>
            <a:ext cx="807280" cy="750228"/>
            <a:chOff x="5090990" y="5131872"/>
            <a:chExt cx="807280" cy="750228"/>
          </a:xfrm>
        </p:grpSpPr>
        <p:grpSp>
          <p:nvGrpSpPr>
            <p:cNvPr id="7" name="Group 103"/>
            <p:cNvGrpSpPr>
              <a:grpSpLocks/>
            </p:cNvGrpSpPr>
            <p:nvPr/>
          </p:nvGrpSpPr>
          <p:grpSpPr bwMode="auto">
            <a:xfrm>
              <a:off x="5206128" y="5131872"/>
              <a:ext cx="577004" cy="750228"/>
              <a:chOff x="1313" y="1691"/>
              <a:chExt cx="926" cy="1204"/>
            </a:xfrm>
          </p:grpSpPr>
          <p:sp>
            <p:nvSpPr>
              <p:cNvPr id="122" name="Freeform 89"/>
              <p:cNvSpPr>
                <a:spLocks/>
              </p:cNvSpPr>
              <p:nvPr/>
            </p:nvSpPr>
            <p:spPr bwMode="auto">
              <a:xfrm>
                <a:off x="1356" y="2626"/>
                <a:ext cx="840" cy="269"/>
              </a:xfrm>
              <a:custGeom>
                <a:avLst/>
                <a:gdLst>
                  <a:gd name="T0" fmla="*/ 178 w 356"/>
                  <a:gd name="T1" fmla="*/ 0 h 114"/>
                  <a:gd name="T2" fmla="*/ 0 w 356"/>
                  <a:gd name="T3" fmla="*/ 114 h 114"/>
                  <a:gd name="T4" fmla="*/ 356 w 356"/>
                  <a:gd name="T5" fmla="*/ 114 h 114"/>
                  <a:gd name="T6" fmla="*/ 178 w 356"/>
                  <a:gd name="T7" fmla="*/ 0 h 114"/>
                  <a:gd name="T8" fmla="*/ 0 60000 65536"/>
                  <a:gd name="T9" fmla="*/ 0 60000 65536"/>
                  <a:gd name="T10" fmla="*/ 0 60000 65536"/>
                  <a:gd name="T11" fmla="*/ 0 60000 65536"/>
                  <a:gd name="T12" fmla="*/ 0 w 356"/>
                  <a:gd name="T13" fmla="*/ 0 h 114"/>
                  <a:gd name="T14" fmla="*/ 356 w 356"/>
                  <a:gd name="T15" fmla="*/ 114 h 114"/>
                </a:gdLst>
                <a:ahLst/>
                <a:cxnLst>
                  <a:cxn ang="T8">
                    <a:pos x="T0" y="T1"/>
                  </a:cxn>
                  <a:cxn ang="T9">
                    <a:pos x="T2" y="T3"/>
                  </a:cxn>
                  <a:cxn ang="T10">
                    <a:pos x="T4" y="T5"/>
                  </a:cxn>
                  <a:cxn ang="T11">
                    <a:pos x="T6" y="T7"/>
                  </a:cxn>
                </a:cxnLst>
                <a:rect l="T12" t="T13" r="T14" b="T15"/>
                <a:pathLst>
                  <a:path w="356" h="114">
                    <a:moveTo>
                      <a:pt x="178" y="0"/>
                    </a:moveTo>
                    <a:cubicBezTo>
                      <a:pt x="99" y="0"/>
                      <a:pt x="31" y="47"/>
                      <a:pt x="0" y="114"/>
                    </a:cubicBezTo>
                    <a:cubicBezTo>
                      <a:pt x="356" y="114"/>
                      <a:pt x="356" y="114"/>
                      <a:pt x="356" y="114"/>
                    </a:cubicBezTo>
                    <a:cubicBezTo>
                      <a:pt x="325" y="47"/>
                      <a:pt x="257" y="0"/>
                      <a:pt x="178" y="0"/>
                    </a:cubicBezTo>
                    <a:close/>
                  </a:path>
                </a:pathLst>
              </a:custGeom>
              <a:gradFill rotWithShape="1">
                <a:gsLst>
                  <a:gs pos="0">
                    <a:srgbClr val="89A424">
                      <a:alpha val="29999"/>
                    </a:srgbClr>
                  </a:gs>
                  <a:gs pos="100000">
                    <a:srgbClr val="3F4C11">
                      <a:alpha val="0"/>
                    </a:srgbClr>
                  </a:gs>
                </a:gsLst>
                <a:lin ang="5400000" scaled="1"/>
              </a:gradFill>
              <a:ln w="9525">
                <a:noFill/>
                <a:round/>
                <a:headEnd/>
                <a:tailEnd/>
              </a:ln>
            </p:spPr>
            <p:txBody>
              <a:bodyPr wrap="square" lIns="82124" tIns="41061" rIns="82124" bIns="41061" anchor="ctr">
                <a:spAutoFit/>
              </a:bodyPr>
              <a:lstStyle/>
              <a:p>
                <a:endParaRPr lang="en-US"/>
              </a:p>
            </p:txBody>
          </p:sp>
          <p:sp>
            <p:nvSpPr>
              <p:cNvPr id="123" name="Oval 90"/>
              <p:cNvSpPr>
                <a:spLocks noChangeArrowheads="1"/>
              </p:cNvSpPr>
              <p:nvPr/>
            </p:nvSpPr>
            <p:spPr bwMode="auto">
              <a:xfrm>
                <a:off x="1313" y="1691"/>
                <a:ext cx="926" cy="92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1" rIns="73025" bIns="36511" anchor="ctr"/>
              <a:lstStyle/>
              <a:p>
                <a:endParaRPr lang="en-US"/>
              </a:p>
            </p:txBody>
          </p:sp>
          <p:sp>
            <p:nvSpPr>
              <p:cNvPr id="125" name="Freeform 92"/>
              <p:cNvSpPr>
                <a:spLocks/>
              </p:cNvSpPr>
              <p:nvPr/>
            </p:nvSpPr>
            <p:spPr bwMode="auto">
              <a:xfrm>
                <a:off x="1316" y="1710"/>
                <a:ext cx="921" cy="532"/>
              </a:xfrm>
              <a:custGeom>
                <a:avLst/>
                <a:gdLst>
                  <a:gd name="T0" fmla="*/ 195 w 390"/>
                  <a:gd name="T1" fmla="*/ 187 h 225"/>
                  <a:gd name="T2" fmla="*/ 380 w 390"/>
                  <a:gd name="T3" fmla="*/ 159 h 225"/>
                  <a:gd name="T4" fmla="*/ 328 w 390"/>
                  <a:gd name="T5" fmla="*/ 55 h 225"/>
                  <a:gd name="T6" fmla="*/ 328 w 390"/>
                  <a:gd name="T7" fmla="*/ 55 h 225"/>
                  <a:gd name="T8" fmla="*/ 195 w 390"/>
                  <a:gd name="T9" fmla="*/ 0 h 225"/>
                  <a:gd name="T10" fmla="*/ 195 w 390"/>
                  <a:gd name="T11" fmla="*/ 0 h 225"/>
                  <a:gd name="T12" fmla="*/ 195 w 390"/>
                  <a:gd name="T13" fmla="*/ 0 h 225"/>
                  <a:gd name="T14" fmla="*/ 62 w 390"/>
                  <a:gd name="T15" fmla="*/ 55 h 225"/>
                  <a:gd name="T16" fmla="*/ 62 w 390"/>
                  <a:gd name="T17" fmla="*/ 55 h 225"/>
                  <a:gd name="T18" fmla="*/ 9 w 390"/>
                  <a:gd name="T19" fmla="*/ 159 h 225"/>
                  <a:gd name="T20" fmla="*/ 195 w 390"/>
                  <a:gd name="T21" fmla="*/ 187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225"/>
                  <a:gd name="T35" fmla="*/ 390 w 390"/>
                  <a:gd name="T36" fmla="*/ 225 h 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225">
                    <a:moveTo>
                      <a:pt x="195" y="187"/>
                    </a:moveTo>
                    <a:cubicBezTo>
                      <a:pt x="262" y="187"/>
                      <a:pt x="390" y="225"/>
                      <a:pt x="380" y="159"/>
                    </a:cubicBezTo>
                    <a:cubicBezTo>
                      <a:pt x="374" y="118"/>
                      <a:pt x="355" y="82"/>
                      <a:pt x="328" y="55"/>
                    </a:cubicBezTo>
                    <a:cubicBezTo>
                      <a:pt x="328" y="55"/>
                      <a:pt x="328" y="55"/>
                      <a:pt x="328" y="55"/>
                    </a:cubicBezTo>
                    <a:cubicBezTo>
                      <a:pt x="294" y="21"/>
                      <a:pt x="247" y="0"/>
                      <a:pt x="195" y="0"/>
                    </a:cubicBezTo>
                    <a:cubicBezTo>
                      <a:pt x="195" y="0"/>
                      <a:pt x="195" y="0"/>
                      <a:pt x="195" y="0"/>
                    </a:cubicBezTo>
                    <a:cubicBezTo>
                      <a:pt x="195" y="0"/>
                      <a:pt x="195" y="0"/>
                      <a:pt x="195" y="0"/>
                    </a:cubicBezTo>
                    <a:cubicBezTo>
                      <a:pt x="143" y="0"/>
                      <a:pt x="96" y="21"/>
                      <a:pt x="62" y="55"/>
                    </a:cubicBezTo>
                    <a:cubicBezTo>
                      <a:pt x="62" y="55"/>
                      <a:pt x="62" y="55"/>
                      <a:pt x="62" y="55"/>
                    </a:cubicBezTo>
                    <a:cubicBezTo>
                      <a:pt x="34" y="82"/>
                      <a:pt x="15" y="118"/>
                      <a:pt x="9" y="159"/>
                    </a:cubicBezTo>
                    <a:cubicBezTo>
                      <a:pt x="0" y="225"/>
                      <a:pt x="127" y="187"/>
                      <a:pt x="195" y="187"/>
                    </a:cubicBezTo>
                    <a:close/>
                  </a:path>
                </a:pathLst>
              </a:custGeom>
              <a:gradFill rotWithShape="1">
                <a:gsLst>
                  <a:gs pos="0">
                    <a:srgbClr val="FFFFFF">
                      <a:alpha val="79999"/>
                    </a:srgbClr>
                  </a:gs>
                  <a:gs pos="100000">
                    <a:srgbClr val="9A9A9A">
                      <a:alpha val="10001"/>
                    </a:srgbClr>
                  </a:gs>
                </a:gsLst>
                <a:lin ang="5400000" scaled="1"/>
              </a:gradFill>
              <a:ln w="9525">
                <a:noFill/>
                <a:round/>
                <a:headEnd/>
                <a:tailEnd/>
              </a:ln>
            </p:spPr>
            <p:txBody>
              <a:bodyPr wrap="square" lIns="82124" tIns="41061" rIns="82124" bIns="41061" anchor="ctr">
                <a:spAutoFit/>
              </a:bodyPr>
              <a:lstStyle/>
              <a:p>
                <a:endParaRPr lang="en-US"/>
              </a:p>
            </p:txBody>
          </p:sp>
        </p:grpSp>
        <p:sp>
          <p:nvSpPr>
            <p:cNvPr id="121" name="TextBox 120"/>
            <p:cNvSpPr txBox="1"/>
            <p:nvPr/>
          </p:nvSpPr>
          <p:spPr>
            <a:xfrm>
              <a:off x="5090990" y="5299825"/>
              <a:ext cx="807280" cy="230832"/>
            </a:xfrm>
            <a:prstGeom prst="rect">
              <a:avLst/>
            </a:prstGeom>
            <a:noFill/>
          </p:spPr>
          <p:txBody>
            <a:bodyPr wrap="square" rtlCol="0">
              <a:spAutoFit/>
            </a:bodyPr>
            <a:lstStyle/>
            <a:p>
              <a:pPr algn="ctr" defTabSz="914400">
                <a:buNone/>
              </a:pPr>
              <a:r>
                <a:rPr lang="en-US" sz="900" b="1" i="0" dirty="0">
                  <a:solidFill>
                    <a:srgbClr val="FFFFFF"/>
                  </a:solidFill>
                  <a:effectLst>
                    <a:outerShdw blurRad="38100" dist="38100" dir="2700000" algn="tl">
                      <a:srgbClr val="000000">
                        <a:alpha val="43137"/>
                      </a:srgbClr>
                    </a:outerShdw>
                  </a:effectLst>
                  <a:latin typeface="Arial"/>
                  <a:ea typeface="+mn-ea"/>
                  <a:cs typeface="+mn-cs"/>
                </a:rPr>
                <a:t>VXC 4000</a:t>
              </a:r>
              <a:endParaRPr lang="en-US" sz="900" b="1" dirty="0">
                <a:solidFill>
                  <a:schemeClr val="bg1"/>
                </a:solidFill>
                <a:effectLst>
                  <a:outerShdw blurRad="38100" dist="38100" dir="2700000" algn="tl">
                    <a:srgbClr val="000000">
                      <a:alpha val="43137"/>
                    </a:srgbClr>
                  </a:outerShdw>
                </a:effectLst>
              </a:endParaRPr>
            </a:p>
          </p:txBody>
        </p:sp>
      </p:grpSp>
      <p:sp>
        <p:nvSpPr>
          <p:cNvPr id="128" name="TextBox 127"/>
          <p:cNvSpPr txBox="1"/>
          <p:nvPr/>
        </p:nvSpPr>
        <p:spPr>
          <a:xfrm>
            <a:off x="4204602" y="2568800"/>
            <a:ext cx="784538" cy="184666"/>
          </a:xfrm>
          <a:prstGeom prst="rect">
            <a:avLst/>
          </a:prstGeom>
        </p:spPr>
        <p:txBody>
          <a:bodyPr wrap="square" lIns="0" tIns="0" rIns="0" bIns="0" anchor="ctr" anchorCtr="0">
            <a:spAutoFit/>
          </a:bodyPr>
          <a:lstStyle/>
          <a:p>
            <a:pPr algn="ctr" defTabSz="914400">
              <a:spcBef>
                <a:spcPct val="0"/>
              </a:spcBef>
              <a:spcAft>
                <a:spcPct val="0"/>
              </a:spcAft>
              <a:buNone/>
            </a:pPr>
            <a:r>
              <a:rPr lang="en-US" sz="1200" b="1" i="0" kern="1200" dirty="0">
                <a:solidFill>
                  <a:srgbClr val="652D89"/>
                </a:solidFill>
                <a:latin typeface="Arial"/>
                <a:ea typeface="+mn-ea"/>
                <a:cs typeface="Arial"/>
              </a:rPr>
              <a:t>VXC 6215</a:t>
            </a:r>
            <a:endParaRPr lang="en-US" sz="1200" b="1" kern="1200" dirty="0">
              <a:solidFill>
                <a:schemeClr val="accent6"/>
              </a:solidFill>
              <a:latin typeface="Arial"/>
              <a:ea typeface="+mn-ea"/>
              <a:cs typeface="Arial" charset="0"/>
            </a:endParaRPr>
          </a:p>
        </p:txBody>
      </p:sp>
      <p:pic>
        <p:nvPicPr>
          <p:cNvPr id="55" name="Picture 54" descr="Hware2.png"/>
          <p:cNvPicPr>
            <a:picLocks noChangeAspect="1"/>
          </p:cNvPicPr>
          <p:nvPr/>
        </p:nvPicPr>
        <p:blipFill>
          <a:blip r:embed="rId12" cstate="print"/>
          <a:stretch>
            <a:fillRect/>
          </a:stretch>
        </p:blipFill>
        <p:spPr>
          <a:xfrm>
            <a:off x="4538532" y="2004815"/>
            <a:ext cx="338378" cy="514176"/>
          </a:xfrm>
          <a:prstGeom prst="rect">
            <a:avLst/>
          </a:prstGeom>
        </p:spPr>
      </p:pic>
      <p:sp>
        <p:nvSpPr>
          <p:cNvPr id="67" name="Title 1"/>
          <p:cNvSpPr>
            <a:spLocks noGrp="1"/>
          </p:cNvSpPr>
          <p:nvPr>
            <p:ph type="title"/>
          </p:nvPr>
        </p:nvSpPr>
        <p:spPr/>
        <p:txBody>
          <a:bodyPr/>
          <a:lstStyle/>
          <a:p>
            <a:pPr algn="l" defTabSz="914400">
              <a:lnSpc>
                <a:spcPct val="80000"/>
              </a:lnSpc>
              <a:spcBef>
                <a:spcPct val="0"/>
              </a:spcBef>
              <a:buNone/>
            </a:pPr>
            <a:r>
              <a:rPr lang="zh-CN" altLang="en-US" sz="3200" b="0" i="0" spc="0" baseline="0">
                <a:solidFill>
                  <a:srgbClr val="1E1F81"/>
                </a:solidFill>
                <a:ea typeface="黑体" pitchFamily="2" charset="-122"/>
              </a:rPr>
              <a:t>语音、视频和虚拟</a:t>
            </a:r>
            <a:r>
              <a:rPr lang="zh-CN" altLang="en-US" sz="3200" b="0" i="0" spc="0" baseline="0" smtClean="0">
                <a:solidFill>
                  <a:srgbClr val="1E1F81"/>
                </a:solidFill>
                <a:ea typeface="黑体" pitchFamily="2" charset="-122"/>
              </a:rPr>
              <a:t>桌面</a:t>
            </a:r>
            <a:endParaRPr lang="zh-CN" altLang="en-US" sz="3200" spc="0">
              <a:solidFill>
                <a:srgbClr val="1E1F81"/>
              </a:solidFill>
              <a:ea typeface="黑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Horizontal)">
                                      <p:cBhvr>
                                        <p:cTn id="7" dur="500"/>
                                        <p:tgtEl>
                                          <p:spTgt spid="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ppt_w</p:attrName>
                                        </p:attrNameLst>
                                      </p:cBhvr>
                                      <p:tavLst>
                                        <p:tav tm="0">
                                          <p:val>
                                            <p:fltVal val="0"/>
                                          </p:val>
                                        </p:tav>
                                        <p:tav tm="100000">
                                          <p:val>
                                            <p:strVal val="#ppt_w"/>
                                          </p:val>
                                        </p:tav>
                                      </p:tavLst>
                                    </p:anim>
                                    <p:anim calcmode="lin" valueType="num">
                                      <p:cBhvr>
                                        <p:cTn id="19" dur="500" fill="hold"/>
                                        <p:tgtEl>
                                          <p:spTgt spid="8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nodeType="clickEffect">
                                  <p:stCondLst>
                                    <p:cond delay="0"/>
                                  </p:stCondLst>
                                  <p:childTnLst>
                                    <p:animEffect transition="out" filter="wipe(right)">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22" presetClass="exit" presetSubtype="2" fill="hold" nodeType="withEffect">
                                  <p:stCondLst>
                                    <p:cond delay="0"/>
                                  </p:stCondLst>
                                  <p:childTnLst>
                                    <p:animEffect transition="out" filter="wipe(righ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16" presetClass="exit" presetSubtype="26" fill="hold" nodeType="withEffect">
                                  <p:stCondLst>
                                    <p:cond delay="0"/>
                                  </p:stCondLst>
                                  <p:childTnLst>
                                    <p:animEffect transition="out" filter="barn(inHorizontal)">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85"/>
                                        </p:tgtEl>
                                      </p:cBhvr>
                                    </p:animEffect>
                                    <p:set>
                                      <p:cBhvr>
                                        <p:cTn id="37" dur="1" fill="hold">
                                          <p:stCondLst>
                                            <p:cond delay="999"/>
                                          </p:stCondLst>
                                        </p:cTn>
                                        <p:tgtEl>
                                          <p:spTgt spid="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86"/>
                                        </p:tgtEl>
                                      </p:cBhvr>
                                    </p:animEffect>
                                    <p:set>
                                      <p:cBhvr>
                                        <p:cTn id="40" dur="1" fill="hold">
                                          <p:stCondLst>
                                            <p:cond delay="999"/>
                                          </p:stCondLst>
                                        </p:cTn>
                                        <p:tgtEl>
                                          <p:spTgt spid="86"/>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500"/>
                            </p:stCondLst>
                            <p:childTnLst>
                              <p:par>
                                <p:cTn id="46" presetID="17" presetClass="entr" presetSubtype="10"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500" fill="hold"/>
                                        <p:tgtEl>
                                          <p:spTgt spid="117"/>
                                        </p:tgtEl>
                                        <p:attrNameLst>
                                          <p:attrName>ppt_w</p:attrName>
                                        </p:attrNameLst>
                                      </p:cBhvr>
                                      <p:tavLst>
                                        <p:tav tm="0">
                                          <p:val>
                                            <p:fltVal val="0"/>
                                          </p:val>
                                        </p:tav>
                                        <p:tav tm="100000">
                                          <p:val>
                                            <p:strVal val="#ppt_w"/>
                                          </p:val>
                                        </p:tav>
                                      </p:tavLst>
                                    </p:anim>
                                    <p:anim calcmode="lin" valueType="num">
                                      <p:cBhvr>
                                        <p:cTn id="49" dur="500" fill="hold"/>
                                        <p:tgtEl>
                                          <p:spTgt spid="117"/>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16" presetClass="entr" presetSubtype="42"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barn(outHorizontal)">
                                      <p:cBhvr>
                                        <p:cTn id="5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P spid="86" grpId="0"/>
      <p:bldP spid="86" grpId="1"/>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ound Same Side Corner Rectangle 151"/>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ounded Rectangle 165"/>
          <p:cNvSpPr/>
          <p:nvPr/>
        </p:nvSpPr>
        <p:spPr>
          <a:xfrm>
            <a:off x="6619875" y="1800478"/>
            <a:ext cx="2019300" cy="4077908"/>
          </a:xfrm>
          <a:prstGeom prst="roundRect">
            <a:avLst>
              <a:gd name="adj" fmla="val 5125"/>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95" name="Rounded Rectangle 194"/>
          <p:cNvSpPr/>
          <p:nvPr/>
        </p:nvSpPr>
        <p:spPr>
          <a:xfrm>
            <a:off x="4301004" y="1836360"/>
            <a:ext cx="1606798" cy="4038600"/>
          </a:xfrm>
          <a:prstGeom prst="roundRect">
            <a:avLst>
              <a:gd name="adj" fmla="val 7418"/>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224" name="Round Same Side Corner Rectangle 223"/>
          <p:cNvSpPr/>
          <p:nvPr/>
        </p:nvSpPr>
        <p:spPr>
          <a:xfrm>
            <a:off x="6620720" y="1804091"/>
            <a:ext cx="1990846" cy="3553428"/>
          </a:xfrm>
          <a:prstGeom prst="round2SameRect">
            <a:avLst>
              <a:gd name="adj1" fmla="val 3897"/>
              <a:gd name="adj2" fmla="val 0"/>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5" name="Rounded Rectangle 224"/>
          <p:cNvSpPr/>
          <p:nvPr/>
        </p:nvSpPr>
        <p:spPr>
          <a:xfrm>
            <a:off x="4289429" y="1836360"/>
            <a:ext cx="1606798" cy="4027083"/>
          </a:xfrm>
          <a:prstGeom prst="roundRect">
            <a:avLst>
              <a:gd name="adj" fmla="val 7418"/>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smtClean="0"/>
          </a:p>
        </p:txBody>
      </p:sp>
      <p:sp>
        <p:nvSpPr>
          <p:cNvPr id="188" name="Rounded Rectangle 187"/>
          <p:cNvSpPr/>
          <p:nvPr/>
        </p:nvSpPr>
        <p:spPr bwMode="auto">
          <a:xfrm>
            <a:off x="359464" y="1639714"/>
            <a:ext cx="3205971" cy="4321390"/>
          </a:xfrm>
          <a:prstGeom prst="roundRect">
            <a:avLst>
              <a:gd name="adj" fmla="val 4392"/>
            </a:avLst>
          </a:prstGeom>
          <a:solidFill>
            <a:schemeClr val="bg1">
              <a:lumMod val="65000"/>
            </a:schemeClr>
          </a:solidFill>
          <a:ln w="15875">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a:p>
        </p:txBody>
      </p:sp>
      <p:sp>
        <p:nvSpPr>
          <p:cNvPr id="187" name="Title 186"/>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Cisco VXI</a:t>
            </a:r>
            <a:br>
              <a:rPr lang="zh-CN" sz="3200" b="0" i="0" spc="0" baseline="0" dirty="0">
                <a:solidFill>
                  <a:srgbClr val="2B348E"/>
                </a:solidFill>
                <a:ea typeface="黑体" pitchFamily="2" charset="-122"/>
              </a:rPr>
            </a:br>
            <a:r>
              <a:rPr lang="zh-CN" sz="2400" b="0" i="0" spc="0" baseline="0" dirty="0">
                <a:solidFill>
                  <a:srgbClr val="1E1F81"/>
                </a:solidFill>
                <a:ea typeface="黑体" pitchFamily="2" charset="-122"/>
              </a:rPr>
              <a:t>虚拟化端到端解决方案</a:t>
            </a:r>
          </a:p>
        </p:txBody>
      </p:sp>
      <p:sp>
        <p:nvSpPr>
          <p:cNvPr id="149" name="Rounded Rectangle 148"/>
          <p:cNvSpPr/>
          <p:nvPr/>
        </p:nvSpPr>
        <p:spPr>
          <a:xfrm>
            <a:off x="6933700" y="950414"/>
            <a:ext cx="480790" cy="306712"/>
          </a:xfrm>
          <a:prstGeom prst="round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90" name="Rounded Rectangle 33"/>
          <p:cNvSpPr>
            <a:spLocks noChangeArrowheads="1"/>
          </p:cNvSpPr>
          <p:nvPr/>
        </p:nvSpPr>
        <p:spPr bwMode="auto">
          <a:xfrm>
            <a:off x="2251110" y="1897646"/>
            <a:ext cx="582122"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zh-CN" sz="800" b="0" i="0" dirty="0">
                <a:solidFill>
                  <a:srgbClr val="FFFFFF"/>
                </a:solidFill>
                <a:latin typeface="Arial"/>
                <a:ea typeface="+mn-ea"/>
                <a:cs typeface="+mn-cs"/>
              </a:rPr>
              <a:t>MS 办公室</a:t>
            </a:r>
          </a:p>
        </p:txBody>
      </p:sp>
      <p:sp>
        <p:nvSpPr>
          <p:cNvPr id="230" name="Rectangle 229"/>
          <p:cNvSpPr/>
          <p:nvPr/>
        </p:nvSpPr>
        <p:spPr>
          <a:xfrm>
            <a:off x="689909" y="1381706"/>
            <a:ext cx="2545080" cy="276999"/>
          </a:xfrm>
          <a:prstGeom prst="rect">
            <a:avLst/>
          </a:prstGeom>
        </p:spPr>
        <p:txBody>
          <a:bodyPr wrap="square">
            <a:spAutoFit/>
          </a:bodyPr>
          <a:lstStyle/>
          <a:p>
            <a:pPr algn="ctr" defTabSz="914400">
              <a:buNone/>
            </a:pPr>
            <a:r>
              <a:rPr lang="zh-CN" altLang="en-US" sz="1200" b="1" i="0" kern="1200" smtClean="0">
                <a:solidFill>
                  <a:srgbClr val="3A3A3A"/>
                </a:solidFill>
                <a:latin typeface="+mj-lt"/>
                <a:ea typeface="黑体" pitchFamily="2" charset="-122"/>
              </a:rPr>
              <a:t>虚拟化数据中心</a:t>
            </a:r>
            <a:endParaRPr lang="zh-CN" altLang="en-US" sz="1200" b="1" i="0" kern="1200">
              <a:solidFill>
                <a:srgbClr val="3A3A3A"/>
              </a:solidFill>
              <a:latin typeface="+mj-lt"/>
              <a:ea typeface="黑体" pitchFamily="2" charset="-122"/>
            </a:endParaRPr>
          </a:p>
        </p:txBody>
      </p:sp>
      <p:pic>
        <p:nvPicPr>
          <p:cNvPr id="114" name="Picture 113" descr="microsoft-wt.png"/>
          <p:cNvPicPr>
            <a:picLocks noChangeAspect="1"/>
          </p:cNvPicPr>
          <p:nvPr/>
        </p:nvPicPr>
        <p:blipFill>
          <a:blip r:embed="rId3" cstate="print"/>
          <a:stretch>
            <a:fillRect/>
          </a:stretch>
        </p:blipFill>
        <p:spPr>
          <a:xfrm>
            <a:off x="2280957" y="3165534"/>
            <a:ext cx="595170" cy="125621"/>
          </a:xfrm>
          <a:prstGeom prst="rect">
            <a:avLst/>
          </a:prstGeom>
        </p:spPr>
      </p:pic>
      <p:pic>
        <p:nvPicPr>
          <p:cNvPr id="115" name="Picture 114" descr="citrix-wt.png"/>
          <p:cNvPicPr>
            <a:picLocks noChangeAspect="1"/>
          </p:cNvPicPr>
          <p:nvPr/>
        </p:nvPicPr>
        <p:blipFill>
          <a:blip r:embed="rId4" cstate="print"/>
          <a:stretch>
            <a:fillRect/>
          </a:stretch>
        </p:blipFill>
        <p:spPr>
          <a:xfrm>
            <a:off x="1033031" y="3139634"/>
            <a:ext cx="385465" cy="186500"/>
          </a:xfrm>
          <a:prstGeom prst="rect">
            <a:avLst/>
          </a:prstGeom>
        </p:spPr>
      </p:pic>
      <p:pic>
        <p:nvPicPr>
          <p:cNvPr id="116" name="Picture 115" descr="vmware-wt.png"/>
          <p:cNvPicPr>
            <a:picLocks noChangeAspect="1"/>
          </p:cNvPicPr>
          <p:nvPr/>
        </p:nvPicPr>
        <p:blipFill>
          <a:blip r:embed="rId5" cstate="print"/>
          <a:stretch>
            <a:fillRect/>
          </a:stretch>
        </p:blipFill>
        <p:spPr>
          <a:xfrm>
            <a:off x="1525207" y="3165649"/>
            <a:ext cx="634115" cy="120696"/>
          </a:xfrm>
          <a:prstGeom prst="rect">
            <a:avLst/>
          </a:prstGeom>
        </p:spPr>
      </p:pic>
      <p:pic>
        <p:nvPicPr>
          <p:cNvPr id="118" name="Picture 117" descr="citrix-wt.png"/>
          <p:cNvPicPr>
            <a:picLocks noChangeAspect="1"/>
          </p:cNvPicPr>
          <p:nvPr/>
        </p:nvPicPr>
        <p:blipFill>
          <a:blip r:embed="rId6" cstate="print"/>
          <a:stretch>
            <a:fillRect/>
          </a:stretch>
        </p:blipFill>
        <p:spPr>
          <a:xfrm>
            <a:off x="1224774" y="2596910"/>
            <a:ext cx="564667" cy="273203"/>
          </a:xfrm>
          <a:prstGeom prst="rect">
            <a:avLst/>
          </a:prstGeom>
        </p:spPr>
      </p:pic>
      <p:pic>
        <p:nvPicPr>
          <p:cNvPr id="119" name="Picture 118" descr="vmware-wt.png"/>
          <p:cNvPicPr>
            <a:picLocks noChangeAspect="1"/>
          </p:cNvPicPr>
          <p:nvPr/>
        </p:nvPicPr>
        <p:blipFill>
          <a:blip r:embed="rId7" cstate="print"/>
          <a:stretch>
            <a:fillRect/>
          </a:stretch>
        </p:blipFill>
        <p:spPr>
          <a:xfrm>
            <a:off x="1963293" y="2661910"/>
            <a:ext cx="893663" cy="170098"/>
          </a:xfrm>
          <a:prstGeom prst="rect">
            <a:avLst/>
          </a:prstGeom>
        </p:spPr>
      </p:pic>
      <p:pic>
        <p:nvPicPr>
          <p:cNvPr id="244" name="Picture 243" descr="EMC-wt.png"/>
          <p:cNvPicPr>
            <a:picLocks noChangeAspect="1"/>
          </p:cNvPicPr>
          <p:nvPr/>
        </p:nvPicPr>
        <p:blipFill>
          <a:blip r:embed="rId8" cstate="print"/>
          <a:stretch>
            <a:fillRect/>
          </a:stretch>
        </p:blipFill>
        <p:spPr>
          <a:xfrm>
            <a:off x="713277" y="5505797"/>
            <a:ext cx="930196" cy="284798"/>
          </a:xfrm>
          <a:prstGeom prst="rect">
            <a:avLst/>
          </a:prstGeom>
        </p:spPr>
      </p:pic>
      <p:sp>
        <p:nvSpPr>
          <p:cNvPr id="182" name="TextBox 181"/>
          <p:cNvSpPr txBox="1"/>
          <p:nvPr/>
        </p:nvSpPr>
        <p:spPr>
          <a:xfrm>
            <a:off x="7429730" y="967566"/>
            <a:ext cx="1082348" cy="307777"/>
          </a:xfrm>
          <a:prstGeom prst="rect">
            <a:avLst/>
          </a:prstGeom>
          <a:noFill/>
        </p:spPr>
        <p:txBody>
          <a:bodyPr wrap="none" rtlCol="0">
            <a:spAutoFit/>
          </a:bodyPr>
          <a:lstStyle/>
          <a:p>
            <a:pPr algn="l" defTabSz="914400">
              <a:buNone/>
            </a:pPr>
            <a:r>
              <a:rPr lang="en-US" altLang="zh-CN" sz="1400" b="0" i="0" kern="1200" dirty="0">
                <a:solidFill>
                  <a:srgbClr val="3A3A3A"/>
                </a:solidFill>
                <a:latin typeface="+mj-lt"/>
                <a:ea typeface="黑体" pitchFamily="2" charset="-122"/>
              </a:rPr>
              <a:t>= </a:t>
            </a:r>
            <a:r>
              <a:rPr lang="zh-CN" altLang="en-US" sz="1400" b="0" i="0" kern="1200" dirty="0">
                <a:solidFill>
                  <a:srgbClr val="3A3A3A"/>
                </a:solidFill>
                <a:latin typeface="+mj-lt"/>
                <a:ea typeface="黑体" pitchFamily="2" charset="-122"/>
              </a:rPr>
              <a:t>思科产品</a:t>
            </a:r>
          </a:p>
        </p:txBody>
      </p:sp>
      <p:sp>
        <p:nvSpPr>
          <p:cNvPr id="203" name="Rectangle 202"/>
          <p:cNvSpPr/>
          <p:nvPr/>
        </p:nvSpPr>
        <p:spPr>
          <a:xfrm>
            <a:off x="6253802" y="1339448"/>
            <a:ext cx="2726223" cy="461665"/>
          </a:xfrm>
          <a:prstGeom prst="rect">
            <a:avLst/>
          </a:prstGeom>
        </p:spPr>
        <p:txBody>
          <a:bodyPr wrap="square">
            <a:spAutoFit/>
          </a:bodyPr>
          <a:lstStyle/>
          <a:p>
            <a:pPr algn="ctr" defTabSz="914400">
              <a:buNone/>
            </a:pPr>
            <a:r>
              <a:rPr lang="zh-CN" altLang="en-US" sz="1200" b="1" i="0" kern="1200" smtClean="0">
                <a:solidFill>
                  <a:srgbClr val="3A3A3A"/>
                </a:solidFill>
                <a:latin typeface="+mj-lt"/>
                <a:ea typeface="黑体" pitchFamily="2" charset="-122"/>
              </a:rPr>
              <a:t>虚拟化</a:t>
            </a:r>
            <a:br>
              <a:rPr lang="zh-CN" altLang="en-US" sz="1200" b="1" i="0" kern="1200" smtClean="0">
                <a:solidFill>
                  <a:srgbClr val="3A3A3A"/>
                </a:solidFill>
                <a:latin typeface="+mj-lt"/>
                <a:ea typeface="黑体" pitchFamily="2" charset="-122"/>
              </a:rPr>
            </a:br>
            <a:r>
              <a:rPr lang="zh-CN" altLang="en-US" sz="1200" b="1" i="0" kern="1200" smtClean="0">
                <a:solidFill>
                  <a:srgbClr val="3A3A3A"/>
                </a:solidFill>
                <a:latin typeface="+mj-lt"/>
                <a:ea typeface="黑体" pitchFamily="2" charset="-122"/>
              </a:rPr>
              <a:t>协作工作空间</a:t>
            </a:r>
            <a:endParaRPr lang="zh-CN" altLang="en-US" sz="1200" b="1" i="0" kern="1200">
              <a:solidFill>
                <a:srgbClr val="3A3A3A"/>
              </a:solidFill>
              <a:latin typeface="+mj-lt"/>
              <a:ea typeface="黑体" pitchFamily="2" charset="-122"/>
            </a:endParaRPr>
          </a:p>
        </p:txBody>
      </p:sp>
      <p:sp>
        <p:nvSpPr>
          <p:cNvPr id="215" name="Text Box 22"/>
          <p:cNvSpPr txBox="1">
            <a:spLocks noChangeArrowheads="1"/>
          </p:cNvSpPr>
          <p:nvPr/>
        </p:nvSpPr>
        <p:spPr bwMode="auto">
          <a:xfrm>
            <a:off x="7124309" y="2526563"/>
            <a:ext cx="1333891" cy="415498"/>
          </a:xfrm>
          <a:prstGeom prst="rect">
            <a:avLst/>
          </a:prstGeom>
          <a:noFill/>
          <a:ln w="9525">
            <a:noFill/>
            <a:miter lim="800000"/>
            <a:headEnd/>
            <a:tailEnd/>
          </a:ln>
        </p:spPr>
        <p:txBody>
          <a:bodyPr wrap="square">
            <a:spAutoFit/>
          </a:bodyPr>
          <a:lstStyle/>
          <a:p>
            <a:pPr algn="ctr" defTabSz="914400">
              <a:spcBef>
                <a:spcPct val="50000"/>
              </a:spcBef>
              <a:buNone/>
            </a:pPr>
            <a:r>
              <a:rPr lang="en-US" altLang="zh-CN" sz="1050" b="0" i="0" kern="1200" dirty="0">
                <a:solidFill>
                  <a:srgbClr val="3A3A3A"/>
                </a:solidFill>
                <a:latin typeface="+mj-lt"/>
                <a:ea typeface="黑体" pitchFamily="2" charset="-122"/>
              </a:rPr>
              <a:t>Cisco VXC 6215 </a:t>
            </a:r>
            <a:r>
              <a:rPr lang="en-US" altLang="zh-CN" sz="1050" b="0" i="0" kern="1200" dirty="0" smtClean="0">
                <a:solidFill>
                  <a:srgbClr val="3A3A3A"/>
                </a:solidFill>
                <a:latin typeface="+mj-lt"/>
                <a:ea typeface="黑体" pitchFamily="2" charset="-122"/>
              </a:rPr>
              <a:t/>
            </a:r>
            <a:br>
              <a:rPr lang="en-US" altLang="zh-CN" sz="1050" b="0" i="0" kern="1200" dirty="0" smtClean="0">
                <a:solidFill>
                  <a:srgbClr val="3A3A3A"/>
                </a:solidFill>
                <a:latin typeface="+mj-lt"/>
                <a:ea typeface="黑体" pitchFamily="2" charset="-122"/>
              </a:rPr>
            </a:br>
            <a:r>
              <a:rPr lang="zh-CN" altLang="en-US" sz="1050" b="0" i="0" kern="1200" dirty="0" smtClean="0">
                <a:solidFill>
                  <a:srgbClr val="3A3A3A"/>
                </a:solidFill>
                <a:latin typeface="+mj-lt"/>
                <a:ea typeface="黑体" pitchFamily="2" charset="-122"/>
              </a:rPr>
              <a:t>瘦</a:t>
            </a:r>
            <a:r>
              <a:rPr lang="zh-CN" altLang="en-US" sz="1050" b="0" i="0" kern="1200" dirty="0">
                <a:solidFill>
                  <a:srgbClr val="3A3A3A"/>
                </a:solidFill>
                <a:latin typeface="+mj-lt"/>
                <a:ea typeface="黑体" pitchFamily="2" charset="-122"/>
              </a:rPr>
              <a:t>客户端</a:t>
            </a:r>
          </a:p>
        </p:txBody>
      </p:sp>
      <p:sp>
        <p:nvSpPr>
          <p:cNvPr id="104" name="TextBox 149"/>
          <p:cNvSpPr txBox="1">
            <a:spLocks noChangeArrowheads="1"/>
          </p:cNvSpPr>
          <p:nvPr/>
        </p:nvSpPr>
        <p:spPr bwMode="auto">
          <a:xfrm>
            <a:off x="6735083" y="1844715"/>
            <a:ext cx="1788884" cy="244682"/>
          </a:xfrm>
          <a:prstGeom prst="rect">
            <a:avLst/>
          </a:prstGeom>
          <a:noFill/>
          <a:ln w="9525">
            <a:noFill/>
            <a:miter lim="800000"/>
            <a:headEnd/>
            <a:tailEnd/>
          </a:ln>
        </p:spPr>
        <p:txBody>
          <a:bodyPr wrap="square">
            <a:spAutoFit/>
          </a:bodyPr>
          <a:lstStyle/>
          <a:p>
            <a:pPr algn="ctr" defTabSz="914400">
              <a:lnSpc>
                <a:spcPct val="90000"/>
              </a:lnSpc>
              <a:buNone/>
            </a:pPr>
            <a:r>
              <a:rPr lang="zh-CN" altLang="en-US" sz="1100" b="0" i="0" kern="1200">
                <a:solidFill>
                  <a:srgbClr val="3A3A3A"/>
                </a:solidFill>
                <a:latin typeface="+mj-lt"/>
                <a:ea typeface="黑体" pitchFamily="2" charset="-122"/>
              </a:rPr>
              <a:t>思科虚拟化体验</a:t>
            </a:r>
            <a:r>
              <a:rPr lang="zh-CN" altLang="en-US" sz="1100" b="0" i="0" kern="1200" smtClean="0">
                <a:solidFill>
                  <a:srgbClr val="3A3A3A"/>
                </a:solidFill>
                <a:latin typeface="+mj-lt"/>
                <a:ea typeface="黑体" pitchFamily="2" charset="-122"/>
              </a:rPr>
              <a:t>客户端</a:t>
            </a:r>
            <a:endParaRPr lang="zh-CN" altLang="en-US" sz="900" kern="1200">
              <a:solidFill>
                <a:srgbClr val="3A3A3A"/>
              </a:solidFill>
              <a:latin typeface="+mj-lt"/>
              <a:ea typeface="黑体" pitchFamily="2" charset="-122"/>
            </a:endParaRPr>
          </a:p>
        </p:txBody>
      </p:sp>
      <p:pic>
        <p:nvPicPr>
          <p:cNvPr id="153" name="Picture 152" descr="BP_3q_back_01.png"/>
          <p:cNvPicPr>
            <a:picLocks noChangeAspect="1"/>
          </p:cNvPicPr>
          <p:nvPr/>
        </p:nvPicPr>
        <p:blipFill>
          <a:blip r:embed="rId9" cstate="screen"/>
          <a:srcRect/>
          <a:stretch>
            <a:fillRect/>
          </a:stretch>
        </p:blipFill>
        <p:spPr>
          <a:xfrm>
            <a:off x="6557904" y="3700416"/>
            <a:ext cx="1033510" cy="797287"/>
          </a:xfrm>
          <a:prstGeom prst="rect">
            <a:avLst/>
          </a:prstGeom>
        </p:spPr>
      </p:pic>
      <p:pic>
        <p:nvPicPr>
          <p:cNvPr id="160" name="Picture 159"/>
          <p:cNvPicPr>
            <a:picLocks noChangeAspect="1"/>
          </p:cNvPicPr>
          <p:nvPr/>
        </p:nvPicPr>
        <p:blipFill>
          <a:blip r:embed="rId10" cstate="print"/>
          <a:stretch>
            <a:fillRect/>
          </a:stretch>
        </p:blipFill>
        <p:spPr>
          <a:xfrm>
            <a:off x="8253718" y="3863787"/>
            <a:ext cx="383552" cy="667047"/>
          </a:xfrm>
          <a:prstGeom prst="rect">
            <a:avLst/>
          </a:prstGeom>
          <a:effectLst/>
        </p:spPr>
      </p:pic>
      <p:pic>
        <p:nvPicPr>
          <p:cNvPr id="167" name="Picture 166" descr="SlimBig.png"/>
          <p:cNvPicPr>
            <a:picLocks noChangeAspect="1"/>
          </p:cNvPicPr>
          <p:nvPr/>
        </p:nvPicPr>
        <p:blipFill>
          <a:blip r:embed="rId11" cstate="screen"/>
          <a:stretch>
            <a:fillRect/>
          </a:stretch>
        </p:blipFill>
        <p:spPr>
          <a:xfrm>
            <a:off x="6786420" y="2521913"/>
            <a:ext cx="429292" cy="733846"/>
          </a:xfrm>
          <a:prstGeom prst="rect">
            <a:avLst/>
          </a:prstGeom>
        </p:spPr>
      </p:pic>
      <p:pic>
        <p:nvPicPr>
          <p:cNvPr id="174" name="Picture 173" descr="tablet2.png"/>
          <p:cNvPicPr>
            <a:picLocks noChangeAspect="1"/>
          </p:cNvPicPr>
          <p:nvPr/>
        </p:nvPicPr>
        <p:blipFill>
          <a:blip r:embed="rId12" cstate="screen"/>
          <a:stretch>
            <a:fillRect/>
          </a:stretch>
        </p:blipFill>
        <p:spPr>
          <a:xfrm>
            <a:off x="6861993" y="4635091"/>
            <a:ext cx="705472" cy="555826"/>
          </a:xfrm>
          <a:prstGeom prst="rect">
            <a:avLst/>
          </a:prstGeom>
          <a:effectLst>
            <a:outerShdw blurRad="50800" dist="38100" dir="5400000" algn="t" rotWithShape="0">
              <a:prstClr val="black">
                <a:alpha val="40000"/>
              </a:prstClr>
            </a:outerShdw>
            <a:reflection blurRad="6350" stA="52000" endA="300" endPos="35000" dir="5400000" sy="-100000" algn="bl" rotWithShape="0"/>
          </a:effectLst>
          <a:scene3d>
            <a:camera prst="perspectiveHeroicExtremeRightFacing" fov="2700000">
              <a:rot lat="595527" lon="20100063" rev="0"/>
            </a:camera>
            <a:lightRig rig="threePt" dir="t"/>
          </a:scene3d>
          <a:sp3d>
            <a:bevelT/>
          </a:sp3d>
        </p:spPr>
      </p:pic>
      <p:sp>
        <p:nvSpPr>
          <p:cNvPr id="175" name="TextBox 149"/>
          <p:cNvSpPr txBox="1">
            <a:spLocks noChangeArrowheads="1"/>
          </p:cNvSpPr>
          <p:nvPr/>
        </p:nvSpPr>
        <p:spPr bwMode="auto">
          <a:xfrm>
            <a:off x="7493651" y="4677665"/>
            <a:ext cx="911209" cy="38318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en-US" altLang="zh-CN" sz="1050" b="0" i="0" kern="1200" dirty="0" err="1">
                <a:solidFill>
                  <a:srgbClr val="3A3A3A"/>
                </a:solidFill>
                <a:latin typeface="+mj-lt"/>
                <a:ea typeface="黑体" pitchFamily="2" charset="-122"/>
              </a:rPr>
              <a:t>Cius</a:t>
            </a:r>
            <a:r>
              <a:rPr lang="en-US" altLang="zh-CN" sz="1050" b="0" i="0" kern="1200" dirty="0">
                <a:solidFill>
                  <a:srgbClr val="3A3A3A"/>
                </a:solidFill>
                <a:latin typeface="+mj-lt"/>
                <a:ea typeface="黑体" pitchFamily="2" charset="-122"/>
              </a:rPr>
              <a:t> </a:t>
            </a:r>
            <a:r>
              <a:rPr lang="zh-CN" altLang="en-US" sz="1050" b="0" i="0" kern="1200" dirty="0">
                <a:solidFill>
                  <a:srgbClr val="3A3A3A"/>
                </a:solidFill>
                <a:latin typeface="+mj-lt"/>
                <a:ea typeface="黑体" pitchFamily="2" charset="-122"/>
              </a:rPr>
              <a:t>企业平板</a:t>
            </a:r>
            <a:r>
              <a:rPr lang="zh-CN" altLang="en-US" sz="1050" b="0" i="0" kern="1200" dirty="0" smtClean="0">
                <a:solidFill>
                  <a:srgbClr val="3A3A3A"/>
                </a:solidFill>
                <a:latin typeface="+mj-lt"/>
                <a:ea typeface="黑体" pitchFamily="2" charset="-122"/>
              </a:rPr>
              <a:t>电脑</a:t>
            </a:r>
            <a:endParaRPr lang="zh-CN" altLang="en-US" sz="800" kern="1200" dirty="0">
              <a:solidFill>
                <a:srgbClr val="3A3A3A"/>
              </a:solidFill>
              <a:latin typeface="+mj-lt"/>
              <a:ea typeface="黑体" pitchFamily="2" charset="-122"/>
            </a:endParaRPr>
          </a:p>
        </p:txBody>
      </p:sp>
      <p:sp>
        <p:nvSpPr>
          <p:cNvPr id="176" name="Text Box 22"/>
          <p:cNvSpPr txBox="1">
            <a:spLocks noChangeArrowheads="1"/>
          </p:cNvSpPr>
          <p:nvPr/>
        </p:nvSpPr>
        <p:spPr bwMode="auto">
          <a:xfrm>
            <a:off x="6603392" y="3244704"/>
            <a:ext cx="1359508" cy="430887"/>
          </a:xfrm>
          <a:prstGeom prst="rect">
            <a:avLst/>
          </a:prstGeom>
          <a:noFill/>
          <a:ln w="9525">
            <a:noFill/>
            <a:miter lim="800000"/>
            <a:headEnd/>
            <a:tailEnd/>
          </a:ln>
        </p:spPr>
        <p:txBody>
          <a:bodyPr wrap="square">
            <a:spAutoFit/>
          </a:bodyPr>
          <a:lstStyle/>
          <a:p>
            <a:pPr algn="ctr" defTabSz="914400">
              <a:spcBef>
                <a:spcPct val="50000"/>
              </a:spcBef>
              <a:buNone/>
            </a:pPr>
            <a:r>
              <a:rPr lang="en-US" altLang="zh-CN" sz="1050" b="0" i="0" kern="1200" dirty="0">
                <a:solidFill>
                  <a:srgbClr val="3A3A3A"/>
                </a:solidFill>
                <a:latin typeface="+mj-lt"/>
                <a:ea typeface="黑体" pitchFamily="2" charset="-122"/>
              </a:rPr>
              <a:t>Cisco VXC 4000 PC </a:t>
            </a:r>
            <a:r>
              <a:rPr lang="zh-CN" altLang="en-US" sz="1050" b="0" i="0" kern="1200" dirty="0">
                <a:solidFill>
                  <a:srgbClr val="3A3A3A"/>
                </a:solidFill>
                <a:latin typeface="+mj-lt"/>
                <a:ea typeface="黑体" pitchFamily="2" charset="-122"/>
              </a:rPr>
              <a:t>客户端</a:t>
            </a:r>
          </a:p>
        </p:txBody>
      </p:sp>
      <p:sp>
        <p:nvSpPr>
          <p:cNvPr id="177" name="Text Box 22"/>
          <p:cNvSpPr txBox="1">
            <a:spLocks noChangeArrowheads="1"/>
          </p:cNvSpPr>
          <p:nvPr/>
        </p:nvSpPr>
        <p:spPr bwMode="auto">
          <a:xfrm>
            <a:off x="7433972" y="3834990"/>
            <a:ext cx="909928" cy="738664"/>
          </a:xfrm>
          <a:prstGeom prst="rect">
            <a:avLst/>
          </a:prstGeom>
          <a:noFill/>
          <a:ln w="9525">
            <a:noFill/>
            <a:miter lim="800000"/>
            <a:headEnd/>
            <a:tailEnd/>
          </a:ln>
        </p:spPr>
        <p:txBody>
          <a:bodyPr wrap="square">
            <a:spAutoFit/>
          </a:bodyPr>
          <a:lstStyle/>
          <a:p>
            <a:pPr algn="ctr" defTabSz="914400">
              <a:spcBef>
                <a:spcPct val="50000"/>
              </a:spcBef>
              <a:buNone/>
            </a:pPr>
            <a:r>
              <a:rPr lang="en-US" altLang="zh-CN" sz="1050" b="0" i="0" kern="1200" dirty="0">
                <a:solidFill>
                  <a:srgbClr val="3A3A3A"/>
                </a:solidFill>
                <a:latin typeface="+mj-lt"/>
                <a:ea typeface="黑体" pitchFamily="2" charset="-122"/>
              </a:rPr>
              <a:t>Cisco VXC 22xx </a:t>
            </a:r>
            <a:r>
              <a:rPr lang="zh-CN" altLang="en-US" sz="1050" b="0" i="0" kern="1200" dirty="0">
                <a:solidFill>
                  <a:srgbClr val="3A3A3A"/>
                </a:solidFill>
                <a:latin typeface="+mj-lt"/>
                <a:ea typeface="黑体" pitchFamily="2" charset="-122"/>
              </a:rPr>
              <a:t>与 </a:t>
            </a:r>
            <a:r>
              <a:rPr lang="en-US" altLang="zh-CN" sz="1050" b="0" i="0" kern="1200" dirty="0">
                <a:solidFill>
                  <a:srgbClr val="3A3A3A"/>
                </a:solidFill>
                <a:latin typeface="+mj-lt"/>
                <a:ea typeface="黑体" pitchFamily="2" charset="-122"/>
              </a:rPr>
              <a:t>21xx </a:t>
            </a:r>
            <a:r>
              <a:rPr lang="zh-CN" altLang="en-US" sz="1050" b="0" i="0" kern="1200" dirty="0" smtClean="0">
                <a:solidFill>
                  <a:srgbClr val="3A3A3A"/>
                </a:solidFill>
                <a:latin typeface="+mj-lt"/>
                <a:ea typeface="黑体" pitchFamily="2" charset="-122"/>
              </a:rPr>
              <a:t>零</a:t>
            </a:r>
            <a:r>
              <a:rPr lang="en-US" altLang="zh-CN" sz="1050" b="0" i="0" kern="1200" dirty="0" smtClean="0">
                <a:solidFill>
                  <a:srgbClr val="3A3A3A"/>
                </a:solidFill>
                <a:latin typeface="+mj-lt"/>
                <a:ea typeface="黑体" pitchFamily="2" charset="-122"/>
              </a:rPr>
              <a:t/>
            </a:r>
            <a:br>
              <a:rPr lang="en-US" altLang="zh-CN" sz="1050" b="0" i="0" kern="1200" dirty="0" smtClean="0">
                <a:solidFill>
                  <a:srgbClr val="3A3A3A"/>
                </a:solidFill>
                <a:latin typeface="+mj-lt"/>
                <a:ea typeface="黑体" pitchFamily="2" charset="-122"/>
              </a:rPr>
            </a:br>
            <a:r>
              <a:rPr lang="zh-CN" altLang="en-US" sz="1050" b="0" i="0" kern="1200" dirty="0" smtClean="0">
                <a:solidFill>
                  <a:srgbClr val="3A3A3A"/>
                </a:solidFill>
                <a:latin typeface="+mj-lt"/>
                <a:ea typeface="黑体" pitchFamily="2" charset="-122"/>
              </a:rPr>
              <a:t>客户端</a:t>
            </a:r>
            <a:endParaRPr lang="zh-CN" altLang="en-US" sz="1050" b="0" i="0" kern="1200" dirty="0">
              <a:solidFill>
                <a:srgbClr val="3A3A3A"/>
              </a:solidFill>
              <a:latin typeface="+mj-lt"/>
              <a:ea typeface="黑体" pitchFamily="2" charset="-122"/>
            </a:endParaRPr>
          </a:p>
        </p:txBody>
      </p:sp>
      <p:pic>
        <p:nvPicPr>
          <p:cNvPr id="196"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7288433" y="227166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7" name="TextBox 196"/>
          <p:cNvSpPr txBox="1"/>
          <p:nvPr/>
        </p:nvSpPr>
        <p:spPr>
          <a:xfrm>
            <a:off x="7504093" y="2252616"/>
            <a:ext cx="954107" cy="261610"/>
          </a:xfrm>
          <a:prstGeom prst="rect">
            <a:avLst/>
          </a:prstGeom>
          <a:noFill/>
        </p:spPr>
        <p:txBody>
          <a:bodyPr wrap="none" rtlCol="0">
            <a:spAutoFit/>
          </a:bodyPr>
          <a:lstStyle/>
          <a:p>
            <a:pPr algn="l" defTabSz="914400">
              <a:buNone/>
            </a:pPr>
            <a:r>
              <a:rPr lang="zh-CN" sz="1050" b="0" i="0" kern="1200">
                <a:solidFill>
                  <a:srgbClr val="3A3A3A"/>
                </a:solidFill>
                <a:latin typeface="Arial"/>
                <a:ea typeface="+mn-ea"/>
                <a:cs typeface="+mn-cs"/>
              </a:rPr>
              <a:t>AnyConnect</a:t>
            </a:r>
          </a:p>
        </p:txBody>
      </p:sp>
      <p:grpSp>
        <p:nvGrpSpPr>
          <p:cNvPr id="11" name="Group 29"/>
          <p:cNvGrpSpPr/>
          <p:nvPr/>
        </p:nvGrpSpPr>
        <p:grpSpPr>
          <a:xfrm>
            <a:off x="5042866" y="3429104"/>
            <a:ext cx="852488" cy="585342"/>
            <a:chOff x="-2248184" y="4919189"/>
            <a:chExt cx="852488" cy="585342"/>
          </a:xfrm>
        </p:grpSpPr>
        <p:sp>
          <p:nvSpPr>
            <p:cNvPr id="70" name="TextBox 149"/>
            <p:cNvSpPr txBox="1">
              <a:spLocks noChangeArrowheads="1"/>
            </p:cNvSpPr>
            <p:nvPr/>
          </p:nvSpPr>
          <p:spPr bwMode="auto">
            <a:xfrm>
              <a:off x="-2248184" y="5257027"/>
              <a:ext cx="852488" cy="247504"/>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zh-CN" sz="1100" b="0" i="0" kern="1200" dirty="0">
                  <a:solidFill>
                    <a:srgbClr val="3A3A3A"/>
                  </a:solidFill>
                  <a:latin typeface="Arial"/>
                  <a:ea typeface="+mn-ea"/>
                  <a:cs typeface="+mn-cs"/>
                </a:rPr>
                <a:t>WAAS </a:t>
              </a:r>
            </a:p>
          </p:txBody>
        </p:sp>
        <p:pic>
          <p:nvPicPr>
            <p:cNvPr id="140" name="Picture 5" descr="WAE"/>
            <p:cNvPicPr>
              <a:picLocks noChangeAspect="1" noChangeArrowheads="1"/>
            </p:cNvPicPr>
            <p:nvPr/>
          </p:nvPicPr>
          <p:blipFill>
            <a:blip r:embed="rId14" cstate="print"/>
            <a:srcRect/>
            <a:stretch>
              <a:fillRect/>
            </a:stretch>
          </p:blipFill>
          <p:spPr bwMode="auto">
            <a:xfrm>
              <a:off x="-2015518" y="4919189"/>
              <a:ext cx="463551" cy="315912"/>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229" name="Rectangle 228"/>
          <p:cNvSpPr/>
          <p:nvPr/>
        </p:nvSpPr>
        <p:spPr>
          <a:xfrm>
            <a:off x="4575999" y="1363605"/>
            <a:ext cx="1031051" cy="461665"/>
          </a:xfrm>
          <a:prstGeom prst="rect">
            <a:avLst/>
          </a:prstGeom>
        </p:spPr>
        <p:txBody>
          <a:bodyPr wrap="none">
            <a:spAutoFit/>
          </a:bodyPr>
          <a:lstStyle/>
          <a:p>
            <a:pPr algn="ctr" defTabSz="914400">
              <a:buNone/>
            </a:pPr>
            <a:r>
              <a:rPr lang="zh-CN" altLang="en-US" sz="1200" b="1" i="0" kern="1200" dirty="0" smtClean="0">
                <a:solidFill>
                  <a:srgbClr val="3A3A3A"/>
                </a:solidFill>
                <a:latin typeface="+mj-lt"/>
                <a:ea typeface="黑体" pitchFamily="2" charset="-122"/>
              </a:rPr>
              <a:t>虚拟化认知 </a:t>
            </a:r>
            <a:endParaRPr lang="zh-CN" altLang="en-US" sz="1200" b="1" kern="1200" dirty="0" smtClean="0">
              <a:solidFill>
                <a:srgbClr val="3A3A3A"/>
              </a:solidFill>
              <a:latin typeface="+mj-lt"/>
              <a:ea typeface="黑体" pitchFamily="2" charset="-122"/>
            </a:endParaRPr>
          </a:p>
          <a:p>
            <a:pPr algn="ctr" defTabSz="914400">
              <a:buNone/>
            </a:pPr>
            <a:r>
              <a:rPr lang="zh-CN" altLang="en-US" sz="1200" b="1" i="0" kern="1200" dirty="0" smtClean="0">
                <a:solidFill>
                  <a:srgbClr val="3A3A3A"/>
                </a:solidFill>
                <a:latin typeface="+mj-lt"/>
                <a:ea typeface="黑体" pitchFamily="2" charset="-122"/>
              </a:rPr>
              <a:t>无边界网络</a:t>
            </a:r>
            <a:endParaRPr lang="zh-CN" altLang="en-US" sz="1200" b="1" i="0" kern="1200" dirty="0">
              <a:solidFill>
                <a:srgbClr val="3A3A3A"/>
              </a:solidFill>
              <a:latin typeface="+mj-lt"/>
              <a:ea typeface="黑体" pitchFamily="2" charset="-122"/>
            </a:endParaRPr>
          </a:p>
        </p:txBody>
      </p:sp>
      <p:grpSp>
        <p:nvGrpSpPr>
          <p:cNvPr id="12" name="Group 30"/>
          <p:cNvGrpSpPr/>
          <p:nvPr/>
        </p:nvGrpSpPr>
        <p:grpSpPr>
          <a:xfrm>
            <a:off x="4787425" y="4599855"/>
            <a:ext cx="1267631" cy="691523"/>
            <a:chOff x="-2436313" y="3705100"/>
            <a:chExt cx="1267631" cy="691523"/>
          </a:xfrm>
        </p:grpSpPr>
        <p:sp>
          <p:nvSpPr>
            <p:cNvPr id="184" name="TextBox 149"/>
            <p:cNvSpPr txBox="1">
              <a:spLocks noChangeArrowheads="1"/>
            </p:cNvSpPr>
            <p:nvPr/>
          </p:nvSpPr>
          <p:spPr bwMode="auto">
            <a:xfrm>
              <a:off x="-2436313" y="3705100"/>
              <a:ext cx="1267631" cy="24468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zh-CN" sz="1100" b="0" i="0" kern="1200" dirty="0">
                  <a:solidFill>
                    <a:srgbClr val="3A3A3A"/>
                  </a:solidFill>
                  <a:latin typeface="+mj-lt"/>
                  <a:ea typeface="黑体" pitchFamily="2" charset="-122"/>
                </a:rPr>
                <a:t>路由 </a:t>
              </a:r>
            </a:p>
          </p:txBody>
        </p:sp>
        <p:grpSp>
          <p:nvGrpSpPr>
            <p:cNvPr id="13" name="Group 168"/>
            <p:cNvGrpSpPr/>
            <p:nvPr/>
          </p:nvGrpSpPr>
          <p:grpSpPr>
            <a:xfrm>
              <a:off x="-2088874" y="4001350"/>
              <a:ext cx="552449" cy="395273"/>
              <a:chOff x="2813914" y="2776525"/>
              <a:chExt cx="703176" cy="503083"/>
            </a:xfrm>
          </p:grpSpPr>
          <p:sp>
            <p:nvSpPr>
              <p:cNvPr id="1035" name="Freeform 11"/>
              <p:cNvSpPr>
                <a:spLocks/>
              </p:cNvSpPr>
              <p:nvPr/>
            </p:nvSpPr>
            <p:spPr bwMode="auto">
              <a:xfrm>
                <a:off x="2813914" y="2990684"/>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6" name="Freeform 12"/>
              <p:cNvSpPr>
                <a:spLocks/>
              </p:cNvSpPr>
              <p:nvPr/>
            </p:nvSpPr>
            <p:spPr bwMode="auto">
              <a:xfrm>
                <a:off x="2851376" y="2982901"/>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7" name="Freeform 13"/>
              <p:cNvSpPr>
                <a:spLocks/>
              </p:cNvSpPr>
              <p:nvPr/>
            </p:nvSpPr>
            <p:spPr bwMode="auto">
              <a:xfrm>
                <a:off x="2861400" y="2900930"/>
                <a:ext cx="655690" cy="206377"/>
              </a:xfrm>
              <a:custGeom>
                <a:avLst/>
                <a:gdLst/>
                <a:ahLst/>
                <a:cxnLst>
                  <a:cxn ang="0">
                    <a:pos x="0" y="0"/>
                  </a:cxn>
                  <a:cxn ang="0">
                    <a:pos x="0" y="130"/>
                  </a:cxn>
                  <a:cxn ang="0">
                    <a:pos x="413" y="130"/>
                  </a:cxn>
                  <a:cxn ang="0">
                    <a:pos x="413" y="0"/>
                  </a:cxn>
                  <a:cxn ang="0">
                    <a:pos x="0" y="0"/>
                  </a:cxn>
                  <a:cxn ang="0">
                    <a:pos x="0" y="0"/>
                  </a:cxn>
                </a:cxnLst>
                <a:rect l="0" t="0" r="r" b="b"/>
                <a:pathLst>
                  <a:path w="413" h="130">
                    <a:moveTo>
                      <a:pt x="0" y="0"/>
                    </a:moveTo>
                    <a:lnTo>
                      <a:pt x="0" y="130"/>
                    </a:lnTo>
                    <a:lnTo>
                      <a:pt x="413" y="130"/>
                    </a:lnTo>
                    <a:lnTo>
                      <a:pt x="413" y="0"/>
                    </a:lnTo>
                    <a:lnTo>
                      <a:pt x="0" y="0"/>
                    </a:lnTo>
                    <a:lnTo>
                      <a:pt x="0" y="0"/>
                    </a:ln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8" name="Freeform 14"/>
              <p:cNvSpPr>
                <a:spLocks/>
              </p:cNvSpPr>
              <p:nvPr/>
            </p:nvSpPr>
            <p:spPr bwMode="auto">
              <a:xfrm>
                <a:off x="2851376" y="2776526"/>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9" name="Freeform 15"/>
              <p:cNvSpPr>
                <a:spLocks/>
              </p:cNvSpPr>
              <p:nvPr/>
            </p:nvSpPr>
            <p:spPr bwMode="auto">
              <a:xfrm>
                <a:off x="2851376" y="2776525"/>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0" name="Freeform 16"/>
              <p:cNvSpPr>
                <a:spLocks/>
              </p:cNvSpPr>
              <p:nvPr/>
            </p:nvSpPr>
            <p:spPr bwMode="auto">
              <a:xfrm>
                <a:off x="3186366" y="2814626"/>
                <a:ext cx="215917" cy="95250"/>
              </a:xfrm>
              <a:custGeom>
                <a:avLst/>
                <a:gdLst/>
                <a:ahLst/>
                <a:cxnLst>
                  <a:cxn ang="0">
                    <a:pos x="0" y="47"/>
                  </a:cxn>
                  <a:cxn ang="0">
                    <a:pos x="31" y="60"/>
                  </a:cxn>
                  <a:cxn ang="0">
                    <a:pos x="102" y="23"/>
                  </a:cxn>
                  <a:cxn ang="0">
                    <a:pos x="136" y="34"/>
                  </a:cxn>
                  <a:cxn ang="0">
                    <a:pos x="119" y="0"/>
                  </a:cxn>
                  <a:cxn ang="0">
                    <a:pos x="32" y="0"/>
                  </a:cxn>
                  <a:cxn ang="0">
                    <a:pos x="68" y="12"/>
                  </a:cxn>
                  <a:cxn ang="0">
                    <a:pos x="0" y="47"/>
                  </a:cxn>
                  <a:cxn ang="0">
                    <a:pos x="0" y="47"/>
                  </a:cxn>
                </a:cxnLst>
                <a:rect l="0" t="0" r="r" b="b"/>
                <a:pathLst>
                  <a:path w="136" h="60">
                    <a:moveTo>
                      <a:pt x="0" y="47"/>
                    </a:moveTo>
                    <a:lnTo>
                      <a:pt x="31" y="60"/>
                    </a:lnTo>
                    <a:lnTo>
                      <a:pt x="102" y="23"/>
                    </a:lnTo>
                    <a:lnTo>
                      <a:pt x="136" y="34"/>
                    </a:lnTo>
                    <a:lnTo>
                      <a:pt x="119" y="0"/>
                    </a:lnTo>
                    <a:lnTo>
                      <a:pt x="32" y="0"/>
                    </a:lnTo>
                    <a:lnTo>
                      <a:pt x="68" y="12"/>
                    </a:lnTo>
                    <a:lnTo>
                      <a:pt x="0" y="4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1" name="Freeform 17"/>
              <p:cNvSpPr>
                <a:spLocks/>
              </p:cNvSpPr>
              <p:nvPr/>
            </p:nvSpPr>
            <p:spPr bwMode="auto">
              <a:xfrm>
                <a:off x="2952984" y="2927337"/>
                <a:ext cx="214329" cy="93663"/>
              </a:xfrm>
              <a:custGeom>
                <a:avLst/>
                <a:gdLst/>
                <a:ahLst/>
                <a:cxnLst>
                  <a:cxn ang="0">
                    <a:pos x="135" y="13"/>
                  </a:cxn>
                  <a:cxn ang="0">
                    <a:pos x="105" y="0"/>
                  </a:cxn>
                  <a:cxn ang="0">
                    <a:pos x="33" y="37"/>
                  </a:cxn>
                  <a:cxn ang="0">
                    <a:pos x="0" y="27"/>
                  </a:cxn>
                  <a:cxn ang="0">
                    <a:pos x="17" y="59"/>
                  </a:cxn>
                  <a:cxn ang="0">
                    <a:pos x="103" y="59"/>
                  </a:cxn>
                  <a:cxn ang="0">
                    <a:pos x="68" y="48"/>
                  </a:cxn>
                  <a:cxn ang="0">
                    <a:pos x="135" y="13"/>
                  </a:cxn>
                  <a:cxn ang="0">
                    <a:pos x="135" y="13"/>
                  </a:cxn>
                </a:cxnLst>
                <a:rect l="0" t="0" r="r" b="b"/>
                <a:pathLst>
                  <a:path w="135" h="59">
                    <a:moveTo>
                      <a:pt x="135" y="13"/>
                    </a:moveTo>
                    <a:lnTo>
                      <a:pt x="105" y="0"/>
                    </a:lnTo>
                    <a:lnTo>
                      <a:pt x="33" y="37"/>
                    </a:lnTo>
                    <a:lnTo>
                      <a:pt x="0" y="27"/>
                    </a:lnTo>
                    <a:lnTo>
                      <a:pt x="17" y="59"/>
                    </a:lnTo>
                    <a:lnTo>
                      <a:pt x="103" y="59"/>
                    </a:lnTo>
                    <a:lnTo>
                      <a:pt x="68" y="48"/>
                    </a:lnTo>
                    <a:lnTo>
                      <a:pt x="135" y="13"/>
                    </a:lnTo>
                    <a:lnTo>
                      <a:pt x="13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2" name="Freeform 18"/>
              <p:cNvSpPr>
                <a:spLocks/>
              </p:cNvSpPr>
              <p:nvPr/>
            </p:nvSpPr>
            <p:spPr bwMode="auto">
              <a:xfrm>
                <a:off x="2964098" y="2813041"/>
                <a:ext cx="214329" cy="93663"/>
              </a:xfrm>
              <a:custGeom>
                <a:avLst/>
                <a:gdLst/>
                <a:ahLst/>
                <a:cxnLst>
                  <a:cxn ang="0">
                    <a:pos x="0" y="13"/>
                  </a:cxn>
                  <a:cxn ang="0">
                    <a:pos x="30" y="0"/>
                  </a:cxn>
                  <a:cxn ang="0">
                    <a:pos x="102" y="37"/>
                  </a:cxn>
                  <a:cxn ang="0">
                    <a:pos x="135" y="26"/>
                  </a:cxn>
                  <a:cxn ang="0">
                    <a:pos x="118" y="59"/>
                  </a:cxn>
                  <a:cxn ang="0">
                    <a:pos x="32" y="59"/>
                  </a:cxn>
                  <a:cxn ang="0">
                    <a:pos x="67" y="48"/>
                  </a:cxn>
                  <a:cxn ang="0">
                    <a:pos x="0" y="13"/>
                  </a:cxn>
                  <a:cxn ang="0">
                    <a:pos x="0" y="13"/>
                  </a:cxn>
                </a:cxnLst>
                <a:rect l="0" t="0" r="r" b="b"/>
                <a:pathLst>
                  <a:path w="135" h="59">
                    <a:moveTo>
                      <a:pt x="0" y="13"/>
                    </a:moveTo>
                    <a:lnTo>
                      <a:pt x="30" y="0"/>
                    </a:lnTo>
                    <a:lnTo>
                      <a:pt x="102" y="37"/>
                    </a:lnTo>
                    <a:lnTo>
                      <a:pt x="135" y="26"/>
                    </a:lnTo>
                    <a:lnTo>
                      <a:pt x="118" y="59"/>
                    </a:lnTo>
                    <a:lnTo>
                      <a:pt x="32" y="59"/>
                    </a:lnTo>
                    <a:lnTo>
                      <a:pt x="67" y="48"/>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3" name="Freeform 19"/>
              <p:cNvSpPr>
                <a:spLocks/>
              </p:cNvSpPr>
              <p:nvPr/>
            </p:nvSpPr>
            <p:spPr bwMode="auto">
              <a:xfrm>
                <a:off x="3180015" y="2933690"/>
                <a:ext cx="215917" cy="93663"/>
              </a:xfrm>
              <a:custGeom>
                <a:avLst/>
                <a:gdLst/>
                <a:ahLst/>
                <a:cxnLst>
                  <a:cxn ang="0">
                    <a:pos x="136" y="46"/>
                  </a:cxn>
                  <a:cxn ang="0">
                    <a:pos x="105" y="59"/>
                  </a:cxn>
                  <a:cxn ang="0">
                    <a:pos x="33" y="23"/>
                  </a:cxn>
                  <a:cxn ang="0">
                    <a:pos x="0" y="33"/>
                  </a:cxn>
                  <a:cxn ang="0">
                    <a:pos x="18" y="0"/>
                  </a:cxn>
                  <a:cxn ang="0">
                    <a:pos x="104" y="0"/>
                  </a:cxn>
                  <a:cxn ang="0">
                    <a:pos x="68" y="11"/>
                  </a:cxn>
                  <a:cxn ang="0">
                    <a:pos x="136" y="46"/>
                  </a:cxn>
                  <a:cxn ang="0">
                    <a:pos x="136" y="46"/>
                  </a:cxn>
                </a:cxnLst>
                <a:rect l="0" t="0" r="r" b="b"/>
                <a:pathLst>
                  <a:path w="136" h="59">
                    <a:moveTo>
                      <a:pt x="136" y="46"/>
                    </a:moveTo>
                    <a:lnTo>
                      <a:pt x="105" y="59"/>
                    </a:lnTo>
                    <a:lnTo>
                      <a:pt x="33" y="23"/>
                    </a:lnTo>
                    <a:lnTo>
                      <a:pt x="0" y="33"/>
                    </a:lnTo>
                    <a:lnTo>
                      <a:pt x="18" y="0"/>
                    </a:lnTo>
                    <a:lnTo>
                      <a:pt x="104" y="0"/>
                    </a:lnTo>
                    <a:lnTo>
                      <a:pt x="68" y="11"/>
                    </a:lnTo>
                    <a:lnTo>
                      <a:pt x="136" y="46"/>
                    </a:lnTo>
                    <a:lnTo>
                      <a:pt x="136"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4" name="Freeform 20"/>
              <p:cNvSpPr>
                <a:spLocks/>
              </p:cNvSpPr>
              <p:nvPr/>
            </p:nvSpPr>
            <p:spPr bwMode="auto">
              <a:xfrm>
                <a:off x="3191128" y="2819390"/>
                <a:ext cx="215917" cy="95250"/>
              </a:xfrm>
              <a:custGeom>
                <a:avLst/>
                <a:gdLst/>
                <a:ahLst/>
                <a:cxnLst>
                  <a:cxn ang="0">
                    <a:pos x="0" y="47"/>
                  </a:cxn>
                  <a:cxn ang="0">
                    <a:pos x="30" y="60"/>
                  </a:cxn>
                  <a:cxn ang="0">
                    <a:pos x="102" y="23"/>
                  </a:cxn>
                  <a:cxn ang="0">
                    <a:pos x="136" y="34"/>
                  </a:cxn>
                  <a:cxn ang="0">
                    <a:pos x="118" y="0"/>
                  </a:cxn>
                  <a:cxn ang="0">
                    <a:pos x="31" y="0"/>
                  </a:cxn>
                  <a:cxn ang="0">
                    <a:pos x="68" y="12"/>
                  </a:cxn>
                  <a:cxn ang="0">
                    <a:pos x="0" y="47"/>
                  </a:cxn>
                  <a:cxn ang="0">
                    <a:pos x="0" y="47"/>
                  </a:cxn>
                </a:cxnLst>
                <a:rect l="0" t="0" r="r" b="b"/>
                <a:pathLst>
                  <a:path w="136" h="60">
                    <a:moveTo>
                      <a:pt x="0" y="47"/>
                    </a:moveTo>
                    <a:lnTo>
                      <a:pt x="30" y="60"/>
                    </a:lnTo>
                    <a:lnTo>
                      <a:pt x="102" y="23"/>
                    </a:lnTo>
                    <a:lnTo>
                      <a:pt x="136" y="34"/>
                    </a:lnTo>
                    <a:lnTo>
                      <a:pt x="118" y="0"/>
                    </a:lnTo>
                    <a:lnTo>
                      <a:pt x="31" y="0"/>
                    </a:lnTo>
                    <a:lnTo>
                      <a:pt x="68" y="12"/>
                    </a:lnTo>
                    <a:lnTo>
                      <a:pt x="0" y="47"/>
                    </a:lnTo>
                    <a:lnTo>
                      <a:pt x="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5" name="Freeform 21"/>
              <p:cNvSpPr>
                <a:spLocks/>
              </p:cNvSpPr>
              <p:nvPr/>
            </p:nvSpPr>
            <p:spPr bwMode="auto">
              <a:xfrm>
                <a:off x="2956159" y="2932103"/>
                <a:ext cx="214329" cy="93663"/>
              </a:xfrm>
              <a:custGeom>
                <a:avLst/>
                <a:gdLst/>
                <a:ahLst/>
                <a:cxnLst>
                  <a:cxn ang="0">
                    <a:pos x="135" y="13"/>
                  </a:cxn>
                  <a:cxn ang="0">
                    <a:pos x="105" y="0"/>
                  </a:cxn>
                  <a:cxn ang="0">
                    <a:pos x="33" y="38"/>
                  </a:cxn>
                  <a:cxn ang="0">
                    <a:pos x="0" y="27"/>
                  </a:cxn>
                  <a:cxn ang="0">
                    <a:pos x="18" y="59"/>
                  </a:cxn>
                  <a:cxn ang="0">
                    <a:pos x="104" y="59"/>
                  </a:cxn>
                  <a:cxn ang="0">
                    <a:pos x="68" y="48"/>
                  </a:cxn>
                  <a:cxn ang="0">
                    <a:pos x="135" y="13"/>
                  </a:cxn>
                  <a:cxn ang="0">
                    <a:pos x="135" y="13"/>
                  </a:cxn>
                </a:cxnLst>
                <a:rect l="0" t="0" r="r" b="b"/>
                <a:pathLst>
                  <a:path w="135" h="59">
                    <a:moveTo>
                      <a:pt x="135" y="13"/>
                    </a:moveTo>
                    <a:lnTo>
                      <a:pt x="105" y="0"/>
                    </a:lnTo>
                    <a:lnTo>
                      <a:pt x="33" y="38"/>
                    </a:lnTo>
                    <a:lnTo>
                      <a:pt x="0" y="27"/>
                    </a:lnTo>
                    <a:lnTo>
                      <a:pt x="18" y="59"/>
                    </a:lnTo>
                    <a:lnTo>
                      <a:pt x="104" y="59"/>
                    </a:lnTo>
                    <a:lnTo>
                      <a:pt x="68" y="48"/>
                    </a:lnTo>
                    <a:lnTo>
                      <a:pt x="135" y="13"/>
                    </a:lnTo>
                    <a:lnTo>
                      <a:pt x="135"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6" name="Freeform 22"/>
              <p:cNvSpPr>
                <a:spLocks/>
              </p:cNvSpPr>
              <p:nvPr/>
            </p:nvSpPr>
            <p:spPr bwMode="auto">
              <a:xfrm>
                <a:off x="2967273" y="2817807"/>
                <a:ext cx="215917" cy="93663"/>
              </a:xfrm>
              <a:custGeom>
                <a:avLst/>
                <a:gdLst/>
                <a:ahLst/>
                <a:cxnLst>
                  <a:cxn ang="0">
                    <a:pos x="0" y="13"/>
                  </a:cxn>
                  <a:cxn ang="0">
                    <a:pos x="31" y="0"/>
                  </a:cxn>
                  <a:cxn ang="0">
                    <a:pos x="103" y="37"/>
                  </a:cxn>
                  <a:cxn ang="0">
                    <a:pos x="136" y="27"/>
                  </a:cxn>
                  <a:cxn ang="0">
                    <a:pos x="118" y="59"/>
                  </a:cxn>
                  <a:cxn ang="0">
                    <a:pos x="32" y="59"/>
                  </a:cxn>
                  <a:cxn ang="0">
                    <a:pos x="68" y="48"/>
                  </a:cxn>
                  <a:cxn ang="0">
                    <a:pos x="0" y="13"/>
                  </a:cxn>
                  <a:cxn ang="0">
                    <a:pos x="0" y="13"/>
                  </a:cxn>
                </a:cxnLst>
                <a:rect l="0" t="0" r="r" b="b"/>
                <a:pathLst>
                  <a:path w="136" h="59">
                    <a:moveTo>
                      <a:pt x="0" y="13"/>
                    </a:moveTo>
                    <a:lnTo>
                      <a:pt x="31" y="0"/>
                    </a:lnTo>
                    <a:lnTo>
                      <a:pt x="103" y="37"/>
                    </a:lnTo>
                    <a:lnTo>
                      <a:pt x="136" y="27"/>
                    </a:lnTo>
                    <a:lnTo>
                      <a:pt x="118" y="59"/>
                    </a:lnTo>
                    <a:lnTo>
                      <a:pt x="32" y="59"/>
                    </a:lnTo>
                    <a:lnTo>
                      <a:pt x="68" y="48"/>
                    </a:lnTo>
                    <a:lnTo>
                      <a:pt x="0" y="13"/>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7" name="Freeform 23"/>
              <p:cNvSpPr>
                <a:spLocks/>
              </p:cNvSpPr>
              <p:nvPr/>
            </p:nvSpPr>
            <p:spPr bwMode="auto">
              <a:xfrm>
                <a:off x="3184778" y="2938457"/>
                <a:ext cx="214329" cy="95250"/>
              </a:xfrm>
              <a:custGeom>
                <a:avLst/>
                <a:gdLst/>
                <a:ahLst/>
                <a:cxnLst>
                  <a:cxn ang="0">
                    <a:pos x="135" y="47"/>
                  </a:cxn>
                  <a:cxn ang="0">
                    <a:pos x="105" y="60"/>
                  </a:cxn>
                  <a:cxn ang="0">
                    <a:pos x="33" y="23"/>
                  </a:cxn>
                  <a:cxn ang="0">
                    <a:pos x="0" y="34"/>
                  </a:cxn>
                  <a:cxn ang="0">
                    <a:pos x="17" y="0"/>
                  </a:cxn>
                  <a:cxn ang="0">
                    <a:pos x="104" y="0"/>
                  </a:cxn>
                  <a:cxn ang="0">
                    <a:pos x="67" y="12"/>
                  </a:cxn>
                  <a:cxn ang="0">
                    <a:pos x="135" y="47"/>
                  </a:cxn>
                  <a:cxn ang="0">
                    <a:pos x="135" y="47"/>
                  </a:cxn>
                </a:cxnLst>
                <a:rect l="0" t="0" r="r" b="b"/>
                <a:pathLst>
                  <a:path w="135" h="60">
                    <a:moveTo>
                      <a:pt x="135" y="47"/>
                    </a:moveTo>
                    <a:lnTo>
                      <a:pt x="105" y="60"/>
                    </a:lnTo>
                    <a:lnTo>
                      <a:pt x="33" y="23"/>
                    </a:lnTo>
                    <a:lnTo>
                      <a:pt x="0" y="34"/>
                    </a:lnTo>
                    <a:lnTo>
                      <a:pt x="17" y="0"/>
                    </a:lnTo>
                    <a:lnTo>
                      <a:pt x="104" y="0"/>
                    </a:lnTo>
                    <a:lnTo>
                      <a:pt x="67" y="12"/>
                    </a:lnTo>
                    <a:lnTo>
                      <a:pt x="135" y="47"/>
                    </a:lnTo>
                    <a:lnTo>
                      <a:pt x="13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8" name="Line 24"/>
              <p:cNvSpPr>
                <a:spLocks noChangeShapeType="1"/>
              </p:cNvSpPr>
              <p:nvPr/>
            </p:nvSpPr>
            <p:spPr bwMode="auto">
              <a:xfrm>
                <a:off x="2851375" y="2922583"/>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9" name="Line 25"/>
              <p:cNvSpPr>
                <a:spLocks noChangeShapeType="1"/>
              </p:cNvSpPr>
              <p:nvPr/>
            </p:nvSpPr>
            <p:spPr bwMode="auto">
              <a:xfrm>
                <a:off x="3505200" y="2922588"/>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grpSp>
      </p:grpSp>
      <p:grpSp>
        <p:nvGrpSpPr>
          <p:cNvPr id="14" name="Group 1"/>
          <p:cNvGrpSpPr/>
          <p:nvPr/>
        </p:nvGrpSpPr>
        <p:grpSpPr>
          <a:xfrm>
            <a:off x="4251571" y="4538970"/>
            <a:ext cx="957772" cy="1107996"/>
            <a:chOff x="-2499275" y="5727715"/>
            <a:chExt cx="957772" cy="1107996"/>
          </a:xfrm>
        </p:grpSpPr>
        <p:sp>
          <p:nvSpPr>
            <p:cNvPr id="106" name="TextBox 149"/>
            <p:cNvSpPr txBox="1">
              <a:spLocks noChangeArrowheads="1"/>
            </p:cNvSpPr>
            <p:nvPr/>
          </p:nvSpPr>
          <p:spPr bwMode="auto">
            <a:xfrm>
              <a:off x="-2499275" y="5727715"/>
              <a:ext cx="957772" cy="1107996"/>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zh-CN" sz="1100" b="0" i="0" kern="1200" dirty="0">
                  <a:solidFill>
                    <a:srgbClr val="3A3A3A"/>
                  </a:solidFill>
                  <a:latin typeface="Arial"/>
                  <a:ea typeface="ＭＳ Ｐゴシック"/>
                  <a:cs typeface="+mn-cs"/>
                </a:rPr>
                <a:t>PoE</a:t>
              </a:r>
            </a:p>
            <a:p>
              <a:pPr algn="ctr" defTabSz="914400">
                <a:spcBef>
                  <a:spcPct val="0"/>
                </a:spcBef>
                <a:spcAft>
                  <a:spcPct val="0"/>
                </a:spcAft>
                <a:buNone/>
              </a:pPr>
              <a:endParaRPr lang="en-US" sz="1100" kern="1200" dirty="0">
                <a:solidFill>
                  <a:srgbClr val="3A3A3A"/>
                </a:solidFill>
                <a:latin typeface="Arial"/>
                <a:ea typeface="ＭＳ Ｐゴシック" charset="-128"/>
                <a:cs typeface="+mn-cs"/>
              </a:endParaRPr>
            </a:p>
            <a:p>
              <a:pPr algn="ctr" defTabSz="914400">
                <a:spcBef>
                  <a:spcPct val="0"/>
                </a:spcBef>
                <a:spcAft>
                  <a:spcPct val="0"/>
                </a:spcAft>
                <a:buNone/>
              </a:pPr>
              <a:endParaRPr lang="en-US" sz="1100" kern="1200" dirty="0">
                <a:solidFill>
                  <a:srgbClr val="3A3A3A"/>
                </a:solidFill>
                <a:latin typeface="Arial"/>
                <a:ea typeface="ＭＳ Ｐゴシック" charset="-128"/>
                <a:cs typeface="+mn-cs"/>
              </a:endParaRPr>
            </a:p>
            <a:p>
              <a:pPr algn="ctr" defTabSz="914400">
                <a:spcBef>
                  <a:spcPct val="0"/>
                </a:spcBef>
                <a:spcAft>
                  <a:spcPct val="0"/>
                </a:spcAft>
                <a:buNone/>
              </a:pPr>
              <a:endParaRPr lang="en-US" sz="1100" kern="1200" dirty="0">
                <a:solidFill>
                  <a:srgbClr val="3A3A3A"/>
                </a:solidFill>
                <a:latin typeface="Arial"/>
                <a:ea typeface="ＭＳ Ｐゴシック" charset="-128"/>
                <a:cs typeface="+mn-cs"/>
              </a:endParaRPr>
            </a:p>
            <a:p>
              <a:pPr algn="ctr" defTabSz="914400">
                <a:spcBef>
                  <a:spcPct val="0"/>
                </a:spcBef>
                <a:spcAft>
                  <a:spcPct val="0"/>
                </a:spcAft>
                <a:buNone/>
              </a:pPr>
              <a:endParaRPr lang="en-US" sz="1100" kern="1200" dirty="0">
                <a:solidFill>
                  <a:srgbClr val="3A3A3A"/>
                </a:solidFill>
                <a:latin typeface="Arial"/>
                <a:ea typeface="ＭＳ Ｐゴシック" charset="-128"/>
                <a:cs typeface="+mn-cs"/>
              </a:endParaRPr>
            </a:p>
            <a:p>
              <a:pPr algn="ctr" defTabSz="914400">
                <a:spcBef>
                  <a:spcPct val="0"/>
                </a:spcBef>
                <a:spcAft>
                  <a:spcPct val="0"/>
                </a:spcAft>
                <a:buNone/>
              </a:pPr>
              <a:r>
                <a:rPr lang="zh-CN" sz="1100" b="0" i="0" kern="1200" dirty="0">
                  <a:solidFill>
                    <a:srgbClr val="3A3A3A"/>
                  </a:solidFill>
                  <a:latin typeface="+mj-lt"/>
                  <a:ea typeface="黑体" pitchFamily="2" charset="-122"/>
                </a:rPr>
                <a:t>交换</a:t>
              </a:r>
            </a:p>
          </p:txBody>
        </p:sp>
        <p:pic>
          <p:nvPicPr>
            <p:cNvPr id="101" name="Picture 64"/>
            <p:cNvPicPr>
              <a:picLocks noChangeArrowheads="1"/>
            </p:cNvPicPr>
            <p:nvPr/>
          </p:nvPicPr>
          <p:blipFill>
            <a:blip r:embed="rId15" cstate="print"/>
            <a:srcRect/>
            <a:stretch>
              <a:fillRect/>
            </a:stretch>
          </p:blipFill>
          <p:spPr bwMode="auto">
            <a:xfrm>
              <a:off x="-2153855" y="6005241"/>
              <a:ext cx="285750" cy="50165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grpSp>
        <p:nvGrpSpPr>
          <p:cNvPr id="15" name="Group 2"/>
          <p:cNvGrpSpPr/>
          <p:nvPr/>
        </p:nvGrpSpPr>
        <p:grpSpPr>
          <a:xfrm>
            <a:off x="4202551" y="3252741"/>
            <a:ext cx="1033271" cy="646966"/>
            <a:chOff x="-2330146" y="6222974"/>
            <a:chExt cx="1033271" cy="646966"/>
          </a:xfrm>
        </p:grpSpPr>
        <p:pic>
          <p:nvPicPr>
            <p:cNvPr id="163" name="Picture 27" descr="GatewayUniversal"/>
            <p:cNvPicPr>
              <a:picLocks noChangeAspect="1" noChangeArrowheads="1"/>
            </p:cNvPicPr>
            <p:nvPr/>
          </p:nvPicPr>
          <p:blipFill>
            <a:blip r:embed="rId16" cstate="print"/>
            <a:srcRect/>
            <a:stretch>
              <a:fillRect/>
            </a:stretch>
          </p:blipFill>
          <p:spPr bwMode="auto">
            <a:xfrm>
              <a:off x="-2051754" y="6491432"/>
              <a:ext cx="476491" cy="378508"/>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sp>
          <p:nvSpPr>
            <p:cNvPr id="165" name="TextBox 149"/>
            <p:cNvSpPr txBox="1">
              <a:spLocks noChangeArrowheads="1"/>
            </p:cNvSpPr>
            <p:nvPr/>
          </p:nvSpPr>
          <p:spPr bwMode="auto">
            <a:xfrm>
              <a:off x="-2330146" y="6222974"/>
              <a:ext cx="1033271"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zh-CN" sz="1100" b="0" i="0" kern="1200">
                  <a:solidFill>
                    <a:srgbClr val="3A3A3A"/>
                  </a:solidFill>
                  <a:latin typeface="Arial"/>
                  <a:ea typeface="ＭＳ Ｐゴシック"/>
                  <a:cs typeface="+mn-cs"/>
                </a:rPr>
                <a:t>CDN</a:t>
              </a:r>
            </a:p>
          </p:txBody>
        </p:sp>
      </p:grpSp>
      <p:grpSp>
        <p:nvGrpSpPr>
          <p:cNvPr id="16" name="Group 181"/>
          <p:cNvGrpSpPr>
            <a:grpSpLocks noChangeAspect="1"/>
          </p:cNvGrpSpPr>
          <p:nvPr/>
        </p:nvGrpSpPr>
        <p:grpSpPr>
          <a:xfrm>
            <a:off x="5195161" y="2224439"/>
            <a:ext cx="398075" cy="333515"/>
            <a:chOff x="7772409" y="3276600"/>
            <a:chExt cx="1217160" cy="900339"/>
          </a:xfrm>
        </p:grpSpPr>
        <p:sp>
          <p:nvSpPr>
            <p:cNvPr id="185" name="TextBox 66"/>
            <p:cNvSpPr txBox="1"/>
            <p:nvPr/>
          </p:nvSpPr>
          <p:spPr bwMode="auto">
            <a:xfrm>
              <a:off x="7944303" y="3762602"/>
              <a:ext cx="755650" cy="233362"/>
            </a:xfrm>
            <a:prstGeom prst="rect">
              <a:avLst/>
            </a:prstGeom>
            <a:noFill/>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endParaRPr lang="en-US" sz="1000" b="1" dirty="0">
                <a:solidFill>
                  <a:srgbClr val="0096D6"/>
                </a:solidFill>
                <a:latin typeface="Arial"/>
              </a:endParaRPr>
            </a:p>
          </p:txBody>
        </p:sp>
        <p:grpSp>
          <p:nvGrpSpPr>
            <p:cNvPr id="17" name="Group 187"/>
            <p:cNvGrpSpPr>
              <a:grpSpLocks/>
            </p:cNvGrpSpPr>
            <p:nvPr/>
          </p:nvGrpSpPr>
          <p:grpSpPr bwMode="auto">
            <a:xfrm>
              <a:off x="7772409" y="3276600"/>
              <a:ext cx="1217160" cy="900339"/>
              <a:chOff x="7424636" y="3669875"/>
              <a:chExt cx="824650" cy="496035"/>
            </a:xfrm>
          </p:grpSpPr>
          <p:sp>
            <p:nvSpPr>
              <p:cNvPr id="191" name="Freeform 190"/>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96D6"/>
                  </a:solidFill>
                  <a:latin typeface="Arial"/>
                </a:endParaRPr>
              </a:p>
            </p:txBody>
          </p:sp>
          <p:sp>
            <p:nvSpPr>
              <p:cNvPr id="192" name="Freeform 191"/>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96D6"/>
                  </a:solidFill>
                  <a:latin typeface="Arial"/>
                </a:endParaRPr>
              </a:p>
            </p:txBody>
          </p:sp>
          <p:sp>
            <p:nvSpPr>
              <p:cNvPr id="193" name="Freeform 192"/>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96D6"/>
                  </a:solidFill>
                  <a:latin typeface="Arial"/>
                </a:endParaRPr>
              </a:p>
            </p:txBody>
          </p:sp>
        </p:grpSp>
        <p:pic>
          <p:nvPicPr>
            <p:cNvPr id="189" name="Picture 188"/>
            <p:cNvPicPr>
              <a:picLocks noChangeAspect="1"/>
            </p:cNvPicPr>
            <p:nvPr/>
          </p:nvPicPr>
          <p:blipFill>
            <a:blip r:embed="rId17" cstate="print"/>
            <a:stretch>
              <a:fillRect/>
            </a:stretch>
          </p:blipFill>
          <p:spPr>
            <a:xfrm>
              <a:off x="8001000" y="3429000"/>
              <a:ext cx="685800" cy="68580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183" name="Rectangle 182"/>
          <p:cNvSpPr>
            <a:spLocks noChangeArrowheads="1"/>
          </p:cNvSpPr>
          <p:nvPr/>
        </p:nvSpPr>
        <p:spPr bwMode="auto">
          <a:xfrm>
            <a:off x="4368799" y="1992048"/>
            <a:ext cx="736601" cy="60016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n-US" altLang="zh-CN" sz="1100" b="0" i="0" dirty="0">
                <a:solidFill>
                  <a:srgbClr val="3A3A3A"/>
                </a:solidFill>
                <a:latin typeface="+mj-lt"/>
                <a:ea typeface="黑体" pitchFamily="2" charset="-122"/>
              </a:rPr>
              <a:t>Cisco</a:t>
            </a:r>
            <a:r>
              <a:rPr lang="en-US" altLang="zh-CN" sz="1100" b="0" i="0" baseline="30000" dirty="0">
                <a:solidFill>
                  <a:srgbClr val="3A3A3A"/>
                </a:solidFill>
                <a:latin typeface="+mj-lt"/>
                <a:ea typeface="黑体" pitchFamily="2" charset="-122"/>
              </a:rPr>
              <a:t>® </a:t>
            </a:r>
            <a:r>
              <a:rPr lang="zh-CN" altLang="en-US" sz="1100" b="0" i="0" dirty="0">
                <a:solidFill>
                  <a:srgbClr val="3A3A3A"/>
                </a:solidFill>
                <a:latin typeface="+mj-lt"/>
                <a:ea typeface="黑体" pitchFamily="2" charset="-122"/>
              </a:rPr>
              <a:t>身份服务</a:t>
            </a:r>
            <a:r>
              <a:rPr lang="zh-CN" altLang="en-US" sz="1100" b="0" i="0" dirty="0" smtClean="0">
                <a:solidFill>
                  <a:srgbClr val="3A3A3A"/>
                </a:solidFill>
                <a:latin typeface="+mj-lt"/>
                <a:ea typeface="黑体" pitchFamily="2" charset="-122"/>
              </a:rPr>
              <a:t>引擎</a:t>
            </a:r>
            <a:endParaRPr lang="zh-CN" altLang="en-US" sz="1100" dirty="0">
              <a:solidFill>
                <a:srgbClr val="3A3A3A"/>
              </a:solidFill>
              <a:latin typeface="+mj-lt"/>
              <a:ea typeface="黑体" pitchFamily="2" charset="-122"/>
            </a:endParaRPr>
          </a:p>
        </p:txBody>
      </p:sp>
      <p:sp>
        <p:nvSpPr>
          <p:cNvPr id="205" name="Left-Right Arrow 204"/>
          <p:cNvSpPr/>
          <p:nvPr/>
        </p:nvSpPr>
        <p:spPr>
          <a:xfrm>
            <a:off x="3631556"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GB" sz="3200" b="1" kern="1200" dirty="0">
              <a:solidFill>
                <a:srgbClr val="0096D6">
                  <a:lumMod val="50000"/>
                </a:srgbClr>
              </a:solidFill>
              <a:latin typeface="Arial"/>
              <a:ea typeface="+mn-ea"/>
              <a:cs typeface="+mn-cs"/>
            </a:endParaRPr>
          </a:p>
        </p:txBody>
      </p:sp>
      <p:sp>
        <p:nvSpPr>
          <p:cNvPr id="206" name="Left-Right Arrow 205"/>
          <p:cNvSpPr/>
          <p:nvPr/>
        </p:nvSpPr>
        <p:spPr>
          <a:xfrm>
            <a:off x="5957248"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GB" sz="3200" b="1" kern="1200" dirty="0">
              <a:solidFill>
                <a:srgbClr val="0096D6">
                  <a:lumMod val="50000"/>
                </a:srgbClr>
              </a:solidFill>
              <a:latin typeface="Arial"/>
              <a:ea typeface="+mn-ea"/>
              <a:cs typeface="+mn-cs"/>
            </a:endParaRPr>
          </a:p>
        </p:txBody>
      </p:sp>
      <p:sp>
        <p:nvSpPr>
          <p:cNvPr id="2052" name="AutoShape 4"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4" name="AutoShape 6"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6" name="AutoShape 8"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8" name="AutoShape 10"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grpSp>
        <p:nvGrpSpPr>
          <p:cNvPr id="18" name="Group 142"/>
          <p:cNvGrpSpPr/>
          <p:nvPr/>
        </p:nvGrpSpPr>
        <p:grpSpPr>
          <a:xfrm>
            <a:off x="7757797" y="3090816"/>
            <a:ext cx="760869" cy="617533"/>
            <a:chOff x="5115028" y="2002396"/>
            <a:chExt cx="3266972" cy="2797344"/>
          </a:xfrm>
        </p:grpSpPr>
        <p:pic>
          <p:nvPicPr>
            <p:cNvPr id="146" name="Picture 129" descr="laptop_cutout"/>
            <p:cNvPicPr>
              <a:picLocks noChangeAspect="1" noChangeArrowheads="1"/>
            </p:cNvPicPr>
            <p:nvPr/>
          </p:nvPicPr>
          <p:blipFill>
            <a:blip r:embed="rId18" cstate="screen"/>
            <a:stretch>
              <a:fillRect/>
            </a:stretch>
          </p:blipFill>
          <p:spPr bwMode="auto">
            <a:xfrm>
              <a:off x="5115028" y="2002396"/>
              <a:ext cx="3266972" cy="2797344"/>
            </a:xfrm>
            <a:prstGeom prst="rect">
              <a:avLst/>
            </a:prstGeom>
            <a:noFill/>
            <a:ln>
              <a:noFill/>
            </a:ln>
          </p:spPr>
        </p:pic>
        <p:grpSp>
          <p:nvGrpSpPr>
            <p:cNvPr id="19" name="Group 14"/>
            <p:cNvGrpSpPr/>
            <p:nvPr/>
          </p:nvGrpSpPr>
          <p:grpSpPr>
            <a:xfrm>
              <a:off x="5570918" y="2119719"/>
              <a:ext cx="2357178" cy="1513422"/>
              <a:chOff x="6782188" y="4647518"/>
              <a:chExt cx="2048054" cy="1473882"/>
            </a:xfrm>
          </p:grpSpPr>
          <p:pic>
            <p:nvPicPr>
              <p:cNvPr id="161" name="Picture 11" descr="converj_vdi.png"/>
              <p:cNvPicPr>
                <a:picLocks noChangeAspect="1"/>
              </p:cNvPicPr>
              <p:nvPr/>
            </p:nvPicPr>
            <p:blipFill>
              <a:blip r:embed="rId19"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64" name="Picture 3" descr="HUB_Rich.png"/>
              <p:cNvPicPr>
                <a:picLocks noChangeAspect="1"/>
              </p:cNvPicPr>
              <p:nvPr/>
            </p:nvPicPr>
            <p:blipFill>
              <a:blip r:embed="rId20" cstate="screen"/>
              <a:srcRect/>
              <a:stretch>
                <a:fillRect/>
              </a:stretch>
            </p:blipFill>
            <p:spPr bwMode="auto">
              <a:xfrm>
                <a:off x="6782188" y="4647518"/>
                <a:ext cx="739387" cy="1473882"/>
              </a:xfrm>
              <a:prstGeom prst="rect">
                <a:avLst/>
              </a:prstGeom>
              <a:noFill/>
              <a:ln w="9525">
                <a:noFill/>
                <a:miter lim="800000"/>
                <a:headEnd/>
                <a:tailEnd/>
              </a:ln>
            </p:spPr>
          </p:pic>
        </p:grpSp>
        <p:sp>
          <p:nvSpPr>
            <p:cNvPr id="148" name="Rectangle 147"/>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168" name="Rounded Rectangle 167"/>
          <p:cNvSpPr/>
          <p:nvPr/>
        </p:nvSpPr>
        <p:spPr bwMode="auto">
          <a:xfrm>
            <a:off x="391817" y="6059714"/>
            <a:ext cx="8284264" cy="677263"/>
          </a:xfrm>
          <a:prstGeom prst="roundRect">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70" name="TextBox 1560"/>
          <p:cNvSpPr txBox="1">
            <a:spLocks noChangeArrowheads="1"/>
          </p:cNvSpPr>
          <p:nvPr/>
        </p:nvSpPr>
        <p:spPr bwMode="auto">
          <a:xfrm>
            <a:off x="2819400" y="6049312"/>
            <a:ext cx="3591636" cy="261610"/>
          </a:xfrm>
          <a:prstGeom prst="rect">
            <a:avLst/>
          </a:prstGeom>
          <a:noFill/>
          <a:ln w="9525">
            <a:noFill/>
            <a:miter lim="800000"/>
            <a:headEnd/>
            <a:tailEnd/>
          </a:ln>
        </p:spPr>
        <p:txBody>
          <a:bodyPr wrap="square">
            <a:spAutoFit/>
          </a:bodyPr>
          <a:lstStyle/>
          <a:p>
            <a:pPr algn="ctr" defTabSz="914400">
              <a:buNone/>
            </a:pPr>
            <a:r>
              <a:rPr lang="zh-CN" altLang="en-US" sz="1100" b="1" i="0" kern="1200" dirty="0" smtClean="0">
                <a:solidFill>
                  <a:srgbClr val="3A3A3A"/>
                </a:solidFill>
                <a:latin typeface="+mj-lt"/>
                <a:ea typeface="黑体" pitchFamily="2" charset="-122"/>
              </a:rPr>
              <a:t>端到端管理和优化 </a:t>
            </a:r>
            <a:endParaRPr lang="zh-CN" altLang="en-US" sz="1100" b="1" i="0" kern="1200" dirty="0">
              <a:solidFill>
                <a:srgbClr val="3A3A3A"/>
              </a:solidFill>
              <a:latin typeface="+mj-lt"/>
              <a:ea typeface="黑体" pitchFamily="2" charset="-122"/>
            </a:endParaRPr>
          </a:p>
        </p:txBody>
      </p:sp>
      <p:grpSp>
        <p:nvGrpSpPr>
          <p:cNvPr id="20" name="Group 146"/>
          <p:cNvGrpSpPr/>
          <p:nvPr/>
        </p:nvGrpSpPr>
        <p:grpSpPr>
          <a:xfrm>
            <a:off x="2667000" y="6252882"/>
            <a:ext cx="3966053" cy="443753"/>
            <a:chOff x="2667000" y="6019800"/>
            <a:chExt cx="3966053" cy="382173"/>
          </a:xfrm>
        </p:grpSpPr>
        <p:sp>
          <p:nvSpPr>
            <p:cNvPr id="213" name="Rounded Rectangle 212"/>
            <p:cNvSpPr/>
            <p:nvPr/>
          </p:nvSpPr>
          <p:spPr>
            <a:xfrm>
              <a:off x="2667000" y="6019800"/>
              <a:ext cx="3966053" cy="382173"/>
            </a:xfrm>
            <a:prstGeom prst="roundRect">
              <a:avLst>
                <a:gd name="adj" fmla="val 7418"/>
              </a:avLst>
            </a:prstGeom>
            <a:solidFill>
              <a:schemeClr val="bg1"/>
            </a:solidFill>
            <a:ln w="38100" algn="ctr">
              <a:noFill/>
              <a:round/>
              <a:headEnd/>
              <a:tailEnd/>
            </a:ln>
            <a:effectLst>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ln>
                  <a:solidFill>
                    <a:srgbClr val="F68B1F"/>
                  </a:solidFill>
                </a:ln>
                <a:solidFill>
                  <a:srgbClr val="FFFFFF"/>
                </a:solidFill>
                <a:latin typeface="Arial"/>
                <a:ea typeface="+mn-ea"/>
                <a:cs typeface="+mn-cs"/>
              </a:endParaRPr>
            </a:p>
          </p:txBody>
        </p:sp>
        <p:pic>
          <p:nvPicPr>
            <p:cNvPr id="169" name="Picture 168" descr="appsense_logo.gif"/>
            <p:cNvPicPr>
              <a:picLocks noChangeAspect="1"/>
            </p:cNvPicPr>
            <p:nvPr/>
          </p:nvPicPr>
          <p:blipFill>
            <a:blip r:embed="rId21" cstate="print">
              <a:duotone>
                <a:prstClr val="black"/>
                <a:srgbClr val="FFFFFF">
                  <a:tint val="45000"/>
                  <a:satMod val="400000"/>
                </a:srgbClr>
              </a:duotone>
            </a:blip>
            <a:srcRect l="5201" t="32471" b="26164"/>
            <a:stretch>
              <a:fillRect/>
            </a:stretch>
          </p:blipFill>
          <p:spPr>
            <a:xfrm>
              <a:off x="2753218" y="6095408"/>
              <a:ext cx="972556" cy="235158"/>
            </a:xfrm>
            <a:prstGeom prst="rect">
              <a:avLst/>
            </a:prstGeom>
          </p:spPr>
        </p:pic>
        <p:pic>
          <p:nvPicPr>
            <p:cNvPr id="2059" name="Picture 11"/>
            <p:cNvPicPr>
              <a:picLocks noChangeAspect="1" noChangeArrowheads="1"/>
            </p:cNvPicPr>
            <p:nvPr/>
          </p:nvPicPr>
          <p:blipFill>
            <a:blip r:embed="rId22" cstate="print"/>
            <a:srcRect/>
            <a:stretch>
              <a:fillRect/>
            </a:stretch>
          </p:blipFill>
          <p:spPr bwMode="auto">
            <a:xfrm>
              <a:off x="4418885" y="6021099"/>
              <a:ext cx="1324769" cy="354204"/>
            </a:xfrm>
            <a:prstGeom prst="rect">
              <a:avLst/>
            </a:prstGeom>
            <a:noFill/>
            <a:ln w="9525">
              <a:noFill/>
              <a:miter lim="800000"/>
              <a:headEnd/>
              <a:tailEnd/>
            </a:ln>
          </p:spPr>
        </p:pic>
        <p:pic>
          <p:nvPicPr>
            <p:cNvPr id="2060" name="Picture 12"/>
            <p:cNvPicPr>
              <a:picLocks noChangeAspect="1" noChangeArrowheads="1"/>
            </p:cNvPicPr>
            <p:nvPr/>
          </p:nvPicPr>
          <p:blipFill>
            <a:blip r:embed="rId23" cstate="print"/>
            <a:srcRect/>
            <a:stretch>
              <a:fillRect/>
            </a:stretch>
          </p:blipFill>
          <p:spPr bwMode="auto">
            <a:xfrm>
              <a:off x="3799847" y="6019800"/>
              <a:ext cx="677331" cy="354204"/>
            </a:xfrm>
            <a:prstGeom prst="rect">
              <a:avLst/>
            </a:prstGeom>
            <a:noFill/>
            <a:ln w="9525">
              <a:noFill/>
              <a:miter lim="800000"/>
              <a:headEnd/>
              <a:tailEnd/>
            </a:ln>
          </p:spPr>
        </p:pic>
        <p:pic>
          <p:nvPicPr>
            <p:cNvPr id="2061" name="Picture 13"/>
            <p:cNvPicPr>
              <a:picLocks noChangeAspect="1" noChangeArrowheads="1"/>
            </p:cNvPicPr>
            <p:nvPr/>
          </p:nvPicPr>
          <p:blipFill>
            <a:blip r:embed="rId24" cstate="print"/>
            <a:srcRect/>
            <a:stretch>
              <a:fillRect/>
            </a:stretch>
          </p:blipFill>
          <p:spPr bwMode="auto">
            <a:xfrm>
              <a:off x="5797718" y="6023610"/>
              <a:ext cx="710257" cy="354204"/>
            </a:xfrm>
            <a:prstGeom prst="rect">
              <a:avLst/>
            </a:prstGeom>
            <a:noFill/>
            <a:ln w="9525">
              <a:noFill/>
              <a:miter lim="800000"/>
              <a:headEnd/>
              <a:tailEnd/>
            </a:ln>
          </p:spPr>
        </p:pic>
      </p:grpSp>
      <p:sp>
        <p:nvSpPr>
          <p:cNvPr id="136" name="TextBox 135"/>
          <p:cNvSpPr txBox="1"/>
          <p:nvPr/>
        </p:nvSpPr>
        <p:spPr>
          <a:xfrm>
            <a:off x="889880" y="2387087"/>
            <a:ext cx="1172116" cy="261610"/>
          </a:xfrm>
          <a:prstGeom prst="rect">
            <a:avLst/>
          </a:prstGeom>
          <a:noFill/>
        </p:spPr>
        <p:txBody>
          <a:bodyPr wrap="none" rtlCol="0">
            <a:spAutoFit/>
          </a:bodyPr>
          <a:lstStyle/>
          <a:p>
            <a:pPr algn="l" defTabSz="914400">
              <a:buNone/>
            </a:pPr>
            <a:r>
              <a:rPr lang="zh-CN" altLang="en-US" sz="1100" b="0" i="0" kern="1200" dirty="0">
                <a:solidFill>
                  <a:srgbClr val="3A3A3A"/>
                </a:solidFill>
                <a:latin typeface="+mj-lt"/>
                <a:ea typeface="黑体" pitchFamily="2" charset="-122"/>
              </a:rPr>
              <a:t>桌面虚拟化软件</a:t>
            </a:r>
          </a:p>
        </p:txBody>
      </p:sp>
      <p:sp>
        <p:nvSpPr>
          <p:cNvPr id="171" name="TextBox 170"/>
          <p:cNvSpPr txBox="1"/>
          <p:nvPr/>
        </p:nvSpPr>
        <p:spPr>
          <a:xfrm>
            <a:off x="1607609" y="5256444"/>
            <a:ext cx="466794" cy="261610"/>
          </a:xfrm>
          <a:prstGeom prst="rect">
            <a:avLst/>
          </a:prstGeom>
          <a:noFill/>
        </p:spPr>
        <p:txBody>
          <a:bodyPr wrap="none" rtlCol="0">
            <a:spAutoFit/>
          </a:bodyPr>
          <a:lstStyle/>
          <a:p>
            <a:pPr algn="l" defTabSz="914400">
              <a:buNone/>
            </a:pPr>
            <a:r>
              <a:rPr lang="zh-CN" altLang="en-US" sz="1100" b="0" i="0" kern="1200">
                <a:solidFill>
                  <a:srgbClr val="3A3A3A"/>
                </a:solidFill>
                <a:latin typeface="+mj-lt"/>
                <a:ea typeface="黑体" pitchFamily="2" charset="-122"/>
              </a:rPr>
              <a:t>存储</a:t>
            </a:r>
          </a:p>
        </p:txBody>
      </p:sp>
      <p:sp>
        <p:nvSpPr>
          <p:cNvPr id="173" name="TextBox 172"/>
          <p:cNvSpPr txBox="1"/>
          <p:nvPr/>
        </p:nvSpPr>
        <p:spPr>
          <a:xfrm>
            <a:off x="1089454" y="1647499"/>
            <a:ext cx="1313180" cy="261610"/>
          </a:xfrm>
          <a:prstGeom prst="rect">
            <a:avLst/>
          </a:prstGeom>
          <a:noFill/>
        </p:spPr>
        <p:txBody>
          <a:bodyPr wrap="none" rtlCol="0">
            <a:spAutoFit/>
          </a:bodyPr>
          <a:lstStyle/>
          <a:p>
            <a:pPr algn="l" defTabSz="914400">
              <a:buNone/>
            </a:pPr>
            <a:r>
              <a:rPr lang="zh-CN" altLang="en-US" sz="1100" b="0" i="0" kern="1200" dirty="0">
                <a:solidFill>
                  <a:srgbClr val="3A3A3A"/>
                </a:solidFill>
                <a:latin typeface="+mj-lt"/>
                <a:ea typeface="黑体" pitchFamily="2" charset="-122"/>
              </a:rPr>
              <a:t>应用程序</a:t>
            </a:r>
            <a:r>
              <a:rPr lang="en-US" altLang="zh-CN" sz="1100" b="0" i="0" kern="1200" dirty="0">
                <a:solidFill>
                  <a:srgbClr val="3A3A3A"/>
                </a:solidFill>
                <a:latin typeface="+mj-lt"/>
                <a:ea typeface="黑体" pitchFamily="2" charset="-122"/>
              </a:rPr>
              <a:t>/</a:t>
            </a:r>
            <a:r>
              <a:rPr lang="zh-CN" altLang="en-US" sz="1100" b="0" i="0" kern="1200" dirty="0">
                <a:solidFill>
                  <a:srgbClr val="3A3A3A"/>
                </a:solidFill>
                <a:latin typeface="+mj-lt"/>
                <a:ea typeface="黑体" pitchFamily="2" charset="-122"/>
              </a:rPr>
              <a:t>桌面 </a:t>
            </a:r>
            <a:r>
              <a:rPr lang="en-US" altLang="zh-CN" sz="1100" b="0" i="0" kern="1200" dirty="0">
                <a:solidFill>
                  <a:srgbClr val="3A3A3A"/>
                </a:solidFill>
                <a:latin typeface="+mj-lt"/>
                <a:ea typeface="黑体" pitchFamily="2" charset="-122"/>
              </a:rPr>
              <a:t>OS</a:t>
            </a:r>
          </a:p>
        </p:txBody>
      </p:sp>
      <p:pic>
        <p:nvPicPr>
          <p:cNvPr id="194" name="Picture 193" descr="WYSE-bk.png"/>
          <p:cNvPicPr>
            <a:picLocks noChangeAspect="1"/>
          </p:cNvPicPr>
          <p:nvPr/>
        </p:nvPicPr>
        <p:blipFill>
          <a:blip r:embed="rId25" cstate="print"/>
          <a:stretch>
            <a:fillRect/>
          </a:stretch>
        </p:blipFill>
        <p:spPr>
          <a:xfrm>
            <a:off x="7314827" y="5431463"/>
            <a:ext cx="648556" cy="341806"/>
          </a:xfrm>
          <a:prstGeom prst="rect">
            <a:avLst/>
          </a:prstGeom>
          <a:noFill/>
          <a:ln>
            <a:noFill/>
          </a:ln>
        </p:spPr>
      </p:pic>
      <p:grpSp>
        <p:nvGrpSpPr>
          <p:cNvPr id="231" name="Group 230"/>
          <p:cNvGrpSpPr/>
          <p:nvPr/>
        </p:nvGrpSpPr>
        <p:grpSpPr>
          <a:xfrm>
            <a:off x="2285781" y="5539114"/>
            <a:ext cx="991011" cy="258498"/>
            <a:chOff x="2066426" y="5611802"/>
            <a:chExt cx="991011" cy="258498"/>
          </a:xfrm>
        </p:grpSpPr>
        <p:pic>
          <p:nvPicPr>
            <p:cNvPr id="242" name="Picture 241" descr="NetApp-H.png"/>
            <p:cNvPicPr>
              <a:picLocks noChangeAspect="1"/>
            </p:cNvPicPr>
            <p:nvPr/>
          </p:nvPicPr>
          <p:blipFill>
            <a:blip r:embed="rId26" cstate="print"/>
            <a:srcRect l="34537"/>
            <a:stretch>
              <a:fillRect/>
            </a:stretch>
          </p:blipFill>
          <p:spPr>
            <a:xfrm>
              <a:off x="2417736" y="5611802"/>
              <a:ext cx="639701" cy="258498"/>
            </a:xfrm>
            <a:prstGeom prst="rect">
              <a:avLst/>
            </a:prstGeom>
          </p:spPr>
        </p:pic>
        <p:pic>
          <p:nvPicPr>
            <p:cNvPr id="147" name="Picture 146" descr="NetApp-H.png"/>
            <p:cNvPicPr>
              <a:picLocks noChangeAspect="1"/>
            </p:cNvPicPr>
            <p:nvPr/>
          </p:nvPicPr>
          <p:blipFill>
            <a:blip r:embed="rId27" cstate="screen"/>
            <a:srcRect r="66334"/>
            <a:stretch>
              <a:fillRect/>
            </a:stretch>
          </p:blipFill>
          <p:spPr>
            <a:xfrm>
              <a:off x="2066426" y="5611802"/>
              <a:ext cx="348727" cy="258498"/>
            </a:xfrm>
            <a:prstGeom prst="rect">
              <a:avLst/>
            </a:prstGeom>
          </p:spPr>
        </p:pic>
      </p:grpSp>
      <p:sp>
        <p:nvSpPr>
          <p:cNvPr id="201" name="Rectangle 200"/>
          <p:cNvSpPr/>
          <p:nvPr/>
        </p:nvSpPr>
        <p:spPr>
          <a:xfrm>
            <a:off x="1532684" y="2815540"/>
            <a:ext cx="1172116" cy="261610"/>
          </a:xfrm>
          <a:prstGeom prst="rect">
            <a:avLst/>
          </a:prstGeom>
        </p:spPr>
        <p:txBody>
          <a:bodyPr wrap="none">
            <a:spAutoFit/>
          </a:bodyPr>
          <a:lstStyle/>
          <a:p>
            <a:pPr algn="l" defTabSz="914400">
              <a:spcBef>
                <a:spcPct val="0"/>
              </a:spcBef>
              <a:spcAft>
                <a:spcPct val="0"/>
              </a:spcAft>
              <a:buNone/>
            </a:pPr>
            <a:r>
              <a:rPr lang="zh-CN" altLang="en-US" sz="1100" b="0" i="0" dirty="0">
                <a:solidFill>
                  <a:srgbClr val="3A3A3A"/>
                </a:solidFill>
                <a:latin typeface="+mj-lt"/>
                <a:ea typeface="黑体" pitchFamily="2" charset="-122"/>
              </a:rPr>
              <a:t>虚拟机</a:t>
            </a:r>
            <a:r>
              <a:rPr lang="zh-CN" altLang="en-US" sz="1100" b="0" i="0" dirty="0" smtClean="0">
                <a:solidFill>
                  <a:srgbClr val="3A3A3A"/>
                </a:solidFill>
                <a:latin typeface="+mj-lt"/>
                <a:ea typeface="黑体" pitchFamily="2" charset="-122"/>
              </a:rPr>
              <a:t>监控程序</a:t>
            </a:r>
            <a:endParaRPr lang="zh-CN" altLang="en-US" sz="1100" dirty="0">
              <a:solidFill>
                <a:srgbClr val="3A3A3A"/>
              </a:solidFill>
              <a:latin typeface="+mj-lt"/>
              <a:ea typeface="黑体" pitchFamily="2" charset="-122"/>
            </a:endParaRPr>
          </a:p>
        </p:txBody>
      </p:sp>
      <p:cxnSp>
        <p:nvCxnSpPr>
          <p:cNvPr id="217" name="Straight Connector 216"/>
          <p:cNvCxnSpPr/>
          <p:nvPr/>
        </p:nvCxnSpPr>
        <p:spPr>
          <a:xfrm>
            <a:off x="567700" y="2352526"/>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67700" y="3067659"/>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813510" y="5353660"/>
            <a:ext cx="1632031"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27" name="Rounded Rectangle 33"/>
          <p:cNvSpPr>
            <a:spLocks noChangeArrowheads="1"/>
          </p:cNvSpPr>
          <p:nvPr/>
        </p:nvSpPr>
        <p:spPr bwMode="auto">
          <a:xfrm>
            <a:off x="925871" y="1887981"/>
            <a:ext cx="1253613" cy="512728"/>
          </a:xfrm>
          <a:prstGeom prst="roundRect">
            <a:avLst>
              <a:gd name="adj" fmla="val 16667"/>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smtClean="0"/>
          </a:p>
        </p:txBody>
      </p:sp>
      <p:sp>
        <p:nvSpPr>
          <p:cNvPr id="228" name="Rectangle 227"/>
          <p:cNvSpPr/>
          <p:nvPr/>
        </p:nvSpPr>
        <p:spPr>
          <a:xfrm>
            <a:off x="378371" y="3446426"/>
            <a:ext cx="3175058" cy="1736203"/>
          </a:xfrm>
          <a:prstGeom prst="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1" name="Group 20"/>
          <p:cNvGrpSpPr/>
          <p:nvPr/>
        </p:nvGrpSpPr>
        <p:grpSpPr>
          <a:xfrm>
            <a:off x="369261" y="3518965"/>
            <a:ext cx="3133971" cy="1736753"/>
            <a:chOff x="-3868544" y="3719502"/>
            <a:chExt cx="3133971" cy="1736753"/>
          </a:xfrm>
        </p:grpSpPr>
        <p:grpSp>
          <p:nvGrpSpPr>
            <p:cNvPr id="2" name="Group 172"/>
            <p:cNvGrpSpPr/>
            <p:nvPr/>
          </p:nvGrpSpPr>
          <p:grpSpPr>
            <a:xfrm>
              <a:off x="-3868544" y="3719502"/>
              <a:ext cx="3133971" cy="1595594"/>
              <a:chOff x="499891" y="4049252"/>
              <a:chExt cx="3133971" cy="1595594"/>
            </a:xfrm>
          </p:grpSpPr>
          <p:grpSp>
            <p:nvGrpSpPr>
              <p:cNvPr id="3" name="Group 146"/>
              <p:cNvGrpSpPr/>
              <p:nvPr/>
            </p:nvGrpSpPr>
            <p:grpSpPr>
              <a:xfrm>
                <a:off x="2947625" y="4948549"/>
                <a:ext cx="686237" cy="545866"/>
                <a:chOff x="3102013" y="4431808"/>
                <a:chExt cx="686237" cy="545866"/>
              </a:xfrm>
            </p:grpSpPr>
            <p:pic>
              <p:nvPicPr>
                <p:cNvPr id="87" name="Picture 66" descr="应用程序控制引擎"/>
                <p:cNvPicPr>
                  <a:picLocks noChangeAspect="1" noChangeArrowheads="1"/>
                </p:cNvPicPr>
                <p:nvPr/>
              </p:nvPicPr>
              <p:blipFill>
                <a:blip r:embed="rId28" cstate="print"/>
                <a:srcRect/>
                <a:stretch>
                  <a:fillRect/>
                </a:stretch>
              </p:blipFill>
              <p:spPr bwMode="auto">
                <a:xfrm>
                  <a:off x="3332637" y="4671287"/>
                  <a:ext cx="455613" cy="306387"/>
                </a:xfrm>
                <a:prstGeom prst="rect">
                  <a:avLst/>
                </a:prstGeom>
                <a:noFill/>
                <a:ln w="9525">
                  <a:noFill/>
                  <a:miter lim="800000"/>
                  <a:headEnd/>
                  <a:tailEnd/>
                </a:ln>
              </p:spPr>
            </p:pic>
            <p:sp>
              <p:nvSpPr>
                <p:cNvPr id="208" name="TextBox 149"/>
                <p:cNvSpPr txBox="1">
                  <a:spLocks noChangeArrowheads="1"/>
                </p:cNvSpPr>
                <p:nvPr/>
              </p:nvSpPr>
              <p:spPr bwMode="auto">
                <a:xfrm>
                  <a:off x="3102013" y="4431808"/>
                  <a:ext cx="587376"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zh-CN" sz="1100" b="0" i="0" kern="1200">
                      <a:solidFill>
                        <a:srgbClr val="3A3A3A"/>
                      </a:solidFill>
                      <a:latin typeface="Arial"/>
                      <a:ea typeface="ＭＳ Ｐゴシック"/>
                      <a:cs typeface="+mn-cs"/>
                    </a:rPr>
                    <a:t>ACE</a:t>
                  </a:r>
                </a:p>
              </p:txBody>
            </p:sp>
          </p:grpSp>
          <p:grpSp>
            <p:nvGrpSpPr>
              <p:cNvPr id="4" name="Group 121"/>
              <p:cNvGrpSpPr/>
              <p:nvPr/>
            </p:nvGrpSpPr>
            <p:grpSpPr>
              <a:xfrm>
                <a:off x="1400689" y="4993972"/>
                <a:ext cx="831272" cy="640080"/>
                <a:chOff x="394685" y="4144820"/>
                <a:chExt cx="892778" cy="788614"/>
              </a:xfrm>
            </p:grpSpPr>
            <p:sp>
              <p:nvSpPr>
                <p:cNvPr id="125" name="Rounded Rectangle 124"/>
                <p:cNvSpPr/>
                <p:nvPr/>
              </p:nvSpPr>
              <p:spPr>
                <a:xfrm>
                  <a:off x="540912" y="4144820"/>
                  <a:ext cx="589234" cy="788614"/>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pic>
              <p:nvPicPr>
                <p:cNvPr id="123" name="Picture 38" descr="CallManager"/>
                <p:cNvPicPr>
                  <a:picLocks noChangeArrowheads="1"/>
                </p:cNvPicPr>
                <p:nvPr/>
              </p:nvPicPr>
              <p:blipFill>
                <a:blip r:embed="rId29" cstate="print">
                  <a:lum contrast="-6000"/>
                </a:blip>
                <a:srcRect/>
                <a:stretch>
                  <a:fillRect/>
                </a:stretch>
              </p:blipFill>
              <p:spPr bwMode="auto">
                <a:xfrm>
                  <a:off x="664144" y="4572449"/>
                  <a:ext cx="342770" cy="304506"/>
                </a:xfrm>
                <a:prstGeom prst="rect">
                  <a:avLst/>
                </a:prstGeom>
                <a:noFill/>
                <a:ln w="9525">
                  <a:noFill/>
                  <a:miter lim="800000"/>
                  <a:headEnd/>
                  <a:tailEnd/>
                </a:ln>
              </p:spPr>
            </p:pic>
            <p:sp>
              <p:nvSpPr>
                <p:cNvPr id="124" name="Text Box 46"/>
                <p:cNvSpPr txBox="1">
                  <a:spLocks noChangeArrowheads="1"/>
                </p:cNvSpPr>
                <p:nvPr/>
              </p:nvSpPr>
              <p:spPr bwMode="auto">
                <a:xfrm>
                  <a:off x="394685" y="4196393"/>
                  <a:ext cx="892778" cy="238679"/>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Aft>
                      <a:spcPct val="0"/>
                    </a:spcAft>
                    <a:buNone/>
                  </a:pPr>
                  <a:r>
                    <a:rPr lang="zh-CN" sz="800" b="0" i="0" kern="1200" dirty="0">
                      <a:solidFill>
                        <a:srgbClr val="3A3A3A"/>
                      </a:solidFill>
                      <a:latin typeface="Arial"/>
                      <a:ea typeface="+mn-ea"/>
                      <a:cs typeface="+mn-cs"/>
                    </a:rPr>
                    <a:t>Unified CM</a:t>
                  </a:r>
                  <a:endParaRPr lang="en-US" sz="800" kern="1200" dirty="0">
                    <a:solidFill>
                      <a:srgbClr val="3A3A3A"/>
                    </a:solidFill>
                    <a:latin typeface="Arial"/>
                    <a:ea typeface="+mn-ea"/>
                    <a:cs typeface="+mn-cs"/>
                  </a:endParaRPr>
                </a:p>
              </p:txBody>
            </p:sp>
          </p:grpSp>
          <p:grpSp>
            <p:nvGrpSpPr>
              <p:cNvPr id="5" name="Group 125"/>
              <p:cNvGrpSpPr/>
              <p:nvPr/>
            </p:nvGrpSpPr>
            <p:grpSpPr>
              <a:xfrm>
                <a:off x="1489537" y="4056083"/>
                <a:ext cx="548640" cy="640080"/>
                <a:chOff x="541328" y="4930666"/>
                <a:chExt cx="585216" cy="876397"/>
              </a:xfrm>
            </p:grpSpPr>
            <p:sp>
              <p:nvSpPr>
                <p:cNvPr id="130" name="Rounded Rectangle 129"/>
                <p:cNvSpPr/>
                <p:nvPr/>
              </p:nvSpPr>
              <p:spPr>
                <a:xfrm>
                  <a:off x="541328" y="4930666"/>
                  <a:ext cx="585216" cy="876397"/>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pic>
              <p:nvPicPr>
                <p:cNvPr id="127" name="Picture 38" descr="CallManager"/>
                <p:cNvPicPr>
                  <a:picLocks noChangeArrowheads="1"/>
                </p:cNvPicPr>
                <p:nvPr/>
              </p:nvPicPr>
              <p:blipFill>
                <a:blip r:embed="rId29" cstate="print">
                  <a:lum contrast="-6000"/>
                </a:blip>
                <a:srcRect/>
                <a:stretch>
                  <a:fillRect/>
                </a:stretch>
              </p:blipFill>
              <p:spPr bwMode="auto">
                <a:xfrm>
                  <a:off x="662551" y="5367875"/>
                  <a:ext cx="342770" cy="304506"/>
                </a:xfrm>
                <a:prstGeom prst="rect">
                  <a:avLst/>
                </a:prstGeom>
                <a:noFill/>
                <a:ln w="9525">
                  <a:noFill/>
                  <a:miter lim="800000"/>
                  <a:headEnd/>
                  <a:tailEnd/>
                </a:ln>
              </p:spPr>
            </p:pic>
            <p:sp>
              <p:nvSpPr>
                <p:cNvPr id="129" name="Text Box 46"/>
                <p:cNvSpPr txBox="1">
                  <a:spLocks noChangeArrowheads="1"/>
                </p:cNvSpPr>
                <p:nvPr/>
              </p:nvSpPr>
              <p:spPr bwMode="auto">
                <a:xfrm>
                  <a:off x="541328" y="5055556"/>
                  <a:ext cx="585216" cy="265247"/>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zh-CN" sz="800" b="0" i="0" kern="1200" dirty="0">
                      <a:solidFill>
                        <a:srgbClr val="3A3A3A"/>
                      </a:solidFill>
                      <a:latin typeface="Arial"/>
                      <a:ea typeface="+mn-ea"/>
                      <a:cs typeface="+mn-cs"/>
                    </a:rPr>
                    <a:t> Quad</a:t>
                  </a:r>
                </a:p>
              </p:txBody>
            </p:sp>
          </p:grpSp>
          <p:grpSp>
            <p:nvGrpSpPr>
              <p:cNvPr id="6" name="Group 170"/>
              <p:cNvGrpSpPr/>
              <p:nvPr/>
            </p:nvGrpSpPr>
            <p:grpSpPr>
              <a:xfrm>
                <a:off x="2750876" y="4345730"/>
                <a:ext cx="825113" cy="435429"/>
                <a:chOff x="2709310" y="3947884"/>
                <a:chExt cx="825113" cy="435429"/>
              </a:xfrm>
            </p:grpSpPr>
            <p:sp>
              <p:nvSpPr>
                <p:cNvPr id="131" name="TextBox 149"/>
                <p:cNvSpPr txBox="1">
                  <a:spLocks noChangeArrowheads="1"/>
                </p:cNvSpPr>
                <p:nvPr/>
              </p:nvSpPr>
              <p:spPr bwMode="auto">
                <a:xfrm>
                  <a:off x="2709310" y="3990519"/>
                  <a:ext cx="587376" cy="26161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zh-CN" sz="1100" b="0" i="0" kern="1200">
                      <a:solidFill>
                        <a:srgbClr val="3A3A3A"/>
                      </a:solidFill>
                      <a:latin typeface="Arial"/>
                      <a:ea typeface="ＭＳ Ｐゴシック"/>
                      <a:cs typeface="+mn-cs"/>
                    </a:rPr>
                    <a:t>ASA</a:t>
                  </a:r>
                </a:p>
              </p:txBody>
            </p:sp>
            <p:pic>
              <p:nvPicPr>
                <p:cNvPr id="132" name="Picture 57" descr="icon_color"/>
                <p:cNvPicPr>
                  <a:picLocks noChangeAspect="1" noChangeArrowheads="1"/>
                </p:cNvPicPr>
                <p:nvPr/>
              </p:nvPicPr>
              <p:blipFill>
                <a:blip r:embed="rId30" cstate="print"/>
                <a:srcRect/>
                <a:stretch>
                  <a:fillRect/>
                </a:stretch>
              </p:blipFill>
              <p:spPr bwMode="auto">
                <a:xfrm>
                  <a:off x="3154200" y="3947884"/>
                  <a:ext cx="380223" cy="435429"/>
                </a:xfrm>
                <a:prstGeom prst="rect">
                  <a:avLst/>
                </a:prstGeom>
                <a:noFill/>
                <a:ln w="9525">
                  <a:noFill/>
                  <a:miter lim="800000"/>
                  <a:headEnd/>
                  <a:tailEnd/>
                </a:ln>
              </p:spPr>
            </p:pic>
          </p:grpSp>
          <p:grpSp>
            <p:nvGrpSpPr>
              <p:cNvPr id="7" name="Group 132"/>
              <p:cNvGrpSpPr/>
              <p:nvPr/>
            </p:nvGrpSpPr>
            <p:grpSpPr>
              <a:xfrm>
                <a:off x="1086596" y="4477001"/>
                <a:ext cx="508756" cy="497200"/>
                <a:chOff x="1060957" y="4414763"/>
                <a:chExt cx="589959" cy="748643"/>
              </a:xfrm>
            </p:grpSpPr>
            <p:pic>
              <p:nvPicPr>
                <p:cNvPr id="134" name="Picture 133"/>
                <p:cNvPicPr>
                  <a:picLocks noChangeAspect="1"/>
                </p:cNvPicPr>
                <p:nvPr/>
              </p:nvPicPr>
              <p:blipFill>
                <a:blip r:embed="rId31" cstate="print"/>
                <a:stretch>
                  <a:fillRect/>
                </a:stretch>
              </p:blipFill>
              <p:spPr>
                <a:xfrm>
                  <a:off x="1156253" y="4892258"/>
                  <a:ext cx="410291" cy="271148"/>
                </a:xfrm>
                <a:prstGeom prst="rect">
                  <a:avLst/>
                </a:prstGeom>
              </p:spPr>
            </p:pic>
            <p:sp>
              <p:nvSpPr>
                <p:cNvPr id="135" name="TextBox 149"/>
                <p:cNvSpPr txBox="1">
                  <a:spLocks noChangeArrowheads="1"/>
                </p:cNvSpPr>
                <p:nvPr/>
              </p:nvSpPr>
              <p:spPr bwMode="auto">
                <a:xfrm>
                  <a:off x="1060957" y="4414763"/>
                  <a:ext cx="589959" cy="74148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zh-CN" sz="800" b="0" i="0" kern="1200" dirty="0">
                      <a:solidFill>
                        <a:srgbClr val="3A3A3A"/>
                      </a:solidFill>
                      <a:latin typeface="Arial"/>
                      <a:ea typeface="ＭＳ Ｐゴシック"/>
                      <a:cs typeface="+mn-cs"/>
                    </a:rPr>
                    <a:t>Nexus 1000v</a:t>
                  </a:r>
                </a:p>
                <a:p>
                  <a:pPr algn="ctr" defTabSz="914400">
                    <a:spcBef>
                      <a:spcPct val="0"/>
                    </a:spcBef>
                    <a:spcAft>
                      <a:spcPct val="0"/>
                    </a:spcAft>
                    <a:buNone/>
                  </a:pPr>
                  <a:endParaRPr lang="en-US" sz="1000" kern="1200" dirty="0">
                    <a:solidFill>
                      <a:srgbClr val="3A3A3A"/>
                    </a:solidFill>
                    <a:latin typeface="Arial"/>
                    <a:ea typeface="ＭＳ Ｐゴシック" charset="-128"/>
                    <a:cs typeface="+mn-cs"/>
                  </a:endParaRPr>
                </a:p>
              </p:txBody>
            </p:sp>
          </p:grpSp>
          <p:grpSp>
            <p:nvGrpSpPr>
              <p:cNvPr id="8" name="Group 135"/>
              <p:cNvGrpSpPr/>
              <p:nvPr/>
            </p:nvGrpSpPr>
            <p:grpSpPr>
              <a:xfrm>
                <a:off x="605297" y="5004766"/>
                <a:ext cx="548640" cy="640080"/>
                <a:chOff x="514374" y="3283300"/>
                <a:chExt cx="587443" cy="876398"/>
              </a:xfrm>
            </p:grpSpPr>
            <p:sp>
              <p:nvSpPr>
                <p:cNvPr id="138" name="Rounded Rectangle 137"/>
                <p:cNvSpPr/>
                <p:nvPr/>
              </p:nvSpPr>
              <p:spPr>
                <a:xfrm>
                  <a:off x="514374" y="3283300"/>
                  <a:ext cx="587443" cy="876398"/>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137" name="Text Box 46"/>
                <p:cNvSpPr txBox="1">
                  <a:spLocks noChangeArrowheads="1"/>
                </p:cNvSpPr>
                <p:nvPr/>
              </p:nvSpPr>
              <p:spPr bwMode="auto">
                <a:xfrm>
                  <a:off x="515488" y="3313098"/>
                  <a:ext cx="585216" cy="416953"/>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zh-CN" sz="800" b="0" i="0" kern="1200" dirty="0">
                      <a:solidFill>
                        <a:srgbClr val="3A3A3A"/>
                      </a:solidFill>
                      <a:latin typeface="+mj-lt"/>
                      <a:ea typeface="黑体" pitchFamily="2" charset="-122"/>
                    </a:rPr>
                    <a:t>虚</a:t>
                  </a:r>
                  <a:r>
                    <a:rPr lang="zh-CN" sz="800" b="0" i="0" kern="1200" dirty="0" smtClean="0">
                      <a:solidFill>
                        <a:srgbClr val="3A3A3A"/>
                      </a:solidFill>
                      <a:latin typeface="+mj-lt"/>
                      <a:ea typeface="黑体" pitchFamily="2" charset="-122"/>
                    </a:rPr>
                    <a:t>拟安</a:t>
                  </a:r>
                  <a:r>
                    <a:rPr lang="zh-CN" sz="800" b="0" i="0" kern="1200" dirty="0">
                      <a:solidFill>
                        <a:srgbClr val="3A3A3A"/>
                      </a:solidFill>
                      <a:latin typeface="+mj-lt"/>
                      <a:ea typeface="黑体" pitchFamily="2" charset="-122"/>
                    </a:rPr>
                    <a:t>全网关</a:t>
                  </a:r>
                </a:p>
              </p:txBody>
            </p:sp>
            <p:pic>
              <p:nvPicPr>
                <p:cNvPr id="139" name="Picture 45" descr="ICON_Firewall_Q308"/>
                <p:cNvPicPr>
                  <a:picLocks noChangeAspect="1" noChangeArrowheads="1"/>
                </p:cNvPicPr>
                <p:nvPr/>
              </p:nvPicPr>
              <p:blipFill>
                <a:blip r:embed="rId32" cstate="screen"/>
                <a:srcRect/>
                <a:stretch>
                  <a:fillRect/>
                </a:stretch>
              </p:blipFill>
              <p:spPr bwMode="auto">
                <a:xfrm>
                  <a:off x="545368" y="3683661"/>
                  <a:ext cx="525455" cy="398491"/>
                </a:xfrm>
                <a:prstGeom prst="rect">
                  <a:avLst/>
                </a:prstGeom>
                <a:noFill/>
                <a:ln w="9525">
                  <a:noFill/>
                  <a:miter lim="800000"/>
                  <a:headEnd/>
                  <a:tailEnd/>
                </a:ln>
                <a:effectLst/>
              </p:spPr>
            </p:pic>
          </p:grpSp>
          <p:grpSp>
            <p:nvGrpSpPr>
              <p:cNvPr id="9" name="Group 140"/>
              <p:cNvGrpSpPr/>
              <p:nvPr/>
            </p:nvGrpSpPr>
            <p:grpSpPr>
              <a:xfrm>
                <a:off x="499891" y="4049252"/>
                <a:ext cx="758290" cy="640080"/>
                <a:chOff x="360793" y="2464582"/>
                <a:chExt cx="892778" cy="841059"/>
              </a:xfrm>
            </p:grpSpPr>
            <p:sp>
              <p:nvSpPr>
                <p:cNvPr id="144" name="Rounded Rectangle 143"/>
                <p:cNvSpPr/>
                <p:nvPr/>
              </p:nvSpPr>
              <p:spPr>
                <a:xfrm>
                  <a:off x="484209" y="2464582"/>
                  <a:ext cx="645945" cy="841059"/>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142" name="Text Box 46"/>
                <p:cNvSpPr txBox="1">
                  <a:spLocks noChangeArrowheads="1"/>
                </p:cNvSpPr>
                <p:nvPr/>
              </p:nvSpPr>
              <p:spPr bwMode="auto">
                <a:xfrm>
                  <a:off x="360793" y="2593412"/>
                  <a:ext cx="892778" cy="254551"/>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zh-CN" sz="800" b="0" i="0" kern="1200" dirty="0">
                      <a:solidFill>
                        <a:srgbClr val="3A3A3A"/>
                      </a:solidFill>
                      <a:latin typeface="Arial"/>
                      <a:ea typeface="+mn-ea"/>
                      <a:cs typeface="+mn-cs"/>
                    </a:rPr>
                    <a:t> WAAS</a:t>
                  </a:r>
                </a:p>
              </p:txBody>
            </p:sp>
            <p:pic>
              <p:nvPicPr>
                <p:cNvPr id="145" name="Picture 5" descr="WAE"/>
                <p:cNvPicPr>
                  <a:picLocks noChangeAspect="1" noChangeArrowheads="1"/>
                </p:cNvPicPr>
                <p:nvPr/>
              </p:nvPicPr>
              <p:blipFill>
                <a:blip r:embed="rId14" cstate="print"/>
                <a:srcRect/>
                <a:stretch>
                  <a:fillRect/>
                </a:stretch>
              </p:blipFill>
              <p:spPr bwMode="auto">
                <a:xfrm>
                  <a:off x="596337" y="2897981"/>
                  <a:ext cx="421690" cy="287384"/>
                </a:xfrm>
                <a:prstGeom prst="rect">
                  <a:avLst/>
                </a:prstGeom>
                <a:noFill/>
                <a:ln w="9525">
                  <a:noFill/>
                  <a:miter lim="800000"/>
                  <a:headEnd/>
                  <a:tailEnd/>
                </a:ln>
              </p:spPr>
            </p:pic>
          </p:grpSp>
          <p:cxnSp>
            <p:nvCxnSpPr>
              <p:cNvPr id="150" name="Straight Arrow Connector 149"/>
              <p:cNvCxnSpPr>
                <a:stCxn id="156" idx="1"/>
                <a:endCxn id="134" idx="3"/>
              </p:cNvCxnSpPr>
              <p:nvPr/>
            </p:nvCxnSpPr>
            <p:spPr>
              <a:xfrm flipH="1">
                <a:off x="1522593" y="4879449"/>
                <a:ext cx="675784" cy="4713"/>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1" name="Straight Arrow Connector 150"/>
              <p:cNvCxnSpPr>
                <a:stCxn id="138" idx="3"/>
                <a:endCxn id="135" idx="2"/>
              </p:cNvCxnSpPr>
              <p:nvPr/>
            </p:nvCxnSpPr>
            <p:spPr>
              <a:xfrm flipV="1">
                <a:off x="1153937" y="4969444"/>
                <a:ext cx="187037" cy="355361"/>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7" name="Straight Arrow Connector 156"/>
              <p:cNvCxnSpPr>
                <a:stCxn id="144" idx="2"/>
                <a:endCxn id="134" idx="1"/>
              </p:cNvCxnSpPr>
              <p:nvPr/>
            </p:nvCxnSpPr>
            <p:spPr>
              <a:xfrm>
                <a:off x="879036" y="4689332"/>
                <a:ext cx="289739" cy="194830"/>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8" name="Straight Arrow Connector 157"/>
              <p:cNvCxnSpPr>
                <a:stCxn id="125" idx="1"/>
                <a:endCxn id="135" idx="2"/>
              </p:cNvCxnSpPr>
              <p:nvPr/>
            </p:nvCxnSpPr>
            <p:spPr>
              <a:xfrm flipH="1" flipV="1">
                <a:off x="1340974" y="4969444"/>
                <a:ext cx="195868" cy="344567"/>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62" name="Straight Arrow Connector 161"/>
              <p:cNvCxnSpPr>
                <a:stCxn id="130" idx="2"/>
                <a:endCxn id="134" idx="3"/>
              </p:cNvCxnSpPr>
              <p:nvPr/>
            </p:nvCxnSpPr>
            <p:spPr>
              <a:xfrm flipH="1">
                <a:off x="1522593" y="4696163"/>
                <a:ext cx="241264" cy="187999"/>
              </a:xfrm>
              <a:prstGeom prst="straightConnector1">
                <a:avLst/>
              </a:prstGeom>
              <a:solidFill>
                <a:schemeClr val="bg1">
                  <a:lumMod val="65000"/>
                </a:schemeClr>
              </a:solidFill>
              <a:ln w="6350" cap="rnd">
                <a:solidFill>
                  <a:srgbClr val="3A3A3A">
                    <a:alpha val="92000"/>
                  </a:srgbClr>
                </a:solidFill>
                <a:prstDash val="sysDash"/>
                <a:bevel/>
                <a:headEnd/>
                <a:tailEnd/>
              </a:ln>
            </p:spPr>
          </p:cxnSp>
        </p:grpSp>
        <p:grpSp>
          <p:nvGrpSpPr>
            <p:cNvPr id="10" name="Group 5"/>
            <p:cNvGrpSpPr/>
            <p:nvPr/>
          </p:nvGrpSpPr>
          <p:grpSpPr>
            <a:xfrm>
              <a:off x="-2170058" y="3984900"/>
              <a:ext cx="823174" cy="1193019"/>
              <a:chOff x="2093897" y="4812231"/>
              <a:chExt cx="823174" cy="1193019"/>
            </a:xfrm>
          </p:grpSpPr>
          <p:sp>
            <p:nvSpPr>
              <p:cNvPr id="154" name="TextBox 149"/>
              <p:cNvSpPr txBox="1">
                <a:spLocks noChangeArrowheads="1"/>
              </p:cNvSpPr>
              <p:nvPr/>
            </p:nvSpPr>
            <p:spPr bwMode="auto">
              <a:xfrm>
                <a:off x="2106613" y="5757746"/>
                <a:ext cx="807746" cy="247504"/>
              </a:xfrm>
              <a:prstGeom prst="rect">
                <a:avLst/>
              </a:prstGeom>
              <a:noFill/>
              <a:ln w="9525">
                <a:noFill/>
                <a:miter lim="800000"/>
                <a:headEnd/>
                <a:tailEnd/>
              </a:ln>
            </p:spPr>
            <p:txBody>
              <a:bodyPr wrap="square">
                <a:prstTxWarp prst="textNoShape">
                  <a:avLst/>
                </a:prstTxWarp>
                <a:spAutoFit/>
                <a:flatTx/>
              </a:bodyPr>
              <a:lstStyle/>
              <a:p>
                <a:pPr algn="ctr" defTabSz="914400">
                  <a:lnSpc>
                    <a:spcPct val="90000"/>
                  </a:lnSpc>
                  <a:spcBef>
                    <a:spcPct val="0"/>
                  </a:spcBef>
                  <a:spcAft>
                    <a:spcPct val="0"/>
                  </a:spcAft>
                  <a:buNone/>
                </a:pPr>
                <a:r>
                  <a:rPr lang="zh-CN" sz="1100" b="0" i="0" kern="1200" dirty="0">
                    <a:solidFill>
                      <a:srgbClr val="3A3A3A"/>
                    </a:solidFill>
                    <a:latin typeface="黑体" pitchFamily="2" charset="-122"/>
                    <a:ea typeface="黑体" pitchFamily="2" charset="-122"/>
                  </a:rPr>
                  <a:t>计算</a:t>
                </a:r>
              </a:p>
            </p:txBody>
          </p:sp>
          <p:sp>
            <p:nvSpPr>
              <p:cNvPr id="155" name="TextBox 149"/>
              <p:cNvSpPr txBox="1">
                <a:spLocks noChangeArrowheads="1"/>
              </p:cNvSpPr>
              <p:nvPr/>
            </p:nvSpPr>
            <p:spPr bwMode="auto">
              <a:xfrm>
                <a:off x="2218340" y="4812231"/>
                <a:ext cx="493538" cy="155171"/>
              </a:xfrm>
              <a:prstGeom prst="rect">
                <a:avLst/>
              </a:prstGeom>
              <a:noFill/>
              <a:ln w="9525">
                <a:noFill/>
                <a:miter lim="800000"/>
                <a:headEnd/>
                <a:tailEnd/>
              </a:ln>
            </p:spPr>
            <p:txBody>
              <a:bodyPr wrap="square" lIns="0" tIns="0" rIns="0" bIns="0">
                <a:prstTxWarp prst="textNoShape">
                  <a:avLst/>
                </a:prstTxWarp>
                <a:spAutoFit/>
              </a:bodyPr>
              <a:lstStyle/>
              <a:p>
                <a:pPr algn="ctr" defTabSz="914400">
                  <a:lnSpc>
                    <a:spcPct val="90000"/>
                  </a:lnSpc>
                  <a:spcBef>
                    <a:spcPct val="0"/>
                  </a:spcBef>
                  <a:spcAft>
                    <a:spcPct val="0"/>
                  </a:spcAft>
                  <a:buNone/>
                </a:pPr>
                <a:r>
                  <a:rPr lang="zh-CN" sz="1100" b="0" i="0" kern="1200">
                    <a:solidFill>
                      <a:srgbClr val="3A3A3A"/>
                    </a:solidFill>
                    <a:latin typeface="Arial"/>
                    <a:ea typeface="+mn-ea"/>
                    <a:cs typeface="+mn-cs"/>
                  </a:rPr>
                  <a:t>UCS</a:t>
                </a:r>
              </a:p>
            </p:txBody>
          </p:sp>
          <p:pic>
            <p:nvPicPr>
              <p:cNvPr id="156" name="Picture 14" descr="C:\Users\testuser\AppData\Local\Temp\VMwareDnD\5dd1dd5a\DGRM_Server_VMs_basic_6_ESX_blue_R2_Q308.png"/>
              <p:cNvPicPr>
                <a:picLocks noChangeAspect="1" noChangeArrowheads="1"/>
              </p:cNvPicPr>
              <p:nvPr/>
            </p:nvPicPr>
            <p:blipFill>
              <a:blip r:embed="rId33" cstate="print"/>
              <a:srcRect/>
              <a:stretch>
                <a:fillRect/>
              </a:stretch>
            </p:blipFill>
            <p:spPr bwMode="auto">
              <a:xfrm>
                <a:off x="2093897" y="4960312"/>
                <a:ext cx="823174" cy="833435"/>
              </a:xfrm>
              <a:prstGeom prst="rect">
                <a:avLst/>
              </a:prstGeom>
              <a:noFill/>
              <a:ln w="9525">
                <a:noFill/>
                <a:miter lim="800000"/>
                <a:headEnd/>
                <a:tailEnd/>
              </a:ln>
            </p:spPr>
          </p:pic>
          <p:sp>
            <p:nvSpPr>
              <p:cNvPr id="159" name="WordArt 99"/>
              <p:cNvSpPr>
                <a:spLocks noChangeArrowheads="1" noChangeShapeType="1" noTextEdit="1"/>
              </p:cNvSpPr>
              <p:nvPr/>
            </p:nvSpPr>
            <p:spPr bwMode="auto">
              <a:xfrm>
                <a:off x="2136753" y="5329577"/>
                <a:ext cx="340919" cy="259322"/>
              </a:xfrm>
              <a:prstGeom prst="rect">
                <a:avLst/>
              </a:prstGeom>
            </p:spPr>
            <p:txBody>
              <a:bodyPr wrap="none" fromWordArt="1">
                <a:prstTxWarp prst="textSlantDown">
                  <a:avLst>
                    <a:gd name="adj" fmla="val 28569"/>
                  </a:avLst>
                </a:prstTxWarp>
              </a:bodyPr>
              <a:lstStyle/>
              <a:p>
                <a:pPr algn="ctr" defTabSz="914400">
                  <a:spcBef>
                    <a:spcPct val="0"/>
                  </a:spcBef>
                  <a:spcAft>
                    <a:spcPct val="0"/>
                  </a:spcAft>
                  <a:buNone/>
                </a:pPr>
                <a:r>
                  <a:rPr lang="en-US" sz="3600" b="1" i="0" kern="10">
                    <a:ln w="1905"/>
                    <a:solidFill>
                      <a:srgbClr val="3A3A3A"/>
                    </a:solidFill>
                    <a:effectLst>
                      <a:innerShdw blurRad="69850" dist="43180" dir="5400000">
                        <a:srgbClr val="000000">
                          <a:alpha val="65000"/>
                        </a:srgbClr>
                      </a:innerShdw>
                    </a:effectLst>
                    <a:latin typeface="Arial Narrow"/>
                    <a:ea typeface="+mn-ea"/>
                    <a:cs typeface="Arial Narrow"/>
                  </a:rPr>
                  <a:t>虚拟机监控程序</a:t>
                </a:r>
              </a:p>
            </p:txBody>
          </p:sp>
        </p:grpSp>
        <p:pic>
          <p:nvPicPr>
            <p:cNvPr id="198"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1028583" y="402802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9" name="TextBox 198"/>
            <p:cNvSpPr txBox="1"/>
            <p:nvPr/>
          </p:nvSpPr>
          <p:spPr>
            <a:xfrm>
              <a:off x="-1785809" y="3735836"/>
              <a:ext cx="878767" cy="246221"/>
            </a:xfrm>
            <a:prstGeom prst="rect">
              <a:avLst/>
            </a:prstGeom>
            <a:noFill/>
          </p:spPr>
          <p:txBody>
            <a:bodyPr wrap="none" rtlCol="0">
              <a:spAutoFit/>
            </a:bodyPr>
            <a:lstStyle/>
            <a:p>
              <a:pPr algn="l" defTabSz="914400">
                <a:buNone/>
              </a:pPr>
              <a:r>
                <a:rPr lang="zh-CN" sz="1000" b="0" i="0" kern="1200">
                  <a:solidFill>
                    <a:srgbClr val="3A3A3A"/>
                  </a:solidFill>
                  <a:latin typeface="Arial"/>
                  <a:ea typeface="+mn-ea"/>
                  <a:cs typeface="+mn-cs"/>
                </a:rPr>
                <a:t>AnyConnect</a:t>
              </a:r>
              <a:endParaRPr lang="en-US" sz="1050" kern="1200" dirty="0">
                <a:solidFill>
                  <a:srgbClr val="3A3A3A"/>
                </a:solidFill>
                <a:latin typeface="Arial"/>
                <a:ea typeface="+mn-ea"/>
                <a:cs typeface="+mn-cs"/>
              </a:endParaRPr>
            </a:p>
          </p:txBody>
        </p:sp>
        <p:cxnSp>
          <p:nvCxnSpPr>
            <p:cNvPr id="219" name="Straight Connector 218"/>
            <p:cNvCxnSpPr/>
            <p:nvPr/>
          </p:nvCxnSpPr>
          <p:spPr>
            <a:xfrm>
              <a:off x="-3683458" y="3814124"/>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683458" y="5456255"/>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03" name="Rounded Rectangle 33"/>
          <p:cNvSpPr>
            <a:spLocks noChangeArrowheads="1"/>
          </p:cNvSpPr>
          <p:nvPr/>
        </p:nvSpPr>
        <p:spPr bwMode="auto">
          <a:xfrm>
            <a:off x="997843" y="1948231"/>
            <a:ext cx="1109669"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zh-CN" sz="800" b="0" i="0">
                <a:solidFill>
                  <a:srgbClr val="FFFFFF"/>
                </a:solidFill>
                <a:latin typeface="Arial"/>
                <a:ea typeface="+mn-ea"/>
                <a:cs typeface="+mn-cs"/>
              </a:rPr>
              <a:t>思科协作应用程序</a:t>
            </a:r>
            <a:endParaRPr lang="en-US" sz="800" dirty="0">
              <a:solidFill>
                <a:srgbClr val="FFFFFF"/>
              </a:solidFill>
              <a:latin typeface="Arial"/>
            </a:endParaRPr>
          </a:p>
        </p:txBody>
      </p:sp>
    </p:spTree>
    <p:extLst>
      <p:ext uri="{BB962C8B-B14F-4D97-AF65-F5344CB8AC3E}">
        <p14:creationId xmlns="" xmlns:p14="http://schemas.microsoft.com/office/powerpoint/2010/main" val="20151423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altLang="en-US" sz="3200" b="0" i="0" spc="0" baseline="0" dirty="0" smtClean="0">
                <a:solidFill>
                  <a:srgbClr val="12188E"/>
                </a:solidFill>
                <a:ea typeface="黑体" pitchFamily="2" charset="-122"/>
              </a:rPr>
              <a:t>议题</a:t>
            </a:r>
            <a:endParaRPr lang="zh-CN" altLang="en-US" dirty="0">
              <a:solidFill>
                <a:srgbClr val="12188E"/>
              </a:solidFill>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教育领域中的趋势和挑战</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教育领域使用案例</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思科的虚拟化远景</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思科 </a:t>
            </a:r>
            <a:r>
              <a:rPr lang="en-US" altLang="zh-CN"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VXI </a:t>
            </a:r>
            <a:r>
              <a:rPr lang="zh-CN"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产品</a:t>
            </a: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组合</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服务支持和经过验证的设计</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案例研究</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247900"/>
            <a:ext cx="6204205" cy="38629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12188E"/>
                </a:solidFill>
                <a:latin typeface="黑体" pitchFamily="2" charset="-122"/>
                <a:ea typeface="黑体" pitchFamily="2" charset="-122"/>
              </a:rPr>
              <a:t>议题</a:t>
            </a:r>
            <a:endParaRPr lang="en-US" dirty="0">
              <a:solidFill>
                <a:srgbClr val="12188E"/>
              </a:solidFill>
              <a:latin typeface="黑体" pitchFamily="2" charset="-122"/>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教育领域中的趋势和挑战</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教育领域使用案例</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思科的虚拟化远景</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 </a:t>
            </a:r>
            <a:r>
              <a:rPr lang="en-US" alt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VXI </a:t>
            </a: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产品组合</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服务支持和经过验证的设计</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案例研究</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229100"/>
            <a:ext cx="6204205" cy="1881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2120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p:cNvSpPr/>
          <p:nvPr/>
        </p:nvSpPr>
        <p:spPr>
          <a:xfrm flipH="1" flipV="1">
            <a:off x="0" y="3270262"/>
            <a:ext cx="9144000" cy="3587738"/>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ame Side Corner Rectangle 22"/>
          <p:cNvSpPr/>
          <p:nvPr/>
        </p:nvSpPr>
        <p:spPr>
          <a:xfrm flipH="1" flipV="1">
            <a:off x="225424" y="3456902"/>
            <a:ext cx="8693152" cy="2723180"/>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flipV="1">
            <a:off x="0" y="3213542"/>
            <a:ext cx="9144000" cy="2903483"/>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32215"/>
            <a:ext cx="8914298" cy="838200"/>
          </a:xfrm>
        </p:spPr>
        <p:txBody>
          <a:bodyPr/>
          <a:lstStyle/>
          <a:p>
            <a:pPr algn="l" defTabSz="914400">
              <a:lnSpc>
                <a:spcPct val="80000"/>
              </a:lnSpc>
              <a:spcBef>
                <a:spcPct val="0"/>
              </a:spcBef>
              <a:buNone/>
            </a:pPr>
            <a:r>
              <a:rPr lang="zh-CN" altLang="en-US" sz="3200" b="0" i="0" spc="0" baseline="0" dirty="0">
                <a:solidFill>
                  <a:srgbClr val="1E1F81"/>
                </a:solidFill>
                <a:ea typeface="黑体" pitchFamily="2" charset="-122"/>
              </a:rPr>
              <a:t>虚拟化体验客户端 </a:t>
            </a:r>
            <a:r>
              <a:rPr lang="en-US" altLang="zh-CN" sz="3200" b="0" i="0" spc="0" baseline="0" dirty="0">
                <a:solidFill>
                  <a:srgbClr val="1E1F81"/>
                </a:solidFill>
                <a:ea typeface="黑体" pitchFamily="2" charset="-122"/>
              </a:rPr>
              <a:t>(VXC) </a:t>
            </a:r>
            <a:r>
              <a:rPr lang="zh-CN" altLang="en-US" sz="3200" b="0" i="0" spc="0" baseline="0" dirty="0">
                <a:solidFill>
                  <a:srgbClr val="1E1F81"/>
                </a:solidFill>
                <a:ea typeface="黑体" pitchFamily="2" charset="-122"/>
              </a:rPr>
              <a:t>产品组合</a:t>
            </a:r>
            <a:br>
              <a:rPr lang="zh-CN" altLang="en-US" sz="3200" b="0" i="0" spc="0" baseline="0" dirty="0">
                <a:solidFill>
                  <a:srgbClr val="1E1F81"/>
                </a:solidFill>
                <a:ea typeface="黑体" pitchFamily="2" charset="-122"/>
              </a:rPr>
            </a:br>
            <a:r>
              <a:rPr lang="zh-CN" altLang="en-US" sz="2400" b="0" i="0" spc="0" baseline="0" dirty="0">
                <a:solidFill>
                  <a:srgbClr val="1E1F81"/>
                </a:solidFill>
                <a:ea typeface="黑体" pitchFamily="2" charset="-122"/>
              </a:rPr>
              <a:t>提供用户</a:t>
            </a:r>
            <a:r>
              <a:rPr lang="zh-CN" altLang="en-US" sz="2400" b="0" i="0" spc="0" baseline="0" dirty="0" smtClean="0">
                <a:solidFill>
                  <a:srgbClr val="1E1F81"/>
                </a:solidFill>
                <a:ea typeface="黑体" pitchFamily="2" charset="-122"/>
              </a:rPr>
              <a:t>体验</a:t>
            </a:r>
            <a:endParaRPr lang="zh-CN" altLang="en-US" sz="2400" dirty="0">
              <a:solidFill>
                <a:srgbClr val="1E1F81"/>
              </a:solidFill>
              <a:ea typeface="黑体" pitchFamily="2" charset="-122"/>
            </a:endParaRPr>
          </a:p>
        </p:txBody>
      </p:sp>
      <p:sp>
        <p:nvSpPr>
          <p:cNvPr id="16" name="Rectangle 15"/>
          <p:cNvSpPr/>
          <p:nvPr/>
        </p:nvSpPr>
        <p:spPr>
          <a:xfrm>
            <a:off x="1" y="1999317"/>
            <a:ext cx="9144000" cy="1203023"/>
          </a:xfrm>
          <a:prstGeom prst="rect">
            <a:avLst/>
          </a:prstGeom>
          <a:gradFill flip="none" rotWithShape="1">
            <a:gsLst>
              <a:gs pos="0">
                <a:srgbClr val="C4C4C4">
                  <a:alpha val="0"/>
                </a:srgbClr>
              </a:gs>
              <a:gs pos="100000">
                <a:schemeClr val="bg1">
                  <a:lumMod val="8500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cxnSp>
        <p:nvCxnSpPr>
          <p:cNvPr id="19" name="Straight Connector 18"/>
          <p:cNvCxnSpPr/>
          <p:nvPr/>
        </p:nvCxnSpPr>
        <p:spPr>
          <a:xfrm flipV="1">
            <a:off x="0" y="3202340"/>
            <a:ext cx="9144001"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BP_3q_back_01.png"/>
          <p:cNvPicPr>
            <a:picLocks noChangeAspect="1"/>
          </p:cNvPicPr>
          <p:nvPr/>
        </p:nvPicPr>
        <p:blipFill>
          <a:blip r:embed="rId3" cstate="screen"/>
          <a:srcRect/>
          <a:stretch>
            <a:fillRect/>
          </a:stretch>
        </p:blipFill>
        <p:spPr>
          <a:xfrm>
            <a:off x="320325" y="1889476"/>
            <a:ext cx="1818180" cy="1402610"/>
          </a:xfrm>
          <a:prstGeom prst="rect">
            <a:avLst/>
          </a:prstGeom>
        </p:spPr>
      </p:pic>
      <p:pic>
        <p:nvPicPr>
          <p:cNvPr id="22" name="Picture 21" descr="HKK77434.png"/>
          <p:cNvPicPr>
            <a:picLocks noChangeAspect="1"/>
          </p:cNvPicPr>
          <p:nvPr/>
        </p:nvPicPr>
        <p:blipFill>
          <a:blip r:embed="rId4" cstate="screen"/>
          <a:srcRect/>
          <a:stretch>
            <a:fillRect/>
          </a:stretch>
        </p:blipFill>
        <p:spPr>
          <a:xfrm>
            <a:off x="7266612" y="2045492"/>
            <a:ext cx="1394835" cy="954097"/>
          </a:xfrm>
          <a:prstGeom prst="rect">
            <a:avLst/>
          </a:prstGeom>
          <a:effectLst/>
        </p:spPr>
      </p:pic>
      <p:pic>
        <p:nvPicPr>
          <p:cNvPr id="31" name="Picture 30"/>
          <p:cNvPicPr>
            <a:picLocks noChangeAspect="1"/>
          </p:cNvPicPr>
          <p:nvPr/>
        </p:nvPicPr>
        <p:blipFill>
          <a:blip r:embed="rId5" cstate="screen"/>
          <a:stretch>
            <a:fillRect/>
          </a:stretch>
        </p:blipFill>
        <p:spPr>
          <a:xfrm>
            <a:off x="2699932" y="1889476"/>
            <a:ext cx="690863" cy="1201501"/>
          </a:xfrm>
          <a:prstGeom prst="rect">
            <a:avLst/>
          </a:prstGeom>
          <a:effectLst/>
        </p:spPr>
      </p:pic>
      <p:pic>
        <p:nvPicPr>
          <p:cNvPr id="40" name="Picture 39" descr="Hware2.png"/>
          <p:cNvPicPr>
            <a:picLocks noChangeAspect="1"/>
          </p:cNvPicPr>
          <p:nvPr/>
        </p:nvPicPr>
        <p:blipFill>
          <a:blip r:embed="rId6" cstate="print"/>
          <a:stretch>
            <a:fillRect/>
          </a:stretch>
        </p:blipFill>
        <p:spPr>
          <a:xfrm>
            <a:off x="5877383" y="1841965"/>
            <a:ext cx="775410" cy="1178259"/>
          </a:xfrm>
          <a:prstGeom prst="rect">
            <a:avLst/>
          </a:prstGeom>
        </p:spPr>
      </p:pic>
      <p:grpSp>
        <p:nvGrpSpPr>
          <p:cNvPr id="3" name="Group 41"/>
          <p:cNvGrpSpPr/>
          <p:nvPr/>
        </p:nvGrpSpPr>
        <p:grpSpPr>
          <a:xfrm>
            <a:off x="4012965" y="1999317"/>
            <a:ext cx="1201877" cy="1020907"/>
            <a:chOff x="5284298" y="1932707"/>
            <a:chExt cx="1201877" cy="1020907"/>
          </a:xfrm>
        </p:grpSpPr>
        <p:grpSp>
          <p:nvGrpSpPr>
            <p:cNvPr id="4" name="Group 22"/>
            <p:cNvGrpSpPr/>
            <p:nvPr/>
          </p:nvGrpSpPr>
          <p:grpSpPr>
            <a:xfrm>
              <a:off x="5284298" y="1932707"/>
              <a:ext cx="1201877" cy="1020907"/>
              <a:chOff x="3869315" y="2150486"/>
              <a:chExt cx="969962" cy="823912"/>
            </a:xfrm>
            <a:effectLst/>
          </p:grpSpPr>
          <p:pic>
            <p:nvPicPr>
              <p:cNvPr id="26" name="Picture 129" descr="laptop_cutout"/>
              <p:cNvPicPr>
                <a:picLocks noChangeAspect="1" noChangeArrowheads="1"/>
              </p:cNvPicPr>
              <p:nvPr/>
            </p:nvPicPr>
            <p:blipFill>
              <a:blip r:embed="rId7" cstate="screen"/>
              <a:srcRect/>
              <a:stretch>
                <a:fillRect/>
              </a:stretch>
            </p:blipFill>
            <p:spPr bwMode="auto">
              <a:xfrm>
                <a:off x="3869315" y="2150486"/>
                <a:ext cx="969962" cy="823912"/>
              </a:xfrm>
              <a:prstGeom prst="rect">
                <a:avLst/>
              </a:prstGeom>
              <a:noFill/>
            </p:spPr>
          </p:pic>
          <p:grpSp>
            <p:nvGrpSpPr>
              <p:cNvPr id="5" name="Group 10"/>
              <p:cNvGrpSpPr/>
              <p:nvPr/>
            </p:nvGrpSpPr>
            <p:grpSpPr>
              <a:xfrm>
                <a:off x="4007311" y="2187751"/>
                <a:ext cx="695657" cy="441149"/>
                <a:chOff x="6782188" y="4647518"/>
                <a:chExt cx="2048054" cy="1473882"/>
              </a:xfrm>
            </p:grpSpPr>
            <p:pic>
              <p:nvPicPr>
                <p:cNvPr id="28" name="Picture 27" descr="converj_vdi.png"/>
                <p:cNvPicPr>
                  <a:picLocks noChangeAspect="1"/>
                </p:cNvPicPr>
                <p:nvPr/>
              </p:nvPicPr>
              <p:blipFill>
                <a:blip r:embed="rId8" cstate="screen"/>
                <a:srcRect/>
                <a:stretch>
                  <a:fillRect/>
                </a:stretch>
              </p:blipFill>
              <p:spPr bwMode="auto">
                <a:xfrm>
                  <a:off x="6847785" y="4701867"/>
                  <a:ext cx="1982457" cy="1405567"/>
                </a:xfrm>
                <a:prstGeom prst="rect">
                  <a:avLst/>
                </a:prstGeom>
                <a:noFill/>
                <a:ln>
                  <a:noFill/>
                </a:ln>
              </p:spPr>
            </p:pic>
            <p:pic>
              <p:nvPicPr>
                <p:cNvPr id="30" name="Picture 3" descr="HUB_Rich.png"/>
                <p:cNvPicPr>
                  <a:picLocks noChangeAspect="1"/>
                </p:cNvPicPr>
                <p:nvPr/>
              </p:nvPicPr>
              <p:blipFill>
                <a:blip r:embed="rId9" cstate="screen"/>
                <a:srcRect/>
                <a:stretch>
                  <a:fillRect/>
                </a:stretch>
              </p:blipFill>
              <p:spPr bwMode="auto">
                <a:xfrm>
                  <a:off x="6782188" y="4647518"/>
                  <a:ext cx="739387" cy="1473882"/>
                </a:xfrm>
                <a:prstGeom prst="rect">
                  <a:avLst/>
                </a:prstGeom>
                <a:noFill/>
                <a:ln>
                  <a:noFill/>
                </a:ln>
              </p:spPr>
            </p:pic>
          </p:grpSp>
        </p:grpSp>
        <p:sp>
          <p:nvSpPr>
            <p:cNvPr id="41" name="Rectangle 40"/>
            <p:cNvSpPr/>
            <p:nvPr/>
          </p:nvSpPr>
          <p:spPr>
            <a:xfrm>
              <a:off x="5455288" y="1978882"/>
              <a:ext cx="311194" cy="541447"/>
            </a:xfrm>
            <a:prstGeom prst="rect">
              <a:avLst/>
            </a:prstGeom>
            <a:noFill/>
            <a:ln w="38100"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aphicFrame>
        <p:nvGraphicFramePr>
          <p:cNvPr id="17" name="Table 16"/>
          <p:cNvGraphicFramePr>
            <a:graphicFrameLocks noGrp="1"/>
          </p:cNvGraphicFramePr>
          <p:nvPr/>
        </p:nvGraphicFramePr>
        <p:xfrm>
          <a:off x="415646" y="3515716"/>
          <a:ext cx="8387151" cy="1404063"/>
        </p:xfrm>
        <a:graphic>
          <a:graphicData uri="http://schemas.openxmlformats.org/drawingml/2006/table">
            <a:tbl>
              <a:tblPr firstRow="1" bandRow="1">
                <a:tableStyleId>{5C22544A-7EE6-4342-B048-85BDC9FD1C3A}</a:tableStyleId>
              </a:tblPr>
              <a:tblGrid>
                <a:gridCol w="1883054"/>
                <a:gridCol w="1930400"/>
                <a:gridCol w="1358900"/>
                <a:gridCol w="1562100"/>
                <a:gridCol w="1652697"/>
              </a:tblGrid>
              <a:tr h="370840">
                <a:tc>
                  <a:txBody>
                    <a:bodyPr/>
                    <a:lstStyle/>
                    <a:p>
                      <a:pPr marL="0" algn="ctr" defTabSz="914400">
                        <a:lnSpc>
                          <a:spcPct val="100000"/>
                        </a:lnSpc>
                        <a:spcBef>
                          <a:spcPts val="600"/>
                        </a:spcBef>
                        <a:buNone/>
                      </a:pPr>
                      <a:r>
                        <a:rPr lang="zh-CN" altLang="en-US" sz="18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rPr>
                        <a:t>零客户端</a:t>
                      </a:r>
                      <a:endParaRPr lang="zh-CN" altLang="en-US" sz="18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zh-CN" altLang="en-US"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rPr>
                        <a:t>零客户端</a:t>
                      </a:r>
                      <a:endParaRPr lang="zh-CN" altLang="en-US"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zh-CN" altLang="en-US"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rPr>
                        <a:t>软件设备</a:t>
                      </a:r>
                    </a:p>
                    <a:p>
                      <a:pPr marL="0" algn="ctr" defTabSz="914400">
                        <a:lnSpc>
                          <a:spcPct val="100000"/>
                        </a:lnSpc>
                        <a:spcBef>
                          <a:spcPts val="600"/>
                        </a:spcBef>
                        <a:buNone/>
                      </a:pPr>
                      <a:endParaRPr lang="zh-CN" altLang="en-US"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zh-CN" altLang="en-US"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rPr>
                        <a:t>瘦客户端</a:t>
                      </a:r>
                      <a:endParaRPr lang="zh-CN" altLang="en-US"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zh-CN" altLang="en-US"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rPr>
                        <a:t>企业平板电脑</a:t>
                      </a:r>
                      <a:endParaRPr lang="zh-CN" altLang="en-US"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87783">
                <a:tc>
                  <a:txBody>
                    <a:bodyPr/>
                    <a:lstStyle/>
                    <a:p>
                      <a:pPr marL="0" marR="0" indent="0" algn="ctr" defTabSz="914400">
                        <a:lnSpc>
                          <a:spcPct val="100000"/>
                        </a:lnSpc>
                        <a:spcBef>
                          <a:spcPts val="0"/>
                        </a:spcBef>
                        <a:spcAft>
                          <a:spcPts val="0"/>
                        </a:spcAft>
                        <a:buNone/>
                        <a:tabLst/>
                      </a:pPr>
                      <a:r>
                        <a:rPr lang="en-US" altLang="zh-CN" sz="1800" b="0" i="0" kern="1200" noProof="0" dirty="0">
                          <a:solidFill>
                            <a:srgbClr val="3A3A3A"/>
                          </a:solidFill>
                          <a:latin typeface="+mj-lt"/>
                          <a:ea typeface="黑体" pitchFamily="2" charset="-122"/>
                          <a:cs typeface="+mn-cs"/>
                        </a:rPr>
                        <a:t>VXC 2100 </a:t>
                      </a:r>
                      <a:r>
                        <a:rPr lang="zh-CN" altLang="en-US" sz="1800" b="0" i="0" kern="1200" noProof="0" dirty="0">
                          <a:solidFill>
                            <a:srgbClr val="3A3A3A"/>
                          </a:solidFill>
                          <a:latin typeface="+mj-lt"/>
                          <a:ea typeface="黑体" pitchFamily="2" charset="-122"/>
                          <a:cs typeface="+mn-cs"/>
                        </a:rPr>
                        <a:t>系列</a:t>
                      </a: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n-US" altLang="zh-CN" sz="1800" b="0" i="0" noProof="0" dirty="0" smtClean="0">
                          <a:solidFill>
                            <a:srgbClr val="3A3A3A"/>
                          </a:solidFill>
                          <a:latin typeface="+mj-lt"/>
                          <a:ea typeface="黑体" pitchFamily="2" charset="-122"/>
                          <a:cs typeface="+mn-cs"/>
                        </a:rPr>
                        <a:t>VXC 2200</a:t>
                      </a:r>
                      <a:r>
                        <a:rPr lang="zh-CN" altLang="en-US" sz="1800" b="0" i="0" baseline="0" noProof="0" dirty="0" smtClean="0">
                          <a:solidFill>
                            <a:srgbClr val="3A3A3A"/>
                          </a:solidFill>
                          <a:latin typeface="+mj-lt"/>
                          <a:ea typeface="黑体" pitchFamily="2" charset="-122"/>
                          <a:cs typeface="+mn-cs"/>
                        </a:rPr>
                        <a:t> </a:t>
                      </a:r>
                      <a:r>
                        <a:rPr lang="zh-CN" altLang="en-US" sz="1800" b="0" i="0" noProof="0" dirty="0" smtClean="0">
                          <a:solidFill>
                            <a:srgbClr val="3A3A3A"/>
                          </a:solidFill>
                          <a:latin typeface="+mj-lt"/>
                          <a:ea typeface="黑体" pitchFamily="2" charset="-122"/>
                          <a:cs typeface="+mn-cs"/>
                        </a:rPr>
                        <a:t>系列</a:t>
                      </a:r>
                      <a:endParaRPr lang="zh-CN" altLang="en-US" sz="1800" noProof="0" dirty="0">
                        <a:solidFill>
                          <a:srgbClr val="3A3A3A"/>
                        </a:solidFill>
                        <a:latin typeface="+mj-lt"/>
                        <a:ea typeface="黑体" pitchFamily="2" charset="-122"/>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n-US" altLang="zh-CN" sz="1800" b="0" i="0" noProof="0" dirty="0" smtClean="0">
                          <a:solidFill>
                            <a:srgbClr val="3A3A3A"/>
                          </a:solidFill>
                          <a:latin typeface="+mj-lt"/>
                          <a:ea typeface="黑体" pitchFamily="2" charset="-122"/>
                          <a:cs typeface="+mn-cs"/>
                        </a:rPr>
                        <a:t>VXC 4000</a:t>
                      </a:r>
                      <a:endParaRPr lang="zh-CN" altLang="en-US" sz="1800" noProof="0" dirty="0">
                        <a:solidFill>
                          <a:srgbClr val="3A3A3A"/>
                        </a:solidFill>
                        <a:latin typeface="+mj-lt"/>
                        <a:ea typeface="黑体" pitchFamily="2" charset="-122"/>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n-US" altLang="zh-CN" sz="1800" b="0" i="0" noProof="0" dirty="0" smtClean="0">
                          <a:solidFill>
                            <a:srgbClr val="3A3A3A"/>
                          </a:solidFill>
                          <a:latin typeface="+mj-lt"/>
                          <a:ea typeface="黑体" pitchFamily="2" charset="-122"/>
                          <a:cs typeface="+mn-cs"/>
                        </a:rPr>
                        <a:t>VXC 6215</a:t>
                      </a:r>
                      <a:endParaRPr lang="zh-CN" altLang="en-US" sz="1800" noProof="0" dirty="0">
                        <a:solidFill>
                          <a:srgbClr val="3A3A3A"/>
                        </a:solidFill>
                        <a:latin typeface="+mj-lt"/>
                        <a:ea typeface="黑体" pitchFamily="2" charset="-122"/>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n-US" altLang="zh-CN" sz="1800" b="0" i="0" noProof="0" dirty="0" smtClean="0">
                          <a:solidFill>
                            <a:srgbClr val="3A3A3A"/>
                          </a:solidFill>
                          <a:latin typeface="+mj-lt"/>
                          <a:ea typeface="黑体" pitchFamily="2" charset="-122"/>
                          <a:cs typeface="+mn-cs"/>
                        </a:rPr>
                        <a:t>Cisco </a:t>
                      </a:r>
                      <a:r>
                        <a:rPr lang="en-US" altLang="zh-CN" sz="1800" b="0" i="0" noProof="0" dirty="0" err="1" smtClean="0">
                          <a:solidFill>
                            <a:srgbClr val="3A3A3A"/>
                          </a:solidFill>
                          <a:latin typeface="+mj-lt"/>
                          <a:ea typeface="黑体" pitchFamily="2" charset="-122"/>
                          <a:cs typeface="+mn-cs"/>
                        </a:rPr>
                        <a:t>Cius</a:t>
                      </a:r>
                      <a:endParaRPr lang="zh-CN" altLang="en-US" sz="1800" noProof="0" dirty="0">
                        <a:solidFill>
                          <a:srgbClr val="3A3A3A"/>
                        </a:solidFill>
                        <a:latin typeface="+mj-lt"/>
                        <a:ea typeface="黑体" pitchFamily="2" charset="-122"/>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319602" y="1494109"/>
            <a:ext cx="3947598" cy="4145123"/>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通过虚拟化的 </a:t>
            </a:r>
            <a:r>
              <a:rPr lang="en-US" altLang="zh-CN" sz="1800" b="0" i="0" dirty="0">
                <a:solidFill>
                  <a:srgbClr val="3A3A3A"/>
                </a:solidFill>
                <a:latin typeface="+mj-lt"/>
                <a:ea typeface="黑体" pitchFamily="2" charset="-122"/>
              </a:rPr>
              <a:t>Windows XP </a:t>
            </a:r>
            <a:r>
              <a:rPr lang="zh-CN" altLang="en-US" sz="1800" b="0" i="0" dirty="0">
                <a:solidFill>
                  <a:srgbClr val="3A3A3A"/>
                </a:solidFill>
                <a:latin typeface="+mj-lt"/>
                <a:ea typeface="黑体" pitchFamily="2" charset="-122"/>
              </a:rPr>
              <a:t>和 </a:t>
            </a:r>
            <a:r>
              <a:rPr lang="en-US" altLang="zh-CN" sz="1800" b="0" i="0" dirty="0">
                <a:solidFill>
                  <a:srgbClr val="3A3A3A"/>
                </a:solidFill>
                <a:latin typeface="+mj-lt"/>
                <a:ea typeface="黑体" pitchFamily="2" charset="-122"/>
              </a:rPr>
              <a:t>Windows 7 PC </a:t>
            </a:r>
            <a:r>
              <a:rPr lang="zh-CN" altLang="en-US" sz="1800" b="0" i="0" dirty="0">
                <a:solidFill>
                  <a:srgbClr val="3A3A3A"/>
                </a:solidFill>
                <a:latin typeface="+mj-lt"/>
                <a:ea typeface="黑体" pitchFamily="2" charset="-122"/>
              </a:rPr>
              <a:t>实现富媒体协作</a:t>
            </a:r>
          </a:p>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卓越的用户体验，虚拟桌面支持实时语音</a:t>
            </a:r>
          </a:p>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利用现有 </a:t>
            </a:r>
            <a:r>
              <a:rPr lang="en-US" altLang="zh-CN" sz="1800" b="0" i="0" dirty="0">
                <a:solidFill>
                  <a:srgbClr val="3A3A3A"/>
                </a:solidFill>
                <a:latin typeface="+mj-lt"/>
                <a:ea typeface="黑体" pitchFamily="2" charset="-122"/>
              </a:rPr>
              <a:t>PC </a:t>
            </a:r>
            <a:r>
              <a:rPr lang="zh-CN" altLang="en-US" sz="1800" b="0" i="0" dirty="0">
                <a:solidFill>
                  <a:srgbClr val="3A3A3A"/>
                </a:solidFill>
                <a:latin typeface="+mj-lt"/>
                <a:ea typeface="黑体" pitchFamily="2" charset="-122"/>
              </a:rPr>
              <a:t>并延长更新</a:t>
            </a:r>
            <a:r>
              <a:rPr lang="zh-CN" altLang="en-US" sz="1800" b="0" i="0" dirty="0" smtClean="0">
                <a:solidFill>
                  <a:srgbClr val="3A3A3A"/>
                </a:solidFill>
                <a:latin typeface="+mj-lt"/>
                <a:ea typeface="黑体" pitchFamily="2" charset="-122"/>
              </a:rPr>
              <a:t>间隔</a:t>
            </a:r>
            <a:endParaRPr lang="zh-CN" altLang="en-US" dirty="0" smtClean="0">
              <a:solidFill>
                <a:srgbClr val="3A3A3A"/>
              </a:solidFill>
              <a:latin typeface="+mj-lt"/>
              <a:ea typeface="黑体" pitchFamily="2" charset="-122"/>
            </a:endParaRPr>
          </a:p>
          <a:p>
            <a:pPr marL="280995" indent="-280995" algn="l" defTabSz="914400">
              <a:lnSpc>
                <a:spcPct val="95000"/>
              </a:lnSpc>
              <a:spcBef>
                <a:spcPts val="1200"/>
              </a:spcBef>
              <a:buClr>
                <a:srgbClr val="00ADEF"/>
              </a:buClr>
              <a:buSzPct val="80000"/>
              <a:buFont typeface="Arial"/>
              <a:buChar char="•"/>
            </a:pPr>
            <a:r>
              <a:rPr lang="zh-CN" altLang="en-US" sz="1800" b="0" i="0" dirty="0" smtClean="0">
                <a:solidFill>
                  <a:srgbClr val="3A3A3A"/>
                </a:solidFill>
                <a:latin typeface="+mj-lt"/>
                <a:ea typeface="黑体" pitchFamily="2" charset="-122"/>
              </a:rPr>
              <a:t>支持 </a:t>
            </a:r>
            <a:r>
              <a:rPr lang="en-US" altLang="zh-CN" sz="1800" b="0" i="0" dirty="0">
                <a:solidFill>
                  <a:srgbClr val="3A3A3A"/>
                </a:solidFill>
                <a:latin typeface="+mj-lt"/>
                <a:ea typeface="黑体" pitchFamily="2" charset="-122"/>
              </a:rPr>
              <a:t>Citrix </a:t>
            </a:r>
            <a:r>
              <a:rPr lang="en-US" altLang="zh-CN" sz="1800" b="0" i="0" dirty="0" err="1">
                <a:solidFill>
                  <a:srgbClr val="3A3A3A"/>
                </a:solidFill>
                <a:latin typeface="+mj-lt"/>
                <a:ea typeface="黑体" pitchFamily="2" charset="-122"/>
              </a:rPr>
              <a:t>XenDesktop</a:t>
            </a:r>
            <a:r>
              <a:rPr lang="en-US" altLang="zh-CN" sz="1800" b="0" i="0" dirty="0">
                <a:solidFill>
                  <a:srgbClr val="3A3A3A"/>
                </a:solidFill>
                <a:latin typeface="+mj-lt"/>
                <a:ea typeface="黑体" pitchFamily="2" charset="-122"/>
              </a:rPr>
              <a:t> </a:t>
            </a:r>
            <a:r>
              <a:rPr lang="zh-CN" altLang="en-US" sz="1800" b="0" i="0" dirty="0">
                <a:solidFill>
                  <a:srgbClr val="3A3A3A"/>
                </a:solidFill>
                <a:latin typeface="+mj-lt"/>
                <a:ea typeface="黑体" pitchFamily="2" charset="-122"/>
              </a:rPr>
              <a:t>和 </a:t>
            </a:r>
            <a:r>
              <a:rPr lang="en-US" altLang="zh-CN" sz="1800" b="0" i="0" dirty="0">
                <a:solidFill>
                  <a:srgbClr val="3A3A3A"/>
                </a:solidFill>
                <a:latin typeface="+mj-lt"/>
                <a:ea typeface="黑体" pitchFamily="2" charset="-122"/>
              </a:rPr>
              <a:t>VMware View</a:t>
            </a:r>
          </a:p>
          <a:p>
            <a:pPr marL="280995" indent="-280995" algn="l" defTabSz="914400">
              <a:lnSpc>
                <a:spcPct val="95000"/>
              </a:lnSpc>
              <a:spcBef>
                <a:spcPts val="1200"/>
              </a:spcBef>
              <a:buClr>
                <a:srgbClr val="00ADEF"/>
              </a:buClr>
              <a:buSzPct val="80000"/>
              <a:buFont typeface="Arial"/>
              <a:buChar char="•"/>
            </a:pPr>
            <a:r>
              <a:rPr lang="en-US" altLang="zh-CN" sz="1800" b="0" i="0" dirty="0">
                <a:solidFill>
                  <a:srgbClr val="3A3A3A"/>
                </a:solidFill>
                <a:latin typeface="+mj-lt"/>
                <a:ea typeface="黑体" pitchFamily="2" charset="-122"/>
              </a:rPr>
              <a:t>CY12 </a:t>
            </a:r>
            <a:r>
              <a:rPr lang="zh-CN" altLang="en-US" sz="1800" b="0" i="0" dirty="0">
                <a:solidFill>
                  <a:srgbClr val="3A3A3A"/>
                </a:solidFill>
                <a:latin typeface="+mj-lt"/>
                <a:ea typeface="黑体" pitchFamily="2" charset="-122"/>
              </a:rPr>
              <a:t>的支持视频的</a:t>
            </a:r>
            <a:r>
              <a:rPr lang="zh-CN" altLang="en-US" sz="1800" b="0" i="0" dirty="0" smtClean="0">
                <a:solidFill>
                  <a:srgbClr val="3A3A3A"/>
                </a:solidFill>
                <a:latin typeface="+mj-lt"/>
                <a:ea typeface="黑体" pitchFamily="2" charset="-122"/>
              </a:rPr>
              <a:t>版本</a:t>
            </a:r>
            <a:endParaRPr lang="zh-CN" altLang="en-US" dirty="0">
              <a:solidFill>
                <a:srgbClr val="3A3A3A"/>
              </a:solidFill>
              <a:latin typeface="+mj-lt"/>
              <a:ea typeface="黑体" pitchFamily="2" charset="-122"/>
            </a:endParaRPr>
          </a:p>
        </p:txBody>
      </p:sp>
      <p:grpSp>
        <p:nvGrpSpPr>
          <p:cNvPr id="2" name="Group 16"/>
          <p:cNvGrpSpPr/>
          <p:nvPr/>
        </p:nvGrpSpPr>
        <p:grpSpPr>
          <a:xfrm>
            <a:off x="5045578" y="2002396"/>
            <a:ext cx="3716456" cy="2731650"/>
            <a:chOff x="5115028" y="2002396"/>
            <a:chExt cx="3266972" cy="2731650"/>
          </a:xfrm>
        </p:grpSpPr>
        <p:pic>
          <p:nvPicPr>
            <p:cNvPr id="16" name="Picture 129" descr="laptop_cutout"/>
            <p:cNvPicPr>
              <a:picLocks noChangeAspect="1" noChangeArrowheads="1"/>
            </p:cNvPicPr>
            <p:nvPr/>
          </p:nvPicPr>
          <p:blipFill>
            <a:blip r:embed="rId3" cstate="screen"/>
            <a:srcRect b="2348"/>
            <a:stretch>
              <a:fillRect/>
            </a:stretch>
          </p:blipFill>
          <p:spPr bwMode="auto">
            <a:xfrm>
              <a:off x="5115028" y="2002396"/>
              <a:ext cx="3266972" cy="2731650"/>
            </a:xfrm>
            <a:prstGeom prst="rect">
              <a:avLst/>
            </a:prstGeom>
            <a:noFill/>
            <a:ln>
              <a:noFill/>
            </a:ln>
            <a:effectLst>
              <a:reflection blurRad="6350" stA="52000" endA="300" endPos="35000" dir="5400000" sy="-100000" algn="bl" rotWithShape="0"/>
            </a:effectLst>
          </p:spPr>
        </p:pic>
        <p:grpSp>
          <p:nvGrpSpPr>
            <p:cNvPr id="3" name="Group 14"/>
            <p:cNvGrpSpPr/>
            <p:nvPr/>
          </p:nvGrpSpPr>
          <p:grpSpPr>
            <a:xfrm>
              <a:off x="5570918" y="2119719"/>
              <a:ext cx="2357178" cy="1513422"/>
              <a:chOff x="6782188" y="4647518"/>
              <a:chExt cx="2048054" cy="1473882"/>
            </a:xfrm>
          </p:grpSpPr>
          <p:pic>
            <p:nvPicPr>
              <p:cNvPr id="13" name="Picture 1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w="9525">
                <a:noFill/>
                <a:miter lim="800000"/>
                <a:headEnd/>
                <a:tailEnd/>
              </a:ln>
            </p:spPr>
          </p:pic>
        </p:grpSp>
        <p:sp>
          <p:nvSpPr>
            <p:cNvPr id="20" name="Rectangle 19"/>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23" name="Rectangle 22"/>
          <p:cNvSpPr/>
          <p:nvPr/>
        </p:nvSpPr>
        <p:spPr>
          <a:xfrm>
            <a:off x="5000263" y="4710898"/>
            <a:ext cx="3981691" cy="1516281"/>
          </a:xfrm>
          <a:prstGeom prst="rect">
            <a:avLst/>
          </a:prstGeom>
          <a:gradFill flip="none" rotWithShape="1">
            <a:gsLst>
              <a:gs pos="69000">
                <a:schemeClr val="bg1"/>
              </a:gs>
              <a:gs pos="100000">
                <a:schemeClr val="bg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p:txBody>
          <a:bodyPr/>
          <a:lstStyle/>
          <a:p>
            <a:pPr algn="l" defTabSz="914400">
              <a:spcBef>
                <a:spcPct val="0"/>
              </a:spcBef>
              <a:buNone/>
            </a:pPr>
            <a:r>
              <a:rPr lang="zh-CN" sz="3200" b="0" i="0" spc="0" baseline="0" dirty="0">
                <a:solidFill>
                  <a:srgbClr val="2B348E"/>
                </a:solidFill>
                <a:latin typeface="Arial"/>
                <a:ea typeface="+mj-ea"/>
                <a:cs typeface="+mj-cs"/>
              </a:rPr>
              <a:t>Cisco VXC 4000</a:t>
            </a:r>
            <a:endParaRPr lang="en-US" sz="5400"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Quebec_TV_Comp.png"/>
          <p:cNvPicPr>
            <a:picLocks noGrp="1" noChangeAspect="1"/>
          </p:cNvPicPr>
          <p:nvPr isPhoto="1"/>
        </p:nvPicPr>
        <p:blipFill>
          <a:blip r:embed="rId3" cstate="print">
            <a:lum/>
          </a:blip>
          <a:srcRect l="11863" t="18263" r="12882" b="21192"/>
          <a:stretch>
            <a:fillRect/>
          </a:stretch>
        </p:blipFill>
        <p:spPr>
          <a:xfrm>
            <a:off x="4791919" y="2268638"/>
            <a:ext cx="4352081" cy="2801073"/>
          </a:xfrm>
          <a:prstGeom prst="rect">
            <a:avLst/>
          </a:prstGeom>
          <a:noFill/>
          <a:ln>
            <a:noFill/>
          </a:ln>
        </p:spPr>
      </p:pic>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293688" y="1512055"/>
            <a:ext cx="3997221" cy="3865944"/>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企业即用型语音、视频、虚拟桌面解决方案</a:t>
            </a:r>
          </a:p>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全新的虚拟工作空间体验 </a:t>
            </a:r>
          </a:p>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面向未来的设计，随企业成长</a:t>
            </a:r>
          </a:p>
          <a:p>
            <a:pPr marL="280995" indent="-280995" algn="l" defTabSz="914400">
              <a:lnSpc>
                <a:spcPct val="95000"/>
              </a:lnSpc>
              <a:spcBef>
                <a:spcPts val="1200"/>
              </a:spcBef>
              <a:buClr>
                <a:srgbClr val="00ADEF"/>
              </a:buClr>
              <a:buSzPct val="80000"/>
              <a:buFont typeface="Arial"/>
              <a:buChar char="•"/>
            </a:pPr>
            <a:r>
              <a:rPr lang="zh-CN" altLang="en-US" sz="1800" b="0" i="0" dirty="0">
                <a:solidFill>
                  <a:srgbClr val="3A3A3A"/>
                </a:solidFill>
                <a:latin typeface="+mj-lt"/>
                <a:ea typeface="黑体" pitchFamily="2" charset="-122"/>
              </a:rPr>
              <a:t>基于 </a:t>
            </a:r>
            <a:r>
              <a:rPr lang="en-US" altLang="zh-CN" sz="1800" b="0" i="0" dirty="0">
                <a:solidFill>
                  <a:srgbClr val="3A3A3A"/>
                </a:solidFill>
                <a:latin typeface="+mj-lt"/>
                <a:ea typeface="黑体" pitchFamily="2" charset="-122"/>
              </a:rPr>
              <a:t>Linux </a:t>
            </a:r>
            <a:r>
              <a:rPr lang="zh-CN" altLang="en-US" sz="1800" b="0" i="0" dirty="0">
                <a:solidFill>
                  <a:srgbClr val="3A3A3A"/>
                </a:solidFill>
                <a:latin typeface="+mj-lt"/>
                <a:ea typeface="黑体" pitchFamily="2" charset="-122"/>
              </a:rPr>
              <a:t>的平台支持 </a:t>
            </a:r>
            <a:r>
              <a:rPr lang="en-US" altLang="zh-CN" sz="1800" b="0" i="0" dirty="0">
                <a:solidFill>
                  <a:srgbClr val="3A3A3A"/>
                </a:solidFill>
                <a:latin typeface="+mj-lt"/>
                <a:ea typeface="黑体" pitchFamily="2" charset="-122"/>
              </a:rPr>
              <a:t>Citrix </a:t>
            </a:r>
            <a:r>
              <a:rPr lang="en-US" altLang="zh-CN" sz="1800" b="0" i="0" dirty="0" err="1">
                <a:solidFill>
                  <a:srgbClr val="3A3A3A"/>
                </a:solidFill>
                <a:latin typeface="+mj-lt"/>
                <a:ea typeface="黑体" pitchFamily="2" charset="-122"/>
              </a:rPr>
              <a:t>XenDesktop</a:t>
            </a:r>
            <a:r>
              <a:rPr lang="en-US" altLang="zh-CN" sz="1800" b="0" i="0" dirty="0">
                <a:solidFill>
                  <a:srgbClr val="3A3A3A"/>
                </a:solidFill>
                <a:latin typeface="+mj-lt"/>
                <a:ea typeface="黑体" pitchFamily="2" charset="-122"/>
              </a:rPr>
              <a:t> </a:t>
            </a:r>
            <a:r>
              <a:rPr lang="zh-CN" altLang="en-US" sz="1800" b="0" i="0" dirty="0">
                <a:solidFill>
                  <a:srgbClr val="3A3A3A"/>
                </a:solidFill>
                <a:latin typeface="+mj-lt"/>
                <a:ea typeface="黑体" pitchFamily="2" charset="-122"/>
              </a:rPr>
              <a:t>和 </a:t>
            </a:r>
            <a:r>
              <a:rPr lang="en-US" altLang="zh-CN" sz="1800" b="0" i="0" dirty="0">
                <a:solidFill>
                  <a:srgbClr val="3A3A3A"/>
                </a:solidFill>
                <a:latin typeface="+mj-lt"/>
                <a:ea typeface="黑体" pitchFamily="2" charset="-122"/>
              </a:rPr>
              <a:t>VMware View</a:t>
            </a:r>
            <a:r>
              <a:rPr lang="zh-CN" altLang="en-US" sz="1800" b="0" i="0" dirty="0">
                <a:solidFill>
                  <a:srgbClr val="3A3A3A"/>
                </a:solidFill>
                <a:latin typeface="+mj-lt"/>
                <a:ea typeface="黑体" pitchFamily="2" charset="-122"/>
              </a:rPr>
              <a:t>；</a:t>
            </a:r>
            <a:r>
              <a:rPr lang="en-US" altLang="zh-CN" sz="1800" b="0" i="0" dirty="0">
                <a:solidFill>
                  <a:srgbClr val="3A3A3A"/>
                </a:solidFill>
                <a:latin typeface="+mj-lt"/>
                <a:ea typeface="黑体" pitchFamily="2" charset="-122"/>
              </a:rPr>
              <a:t>RDP </a:t>
            </a:r>
            <a:r>
              <a:rPr lang="zh-CN" altLang="en-US" sz="1800" b="0" i="0" dirty="0">
                <a:solidFill>
                  <a:srgbClr val="3A3A3A"/>
                </a:solidFill>
                <a:latin typeface="+mj-lt"/>
                <a:ea typeface="黑体" pitchFamily="2" charset="-122"/>
              </a:rPr>
              <a:t>仅适用于 </a:t>
            </a:r>
            <a:r>
              <a:rPr lang="en-US" altLang="zh-CN" sz="1800" b="0" i="0" dirty="0">
                <a:solidFill>
                  <a:srgbClr val="3A3A3A"/>
                </a:solidFill>
                <a:latin typeface="+mj-lt"/>
                <a:ea typeface="黑体" pitchFamily="2" charset="-122"/>
              </a:rPr>
              <a:t>VDI</a:t>
            </a:r>
          </a:p>
        </p:txBody>
      </p:sp>
      <p:sp>
        <p:nvSpPr>
          <p:cNvPr id="11" name="TextBox 10"/>
          <p:cNvSpPr txBox="1"/>
          <p:nvPr/>
        </p:nvSpPr>
        <p:spPr>
          <a:xfrm>
            <a:off x="9239250" y="1984375"/>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grpSp>
        <p:nvGrpSpPr>
          <p:cNvPr id="2" name="Group 21"/>
          <p:cNvGrpSpPr/>
          <p:nvPr/>
        </p:nvGrpSpPr>
        <p:grpSpPr>
          <a:xfrm>
            <a:off x="4825404" y="2891431"/>
            <a:ext cx="515868" cy="515864"/>
            <a:chOff x="6700078" y="5427497"/>
            <a:chExt cx="515868" cy="515864"/>
          </a:xfrm>
        </p:grpSpPr>
        <p:sp>
          <p:nvSpPr>
            <p:cNvPr id="23" name="8-Point Star 22"/>
            <p:cNvSpPr/>
            <p:nvPr/>
          </p:nvSpPr>
          <p:spPr>
            <a:xfrm>
              <a:off x="6700080" y="5427497"/>
              <a:ext cx="515866" cy="515864"/>
            </a:xfrm>
            <a:prstGeom prst="star8">
              <a:avLst>
                <a:gd name="adj" fmla="val 32342"/>
              </a:avLst>
            </a:prstGeom>
            <a:gradFill>
              <a:gsLst>
                <a:gs pos="0">
                  <a:schemeClr val="tx2"/>
                </a:gs>
                <a:gs pos="100000">
                  <a:schemeClr val="tx2">
                    <a:lumMod val="60000"/>
                    <a:lumOff val="40000"/>
                  </a:schemeClr>
                </a:gs>
              </a:gsLst>
              <a:lin ang="5400000" scaled="0"/>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4" name="TextBox 23"/>
            <p:cNvSpPr txBox="1"/>
            <p:nvPr/>
          </p:nvSpPr>
          <p:spPr>
            <a:xfrm>
              <a:off x="6700078" y="5554623"/>
              <a:ext cx="515868" cy="246221"/>
            </a:xfrm>
            <a:prstGeom prst="rect">
              <a:avLst/>
            </a:prstGeom>
            <a:noFill/>
          </p:spPr>
          <p:txBody>
            <a:bodyPr wrap="square" rtlCol="0">
              <a:spAutoFit/>
            </a:bodyPr>
            <a:lstStyle/>
            <a:p>
              <a:pPr algn="ctr" defTabSz="914400">
                <a:buNone/>
              </a:pPr>
              <a:r>
                <a:rPr lang="en-US" sz="1000" b="1" i="0" kern="1200" dirty="0">
                  <a:solidFill>
                    <a:srgbClr val="FFFFFF"/>
                  </a:solidFill>
                  <a:effectLst>
                    <a:outerShdw blurRad="50800" dist="38100" dir="2700000" algn="tl" rotWithShape="0">
                      <a:prstClr val="black">
                        <a:alpha val="40000"/>
                      </a:prstClr>
                    </a:outerShdw>
                  </a:effectLst>
                  <a:latin typeface="黑体" pitchFamily="2" charset="-122"/>
                  <a:ea typeface="黑体" pitchFamily="2" charset="-122"/>
                </a:rPr>
                <a:t>新</a:t>
              </a:r>
            </a:p>
          </p:txBody>
        </p:sp>
      </p:grpSp>
      <p:sp>
        <p:nvSpPr>
          <p:cNvPr id="26" name="Rectangle 25"/>
          <p:cNvSpPr/>
          <p:nvPr/>
        </p:nvSpPr>
        <p:spPr>
          <a:xfrm>
            <a:off x="4791919" y="3414532"/>
            <a:ext cx="994922" cy="1655179"/>
          </a:xfrm>
          <a:prstGeom prst="rect">
            <a:avLst/>
          </a:prstGeom>
          <a:noFill/>
          <a:ln w="38100" cap="flat" cmpd="sng" algn="ctr">
            <a:solidFill>
              <a:schemeClr val="tx2"/>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3" name="Title 2"/>
          <p:cNvSpPr>
            <a:spLocks noGrp="1"/>
          </p:cNvSpPr>
          <p:nvPr>
            <p:ph type="title"/>
          </p:nvPr>
        </p:nvSpPr>
        <p:spPr/>
        <p:txBody>
          <a:bodyPr/>
          <a:lstStyle/>
          <a:p>
            <a:pPr algn="l" defTabSz="914400">
              <a:spcBef>
                <a:spcPct val="0"/>
              </a:spcBef>
              <a:buNone/>
            </a:pPr>
            <a:r>
              <a:rPr lang="zh-CN" sz="3200" b="0" i="0" spc="0" baseline="0" dirty="0">
                <a:solidFill>
                  <a:srgbClr val="2B348E"/>
                </a:solidFill>
                <a:latin typeface="Arial"/>
                <a:ea typeface="+mj-ea"/>
                <a:cs typeface="+mj-cs"/>
              </a:rPr>
              <a:t>Cisco VXC 6215</a:t>
            </a:r>
            <a:endParaRPr lang="en-US"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p:nvPr/>
        </p:nvSpPr>
        <p:spPr>
          <a:xfrm>
            <a:off x="-1" y="1420091"/>
            <a:ext cx="9144001" cy="4561814"/>
          </a:xfrm>
          <a:prstGeom prst="rect">
            <a:avLst/>
          </a:prstGeom>
          <a:gradFill flip="none" rotWithShape="1">
            <a:gsLst>
              <a:gs pos="25000">
                <a:schemeClr val="tx1">
                  <a:lumMod val="50000"/>
                </a:schemeClr>
              </a:gs>
              <a:gs pos="100000">
                <a:schemeClr val="accent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63"/>
          <p:cNvGrpSpPr/>
          <p:nvPr/>
        </p:nvGrpSpPr>
        <p:grpSpPr>
          <a:xfrm>
            <a:off x="1725964" y="2113229"/>
            <a:ext cx="5498398" cy="2547514"/>
            <a:chOff x="883920" y="1852902"/>
            <a:chExt cx="7376160" cy="3336318"/>
          </a:xfrm>
        </p:grpSpPr>
        <p:sp>
          <p:nvSpPr>
            <p:cNvPr id="169" name="Oval 168"/>
            <p:cNvSpPr/>
            <p:nvPr/>
          </p:nvSpPr>
          <p:spPr>
            <a:xfrm>
              <a:off x="883920" y="1852902"/>
              <a:ext cx="7376160" cy="3336318"/>
            </a:xfrm>
            <a:prstGeom prst="ellipse">
              <a:avLst/>
            </a:prstGeom>
            <a:gradFill>
              <a:gsLst>
                <a:gs pos="0">
                  <a:schemeClr val="accent2">
                    <a:lumMod val="20000"/>
                    <a:lumOff val="80000"/>
                    <a:alpha val="62000"/>
                  </a:schemeClr>
                </a:gs>
                <a:gs pos="60000">
                  <a:schemeClr val="accent1">
                    <a:tint val="23500"/>
                    <a:satMod val="160000"/>
                    <a:alpha val="0"/>
                  </a:schemeClr>
                </a:gs>
              </a:gsLst>
              <a:lin ang="5400000" scaled="1"/>
            </a:gradFill>
            <a:ln>
              <a:gradFill flip="none" rotWithShape="1">
                <a:gsLst>
                  <a:gs pos="0">
                    <a:schemeClr val="bg1">
                      <a:alpha val="33000"/>
                    </a:schemeClr>
                  </a:gs>
                  <a:gs pos="60000">
                    <a:schemeClr val="accent1">
                      <a:tint val="23500"/>
                      <a:satMod val="160000"/>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0" name="Oval 169"/>
            <p:cNvSpPr/>
            <p:nvPr/>
          </p:nvSpPr>
          <p:spPr>
            <a:xfrm>
              <a:off x="2807660" y="1941183"/>
              <a:ext cx="3665221" cy="911578"/>
            </a:xfrm>
            <a:prstGeom prst="ellipse">
              <a:avLst/>
            </a:prstGeom>
            <a:gradFill>
              <a:gsLst>
                <a:gs pos="0">
                  <a:schemeClr val="bg1">
                    <a:alpha val="31000"/>
                  </a:schemeClr>
                </a:gs>
                <a:gs pos="60000">
                  <a:schemeClr val="accent1">
                    <a:tint val="23500"/>
                    <a:satMod val="160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4" name="Group 12"/>
          <p:cNvGrpSpPr/>
          <p:nvPr/>
        </p:nvGrpSpPr>
        <p:grpSpPr>
          <a:xfrm>
            <a:off x="283967" y="2789453"/>
            <a:ext cx="1262888" cy="1262888"/>
            <a:chOff x="1092262" y="3393177"/>
            <a:chExt cx="710045" cy="710045"/>
          </a:xfrm>
        </p:grpSpPr>
        <p:sp>
          <p:nvSpPr>
            <p:cNvPr id="90" name="Oval 89"/>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106082" y="3427776"/>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09" name="Straight Connector 108"/>
          <p:cNvCxnSpPr>
            <a:stCxn id="90" idx="5"/>
            <a:endCxn id="176" idx="3"/>
          </p:cNvCxnSpPr>
          <p:nvPr/>
        </p:nvCxnSpPr>
        <p:spPr>
          <a:xfrm flipV="1">
            <a:off x="1361910" y="3355715"/>
            <a:ext cx="1037531" cy="511680"/>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0" name="Picture 7" descr="C:\Users\Abject-3D\Desktop\VMWare Files\FINAL diagrams\Basic Virtualization\3D PNGs\VMW_09Q3_DGRM_View4_Marketecture_ALL_3_Comm_5.png"/>
          <p:cNvPicPr>
            <a:picLocks noChangeAspect="1" noChangeArrowheads="1"/>
          </p:cNvPicPr>
          <p:nvPr/>
        </p:nvPicPr>
        <p:blipFill>
          <a:blip r:embed="rId4" cstate="print"/>
          <a:srcRect l="4327"/>
          <a:stretch>
            <a:fillRect/>
          </a:stretch>
        </p:blipFill>
        <p:spPr bwMode="auto">
          <a:xfrm>
            <a:off x="7392560" y="2874263"/>
            <a:ext cx="1029764" cy="923924"/>
          </a:xfrm>
          <a:prstGeom prst="rect">
            <a:avLst/>
          </a:prstGeom>
          <a:noFill/>
        </p:spPr>
      </p:pic>
      <p:pic>
        <p:nvPicPr>
          <p:cNvPr id="111" name="Picture 6" descr="C:\Users\Abject-3D\Desktop\VMWare Files\FINAL diagrams\Basic Virtualization\3D PNGs\VMW_09Q3_DGRM_View4_Marketecture_ALL_3_Comm_4.png"/>
          <p:cNvPicPr>
            <a:picLocks noChangeAspect="1" noChangeArrowheads="1"/>
          </p:cNvPicPr>
          <p:nvPr/>
        </p:nvPicPr>
        <p:blipFill>
          <a:blip r:embed="rId5" cstate="print"/>
          <a:srcRect/>
          <a:stretch>
            <a:fillRect/>
          </a:stretch>
        </p:blipFill>
        <p:spPr bwMode="auto">
          <a:xfrm>
            <a:off x="7417963" y="2726891"/>
            <a:ext cx="998717" cy="578423"/>
          </a:xfrm>
          <a:prstGeom prst="rect">
            <a:avLst/>
          </a:prstGeom>
          <a:noFill/>
        </p:spPr>
      </p:pic>
      <p:pic>
        <p:nvPicPr>
          <p:cNvPr id="112" name="Picture 5" descr="C:\Users\Abject-3D\Desktop\VMWare Files\FINAL diagrams\Basic Virtualization\3D PNGs\VMW_09Q3_DGRM_View4_Marketecture_ALL_3_Comm_3.png"/>
          <p:cNvPicPr>
            <a:picLocks noChangeAspect="1" noChangeArrowheads="1"/>
          </p:cNvPicPr>
          <p:nvPr/>
        </p:nvPicPr>
        <p:blipFill>
          <a:blip r:embed="rId6" cstate="print"/>
          <a:srcRect/>
          <a:stretch>
            <a:fillRect/>
          </a:stretch>
        </p:blipFill>
        <p:spPr bwMode="auto">
          <a:xfrm>
            <a:off x="7304714" y="2559560"/>
            <a:ext cx="543343" cy="458653"/>
          </a:xfrm>
          <a:prstGeom prst="rect">
            <a:avLst/>
          </a:prstGeom>
          <a:noFill/>
        </p:spPr>
      </p:pic>
      <p:pic>
        <p:nvPicPr>
          <p:cNvPr id="113" name="Picture 4" descr="C:\Users\Abject-3D\Desktop\VMWare Files\FINAL diagrams\Basic Virtualization\3D PNGs\VMW_09Q3_DGRM_View4_Marketecture_ALL_3_Comm_2.png"/>
          <p:cNvPicPr>
            <a:picLocks noChangeAspect="1" noChangeArrowheads="1"/>
          </p:cNvPicPr>
          <p:nvPr/>
        </p:nvPicPr>
        <p:blipFill>
          <a:blip r:embed="rId7" cstate="print"/>
          <a:srcRect/>
          <a:stretch>
            <a:fillRect/>
          </a:stretch>
        </p:blipFill>
        <p:spPr bwMode="auto">
          <a:xfrm>
            <a:off x="7596181" y="2681731"/>
            <a:ext cx="543343" cy="458653"/>
          </a:xfrm>
          <a:prstGeom prst="rect">
            <a:avLst/>
          </a:prstGeom>
          <a:noFill/>
        </p:spPr>
      </p:pic>
      <p:pic>
        <p:nvPicPr>
          <p:cNvPr id="114" name="Picture 3" descr="C:\Users\Abject-3D\Desktop\VMWare Files\FINAL diagrams\Basic Virtualization\3D PNGs\VMW_09Q3_DGRM_View4_Marketecture_ALL_3_Comm_1.png"/>
          <p:cNvPicPr>
            <a:picLocks noChangeAspect="1" noChangeArrowheads="1"/>
          </p:cNvPicPr>
          <p:nvPr/>
        </p:nvPicPr>
        <p:blipFill>
          <a:blip r:embed="rId8" cstate="print"/>
          <a:srcRect/>
          <a:stretch>
            <a:fillRect/>
          </a:stretch>
        </p:blipFill>
        <p:spPr bwMode="auto">
          <a:xfrm>
            <a:off x="7894445" y="2797103"/>
            <a:ext cx="543343" cy="458653"/>
          </a:xfrm>
          <a:prstGeom prst="rect">
            <a:avLst/>
          </a:prstGeom>
          <a:noFill/>
        </p:spPr>
      </p:pic>
      <p:pic>
        <p:nvPicPr>
          <p:cNvPr id="115"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40653" y="2762343"/>
            <a:ext cx="697068" cy="642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311004" y="3045535"/>
            <a:ext cx="907437" cy="675382"/>
          </a:xfrm>
          <a:prstGeom prst="rect">
            <a:avLst/>
          </a:prstGeom>
          <a:noFill/>
          <a:ln>
            <a:noFill/>
          </a:ln>
          <a:effectLst>
            <a:outerShdw blurRad="139700" sx="102000" sy="102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5" name="Group 43"/>
          <p:cNvGrpSpPr/>
          <p:nvPr/>
        </p:nvGrpSpPr>
        <p:grpSpPr>
          <a:xfrm>
            <a:off x="8168727" y="3319951"/>
            <a:ext cx="736482" cy="881544"/>
            <a:chOff x="11245500" y="3028353"/>
            <a:chExt cx="981186" cy="1174446"/>
          </a:xfrm>
        </p:grpSpPr>
        <p:pic>
          <p:nvPicPr>
            <p:cNvPr id="118" name="Picture 117" descr="Device_cloud_white_3041_default_256.png"/>
            <p:cNvPicPr>
              <a:picLocks noChangeAspect="1"/>
            </p:cNvPicPr>
            <p:nvPr/>
          </p:nvPicPr>
          <p:blipFill>
            <a:blip r:embed="rId11" cstate="print"/>
            <a:stretch>
              <a:fillRect/>
            </a:stretch>
          </p:blipFill>
          <p:spPr>
            <a:xfrm>
              <a:off x="11245500" y="3028353"/>
              <a:ext cx="981186" cy="981183"/>
            </a:xfrm>
            <a:prstGeom prst="rect">
              <a:avLst/>
            </a:prstGeom>
            <a:effectLst>
              <a:outerShdw blurRad="685800" sx="102000" sy="102000" algn="ctr" rotWithShape="0">
                <a:schemeClr val="bg1"/>
              </a:outerShdw>
            </a:effectLst>
          </p:spPr>
        </p:pic>
        <p:pic>
          <p:nvPicPr>
            <p:cNvPr id="119" name="Picture 3" descr="D:\Duarte Design\Assets\CiscoStuff\Cisco Icons\Kubrick\Kubrick Icons\Device Icons\Device_fibre_channel_storage_3030_unreachable_256.png"/>
            <p:cNvPicPr>
              <a:picLocks noChangeAspect="1" noChangeArrowheads="1"/>
            </p:cNvPicPr>
            <p:nvPr/>
          </p:nvPicPr>
          <p:blipFill>
            <a:blip r:embed="rId12" cstate="print"/>
            <a:srcRect/>
            <a:stretch>
              <a:fillRect/>
            </a:stretch>
          </p:blipFill>
          <p:spPr bwMode="auto">
            <a:xfrm>
              <a:off x="11435558" y="3586723"/>
              <a:ext cx="615915" cy="616076"/>
            </a:xfrm>
            <a:prstGeom prst="rect">
              <a:avLst/>
            </a:prstGeom>
            <a:noFill/>
          </p:spPr>
        </p:pic>
        <p:sp>
          <p:nvSpPr>
            <p:cNvPr id="120" name="TextBox 119"/>
            <p:cNvSpPr txBox="1"/>
            <p:nvPr/>
          </p:nvSpPr>
          <p:spPr>
            <a:xfrm>
              <a:off x="11260349" y="3432887"/>
              <a:ext cx="966337" cy="369035"/>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ctr" defTabSz="914400">
                <a:buNone/>
              </a:pPr>
              <a:r>
                <a:rPr lang="en-US" sz="1200" b="1" i="0">
                  <a:solidFill>
                    <a:srgbClr val="FFFFFF">
                      <a:lumMod val="50000"/>
                    </a:srgbClr>
                  </a:solidFill>
                  <a:effectLst/>
                  <a:latin typeface="Arial"/>
                  <a:ea typeface="+mn-ea"/>
                  <a:cs typeface="+mn-cs"/>
                </a:rPr>
                <a:t>FCOE</a:t>
              </a:r>
            </a:p>
          </p:txBody>
        </p:sp>
      </p:grpSp>
      <p:pic>
        <p:nvPicPr>
          <p:cNvPr id="121" name="Picture 4"/>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264245" y="4137154"/>
            <a:ext cx="549386" cy="22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3" name="Straight Connector 122"/>
          <p:cNvCxnSpPr/>
          <p:nvPr/>
        </p:nvCxnSpPr>
        <p:spPr>
          <a:xfrm flipH="1">
            <a:off x="7588867" y="3009594"/>
            <a:ext cx="1" cy="458820"/>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289442" y="2060408"/>
            <a:ext cx="1483468" cy="307738"/>
          </a:xfrm>
          <a:prstGeom prst="rect">
            <a:avLst/>
          </a:prstGeom>
          <a:noFill/>
        </p:spPr>
        <p:txBody>
          <a:bodyPr wrap="square" lIns="121883" tIns="60941" rIns="121883" bIns="60941" rtlCol="0">
            <a:spAutoFit/>
          </a:bodyPr>
          <a:lstStyle/>
          <a:p>
            <a:pPr algn="r" defTabSz="914400">
              <a:buNone/>
            </a:pPr>
            <a:r>
              <a:rPr lang="zh-CN" altLang="en-US" sz="1200" b="0" i="0">
                <a:solidFill>
                  <a:srgbClr val="FFFFFF"/>
                </a:solidFill>
                <a:effectLst>
                  <a:outerShdw blurRad="63500" sx="102000" sy="102000" algn="ctr" rotWithShape="0">
                    <a:prstClr val="black">
                      <a:alpha val="40000"/>
                    </a:prstClr>
                  </a:outerShdw>
                </a:effectLst>
                <a:latin typeface="+mj-lt"/>
                <a:ea typeface="黑体" pitchFamily="2" charset="-122"/>
              </a:rPr>
              <a:t>托管的虚拟</a:t>
            </a:r>
            <a:r>
              <a:rPr lang="zh-CN" altLang="en-US" sz="1200" b="0" i="0" smtClean="0">
                <a:solidFill>
                  <a:srgbClr val="FFFFFF"/>
                </a:solidFill>
                <a:effectLst>
                  <a:outerShdw blurRad="63500" sx="102000" sy="102000" algn="ctr" rotWithShape="0">
                    <a:prstClr val="black">
                      <a:alpha val="40000"/>
                    </a:prstClr>
                  </a:outerShdw>
                </a:effectLst>
                <a:latin typeface="+mj-lt"/>
                <a:ea typeface="黑体" pitchFamily="2" charset="-122"/>
              </a:rPr>
              <a:t>桌面</a:t>
            </a:r>
            <a:endParaRPr lang="zh-CN" altLang="en-US" sz="1200">
              <a:solidFill>
                <a:schemeClr val="bg1"/>
              </a:solidFill>
              <a:effectLst>
                <a:outerShdw blurRad="63500" sx="102000" sy="102000" algn="ctr" rotWithShape="0">
                  <a:prstClr val="black">
                    <a:alpha val="40000"/>
                  </a:prstClr>
                </a:outerShdw>
              </a:effectLst>
              <a:latin typeface="+mj-lt"/>
              <a:ea typeface="黑体" pitchFamily="2" charset="-122"/>
            </a:endParaRPr>
          </a:p>
        </p:txBody>
      </p:sp>
      <p:sp>
        <p:nvSpPr>
          <p:cNvPr id="2" name="Title 1"/>
          <p:cNvSpPr>
            <a:spLocks noGrp="1"/>
          </p:cNvSpPr>
          <p:nvPr>
            <p:ph type="title"/>
          </p:nvPr>
        </p:nvSpPr>
        <p:spPr>
          <a:xfrm>
            <a:off x="229702" y="432215"/>
            <a:ext cx="8740509" cy="838200"/>
          </a:xfrm>
        </p:spPr>
        <p:txBody>
          <a:bodyPr/>
          <a:lstStyle/>
          <a:p>
            <a:pPr algn="l" defTabSz="914400">
              <a:lnSpc>
                <a:spcPct val="80000"/>
              </a:lnSpc>
              <a:spcBef>
                <a:spcPct val="0"/>
              </a:spcBef>
              <a:buNone/>
            </a:pPr>
            <a:r>
              <a:rPr lang="zh-CN" sz="2000" b="0" i="0" spc="0" baseline="0" dirty="0">
                <a:solidFill>
                  <a:srgbClr val="2B348E"/>
                </a:solidFill>
                <a:ea typeface="黑体" pitchFamily="2" charset="-122"/>
              </a:rPr>
              <a:t> </a:t>
            </a:r>
            <a:r>
              <a:rPr lang="zh-CN" sz="3200" b="0" i="0" spc="0" baseline="0" dirty="0">
                <a:solidFill>
                  <a:srgbClr val="2B348E"/>
                </a:solidFill>
                <a:ea typeface="黑体" pitchFamily="2" charset="-122"/>
              </a:rPr>
              <a:t/>
            </a:r>
            <a:br>
              <a:rPr lang="zh-CN" sz="3200" b="0" i="0" spc="0" baseline="0" dirty="0">
                <a:solidFill>
                  <a:srgbClr val="2B348E"/>
                </a:solidFill>
                <a:ea typeface="黑体" pitchFamily="2" charset="-122"/>
              </a:rPr>
            </a:br>
            <a:r>
              <a:rPr lang="zh-CN" sz="3200" b="0" i="0" spc="0" baseline="0" dirty="0">
                <a:solidFill>
                  <a:srgbClr val="1E1F81"/>
                </a:solidFill>
                <a:ea typeface="黑体" pitchFamily="2" charset="-122"/>
              </a:rPr>
              <a:t>Cisco VXI：无边界网络</a:t>
            </a:r>
            <a:br>
              <a:rPr lang="zh-CN" sz="3200" b="0" i="0" spc="0" baseline="0" dirty="0">
                <a:solidFill>
                  <a:srgbClr val="1E1F81"/>
                </a:solidFill>
                <a:ea typeface="黑体" pitchFamily="2" charset="-122"/>
              </a:rPr>
            </a:br>
            <a:r>
              <a:rPr lang="zh-CN" sz="2400" b="0" i="0" spc="0" baseline="0" dirty="0">
                <a:solidFill>
                  <a:srgbClr val="1E1F81"/>
                </a:solidFill>
                <a:ea typeface="黑体" pitchFamily="2" charset="-122"/>
              </a:rPr>
              <a:t>工作空间优化的网络、安全和移动架构</a:t>
            </a:r>
          </a:p>
        </p:txBody>
      </p:sp>
      <p:grpSp>
        <p:nvGrpSpPr>
          <p:cNvPr id="6" name="Group 62"/>
          <p:cNvGrpSpPr/>
          <p:nvPr/>
        </p:nvGrpSpPr>
        <p:grpSpPr>
          <a:xfrm>
            <a:off x="57150" y="5057001"/>
            <a:ext cx="2194560" cy="914400"/>
            <a:chOff x="468718" y="5002894"/>
            <a:chExt cx="2661994" cy="1254122"/>
          </a:xfrm>
        </p:grpSpPr>
        <p:sp>
          <p:nvSpPr>
            <p:cNvPr id="130" name="Round Same Side Corner Rectangle 129"/>
            <p:cNvSpPr/>
            <p:nvPr/>
          </p:nvSpPr>
          <p:spPr>
            <a:xfrm>
              <a:off x="468718"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1" name="TextBox 130"/>
            <p:cNvSpPr txBox="1"/>
            <p:nvPr/>
          </p:nvSpPr>
          <p:spPr>
            <a:xfrm>
              <a:off x="1407719" y="5097437"/>
              <a:ext cx="783997" cy="379911"/>
            </a:xfrm>
            <a:prstGeom prst="rect">
              <a:avLst/>
            </a:prstGeom>
            <a:noFill/>
          </p:spPr>
          <p:txBody>
            <a:bodyPr wrap="none" rtlCol="0">
              <a:spAutoFit/>
            </a:bodyPr>
            <a:lstStyle/>
            <a:p>
              <a:pPr algn="ctr" defTabSz="914400">
                <a:buNone/>
              </a:pPr>
              <a:r>
                <a:rPr lang="zh-CN" altLang="en-US" sz="1200" b="1" i="0" smtClean="0">
                  <a:solidFill>
                    <a:srgbClr val="B7D333"/>
                  </a:solidFill>
                  <a:effectLst>
                    <a:outerShdw blurRad="38100" dist="38100" dir="2700000" algn="tl">
                      <a:srgbClr val="000000">
                        <a:alpha val="43137"/>
                      </a:srgbClr>
                    </a:outerShdw>
                  </a:effectLst>
                  <a:latin typeface="+mj-lt"/>
                  <a:ea typeface="黑体" pitchFamily="2" charset="-122"/>
                </a:rPr>
                <a:t>接入层</a:t>
              </a:r>
              <a:endParaRPr lang="zh-CN" altLang="en-US" sz="1200" b="1">
                <a:solidFill>
                  <a:schemeClr val="accent5"/>
                </a:solidFill>
                <a:effectLst>
                  <a:outerShdw blurRad="38100" dist="38100" dir="2700000" algn="tl">
                    <a:srgbClr val="000000">
                      <a:alpha val="43137"/>
                    </a:srgbClr>
                  </a:outerShdw>
                </a:effectLst>
                <a:latin typeface="+mj-lt"/>
                <a:ea typeface="黑体" pitchFamily="2" charset="-122"/>
              </a:endParaRPr>
            </a:p>
          </p:txBody>
        </p:sp>
        <p:sp>
          <p:nvSpPr>
            <p:cNvPr id="132" name="Rectangle 131"/>
            <p:cNvSpPr/>
            <p:nvPr/>
          </p:nvSpPr>
          <p:spPr>
            <a:xfrm>
              <a:off x="503965" y="5379109"/>
              <a:ext cx="2591499" cy="590972"/>
            </a:xfrm>
            <a:prstGeom prst="rect">
              <a:avLst/>
            </a:prstGeom>
          </p:spPr>
          <p:txBody>
            <a:bodyPr wrap="square">
              <a:spAutoFit/>
            </a:bodyPr>
            <a:lstStyle/>
            <a:p>
              <a:pPr algn="ctr" defTabSz="914400">
                <a:buNone/>
              </a:pPr>
              <a:r>
                <a:rPr lang="zh-CN" altLang="en-US" sz="1100" b="0" i="0" dirty="0">
                  <a:solidFill>
                    <a:srgbClr val="FFFFFF"/>
                  </a:solidFill>
                  <a:latin typeface="+mj-lt"/>
                  <a:ea typeface="黑体" pitchFamily="2" charset="-122"/>
                </a:rPr>
                <a:t>提供富媒体体验的端点，</a:t>
              </a:r>
              <a:r>
                <a:rPr lang="en-US" altLang="zh-CN" sz="1100" b="0" i="0" dirty="0">
                  <a:solidFill>
                    <a:srgbClr val="FFFFFF"/>
                  </a:solidFill>
                  <a:latin typeface="+mj-lt"/>
                  <a:ea typeface="黑体" pitchFamily="2" charset="-122"/>
                </a:rPr>
                <a:t>UPOE</a:t>
              </a:r>
              <a:r>
                <a:rPr lang="zh-CN" altLang="en-US" sz="1100" b="0" i="0" dirty="0">
                  <a:solidFill>
                    <a:srgbClr val="FFFFFF"/>
                  </a:solidFill>
                  <a:latin typeface="+mj-lt"/>
                  <a:ea typeface="黑体" pitchFamily="2" charset="-122"/>
                </a:rPr>
                <a:t>，即插即用 </a:t>
              </a:r>
              <a:r>
                <a:rPr lang="en-US" altLang="zh-CN" sz="1100" b="0" i="0" dirty="0">
                  <a:solidFill>
                    <a:srgbClr val="FFFFFF"/>
                  </a:solidFill>
                  <a:latin typeface="+mj-lt"/>
                  <a:ea typeface="黑体" pitchFamily="2" charset="-122"/>
                </a:rPr>
                <a:t>Auto </a:t>
              </a:r>
              <a:r>
                <a:rPr lang="en-US" altLang="zh-CN" sz="1100" b="0" i="0" dirty="0" err="1" smtClean="0">
                  <a:solidFill>
                    <a:srgbClr val="FFFFFF"/>
                  </a:solidFill>
                  <a:latin typeface="+mj-lt"/>
                  <a:ea typeface="黑体" pitchFamily="2" charset="-122"/>
                </a:rPr>
                <a:t>Smartports</a:t>
              </a:r>
              <a:endParaRPr lang="zh-CN" altLang="en-US" sz="1100" dirty="0">
                <a:solidFill>
                  <a:schemeClr val="bg1"/>
                </a:solidFill>
                <a:latin typeface="+mj-lt"/>
                <a:ea typeface="黑体" pitchFamily="2" charset="-122"/>
              </a:endParaRPr>
            </a:p>
          </p:txBody>
        </p:sp>
      </p:grpSp>
      <p:grpSp>
        <p:nvGrpSpPr>
          <p:cNvPr id="7" name="Group 73"/>
          <p:cNvGrpSpPr/>
          <p:nvPr/>
        </p:nvGrpSpPr>
        <p:grpSpPr>
          <a:xfrm>
            <a:off x="2322395" y="5057000"/>
            <a:ext cx="2194560" cy="914400"/>
            <a:chOff x="3241004" y="5002894"/>
            <a:chExt cx="2661994" cy="1254122"/>
          </a:xfrm>
        </p:grpSpPr>
        <p:sp>
          <p:nvSpPr>
            <p:cNvPr id="134" name="Round Same Side Corner Rectangle 133"/>
            <p:cNvSpPr/>
            <p:nvPr/>
          </p:nvSpPr>
          <p:spPr>
            <a:xfrm>
              <a:off x="3241004"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5" name="TextBox 134"/>
            <p:cNvSpPr txBox="1"/>
            <p:nvPr/>
          </p:nvSpPr>
          <p:spPr>
            <a:xfrm>
              <a:off x="3713347" y="5097437"/>
              <a:ext cx="1717327" cy="379911"/>
            </a:xfrm>
            <a:prstGeom prst="rect">
              <a:avLst/>
            </a:prstGeom>
            <a:noFill/>
          </p:spPr>
          <p:txBody>
            <a:bodyPr wrap="none" rtlCol="0">
              <a:spAutoFit/>
            </a:bodyPr>
            <a:lstStyle/>
            <a:p>
              <a:pPr algn="ctr" defTabSz="914400">
                <a:buNone/>
              </a:pPr>
              <a:r>
                <a:rPr lang="zh-CN" altLang="en-US" sz="1200" b="1" i="0" smtClean="0">
                  <a:solidFill>
                    <a:srgbClr val="B7D333"/>
                  </a:solidFill>
                  <a:effectLst>
                    <a:outerShdw blurRad="38100" dist="38100" dir="2700000" algn="tl">
                      <a:srgbClr val="000000">
                        <a:alpha val="43137"/>
                      </a:srgbClr>
                    </a:outerShdw>
                  </a:effectLst>
                  <a:latin typeface="+mj-lt"/>
                  <a:ea typeface="黑体" pitchFamily="2" charset="-122"/>
                </a:rPr>
                <a:t>端到端的安全技术</a:t>
              </a:r>
              <a:endParaRPr lang="zh-CN" altLang="en-US" sz="1200" b="1">
                <a:solidFill>
                  <a:schemeClr val="accent5"/>
                </a:solidFill>
                <a:effectLst>
                  <a:outerShdw blurRad="38100" dist="38100" dir="2700000" algn="tl">
                    <a:srgbClr val="000000">
                      <a:alpha val="43137"/>
                    </a:srgbClr>
                  </a:outerShdw>
                </a:effectLst>
                <a:latin typeface="+mj-lt"/>
                <a:ea typeface="黑体" pitchFamily="2" charset="-122"/>
              </a:endParaRPr>
            </a:p>
          </p:txBody>
        </p:sp>
        <p:sp>
          <p:nvSpPr>
            <p:cNvPr id="136" name="Rectangle 135"/>
            <p:cNvSpPr/>
            <p:nvPr/>
          </p:nvSpPr>
          <p:spPr>
            <a:xfrm>
              <a:off x="3396262" y="5378869"/>
              <a:ext cx="2351478" cy="590972"/>
            </a:xfrm>
            <a:prstGeom prst="rect">
              <a:avLst/>
            </a:prstGeom>
          </p:spPr>
          <p:txBody>
            <a:bodyPr wrap="square">
              <a:spAutoFit/>
            </a:bodyPr>
            <a:lstStyle/>
            <a:p>
              <a:pPr algn="ctr" defTabSz="914400">
                <a:buNone/>
              </a:pPr>
              <a:r>
                <a:rPr lang="zh-CN" altLang="en-US" sz="1100" b="0" i="0" dirty="0">
                  <a:solidFill>
                    <a:srgbClr val="FFFFFF"/>
                  </a:solidFill>
                  <a:latin typeface="+mj-lt"/>
                  <a:ea typeface="黑体" pitchFamily="2" charset="-122"/>
                </a:rPr>
                <a:t>单点策略，移动端点，一致的物理和虚拟</a:t>
              </a:r>
              <a:r>
                <a:rPr lang="zh-CN" altLang="en-US" sz="1100" b="0" i="0" dirty="0" smtClean="0">
                  <a:solidFill>
                    <a:srgbClr val="FFFFFF"/>
                  </a:solidFill>
                  <a:latin typeface="+mj-lt"/>
                  <a:ea typeface="黑体" pitchFamily="2" charset="-122"/>
                </a:rPr>
                <a:t>安全性</a:t>
              </a:r>
              <a:endParaRPr lang="zh-CN" altLang="en-US" sz="1100" dirty="0">
                <a:solidFill>
                  <a:schemeClr val="bg1"/>
                </a:solidFill>
                <a:latin typeface="+mj-lt"/>
                <a:ea typeface="黑体" pitchFamily="2" charset="-122"/>
              </a:endParaRPr>
            </a:p>
          </p:txBody>
        </p:sp>
      </p:grpSp>
      <p:grpSp>
        <p:nvGrpSpPr>
          <p:cNvPr id="8" name="Group 77"/>
          <p:cNvGrpSpPr/>
          <p:nvPr/>
        </p:nvGrpSpPr>
        <p:grpSpPr>
          <a:xfrm>
            <a:off x="4587640" y="5057000"/>
            <a:ext cx="2194560" cy="914400"/>
            <a:chOff x="6013289" y="5002894"/>
            <a:chExt cx="2661994" cy="1254122"/>
          </a:xfrm>
        </p:grpSpPr>
        <p:sp>
          <p:nvSpPr>
            <p:cNvPr id="138" name="Round Same Side Corner Rectangle 137"/>
            <p:cNvSpPr/>
            <p:nvPr/>
          </p:nvSpPr>
          <p:spPr>
            <a:xfrm>
              <a:off x="6013289"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9" name="TextBox 138"/>
            <p:cNvSpPr txBox="1"/>
            <p:nvPr/>
          </p:nvSpPr>
          <p:spPr>
            <a:xfrm>
              <a:off x="6801868" y="5114372"/>
              <a:ext cx="1084840" cy="425640"/>
            </a:xfrm>
            <a:prstGeom prst="rect">
              <a:avLst/>
            </a:prstGeom>
            <a:noFill/>
          </p:spPr>
          <p:txBody>
            <a:bodyPr wrap="none" rtlCol="0">
              <a:spAutoFit/>
            </a:bodyPr>
            <a:lstStyle/>
            <a:p>
              <a:pPr algn="ctr" defTabSz="914400">
                <a:lnSpc>
                  <a:spcPts val="1700"/>
                </a:lnSpc>
                <a:spcAft>
                  <a:spcPts val="300"/>
                </a:spcAft>
                <a:buNone/>
              </a:pPr>
              <a:r>
                <a:rPr lang="zh-CN" altLang="en-US" sz="1200" b="1" i="0" dirty="0" smtClean="0">
                  <a:solidFill>
                    <a:srgbClr val="B7D333"/>
                  </a:solidFill>
                  <a:effectLst>
                    <a:outerShdw blurRad="38100" dist="38100" dir="2700000" algn="tl">
                      <a:srgbClr val="000000">
                        <a:alpha val="43137"/>
                      </a:srgbClr>
                    </a:outerShdw>
                  </a:effectLst>
                  <a:latin typeface="+mj-lt"/>
                  <a:ea typeface="黑体" pitchFamily="2" charset="-122"/>
                </a:rPr>
                <a:t>优化 </a:t>
              </a:r>
              <a:r>
                <a:rPr lang="en-US" altLang="zh-CN" sz="1200" b="1" i="0" dirty="0" smtClean="0">
                  <a:solidFill>
                    <a:srgbClr val="B7D333"/>
                  </a:solidFill>
                  <a:effectLst>
                    <a:outerShdw blurRad="38100" dist="38100" dir="2700000" algn="tl">
                      <a:srgbClr val="000000">
                        <a:alpha val="43137"/>
                      </a:srgbClr>
                    </a:outerShdw>
                  </a:effectLst>
                  <a:latin typeface="+mj-lt"/>
                  <a:ea typeface="黑体" pitchFamily="2" charset="-122"/>
                </a:rPr>
                <a:t>WAN</a:t>
              </a:r>
              <a:endParaRPr lang="zh-CN" altLang="en-US" sz="1200" b="1" dirty="0">
                <a:solidFill>
                  <a:schemeClr val="accent5"/>
                </a:solidFill>
                <a:effectLst>
                  <a:outerShdw blurRad="38100" dist="38100" dir="2700000" algn="tl">
                    <a:srgbClr val="000000">
                      <a:alpha val="43137"/>
                    </a:srgbClr>
                  </a:outerShdw>
                </a:effectLst>
                <a:latin typeface="+mj-lt"/>
                <a:ea typeface="黑体" pitchFamily="2" charset="-122"/>
              </a:endParaRPr>
            </a:p>
          </p:txBody>
        </p:sp>
        <p:sp>
          <p:nvSpPr>
            <p:cNvPr id="140" name="Rectangle 139"/>
            <p:cNvSpPr/>
            <p:nvPr/>
          </p:nvSpPr>
          <p:spPr>
            <a:xfrm>
              <a:off x="6149380" y="5378869"/>
              <a:ext cx="2389812" cy="590972"/>
            </a:xfrm>
            <a:prstGeom prst="rect">
              <a:avLst/>
            </a:prstGeom>
          </p:spPr>
          <p:txBody>
            <a:bodyPr wrap="square">
              <a:spAutoFit/>
            </a:bodyPr>
            <a:lstStyle/>
            <a:p>
              <a:pPr algn="ctr" defTabSz="914400">
                <a:buNone/>
              </a:pPr>
              <a:r>
                <a:rPr lang="zh-CN" altLang="en-US" sz="1100" b="0" i="0" dirty="0">
                  <a:solidFill>
                    <a:srgbClr val="FFFFFF"/>
                  </a:solidFill>
                  <a:latin typeface="+mj-lt"/>
                  <a:ea typeface="黑体" pitchFamily="2" charset="-122"/>
                </a:rPr>
                <a:t>基于 </a:t>
              </a:r>
              <a:r>
                <a:rPr lang="en-US" altLang="zh-CN" sz="1100" b="0" i="0" dirty="0">
                  <a:solidFill>
                    <a:srgbClr val="FFFFFF"/>
                  </a:solidFill>
                  <a:latin typeface="+mj-lt"/>
                  <a:ea typeface="黑体" pitchFamily="2" charset="-122"/>
                </a:rPr>
                <a:t>WAAS </a:t>
              </a:r>
              <a:r>
                <a:rPr lang="zh-CN" altLang="en-US" sz="1100" b="0" i="0" dirty="0">
                  <a:solidFill>
                    <a:srgbClr val="FFFFFF"/>
                  </a:solidFill>
                  <a:latin typeface="+mj-lt"/>
                  <a:ea typeface="黑体" pitchFamily="2" charset="-122"/>
                </a:rPr>
                <a:t>的优化，灵活的 </a:t>
              </a:r>
              <a:r>
                <a:rPr lang="en-US" altLang="zh-CN" sz="1100" b="0" i="0" dirty="0" err="1">
                  <a:solidFill>
                    <a:srgbClr val="FFFFFF"/>
                  </a:solidFill>
                  <a:latin typeface="+mj-lt"/>
                  <a:ea typeface="黑体" pitchFamily="2" charset="-122"/>
                </a:rPr>
                <a:t>Netflow</a:t>
              </a:r>
              <a:r>
                <a:rPr lang="en-US" altLang="zh-CN" sz="1100" b="0" i="0" dirty="0">
                  <a:solidFill>
                    <a:srgbClr val="FFFFFF"/>
                  </a:solidFill>
                  <a:latin typeface="+mj-lt"/>
                  <a:ea typeface="黑体" pitchFamily="2" charset="-122"/>
                </a:rPr>
                <a:t> </a:t>
              </a:r>
              <a:r>
                <a:rPr lang="zh-CN" altLang="en-US" sz="1100" b="0" i="0" dirty="0">
                  <a:solidFill>
                    <a:srgbClr val="FFFFFF"/>
                  </a:solidFill>
                  <a:latin typeface="+mj-lt"/>
                  <a:ea typeface="黑体" pitchFamily="2" charset="-122"/>
                </a:rPr>
                <a:t>和 </a:t>
              </a:r>
              <a:r>
                <a:rPr lang="en-US" altLang="zh-CN" sz="1100" b="0" i="0" dirty="0" err="1">
                  <a:solidFill>
                    <a:srgbClr val="FFFFFF"/>
                  </a:solidFill>
                  <a:latin typeface="+mj-lt"/>
                  <a:ea typeface="黑体" pitchFamily="2" charset="-122"/>
                </a:rPr>
                <a:t>QoS</a:t>
              </a:r>
              <a:r>
                <a:rPr lang="zh-CN" altLang="en-US" sz="1100" b="0" i="0" dirty="0">
                  <a:solidFill>
                    <a:srgbClr val="FFFFFF"/>
                  </a:solidFill>
                  <a:latin typeface="+mj-lt"/>
                  <a:ea typeface="黑体" pitchFamily="2" charset="-122"/>
                </a:rPr>
                <a:t>，高</a:t>
              </a:r>
              <a:r>
                <a:rPr lang="zh-CN" altLang="en-US" sz="1100" b="0" i="0" dirty="0" smtClean="0">
                  <a:solidFill>
                    <a:srgbClr val="FFFFFF"/>
                  </a:solidFill>
                  <a:latin typeface="+mj-lt"/>
                  <a:ea typeface="黑体" pitchFamily="2" charset="-122"/>
                </a:rPr>
                <a:t>可用性</a:t>
              </a:r>
              <a:endParaRPr lang="zh-CN" altLang="en-US" sz="1100" dirty="0">
                <a:solidFill>
                  <a:schemeClr val="bg1"/>
                </a:solidFill>
                <a:latin typeface="+mj-lt"/>
                <a:ea typeface="黑体" pitchFamily="2" charset="-122"/>
              </a:endParaRPr>
            </a:p>
          </p:txBody>
        </p:sp>
      </p:grpSp>
      <p:grpSp>
        <p:nvGrpSpPr>
          <p:cNvPr id="9" name="Group 158"/>
          <p:cNvGrpSpPr/>
          <p:nvPr/>
        </p:nvGrpSpPr>
        <p:grpSpPr>
          <a:xfrm>
            <a:off x="6852885" y="5056999"/>
            <a:ext cx="2194560" cy="914400"/>
            <a:chOff x="5991716" y="5002894"/>
            <a:chExt cx="2705139" cy="1254122"/>
          </a:xfrm>
        </p:grpSpPr>
        <p:sp>
          <p:nvSpPr>
            <p:cNvPr id="160" name="Round Same Side Corner Rectangle 159"/>
            <p:cNvSpPr/>
            <p:nvPr/>
          </p:nvSpPr>
          <p:spPr>
            <a:xfrm>
              <a:off x="5991716" y="5002894"/>
              <a:ext cx="2705139"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61" name="TextBox 160"/>
            <p:cNvSpPr txBox="1"/>
            <p:nvPr/>
          </p:nvSpPr>
          <p:spPr>
            <a:xfrm>
              <a:off x="6851090" y="5114372"/>
              <a:ext cx="986395" cy="396708"/>
            </a:xfrm>
            <a:prstGeom prst="rect">
              <a:avLst/>
            </a:prstGeom>
            <a:noFill/>
          </p:spPr>
          <p:txBody>
            <a:bodyPr wrap="none" rtlCol="0">
              <a:spAutoFit/>
            </a:bodyPr>
            <a:lstStyle/>
            <a:p>
              <a:pPr algn="ctr" defTabSz="914400">
                <a:lnSpc>
                  <a:spcPts val="1700"/>
                </a:lnSpc>
                <a:spcAft>
                  <a:spcPts val="300"/>
                </a:spcAft>
                <a:buNone/>
              </a:pPr>
              <a:r>
                <a:rPr lang="zh-CN" altLang="en-US" sz="1200" b="1" i="0" dirty="0" smtClean="0">
                  <a:solidFill>
                    <a:srgbClr val="B7D333"/>
                  </a:solidFill>
                  <a:effectLst>
                    <a:outerShdw blurRad="38100" dist="38100" dir="2700000" algn="tl">
                      <a:srgbClr val="000000">
                        <a:alpha val="43137"/>
                      </a:srgbClr>
                    </a:outerShdw>
                  </a:effectLst>
                  <a:latin typeface="+mj-lt"/>
                  <a:ea typeface="黑体" pitchFamily="2" charset="-122"/>
                </a:rPr>
                <a:t>基础架构</a:t>
              </a:r>
              <a:endParaRPr lang="zh-CN" altLang="en-US" sz="1200" b="1" dirty="0">
                <a:solidFill>
                  <a:schemeClr val="accent5"/>
                </a:solidFill>
                <a:effectLst>
                  <a:outerShdw blurRad="38100" dist="38100" dir="2700000" algn="tl">
                    <a:srgbClr val="000000">
                      <a:alpha val="43137"/>
                    </a:srgbClr>
                  </a:outerShdw>
                </a:effectLst>
                <a:latin typeface="+mj-lt"/>
                <a:ea typeface="黑体" pitchFamily="2" charset="-122"/>
              </a:endParaRPr>
            </a:p>
          </p:txBody>
        </p:sp>
        <p:sp>
          <p:nvSpPr>
            <p:cNvPr id="162" name="Rectangle 161"/>
            <p:cNvSpPr/>
            <p:nvPr/>
          </p:nvSpPr>
          <p:spPr>
            <a:xfrm>
              <a:off x="6027400" y="5379109"/>
              <a:ext cx="2633772" cy="590972"/>
            </a:xfrm>
            <a:prstGeom prst="rect">
              <a:avLst/>
            </a:prstGeom>
          </p:spPr>
          <p:txBody>
            <a:bodyPr wrap="square">
              <a:spAutoFit/>
            </a:bodyPr>
            <a:lstStyle/>
            <a:p>
              <a:pPr algn="ctr" defTabSz="914400">
                <a:buNone/>
              </a:pPr>
              <a:r>
                <a:rPr lang="zh-CN" sz="1100" b="0" i="0" dirty="0">
                  <a:solidFill>
                    <a:srgbClr val="FFFFFF"/>
                  </a:solidFill>
                  <a:latin typeface="+mj-lt"/>
                  <a:ea typeface="黑体" pitchFamily="2" charset="-122"/>
                </a:rPr>
                <a:t>可扩展虚拟计算可扩展、简单的网络云就绪虚拟交换机</a:t>
              </a:r>
              <a:endParaRPr lang="en-US" sz="1100" dirty="0">
                <a:solidFill>
                  <a:schemeClr val="bg1"/>
                </a:solidFill>
                <a:latin typeface="+mj-lt"/>
                <a:ea typeface="黑体" pitchFamily="2" charset="-122"/>
              </a:endParaRPr>
            </a:p>
          </p:txBody>
        </p:sp>
      </p:grpSp>
      <p:sp>
        <p:nvSpPr>
          <p:cNvPr id="172" name="Freeform 171"/>
          <p:cNvSpPr/>
          <p:nvPr/>
        </p:nvSpPr>
        <p:spPr>
          <a:xfrm>
            <a:off x="4648200" y="2952506"/>
            <a:ext cx="1492474" cy="495544"/>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 name="connsiteX0" fmla="*/ 0 w 1301750"/>
              <a:gd name="connsiteY0" fmla="*/ 381000 h 628650"/>
              <a:gd name="connsiteX1" fmla="*/ 1250950 w 1301750"/>
              <a:gd name="connsiteY1" fmla="*/ 0 h 628650"/>
              <a:gd name="connsiteX2" fmla="*/ 1301750 w 1301750"/>
              <a:gd name="connsiteY2" fmla="*/ 304800 h 628650"/>
              <a:gd name="connsiteX3" fmla="*/ 273050 w 1301750"/>
              <a:gd name="connsiteY3" fmla="*/ 628650 h 628650"/>
              <a:gd name="connsiteX4" fmla="*/ 0 w 1301750"/>
              <a:gd name="connsiteY4" fmla="*/ 381000 h 628650"/>
              <a:gd name="connsiteX0" fmla="*/ 0 w 1784350"/>
              <a:gd name="connsiteY0" fmla="*/ 381000 h 628650"/>
              <a:gd name="connsiteX1" fmla="*/ 1250950 w 1784350"/>
              <a:gd name="connsiteY1" fmla="*/ 0 h 628650"/>
              <a:gd name="connsiteX2" fmla="*/ 1784350 w 1784350"/>
              <a:gd name="connsiteY2" fmla="*/ 260350 h 628650"/>
              <a:gd name="connsiteX3" fmla="*/ 273050 w 1784350"/>
              <a:gd name="connsiteY3" fmla="*/ 628650 h 628650"/>
              <a:gd name="connsiteX4" fmla="*/ 0 w 1784350"/>
              <a:gd name="connsiteY4" fmla="*/ 381000 h 628650"/>
              <a:gd name="connsiteX0" fmla="*/ 0 w 1784350"/>
              <a:gd name="connsiteY0" fmla="*/ 381000 h 641350"/>
              <a:gd name="connsiteX1" fmla="*/ 1250950 w 1784350"/>
              <a:gd name="connsiteY1" fmla="*/ 0 h 641350"/>
              <a:gd name="connsiteX2" fmla="*/ 1784350 w 1784350"/>
              <a:gd name="connsiteY2" fmla="*/ 260350 h 641350"/>
              <a:gd name="connsiteX3" fmla="*/ 368300 w 1784350"/>
              <a:gd name="connsiteY3" fmla="*/ 641350 h 641350"/>
              <a:gd name="connsiteX4" fmla="*/ 0 w 1784350"/>
              <a:gd name="connsiteY4" fmla="*/ 381000 h 641350"/>
              <a:gd name="connsiteX0" fmla="*/ 0 w 1892300"/>
              <a:gd name="connsiteY0" fmla="*/ 368300 h 641350"/>
              <a:gd name="connsiteX1" fmla="*/ 1358900 w 1892300"/>
              <a:gd name="connsiteY1" fmla="*/ 0 h 641350"/>
              <a:gd name="connsiteX2" fmla="*/ 1892300 w 1892300"/>
              <a:gd name="connsiteY2" fmla="*/ 260350 h 641350"/>
              <a:gd name="connsiteX3" fmla="*/ 476250 w 1892300"/>
              <a:gd name="connsiteY3" fmla="*/ 641350 h 641350"/>
              <a:gd name="connsiteX4" fmla="*/ 0 w 1892300"/>
              <a:gd name="connsiteY4" fmla="*/ 368300 h 641350"/>
              <a:gd name="connsiteX0" fmla="*/ 0 w 1892300"/>
              <a:gd name="connsiteY0" fmla="*/ 368300 h 584200"/>
              <a:gd name="connsiteX1" fmla="*/ 1358900 w 1892300"/>
              <a:gd name="connsiteY1" fmla="*/ 0 h 584200"/>
              <a:gd name="connsiteX2" fmla="*/ 1892300 w 1892300"/>
              <a:gd name="connsiteY2" fmla="*/ 260350 h 584200"/>
              <a:gd name="connsiteX3" fmla="*/ 469900 w 1892300"/>
              <a:gd name="connsiteY3" fmla="*/ 584200 h 584200"/>
              <a:gd name="connsiteX4" fmla="*/ 0 w 1892300"/>
              <a:gd name="connsiteY4" fmla="*/ 368300 h 584200"/>
              <a:gd name="connsiteX0" fmla="*/ 0 w 1892300"/>
              <a:gd name="connsiteY0" fmla="*/ 349250 h 565150"/>
              <a:gd name="connsiteX1" fmla="*/ 1371600 w 1892300"/>
              <a:gd name="connsiteY1" fmla="*/ 0 h 565150"/>
              <a:gd name="connsiteX2" fmla="*/ 1892300 w 1892300"/>
              <a:gd name="connsiteY2" fmla="*/ 241300 h 565150"/>
              <a:gd name="connsiteX3" fmla="*/ 469900 w 1892300"/>
              <a:gd name="connsiteY3" fmla="*/ 565150 h 565150"/>
              <a:gd name="connsiteX4" fmla="*/ 0 w 1892300"/>
              <a:gd name="connsiteY4" fmla="*/ 34925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565150">
                <a:moveTo>
                  <a:pt x="0" y="349250"/>
                </a:moveTo>
                <a:lnTo>
                  <a:pt x="1371600" y="0"/>
                </a:lnTo>
                <a:lnTo>
                  <a:pt x="1892300" y="241300"/>
                </a:lnTo>
                <a:lnTo>
                  <a:pt x="469900" y="565150"/>
                </a:lnTo>
                <a:lnTo>
                  <a:pt x="0" y="34925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3" name="Donut 172"/>
          <p:cNvSpPr/>
          <p:nvPr/>
        </p:nvSpPr>
        <p:spPr>
          <a:xfrm>
            <a:off x="2136138" y="3168316"/>
            <a:ext cx="1225160" cy="1226518"/>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0" name="Group 27"/>
          <p:cNvGrpSpPr/>
          <p:nvPr/>
        </p:nvGrpSpPr>
        <p:grpSpPr>
          <a:xfrm>
            <a:off x="2208278" y="2884637"/>
            <a:ext cx="1080880" cy="1063354"/>
            <a:chOff x="424882" y="3394666"/>
            <a:chExt cx="1130429" cy="1128852"/>
          </a:xfrm>
        </p:grpSpPr>
        <p:sp>
          <p:nvSpPr>
            <p:cNvPr id="175" name="Oval 17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76" name="Picture 2" descr="\\CHICOSTORAGE\Client Projects\Cisco References\Kubrick Icons\Device Icons\Device_generic_building_3154_default_256.png"/>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7" name="Donut 176"/>
          <p:cNvSpPr/>
          <p:nvPr/>
        </p:nvSpPr>
        <p:spPr>
          <a:xfrm>
            <a:off x="5753455" y="2373992"/>
            <a:ext cx="1003356" cy="1171682"/>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1" name="Group 31"/>
          <p:cNvGrpSpPr/>
          <p:nvPr/>
        </p:nvGrpSpPr>
        <p:grpSpPr>
          <a:xfrm>
            <a:off x="5814869" y="2390871"/>
            <a:ext cx="900060" cy="635590"/>
            <a:chOff x="3951043" y="3290207"/>
            <a:chExt cx="1105400" cy="792354"/>
          </a:xfrm>
        </p:grpSpPr>
        <p:sp>
          <p:nvSpPr>
            <p:cNvPr id="179" name="Oval 178"/>
            <p:cNvSpPr/>
            <p:nvPr/>
          </p:nvSpPr>
          <p:spPr>
            <a:xfrm>
              <a:off x="3951043" y="3851154"/>
              <a:ext cx="1105400" cy="231407"/>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80" name="Picture 16" descr="\\CHICOSTORAGE\Client Projects\Cisco References\Kubrick Icons\Kubrick png icons\service_1065_256.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115123" y="3290207"/>
              <a:ext cx="777240" cy="77724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oup 34"/>
          <p:cNvGrpSpPr/>
          <p:nvPr/>
        </p:nvGrpSpPr>
        <p:grpSpPr>
          <a:xfrm>
            <a:off x="3179262" y="2342367"/>
            <a:ext cx="902108" cy="1053448"/>
            <a:chOff x="2970680" y="2170063"/>
            <a:chExt cx="1314030" cy="1534478"/>
          </a:xfrm>
        </p:grpSpPr>
        <p:sp>
          <p:nvSpPr>
            <p:cNvPr id="182" name="Donut 181"/>
            <p:cNvSpPr/>
            <p:nvPr/>
          </p:nvSpPr>
          <p:spPr>
            <a:xfrm>
              <a:off x="2970680" y="2170063"/>
              <a:ext cx="1314030" cy="1534478"/>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3" name="Group 36"/>
            <p:cNvGrpSpPr/>
            <p:nvPr/>
          </p:nvGrpSpPr>
          <p:grpSpPr>
            <a:xfrm>
              <a:off x="2992716" y="2246573"/>
              <a:ext cx="1269958" cy="979401"/>
              <a:chOff x="332508" y="3523744"/>
              <a:chExt cx="1277137" cy="999774"/>
            </a:xfrm>
          </p:grpSpPr>
          <p:sp>
            <p:nvSpPr>
              <p:cNvPr id="184" name="Oval 183"/>
              <p:cNvSpPr/>
              <p:nvPr/>
            </p:nvSpPr>
            <p:spPr>
              <a:xfrm>
                <a:off x="332508" y="3884168"/>
                <a:ext cx="1277137"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85" name="Picture 2" descr="\\CHICOSTORAGE\Client Projects\Cisco References\Kubrick Icons\Device Icons\Device_generic_building_3154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35521" y="3523744"/>
                <a:ext cx="871111" cy="871111"/>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86" name="TextBox 185"/>
          <p:cNvSpPr txBox="1"/>
          <p:nvPr/>
        </p:nvSpPr>
        <p:spPr>
          <a:xfrm>
            <a:off x="1917700" y="3875544"/>
            <a:ext cx="824212" cy="264656"/>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a:r>
              <a:rPr lang="zh-CN" altLang="en-US" sz="1100">
                <a:solidFill>
                  <a:srgbClr val="FFFFFF"/>
                </a:solidFill>
                <a:latin typeface="+mj-lt"/>
                <a:ea typeface="黑体" pitchFamily="2" charset="-122"/>
              </a:rPr>
              <a:t>分支机构</a:t>
            </a:r>
          </a:p>
        </p:txBody>
      </p:sp>
      <p:sp>
        <p:nvSpPr>
          <p:cNvPr id="187" name="TextBox 186"/>
          <p:cNvSpPr txBox="1"/>
          <p:nvPr/>
        </p:nvSpPr>
        <p:spPr>
          <a:xfrm>
            <a:off x="2414356" y="2489393"/>
            <a:ext cx="918623"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a:r>
              <a:rPr lang="zh-CN" altLang="en-US" sz="1100">
                <a:solidFill>
                  <a:srgbClr val="FFFFFF"/>
                </a:solidFill>
                <a:latin typeface="+mj-lt"/>
                <a:ea typeface="黑体" pitchFamily="2" charset="-122"/>
              </a:rPr>
              <a:t>园区</a:t>
            </a:r>
          </a:p>
        </p:txBody>
      </p:sp>
      <p:sp>
        <p:nvSpPr>
          <p:cNvPr id="188" name="TextBox 187"/>
          <p:cNvSpPr txBox="1"/>
          <p:nvPr/>
        </p:nvSpPr>
        <p:spPr>
          <a:xfrm>
            <a:off x="7512798" y="3698122"/>
            <a:ext cx="877858"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r>
              <a:rPr lang="zh-CN" altLang="en-US" sz="1100">
                <a:solidFill>
                  <a:srgbClr val="FFFFFF"/>
                </a:solidFill>
                <a:latin typeface="+mj-lt"/>
                <a:ea typeface="黑体" pitchFamily="2" charset="-122"/>
              </a:rPr>
              <a:t>数据中心</a:t>
            </a:r>
          </a:p>
        </p:txBody>
      </p:sp>
      <p:sp>
        <p:nvSpPr>
          <p:cNvPr id="189" name="TextBox 188"/>
          <p:cNvSpPr txBox="1"/>
          <p:nvPr/>
        </p:nvSpPr>
        <p:spPr>
          <a:xfrm>
            <a:off x="4787900" y="2330406"/>
            <a:ext cx="1104234" cy="261610"/>
          </a:xfrm>
          <a:prstGeom prst="rect">
            <a:avLst/>
          </a:prstGeom>
          <a:noFill/>
        </p:spPr>
        <p:txBody>
          <a:bodyPr wrap="square" rtlCol="0">
            <a:spAutoFit/>
          </a:bodyPr>
          <a:lstStyle/>
          <a:p>
            <a:pPr algn="r" defTabSz="914400">
              <a:buNone/>
            </a:pPr>
            <a:r>
              <a:rPr lang="zh-CN" altLang="en-US" sz="1100" b="0" i="0">
                <a:solidFill>
                  <a:srgbClr val="FFFFFF"/>
                </a:solidFill>
                <a:effectLst>
                  <a:outerShdw blurRad="63500" sx="102000" sy="102000" algn="ctr" rotWithShape="0">
                    <a:prstClr val="black">
                      <a:alpha val="40000"/>
                    </a:prstClr>
                  </a:outerShdw>
                </a:effectLst>
                <a:latin typeface="+mj-lt"/>
                <a:ea typeface="黑体" pitchFamily="2" charset="-122"/>
              </a:rPr>
              <a:t>服务提供</a:t>
            </a:r>
            <a:r>
              <a:rPr lang="zh-CN" altLang="en-US" sz="1100" b="0" i="0" smtClean="0">
                <a:solidFill>
                  <a:srgbClr val="FFFFFF"/>
                </a:solidFill>
                <a:effectLst>
                  <a:outerShdw blurRad="63500" sx="102000" sy="102000" algn="ctr" rotWithShape="0">
                    <a:prstClr val="black">
                      <a:alpha val="40000"/>
                    </a:prstClr>
                  </a:outerShdw>
                </a:effectLst>
                <a:latin typeface="+mj-lt"/>
                <a:ea typeface="黑体" pitchFamily="2" charset="-122"/>
              </a:rPr>
              <a:t>商</a:t>
            </a:r>
            <a:endParaRPr lang="zh-CN" altLang="en-US" sz="1100">
              <a:solidFill>
                <a:schemeClr val="bg1"/>
              </a:solidFill>
              <a:effectLst>
                <a:outerShdw blurRad="63500" sx="102000" sy="102000" algn="ctr" rotWithShape="0">
                  <a:prstClr val="black">
                    <a:alpha val="40000"/>
                  </a:prstClr>
                </a:outerShdw>
              </a:effectLst>
              <a:latin typeface="+mj-lt"/>
              <a:ea typeface="黑体" pitchFamily="2" charset="-122"/>
            </a:endParaRPr>
          </a:p>
        </p:txBody>
      </p:sp>
      <p:sp>
        <p:nvSpPr>
          <p:cNvPr id="207" name="Freeform 206"/>
          <p:cNvSpPr/>
          <p:nvPr/>
        </p:nvSpPr>
        <p:spPr>
          <a:xfrm rot="284182">
            <a:off x="3213503" y="3363221"/>
            <a:ext cx="1043334" cy="504096"/>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750" h="488950">
                <a:moveTo>
                  <a:pt x="0" y="241300"/>
                </a:moveTo>
                <a:lnTo>
                  <a:pt x="958850" y="0"/>
                </a:lnTo>
                <a:lnTo>
                  <a:pt x="1301750" y="165100"/>
                </a:lnTo>
                <a:lnTo>
                  <a:pt x="273050" y="488950"/>
                </a:lnTo>
                <a:lnTo>
                  <a:pt x="0" y="24130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08" name="Freeform 207"/>
          <p:cNvSpPr/>
          <p:nvPr/>
        </p:nvSpPr>
        <p:spPr>
          <a:xfrm>
            <a:off x="3480832" y="3006043"/>
            <a:ext cx="1125062" cy="312516"/>
          </a:xfrm>
          <a:custGeom>
            <a:avLst/>
            <a:gdLst>
              <a:gd name="connsiteX0" fmla="*/ 0 w 1452563"/>
              <a:gd name="connsiteY0" fmla="*/ 114300 h 447675"/>
              <a:gd name="connsiteX1" fmla="*/ 657225 w 1452563"/>
              <a:gd name="connsiteY1" fmla="*/ 0 h 447675"/>
              <a:gd name="connsiteX2" fmla="*/ 1452563 w 1452563"/>
              <a:gd name="connsiteY2" fmla="*/ 309562 h 447675"/>
              <a:gd name="connsiteX3" fmla="*/ 466725 w 1452563"/>
              <a:gd name="connsiteY3" fmla="*/ 447675 h 447675"/>
              <a:gd name="connsiteX4" fmla="*/ 0 w 1452563"/>
              <a:gd name="connsiteY4" fmla="*/ 114300 h 447675"/>
              <a:gd name="connsiteX0" fmla="*/ 0 w 1452563"/>
              <a:gd name="connsiteY0" fmla="*/ 95250 h 428625"/>
              <a:gd name="connsiteX1" fmla="*/ 619125 w 1452563"/>
              <a:gd name="connsiteY1" fmla="*/ 0 h 428625"/>
              <a:gd name="connsiteX2" fmla="*/ 1452563 w 1452563"/>
              <a:gd name="connsiteY2" fmla="*/ 290512 h 428625"/>
              <a:gd name="connsiteX3" fmla="*/ 466725 w 1452563"/>
              <a:gd name="connsiteY3" fmla="*/ 428625 h 428625"/>
              <a:gd name="connsiteX4" fmla="*/ 0 w 1452563"/>
              <a:gd name="connsiteY4" fmla="*/ 95250 h 428625"/>
              <a:gd name="connsiteX0" fmla="*/ 0 w 1543050"/>
              <a:gd name="connsiteY0" fmla="*/ 76200 h 428625"/>
              <a:gd name="connsiteX1" fmla="*/ 709612 w 1543050"/>
              <a:gd name="connsiteY1" fmla="*/ 0 h 428625"/>
              <a:gd name="connsiteX2" fmla="*/ 1543050 w 1543050"/>
              <a:gd name="connsiteY2" fmla="*/ 290512 h 428625"/>
              <a:gd name="connsiteX3" fmla="*/ 557212 w 1543050"/>
              <a:gd name="connsiteY3" fmla="*/ 428625 h 428625"/>
              <a:gd name="connsiteX4" fmla="*/ 0 w 1543050"/>
              <a:gd name="connsiteY4" fmla="*/ 762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428625">
                <a:moveTo>
                  <a:pt x="0" y="76200"/>
                </a:moveTo>
                <a:lnTo>
                  <a:pt x="709612" y="0"/>
                </a:lnTo>
                <a:lnTo>
                  <a:pt x="1543050" y="290512"/>
                </a:lnTo>
                <a:lnTo>
                  <a:pt x="557212" y="428625"/>
                </a:lnTo>
                <a:lnTo>
                  <a:pt x="0" y="76200"/>
                </a:lnTo>
                <a:close/>
              </a:path>
            </a:pathLst>
          </a:custGeom>
          <a:gradFill>
            <a:gsLst>
              <a:gs pos="21000">
                <a:srgbClr val="FFF200">
                  <a:alpha val="0"/>
                </a:srgbClr>
              </a:gs>
              <a:gs pos="65000">
                <a:schemeClr val="bg1">
                  <a:alpha val="28000"/>
                </a:schemeClr>
              </a:gs>
              <a:gs pos="43000">
                <a:schemeClr val="bg1">
                  <a:alpha val="28000"/>
                </a:schemeClr>
              </a:gs>
              <a:gs pos="78000">
                <a:srgbClr val="4D0808">
                  <a:alpha val="0"/>
                </a:srgbClr>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6" name="Oval 225"/>
          <p:cNvSpPr/>
          <p:nvPr/>
        </p:nvSpPr>
        <p:spPr>
          <a:xfrm>
            <a:off x="3937612" y="2761292"/>
            <a:ext cx="1185752" cy="1181916"/>
          </a:xfrm>
          <a:prstGeom prst="ellipse">
            <a:avLst/>
          </a:prstGeom>
          <a:solidFill>
            <a:schemeClr val="bg1">
              <a:alpha val="42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tIns="274320" rtlCol="0" anchor="ctr"/>
          <a:lstStyle/>
          <a:p>
            <a:pPr algn="ctr" defTabSz="914400">
              <a:buNone/>
            </a:pPr>
            <a:r>
              <a:rPr lang="zh-CN" sz="2800" b="0" i="0">
                <a:solidFill>
                  <a:srgbClr val="ABDFF0">
                    <a:lumMod val="10000"/>
                  </a:srgbClr>
                </a:solidFill>
                <a:effectLst>
                  <a:outerShdw blurRad="228600" sx="102000" sy="102000" algn="ctr" rotWithShape="0">
                    <a:schemeClr val="bg1"/>
                  </a:outerShdw>
                </a:effectLst>
                <a:latin typeface="Arial"/>
                <a:ea typeface="+mn-ea"/>
                <a:cs typeface="+mn-cs"/>
              </a:rPr>
              <a:t>WAN</a:t>
            </a:r>
            <a:endParaRPr lang="en-US" sz="2800" dirty="0">
              <a:solidFill>
                <a:schemeClr val="accent3">
                  <a:lumMod val="10000"/>
                </a:schemeClr>
              </a:solidFill>
              <a:effectLst>
                <a:outerShdw blurRad="228600" sx="102000" sy="102000" algn="ctr" rotWithShape="0">
                  <a:schemeClr val="bg1"/>
                </a:outerShdw>
              </a:effectLst>
            </a:endParaRPr>
          </a:p>
        </p:txBody>
      </p:sp>
      <p:sp>
        <p:nvSpPr>
          <p:cNvPr id="227" name="Donut 226"/>
          <p:cNvSpPr/>
          <p:nvPr/>
        </p:nvSpPr>
        <p:spPr>
          <a:xfrm>
            <a:off x="5245041" y="3403982"/>
            <a:ext cx="1736768" cy="1294410"/>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3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4" name="Group 45"/>
          <p:cNvGrpSpPr/>
          <p:nvPr/>
        </p:nvGrpSpPr>
        <p:grpSpPr>
          <a:xfrm>
            <a:off x="5479637" y="3593969"/>
            <a:ext cx="1215618" cy="591102"/>
            <a:chOff x="6030505" y="3480447"/>
            <a:chExt cx="1774324" cy="862776"/>
          </a:xfrm>
        </p:grpSpPr>
        <p:sp>
          <p:nvSpPr>
            <p:cNvPr id="229" name="Oval 228"/>
            <p:cNvSpPr/>
            <p:nvPr/>
          </p:nvSpPr>
          <p:spPr>
            <a:xfrm>
              <a:off x="6030505"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30" name="Oval 229"/>
            <p:cNvSpPr/>
            <p:nvPr/>
          </p:nvSpPr>
          <p:spPr>
            <a:xfrm>
              <a:off x="6505979"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31" name="Oval 48"/>
            <p:cNvSpPr/>
            <p:nvPr/>
          </p:nvSpPr>
          <p:spPr>
            <a:xfrm>
              <a:off x="6981453"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232" name="Picture 231"/>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204456" y="3480447"/>
              <a:ext cx="475474" cy="777240"/>
            </a:xfrm>
            <a:prstGeom prst="rect">
              <a:avLst/>
            </a:prstGeom>
          </p:spPr>
        </p:pic>
        <p:pic>
          <p:nvPicPr>
            <p:cNvPr id="233" name="Picture 232"/>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679930" y="3480447"/>
              <a:ext cx="475474" cy="777240"/>
            </a:xfrm>
            <a:prstGeom prst="rect">
              <a:avLst/>
            </a:prstGeom>
          </p:spPr>
        </p:pic>
        <p:pic>
          <p:nvPicPr>
            <p:cNvPr id="234" name="Picture 233"/>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7155404" y="3480447"/>
              <a:ext cx="475474" cy="777240"/>
            </a:xfrm>
            <a:prstGeom prst="rect">
              <a:avLst/>
            </a:prstGeom>
          </p:spPr>
        </p:pic>
      </p:grpSp>
      <p:cxnSp>
        <p:nvCxnSpPr>
          <p:cNvPr id="93" name="Straight Connector 92"/>
          <p:cNvCxnSpPr/>
          <p:nvPr/>
        </p:nvCxnSpPr>
        <p:spPr>
          <a:xfrm flipV="1">
            <a:off x="3310760" y="3468418"/>
            <a:ext cx="772510" cy="252247"/>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71545" y="3515710"/>
            <a:ext cx="699587" cy="262179"/>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7"/>
          <p:cNvCxnSpPr/>
          <p:nvPr/>
        </p:nvCxnSpPr>
        <p:spPr>
          <a:xfrm flipV="1">
            <a:off x="6826469" y="3465393"/>
            <a:ext cx="764817" cy="570581"/>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90" name="Picture 3"/>
          <p:cNvPicPr>
            <a:picLocks noChangeAspect="1" noChangeArrowheads="1"/>
          </p:cNvPicPr>
          <p:nvPr/>
        </p:nvPicPr>
        <p:blipFill>
          <a:blip r:embed="rId18" cstate="print"/>
          <a:srcRect/>
          <a:stretch>
            <a:fillRect/>
          </a:stretch>
        </p:blipFill>
        <p:spPr bwMode="auto">
          <a:xfrm>
            <a:off x="8201172" y="4400805"/>
            <a:ext cx="725851" cy="259939"/>
          </a:xfrm>
          <a:prstGeom prst="rect">
            <a:avLst/>
          </a:prstGeom>
          <a:noFill/>
          <a:ln w="9525">
            <a:noFill/>
            <a:miter lim="800000"/>
            <a:headEnd/>
            <a:tailEnd/>
          </a:ln>
          <a:effectLst/>
        </p:spPr>
      </p:pic>
      <p:grpSp>
        <p:nvGrpSpPr>
          <p:cNvPr id="15" name="Group 81"/>
          <p:cNvGrpSpPr/>
          <p:nvPr/>
        </p:nvGrpSpPr>
        <p:grpSpPr>
          <a:xfrm>
            <a:off x="3198188" y="4706211"/>
            <a:ext cx="442976" cy="410496"/>
            <a:chOff x="4353250" y="4662839"/>
            <a:chExt cx="442976" cy="410496"/>
          </a:xfrm>
        </p:grpSpPr>
        <p:sp>
          <p:nvSpPr>
            <p:cNvPr id="192" name="Oval 191"/>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83"/>
            <p:cNvGrpSpPr/>
            <p:nvPr/>
          </p:nvGrpSpPr>
          <p:grpSpPr>
            <a:xfrm>
              <a:off x="4353250" y="4662839"/>
              <a:ext cx="442976" cy="281897"/>
              <a:chOff x="4353250" y="4662839"/>
              <a:chExt cx="442976" cy="281897"/>
            </a:xfrm>
          </p:grpSpPr>
          <p:sp>
            <p:nvSpPr>
              <p:cNvPr id="194"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7" name="Group 87"/>
          <p:cNvGrpSpPr/>
          <p:nvPr/>
        </p:nvGrpSpPr>
        <p:grpSpPr>
          <a:xfrm>
            <a:off x="932943" y="4706211"/>
            <a:ext cx="442976" cy="410496"/>
            <a:chOff x="4353250" y="4662839"/>
            <a:chExt cx="442976" cy="410496"/>
          </a:xfrm>
        </p:grpSpPr>
        <p:sp>
          <p:nvSpPr>
            <p:cNvPr id="203" name="Oval 202"/>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89"/>
            <p:cNvGrpSpPr/>
            <p:nvPr/>
          </p:nvGrpSpPr>
          <p:grpSpPr>
            <a:xfrm>
              <a:off x="4353250" y="4662839"/>
              <a:ext cx="442976" cy="281897"/>
              <a:chOff x="4353250" y="4662839"/>
              <a:chExt cx="442976" cy="281897"/>
            </a:xfrm>
          </p:grpSpPr>
          <p:sp>
            <p:nvSpPr>
              <p:cNvPr id="205"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9" name="Group 93"/>
          <p:cNvGrpSpPr/>
          <p:nvPr/>
        </p:nvGrpSpPr>
        <p:grpSpPr>
          <a:xfrm>
            <a:off x="5463432" y="4706211"/>
            <a:ext cx="442976" cy="410496"/>
            <a:chOff x="4353250" y="4662839"/>
            <a:chExt cx="442976" cy="410496"/>
          </a:xfrm>
        </p:grpSpPr>
        <p:sp>
          <p:nvSpPr>
            <p:cNvPr id="211" name="Oval 210"/>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95"/>
            <p:cNvGrpSpPr/>
            <p:nvPr/>
          </p:nvGrpSpPr>
          <p:grpSpPr>
            <a:xfrm>
              <a:off x="4353250" y="4662839"/>
              <a:ext cx="442976" cy="281897"/>
              <a:chOff x="4353250" y="4662839"/>
              <a:chExt cx="442976" cy="281897"/>
            </a:xfrm>
          </p:grpSpPr>
          <p:sp>
            <p:nvSpPr>
              <p:cNvPr id="213"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1" name="Group 164"/>
          <p:cNvGrpSpPr/>
          <p:nvPr/>
        </p:nvGrpSpPr>
        <p:grpSpPr>
          <a:xfrm>
            <a:off x="7728677" y="4706211"/>
            <a:ext cx="442976" cy="410496"/>
            <a:chOff x="4353250" y="4662839"/>
            <a:chExt cx="442976" cy="410496"/>
          </a:xfrm>
        </p:grpSpPr>
        <p:sp>
          <p:nvSpPr>
            <p:cNvPr id="217" name="Oval 216"/>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166"/>
            <p:cNvGrpSpPr/>
            <p:nvPr/>
          </p:nvGrpSpPr>
          <p:grpSpPr>
            <a:xfrm>
              <a:off x="4353250" y="4662839"/>
              <a:ext cx="442976" cy="281897"/>
              <a:chOff x="4353250" y="4662839"/>
              <a:chExt cx="442976" cy="281897"/>
            </a:xfrm>
          </p:grpSpPr>
          <p:sp>
            <p:nvSpPr>
              <p:cNvPr id="219"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1"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3" name="Group 5"/>
          <p:cNvGrpSpPr/>
          <p:nvPr/>
        </p:nvGrpSpPr>
        <p:grpSpPr>
          <a:xfrm>
            <a:off x="0" y="5981909"/>
            <a:ext cx="9144003" cy="876097"/>
            <a:chOff x="-2" y="6338796"/>
            <a:chExt cx="9144002" cy="876097"/>
          </a:xfrm>
        </p:grpSpPr>
        <p:sp>
          <p:nvSpPr>
            <p:cNvPr id="77" name="Rectangle 76"/>
            <p:cNvSpPr/>
            <p:nvPr/>
          </p:nvSpPr>
          <p:spPr>
            <a:xfrm rot="10800000">
              <a:off x="0" y="6338798"/>
              <a:ext cx="9144000" cy="515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8" name="Rectangle 77"/>
            <p:cNvSpPr/>
            <p:nvPr/>
          </p:nvSpPr>
          <p:spPr>
            <a:xfrm rot="10800000">
              <a:off x="0" y="6338796"/>
              <a:ext cx="9144000" cy="515837"/>
            </a:xfrm>
            <a:prstGeom prst="rect">
              <a:avLst/>
            </a:prstGeom>
            <a:gradFill flip="none" rotWithShape="1">
              <a:gsLst>
                <a:gs pos="0">
                  <a:schemeClr val="bg1">
                    <a:alpha val="50000"/>
                  </a:schemeClr>
                </a:gs>
                <a:gs pos="50000">
                  <a:schemeClr val="bg1"/>
                </a:gs>
                <a:gs pos="100000">
                  <a:schemeClr val="bg1">
                    <a:alpha val="50000"/>
                  </a:schemeClr>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9" name="Rectangle 78"/>
            <p:cNvSpPr/>
            <p:nvPr/>
          </p:nvSpPr>
          <p:spPr>
            <a:xfrm rot="10800000" flipV="1">
              <a:off x="-2" y="6338796"/>
              <a:ext cx="9144000" cy="8760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29" name="Picture 128" descr="BP_3q_back_01.png"/>
          <p:cNvPicPr>
            <a:picLocks noChangeAspect="1"/>
          </p:cNvPicPr>
          <p:nvPr/>
        </p:nvPicPr>
        <p:blipFill>
          <a:blip r:embed="rId19" cstate="screen"/>
          <a:srcRect/>
          <a:stretch>
            <a:fillRect/>
          </a:stretch>
        </p:blipFill>
        <p:spPr>
          <a:xfrm>
            <a:off x="268696" y="3325921"/>
            <a:ext cx="576557" cy="492723"/>
          </a:xfrm>
          <a:prstGeom prst="rect">
            <a:avLst/>
          </a:prstGeom>
        </p:spPr>
      </p:pic>
      <p:grpSp>
        <p:nvGrpSpPr>
          <p:cNvPr id="25" name="Group 142"/>
          <p:cNvGrpSpPr/>
          <p:nvPr/>
        </p:nvGrpSpPr>
        <p:grpSpPr>
          <a:xfrm>
            <a:off x="552508" y="3529346"/>
            <a:ext cx="760869" cy="617533"/>
            <a:chOff x="5115028" y="2002396"/>
            <a:chExt cx="3266972" cy="2797344"/>
          </a:xfrm>
        </p:grpSpPr>
        <p:pic>
          <p:nvPicPr>
            <p:cNvPr id="137" name="Picture 129" descr="laptop_cutout"/>
            <p:cNvPicPr>
              <a:picLocks noChangeAspect="1" noChangeArrowheads="1"/>
            </p:cNvPicPr>
            <p:nvPr/>
          </p:nvPicPr>
          <p:blipFill>
            <a:blip r:embed="rId20" cstate="screen"/>
            <a:stretch>
              <a:fillRect/>
            </a:stretch>
          </p:blipFill>
          <p:spPr bwMode="auto">
            <a:xfrm>
              <a:off x="5115028" y="2002396"/>
              <a:ext cx="3266972" cy="2797344"/>
            </a:xfrm>
            <a:prstGeom prst="rect">
              <a:avLst/>
            </a:prstGeom>
            <a:noFill/>
            <a:ln>
              <a:noFill/>
            </a:ln>
          </p:spPr>
        </p:pic>
        <p:grpSp>
          <p:nvGrpSpPr>
            <p:cNvPr id="26" name="Group 14"/>
            <p:cNvGrpSpPr/>
            <p:nvPr/>
          </p:nvGrpSpPr>
          <p:grpSpPr>
            <a:xfrm>
              <a:off x="5570918" y="2119719"/>
              <a:ext cx="2357178" cy="1513422"/>
              <a:chOff x="6782188" y="4647518"/>
              <a:chExt cx="2048054" cy="1473882"/>
            </a:xfrm>
          </p:grpSpPr>
          <p:pic>
            <p:nvPicPr>
              <p:cNvPr id="143" name="Picture 11" descr="converj_vdi.png"/>
              <p:cNvPicPr>
                <a:picLocks noChangeAspect="1"/>
              </p:cNvPicPr>
              <p:nvPr/>
            </p:nvPicPr>
            <p:blipFill>
              <a:blip r:embed="rId21"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4" name="Picture 3" descr="HUB_Rich.png"/>
              <p:cNvPicPr>
                <a:picLocks noChangeAspect="1"/>
              </p:cNvPicPr>
              <p:nvPr/>
            </p:nvPicPr>
            <p:blipFill>
              <a:blip r:embed="rId22" cstate="screen"/>
              <a:srcRect/>
              <a:stretch>
                <a:fillRect/>
              </a:stretch>
            </p:blipFill>
            <p:spPr bwMode="auto">
              <a:xfrm>
                <a:off x="6782188" y="4647518"/>
                <a:ext cx="739387" cy="1473882"/>
              </a:xfrm>
              <a:prstGeom prst="rect">
                <a:avLst/>
              </a:prstGeom>
              <a:noFill/>
              <a:ln w="9525">
                <a:noFill/>
                <a:miter lim="800000"/>
                <a:headEnd/>
                <a:tailEnd/>
              </a:ln>
            </p:spPr>
          </p:pic>
        </p:grpSp>
        <p:sp>
          <p:nvSpPr>
            <p:cNvPr id="142" name="Rectangle 141"/>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 name="Group 121"/>
          <p:cNvGrpSpPr/>
          <p:nvPr/>
        </p:nvGrpSpPr>
        <p:grpSpPr>
          <a:xfrm>
            <a:off x="3745942" y="2491037"/>
            <a:ext cx="1542025" cy="1529437"/>
            <a:chOff x="3757424" y="929338"/>
            <a:chExt cx="1629152" cy="1613597"/>
          </a:xfrm>
        </p:grpSpPr>
        <p:pic>
          <p:nvPicPr>
            <p:cNvPr id="107" name="Picture 106" descr="Device_cloud_white_3041_default_256.png"/>
            <p:cNvPicPr>
              <a:picLocks noChangeAspect="1"/>
            </p:cNvPicPr>
            <p:nvPr/>
          </p:nvPicPr>
          <p:blipFill>
            <a:blip r:embed="rId23" cstate="print"/>
            <a:stretch>
              <a:fillRect/>
            </a:stretch>
          </p:blipFill>
          <p:spPr>
            <a:xfrm>
              <a:off x="3859724" y="929338"/>
              <a:ext cx="1424552" cy="1424552"/>
            </a:xfrm>
            <a:prstGeom prst="rect">
              <a:avLst/>
            </a:prstGeom>
            <a:effectLst>
              <a:outerShdw blurRad="685800" sx="102000" sy="102000" algn="ctr" rotWithShape="0">
                <a:schemeClr val="bg1"/>
              </a:outerShdw>
            </a:effectLst>
          </p:spPr>
        </p:pic>
        <p:sp>
          <p:nvSpPr>
            <p:cNvPr id="108" name="Oval 107"/>
            <p:cNvSpPr/>
            <p:nvPr/>
          </p:nvSpPr>
          <p:spPr>
            <a:xfrm>
              <a:off x="3757424" y="2148568"/>
              <a:ext cx="1629152" cy="394367"/>
            </a:xfrm>
            <a:prstGeom prst="ellipse">
              <a:avLst/>
            </a:prstGeom>
            <a:gradFill flip="none" rotWithShape="1">
              <a:gsLst>
                <a:gs pos="0">
                  <a:srgbClr val="000000">
                    <a:alpha val="19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45" name="TextBox 144"/>
          <p:cNvSpPr txBox="1"/>
          <p:nvPr/>
        </p:nvSpPr>
        <p:spPr>
          <a:xfrm>
            <a:off x="3949164" y="3060700"/>
            <a:ext cx="1150547" cy="461665"/>
          </a:xfrm>
          <a:prstGeom prst="rect">
            <a:avLst/>
          </a:prstGeom>
          <a:noFill/>
        </p:spPr>
        <p:txBody>
          <a:bodyPr wrap="square" rtlCol="0">
            <a:spAutoFit/>
          </a:bodyPr>
          <a:lstStyle/>
          <a:p>
            <a:pPr algn="ctr" defTabSz="914400">
              <a:buNone/>
            </a:pPr>
            <a:r>
              <a:rPr lang="zh-CN" altLang="en-US" sz="1200" b="0" i="0" dirty="0">
                <a:solidFill>
                  <a:srgbClr val="08252E"/>
                </a:solidFill>
                <a:latin typeface="+mj-lt"/>
                <a:ea typeface="黑体" pitchFamily="2" charset="-122"/>
              </a:rPr>
              <a:t>工作空间优化的 </a:t>
            </a:r>
            <a:r>
              <a:rPr lang="en-US" altLang="zh-CN" sz="1200" b="0" i="0" dirty="0" smtClean="0">
                <a:solidFill>
                  <a:srgbClr val="08252E"/>
                </a:solidFill>
                <a:latin typeface="+mj-lt"/>
                <a:ea typeface="黑体" pitchFamily="2" charset="-122"/>
              </a:rPr>
              <a:t>LAN/WAN</a:t>
            </a:r>
            <a:endParaRPr lang="zh-CN" altLang="en-US" sz="1200" dirty="0">
              <a:solidFill>
                <a:srgbClr val="08252E"/>
              </a:solidFill>
              <a:latin typeface="+mj-lt"/>
              <a:ea typeface="黑体" pitchFamily="2" charset="-122"/>
            </a:endParaRPr>
          </a:p>
        </p:txBody>
      </p:sp>
      <p:grpSp>
        <p:nvGrpSpPr>
          <p:cNvPr id="28" name="Group 46"/>
          <p:cNvGrpSpPr/>
          <p:nvPr/>
        </p:nvGrpSpPr>
        <p:grpSpPr>
          <a:xfrm>
            <a:off x="981691" y="2693887"/>
            <a:ext cx="584874" cy="554517"/>
            <a:chOff x="7175867" y="3688548"/>
            <a:chExt cx="1772359" cy="1839090"/>
          </a:xfrm>
        </p:grpSpPr>
        <p:pic>
          <p:nvPicPr>
            <p:cNvPr id="148" name="Picture 2"/>
            <p:cNvPicPr>
              <a:picLocks noChangeAspect="1" noChangeArrowheads="1"/>
            </p:cNvPicPr>
            <p:nvPr/>
          </p:nvPicPr>
          <p:blipFill>
            <a:blip r:embed="rId24"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149" name="Picture 4" descr="http://images.apple.com/ipad/features/images/overview_homescreen_20100225.jpg"/>
            <p:cNvPicPr>
              <a:picLocks noChangeAspect="1" noChangeArrowheads="1"/>
            </p:cNvPicPr>
            <p:nvPr/>
          </p:nvPicPr>
          <p:blipFill>
            <a:blip r:embed="rId25" cstate="screen"/>
            <a:srcRect/>
            <a:stretch>
              <a:fillRect/>
            </a:stretch>
          </p:blipFill>
          <p:spPr bwMode="auto">
            <a:xfrm>
              <a:off x="7175867" y="3688548"/>
              <a:ext cx="1220414" cy="1839090"/>
            </a:xfrm>
            <a:prstGeom prst="rect">
              <a:avLst/>
            </a:prstGeom>
            <a:noFill/>
            <a:effectLst/>
          </p:spPr>
        </p:pic>
      </p:grpSp>
      <p:pic>
        <p:nvPicPr>
          <p:cNvPr id="126" name="Picture 125" descr="SlimBig.png"/>
          <p:cNvPicPr>
            <a:picLocks noChangeAspect="1"/>
          </p:cNvPicPr>
          <p:nvPr/>
        </p:nvPicPr>
        <p:blipFill>
          <a:blip r:embed="rId26" cstate="screen"/>
          <a:stretch>
            <a:fillRect/>
          </a:stretch>
        </p:blipFill>
        <p:spPr>
          <a:xfrm>
            <a:off x="1117563" y="3082726"/>
            <a:ext cx="429292" cy="733846"/>
          </a:xfrm>
          <a:prstGeom prst="rect">
            <a:avLst/>
          </a:prstGeom>
        </p:spPr>
      </p:pic>
      <p:sp>
        <p:nvSpPr>
          <p:cNvPr id="29" name="Rectangle 28"/>
          <p:cNvSpPr/>
          <p:nvPr/>
        </p:nvSpPr>
        <p:spPr>
          <a:xfrm>
            <a:off x="0" y="5969000"/>
            <a:ext cx="9144000" cy="889000"/>
          </a:xfrm>
          <a:prstGeom prst="rect">
            <a:avLst/>
          </a:prstGeom>
          <a:gradFill flip="none" rotWithShape="1">
            <a:gsLst>
              <a:gs pos="0">
                <a:schemeClr val="accent6"/>
              </a:gs>
              <a:gs pos="100000">
                <a:schemeClr val="accent6">
                  <a:lumMod val="20000"/>
                  <a:lumOff val="8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TextBox 29"/>
          <p:cNvSpPr txBox="1"/>
          <p:nvPr/>
        </p:nvSpPr>
        <p:spPr>
          <a:xfrm>
            <a:off x="0" y="6049819"/>
            <a:ext cx="9144000" cy="800219"/>
          </a:xfrm>
          <a:prstGeom prst="rect">
            <a:avLst/>
          </a:prstGeom>
          <a:noFill/>
        </p:spPr>
        <p:txBody>
          <a:bodyPr wrap="square" rtlCol="0">
            <a:spAutoFit/>
          </a:bodyPr>
          <a:lstStyle/>
          <a:p>
            <a:pPr algn="ctr" defTabSz="914400">
              <a:buNone/>
            </a:pPr>
            <a:r>
              <a:rPr lang="zh-CN" sz="2200" b="0" i="0" dirty="0">
                <a:solidFill>
                  <a:srgbClr val="FFFFFF"/>
                </a:solidFill>
                <a:effectLst>
                  <a:outerShdw blurRad="50800" dist="38100" dir="2700000" algn="tl" rotWithShape="0">
                    <a:prstClr val="black">
                      <a:alpha val="40000"/>
                    </a:prstClr>
                  </a:outerShdw>
                </a:effectLst>
                <a:latin typeface="+mj-lt"/>
                <a:ea typeface="黑体" pitchFamily="2" charset="-122"/>
              </a:rPr>
              <a:t>虚拟化感知型无边界网络实现不打折扣的用户体验</a:t>
            </a:r>
          </a:p>
          <a:p>
            <a:pPr algn="l" defTabSz="914400">
              <a:buNone/>
            </a:pPr>
            <a:endParaRPr lang="en-US" sz="2400" dirty="0">
              <a:effectLst>
                <a:outerShdw blurRad="50800" dist="38100" dir="2700000" algn="tl" rotWithShape="0">
                  <a:prstClr val="black">
                    <a:alpha val="40000"/>
                  </a:prstClr>
                </a:outerShdw>
              </a:effectLst>
              <a:latin typeface="+mj-lt"/>
              <a:ea typeface="黑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repeatCount="4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10" presetClass="entr" presetSubtype="0" repeatCount="4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childTnLst>
                                </p:cTn>
                              </p:par>
                            </p:childTnLst>
                          </p:cTn>
                        </p:par>
                        <p:par>
                          <p:cTn id="22" fill="hold">
                            <p:stCondLst>
                              <p:cond delay="1800"/>
                            </p:stCondLst>
                            <p:childTnLst>
                              <p:par>
                                <p:cTn id="23" presetID="2" presetClass="entr" presetSubtype="4" decel="10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300"/>
                            </p:stCondLst>
                            <p:childTnLst>
                              <p:par>
                                <p:cTn id="28" presetID="10" presetClass="entr" presetSubtype="0" repeatCount="400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
                                        <p:tgtEl>
                                          <p:spTgt spid="19"/>
                                        </p:tgtEl>
                                      </p:cBhvr>
                                    </p:animEffect>
                                  </p:childTnLst>
                                </p:cTn>
                              </p:par>
                            </p:childTnLst>
                          </p:cTn>
                        </p:par>
                        <p:par>
                          <p:cTn id="31" fill="hold">
                            <p:stCondLst>
                              <p:cond delay="2700"/>
                            </p:stCondLst>
                            <p:childTnLst>
                              <p:par>
                                <p:cTn id="32" presetID="2" presetClass="entr" presetSubtype="4"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200"/>
                            </p:stCondLst>
                            <p:childTnLst>
                              <p:par>
                                <p:cTn id="37" presetID="10" presetClass="entr" presetSubtype="0" repeatCount="400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4000" fill="hold" nodeType="clickEffect">
                                  <p:stCondLst>
                                    <p:cond delay="0"/>
                                  </p:stCondLst>
                                  <p:childTnLst>
                                    <p:anim calcmode="discrete" valueType="str">
                                      <p:cBhvr>
                                        <p:cTn id="43" dur="1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400"/>
                            </p:stCondLst>
                            <p:childTnLst>
                              <p:par>
                                <p:cTn id="45" presetID="22" presetClass="entr" presetSubtype="8"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900"/>
                            </p:stCondLst>
                            <p:childTnLst>
                              <p:par>
                                <p:cTn id="49" presetID="22" presetClass="entr" presetSubtype="8"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ipe(left)">
                                      <p:cBhvr>
                                        <p:cTn id="51" dur="500"/>
                                        <p:tgtEl>
                                          <p:spTgt spid="93"/>
                                        </p:tgtEl>
                                      </p:cBhvr>
                                    </p:animEffect>
                                  </p:childTnLst>
                                </p:cTn>
                              </p:par>
                            </p:childTnLst>
                          </p:cTn>
                        </p:par>
                        <p:par>
                          <p:cTn id="52" fill="hold">
                            <p:stCondLst>
                              <p:cond delay="14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1900"/>
                            </p:stCondLst>
                            <p:childTnLst>
                              <p:par>
                                <p:cTn id="57" presetID="22" presetClass="entr" presetSubtype="8" fill="hold" nodeType="after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childTnLst>
                          </p:cTn>
                        </p:par>
                        <p:par>
                          <p:cTn id="60" fill="hold">
                            <p:stCondLst>
                              <p:cond delay="2400"/>
                            </p:stCondLst>
                            <p:childTnLst>
                              <p:par>
                                <p:cTn id="61" presetID="22" presetClass="entr" presetSubtype="4"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down)">
                                      <p:cBhvr>
                                        <p:cTn id="63" dur="500"/>
                                        <p:tgtEl>
                                          <p:spTgt spid="123"/>
                                        </p:tgtEl>
                                      </p:cBhvr>
                                    </p:animEffect>
                                  </p:childTnLst>
                                </p:cTn>
                              </p:par>
                            </p:childTnLst>
                          </p:cTn>
                        </p:par>
                        <p:par>
                          <p:cTn id="64" fill="hold">
                            <p:stCondLst>
                              <p:cond delay="2900"/>
                            </p:stCondLst>
                            <p:childTnLst>
                              <p:par>
                                <p:cTn id="65" presetID="35" presetClass="emph" presetSubtype="0" repeatCount="4000" fill="hold" nodeType="afterEffect">
                                  <p:stCondLst>
                                    <p:cond delay="0"/>
                                  </p:stCondLst>
                                  <p:childTnLst>
                                    <p:anim calcmode="discrete" valueType="str">
                                      <p:cBhvr>
                                        <p:cTn id="66" dur="1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Cisco VXI：无边界网络</a:t>
            </a:r>
            <a:br>
              <a:rPr lang="zh-CN" sz="3200" b="0" i="0" spc="0" baseline="0" dirty="0">
                <a:solidFill>
                  <a:srgbClr val="2B348E"/>
                </a:solidFill>
                <a:ea typeface="黑体" pitchFamily="2" charset="-122"/>
              </a:rPr>
            </a:br>
            <a:r>
              <a:rPr lang="zh-CN" sz="3200" b="0" i="0" spc="0" baseline="0" dirty="0">
                <a:solidFill>
                  <a:srgbClr val="2B348E"/>
                </a:solidFill>
                <a:ea typeface="黑体" pitchFamily="2" charset="-122"/>
              </a:rPr>
              <a:t>适用于 VXI 的思科身份服务引擎 (ISE)</a:t>
            </a:r>
            <a:endParaRPr lang="en-US" sz="3200" dirty="0">
              <a:ea typeface="黑体" pitchFamily="2" charset="-122"/>
            </a:endParaRPr>
          </a:p>
        </p:txBody>
      </p:sp>
      <p:sp>
        <p:nvSpPr>
          <p:cNvPr id="41" name="Text Placeholder 40"/>
          <p:cNvSpPr>
            <a:spLocks noGrp="1"/>
          </p:cNvSpPr>
          <p:nvPr>
            <p:ph type="body" sz="quarter" idx="4294967295"/>
          </p:nvPr>
        </p:nvSpPr>
        <p:spPr>
          <a:xfrm>
            <a:off x="0" y="1365250"/>
            <a:ext cx="5116513" cy="2206625"/>
          </a:xfrm>
        </p:spPr>
        <p:txBody>
          <a:bodyPr/>
          <a:lstStyle/>
          <a:p>
            <a:pPr marL="0" indent="0" algn="l" defTabSz="914400">
              <a:spcBef>
                <a:spcPts val="1440"/>
              </a:spcBef>
              <a:buNone/>
            </a:pPr>
            <a:r>
              <a:rPr lang="zh-CN" altLang="en-US" sz="2000" b="1" i="0" dirty="0" smtClean="0">
                <a:solidFill>
                  <a:srgbClr val="2B3082"/>
                </a:solidFill>
                <a:ea typeface="黑体" pitchFamily="2" charset="-122"/>
              </a:rPr>
              <a:t>网络范围内实施一致的安全策略</a:t>
            </a:r>
            <a:endParaRPr lang="zh-CN" altLang="en-US" b="1" dirty="0" smtClean="0">
              <a:ea typeface="黑体" pitchFamily="2" charset="-122"/>
            </a:endParaRPr>
          </a:p>
          <a:p>
            <a:pPr marL="233355" lvl="1" indent="-163495" algn="l" defTabSz="914400">
              <a:spcBef>
                <a:spcPts val="840"/>
              </a:spcBef>
              <a:buClr>
                <a:srgbClr val="1E1F81"/>
              </a:buClr>
              <a:buFont typeface="Arial"/>
              <a:buChar char="•"/>
            </a:pPr>
            <a:r>
              <a:rPr lang="zh-CN" altLang="en-US" sz="1800" b="0" i="0" dirty="0" smtClean="0">
                <a:solidFill>
                  <a:srgbClr val="2B3082"/>
                </a:solidFill>
                <a:ea typeface="黑体" pitchFamily="2" charset="-122"/>
              </a:rPr>
              <a:t>物理</a:t>
            </a:r>
            <a:r>
              <a:rPr lang="zh-CN" altLang="en-US" sz="1800" b="0" i="0" dirty="0">
                <a:solidFill>
                  <a:srgbClr val="2B3082"/>
                </a:solidFill>
                <a:ea typeface="黑体" pitchFamily="2" charset="-122"/>
              </a:rPr>
              <a:t>桌面，虚拟桌面，</a:t>
            </a:r>
            <a:r>
              <a:rPr lang="en-US" altLang="zh-CN" sz="1800" b="0" i="0" dirty="0" smtClean="0">
                <a:solidFill>
                  <a:srgbClr val="2B3082"/>
                </a:solidFill>
                <a:ea typeface="黑体" pitchFamily="2" charset="-122"/>
              </a:rPr>
              <a:t>BYOD</a:t>
            </a:r>
            <a:endParaRPr lang="zh-CN" altLang="en-US" dirty="0" smtClean="0">
              <a:ea typeface="黑体" pitchFamily="2" charset="-122"/>
            </a:endParaRPr>
          </a:p>
          <a:p>
            <a:pPr marL="0" indent="0" algn="l" defTabSz="914400">
              <a:spcBef>
                <a:spcPts val="1440"/>
              </a:spcBef>
              <a:buNone/>
            </a:pPr>
            <a:r>
              <a:rPr lang="zh-CN" altLang="en-US" sz="2000" b="1" i="0" dirty="0" smtClean="0">
                <a:solidFill>
                  <a:srgbClr val="2B3082"/>
                </a:solidFill>
                <a:ea typeface="黑体" pitchFamily="2" charset="-122"/>
              </a:rPr>
              <a:t>支持数据安全性、访问控制和合规性</a:t>
            </a:r>
          </a:p>
          <a:p>
            <a:pPr marL="233355" lvl="1" indent="-163495" algn="l" defTabSz="914400">
              <a:spcBef>
                <a:spcPts val="840"/>
              </a:spcBef>
              <a:buClr>
                <a:srgbClr val="1E1F81"/>
              </a:buClr>
              <a:buFont typeface="Arial"/>
              <a:buChar char="•"/>
            </a:pPr>
            <a:r>
              <a:rPr lang="zh-CN" altLang="en-US" sz="1800" b="0" i="0" dirty="0" smtClean="0">
                <a:solidFill>
                  <a:srgbClr val="2B3082"/>
                </a:solidFill>
                <a:ea typeface="黑体" pitchFamily="2" charset="-122"/>
              </a:rPr>
              <a:t>保护</a:t>
            </a:r>
            <a:r>
              <a:rPr lang="zh-CN" altLang="en-US" sz="1800" b="0" i="0" dirty="0">
                <a:solidFill>
                  <a:srgbClr val="2B3082"/>
                </a:solidFill>
                <a:ea typeface="黑体" pitchFamily="2" charset="-122"/>
              </a:rPr>
              <a:t>知识产权</a:t>
            </a:r>
          </a:p>
          <a:p>
            <a:pPr marL="233355" lvl="1" indent="-163495" algn="l" defTabSz="914400">
              <a:spcBef>
                <a:spcPts val="840"/>
              </a:spcBef>
              <a:buClr>
                <a:srgbClr val="1E1F81"/>
              </a:buClr>
              <a:buFont typeface="Arial"/>
              <a:buChar char="•"/>
            </a:pPr>
            <a:r>
              <a:rPr lang="zh-CN" altLang="en-US" sz="1800" b="0" i="0" dirty="0">
                <a:solidFill>
                  <a:srgbClr val="2B3082"/>
                </a:solidFill>
                <a:ea typeface="黑体" pitchFamily="2" charset="-122"/>
              </a:rPr>
              <a:t>确保提供适合于设备类型的访问级别</a:t>
            </a:r>
          </a:p>
          <a:p>
            <a:pPr marL="231800" indent="-231800" algn="l" defTabSz="914400">
              <a:lnSpc>
                <a:spcPct val="95000"/>
              </a:lnSpc>
              <a:spcBef>
                <a:spcPts val="1440"/>
              </a:spcBef>
              <a:buClr>
                <a:srgbClr val="00ADEF"/>
              </a:buClr>
              <a:buSzPct val="90000"/>
              <a:buFont typeface="Arial"/>
              <a:buChar char="•"/>
            </a:pPr>
            <a:endParaRPr lang="zh-CN" altLang="en-US" dirty="0" smtClean="0">
              <a:ea typeface="黑体" pitchFamily="2" charset="-122"/>
            </a:endParaRPr>
          </a:p>
          <a:p>
            <a:pPr marL="231800" indent="-231800" algn="l" defTabSz="914400">
              <a:lnSpc>
                <a:spcPct val="95000"/>
              </a:lnSpc>
              <a:spcBef>
                <a:spcPts val="1440"/>
              </a:spcBef>
              <a:buClr>
                <a:srgbClr val="00ADEF"/>
              </a:buClr>
              <a:buSzPct val="90000"/>
              <a:buFont typeface="Arial"/>
              <a:buChar char="•"/>
            </a:pPr>
            <a:endParaRPr lang="zh-CN" altLang="en-US" dirty="0">
              <a:ea typeface="黑体" pitchFamily="2" charset="-122"/>
            </a:endParaRPr>
          </a:p>
        </p:txBody>
      </p:sp>
      <p:grpSp>
        <p:nvGrpSpPr>
          <p:cNvPr id="2" name="Group 188"/>
          <p:cNvGrpSpPr/>
          <p:nvPr/>
        </p:nvGrpSpPr>
        <p:grpSpPr>
          <a:xfrm>
            <a:off x="3581254" y="4592818"/>
            <a:ext cx="1823226" cy="1309106"/>
            <a:chOff x="3987758" y="1384582"/>
            <a:chExt cx="1150300" cy="825935"/>
          </a:xfrm>
        </p:grpSpPr>
        <p:sp>
          <p:nvSpPr>
            <p:cNvPr id="56" name="TextBox 55"/>
            <p:cNvSpPr txBox="1"/>
            <p:nvPr/>
          </p:nvSpPr>
          <p:spPr>
            <a:xfrm>
              <a:off x="3987758" y="1384582"/>
              <a:ext cx="1150300" cy="277854"/>
            </a:xfrm>
            <a:prstGeom prst="rect">
              <a:avLst/>
            </a:prstGeom>
            <a:noFill/>
            <a:ln w="9525">
              <a:noFill/>
              <a:miter lim="800000"/>
              <a:headEnd/>
              <a:tailEnd/>
            </a:ln>
          </p:spPr>
          <p:txBody>
            <a:bodyPr wrap="square" anchor="ctr">
              <a:spAutoFit/>
            </a:bodyPr>
            <a:lstStyle/>
            <a:p>
              <a:pPr algn="ctr" defTabSz="914400">
                <a:lnSpc>
                  <a:spcPts val="1400"/>
                </a:lnSpc>
                <a:buNone/>
              </a:pPr>
              <a:r>
                <a:rPr lang="zh-CN" sz="1400" b="0" i="0">
                  <a:solidFill>
                    <a:srgbClr val="FFFFFF"/>
                  </a:solidFill>
                  <a:latin typeface="Arial"/>
                  <a:ea typeface="+mn-ea"/>
                  <a:cs typeface="+mn-cs"/>
                </a:rPr>
                <a:t>地点</a:t>
              </a:r>
              <a:endParaRPr lang="en-US" sz="1400" dirty="0">
                <a:solidFill>
                  <a:schemeClr val="bg1"/>
                </a:solidFill>
              </a:endParaRPr>
            </a:p>
          </p:txBody>
        </p:sp>
        <p:grpSp>
          <p:nvGrpSpPr>
            <p:cNvPr id="3" name="Group 181"/>
            <p:cNvGrpSpPr/>
            <p:nvPr/>
          </p:nvGrpSpPr>
          <p:grpSpPr>
            <a:xfrm>
              <a:off x="4307066" y="1699687"/>
              <a:ext cx="511684" cy="510830"/>
              <a:chOff x="4615070" y="1776909"/>
              <a:chExt cx="511684" cy="510830"/>
            </a:xfrm>
          </p:grpSpPr>
          <p:sp>
            <p:nvSpPr>
              <p:cNvPr id="58" name="Oval 57"/>
              <p:cNvSpPr/>
              <p:nvPr/>
            </p:nvSpPr>
            <p:spPr>
              <a:xfrm>
                <a:off x="4628804" y="1790216"/>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9" name="Freeform 6"/>
              <p:cNvSpPr>
                <a:spLocks noEditPoints="1"/>
              </p:cNvSpPr>
              <p:nvPr/>
            </p:nvSpPr>
            <p:spPr bwMode="auto">
              <a:xfrm>
                <a:off x="4615070" y="1776909"/>
                <a:ext cx="511684" cy="510830"/>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4" name="Group 190"/>
          <p:cNvGrpSpPr/>
          <p:nvPr/>
        </p:nvGrpSpPr>
        <p:grpSpPr>
          <a:xfrm>
            <a:off x="5609921" y="4592818"/>
            <a:ext cx="1171800" cy="1309106"/>
            <a:chOff x="6309477" y="1384582"/>
            <a:chExt cx="739305" cy="825935"/>
          </a:xfrm>
        </p:grpSpPr>
        <p:sp>
          <p:nvSpPr>
            <p:cNvPr id="61" name="TextBox 60"/>
            <p:cNvSpPr txBox="1"/>
            <p:nvPr/>
          </p:nvSpPr>
          <p:spPr>
            <a:xfrm>
              <a:off x="6309477" y="1384582"/>
              <a:ext cx="739305" cy="277854"/>
            </a:xfrm>
            <a:prstGeom prst="rect">
              <a:avLst/>
            </a:prstGeom>
            <a:noFill/>
            <a:ln w="9525">
              <a:noFill/>
              <a:miter lim="800000"/>
              <a:headEnd/>
              <a:tailEnd/>
            </a:ln>
          </p:spPr>
          <p:txBody>
            <a:bodyPr wrap="square" anchor="ctr">
              <a:spAutoFit/>
            </a:bodyPr>
            <a:lstStyle/>
            <a:p>
              <a:pPr algn="ctr" defTabSz="914400">
                <a:lnSpc>
                  <a:spcPts val="1400"/>
                </a:lnSpc>
                <a:buNone/>
              </a:pPr>
              <a:r>
                <a:rPr lang="zh-CN" sz="1400" b="0" i="0">
                  <a:solidFill>
                    <a:srgbClr val="FFFFFF"/>
                  </a:solidFill>
                  <a:latin typeface="Arial"/>
                  <a:ea typeface="+mn-ea"/>
                  <a:cs typeface="+mn-cs"/>
                </a:rPr>
                <a:t>时间</a:t>
              </a:r>
              <a:endParaRPr lang="en-US" sz="1400" dirty="0">
                <a:solidFill>
                  <a:schemeClr val="bg1"/>
                </a:solidFill>
              </a:endParaRPr>
            </a:p>
          </p:txBody>
        </p:sp>
        <p:grpSp>
          <p:nvGrpSpPr>
            <p:cNvPr id="5" name="Group 176"/>
            <p:cNvGrpSpPr/>
            <p:nvPr/>
          </p:nvGrpSpPr>
          <p:grpSpPr>
            <a:xfrm>
              <a:off x="6422861" y="1699687"/>
              <a:ext cx="512536" cy="510830"/>
              <a:chOff x="6446008" y="1901715"/>
              <a:chExt cx="512536" cy="510830"/>
            </a:xfrm>
          </p:grpSpPr>
          <p:sp>
            <p:nvSpPr>
              <p:cNvPr id="63" name="Oval 62"/>
              <p:cNvSpPr/>
              <p:nvPr/>
            </p:nvSpPr>
            <p:spPr>
              <a:xfrm>
                <a:off x="6460168" y="1915022"/>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Freeform 7"/>
              <p:cNvSpPr>
                <a:spLocks noEditPoints="1"/>
              </p:cNvSpPr>
              <p:nvPr/>
            </p:nvSpPr>
            <p:spPr bwMode="auto">
              <a:xfrm>
                <a:off x="6446008" y="1901715"/>
                <a:ext cx="512536" cy="510830"/>
              </a:xfrm>
              <a:custGeom>
                <a:avLst/>
                <a:gdLst/>
                <a:ahLst/>
                <a:cxnLst>
                  <a:cxn ang="0">
                    <a:pos x="171" y="181"/>
                  </a:cxn>
                  <a:cxn ang="0">
                    <a:pos x="192" y="181"/>
                  </a:cxn>
                  <a:cxn ang="0">
                    <a:pos x="182" y="0"/>
                  </a:cxn>
                  <a:cxn ang="0">
                    <a:pos x="182" y="362"/>
                  </a:cxn>
                  <a:cxn ang="0">
                    <a:pos x="182" y="0"/>
                  </a:cxn>
                  <a:cxn ang="0">
                    <a:pos x="25" y="181"/>
                  </a:cxn>
                  <a:cxn ang="0">
                    <a:pos x="338" y="181"/>
                  </a:cxn>
                  <a:cxn ang="0">
                    <a:pos x="182" y="77"/>
                  </a:cxn>
                  <a:cxn ang="0">
                    <a:pos x="182" y="286"/>
                  </a:cxn>
                  <a:cxn ang="0">
                    <a:pos x="182" y="77"/>
                  </a:cxn>
                  <a:cxn ang="0">
                    <a:pos x="239" y="116"/>
                  </a:cxn>
                  <a:cxn ang="0">
                    <a:pos x="247" y="124"/>
                  </a:cxn>
                  <a:cxn ang="0">
                    <a:pos x="229" y="134"/>
                  </a:cxn>
                  <a:cxn ang="0">
                    <a:pos x="176" y="95"/>
                  </a:cxn>
                  <a:cxn ang="0">
                    <a:pos x="187" y="95"/>
                  </a:cxn>
                  <a:cxn ang="0">
                    <a:pos x="182" y="115"/>
                  </a:cxn>
                  <a:cxn ang="0">
                    <a:pos x="176" y="95"/>
                  </a:cxn>
                  <a:cxn ang="0">
                    <a:pos x="95" y="187"/>
                  </a:cxn>
                  <a:cxn ang="0">
                    <a:pos x="95" y="176"/>
                  </a:cxn>
                  <a:cxn ang="0">
                    <a:pos x="115" y="181"/>
                  </a:cxn>
                  <a:cxn ang="0">
                    <a:pos x="134" y="236"/>
                  </a:cxn>
                  <a:cxn ang="0">
                    <a:pos x="116" y="246"/>
                  </a:cxn>
                  <a:cxn ang="0">
                    <a:pos x="127" y="228"/>
                  </a:cxn>
                  <a:cxn ang="0">
                    <a:pos x="134" y="236"/>
                  </a:cxn>
                  <a:cxn ang="0">
                    <a:pos x="127" y="134"/>
                  </a:cxn>
                  <a:cxn ang="0">
                    <a:pos x="116" y="116"/>
                  </a:cxn>
                  <a:cxn ang="0">
                    <a:pos x="134" y="127"/>
                  </a:cxn>
                  <a:cxn ang="0">
                    <a:pos x="187" y="268"/>
                  </a:cxn>
                  <a:cxn ang="0">
                    <a:pos x="176" y="268"/>
                  </a:cxn>
                  <a:cxn ang="0">
                    <a:pos x="182" y="248"/>
                  </a:cxn>
                  <a:cxn ang="0">
                    <a:pos x="187" y="268"/>
                  </a:cxn>
                  <a:cxn ang="0">
                    <a:pos x="209" y="257"/>
                  </a:cxn>
                  <a:cxn ang="0">
                    <a:pos x="182" y="202"/>
                  </a:cxn>
                  <a:cxn ang="0">
                    <a:pos x="173" y="162"/>
                  </a:cxn>
                  <a:cxn ang="0">
                    <a:pos x="181" y="125"/>
                  </a:cxn>
                  <a:cxn ang="0">
                    <a:pos x="189" y="161"/>
                  </a:cxn>
                  <a:cxn ang="0">
                    <a:pos x="197" y="196"/>
                  </a:cxn>
                  <a:cxn ang="0">
                    <a:pos x="219" y="260"/>
                  </a:cxn>
                  <a:cxn ang="0">
                    <a:pos x="239" y="246"/>
                  </a:cxn>
                  <a:cxn ang="0">
                    <a:pos x="229" y="228"/>
                  </a:cxn>
                  <a:cxn ang="0">
                    <a:pos x="247" y="239"/>
                  </a:cxn>
                  <a:cxn ang="0">
                    <a:pos x="274" y="181"/>
                  </a:cxn>
                  <a:cxn ang="0">
                    <a:pos x="253" y="187"/>
                  </a:cxn>
                  <a:cxn ang="0">
                    <a:pos x="253" y="176"/>
                  </a:cxn>
                  <a:cxn ang="0">
                    <a:pos x="274" y="181"/>
                  </a:cxn>
                </a:cxnLst>
                <a:rect l="0" t="0" r="r" b="b"/>
                <a:pathLst>
                  <a:path w="363" h="362">
                    <a:moveTo>
                      <a:pt x="182" y="171"/>
                    </a:moveTo>
                    <a:cubicBezTo>
                      <a:pt x="176" y="171"/>
                      <a:pt x="171" y="176"/>
                      <a:pt x="171" y="181"/>
                    </a:cubicBezTo>
                    <a:cubicBezTo>
                      <a:pt x="171" y="187"/>
                      <a:pt x="176" y="191"/>
                      <a:pt x="182" y="191"/>
                    </a:cubicBezTo>
                    <a:cubicBezTo>
                      <a:pt x="187" y="191"/>
                      <a:pt x="192" y="187"/>
                      <a:pt x="192" y="181"/>
                    </a:cubicBezTo>
                    <a:cubicBezTo>
                      <a:pt x="192" y="176"/>
                      <a:pt x="187" y="171"/>
                      <a:pt x="182" y="171"/>
                    </a:cubicBezTo>
                    <a:close/>
                    <a:moveTo>
                      <a:pt x="182" y="0"/>
                    </a:moveTo>
                    <a:cubicBezTo>
                      <a:pt x="82" y="0"/>
                      <a:pt x="0" y="81"/>
                      <a:pt x="0" y="181"/>
                    </a:cubicBezTo>
                    <a:cubicBezTo>
                      <a:pt x="0" y="281"/>
                      <a:pt x="82" y="362"/>
                      <a:pt x="182" y="362"/>
                    </a:cubicBezTo>
                    <a:cubicBezTo>
                      <a:pt x="281" y="362"/>
                      <a:pt x="363" y="281"/>
                      <a:pt x="363" y="181"/>
                    </a:cubicBezTo>
                    <a:cubicBezTo>
                      <a:pt x="363" y="81"/>
                      <a:pt x="281" y="0"/>
                      <a:pt x="182" y="0"/>
                    </a:cubicBezTo>
                    <a:close/>
                    <a:moveTo>
                      <a:pt x="182" y="338"/>
                    </a:moveTo>
                    <a:cubicBezTo>
                      <a:pt x="95" y="338"/>
                      <a:pt x="25" y="268"/>
                      <a:pt x="25" y="181"/>
                    </a:cubicBezTo>
                    <a:cubicBezTo>
                      <a:pt x="25" y="95"/>
                      <a:pt x="95" y="24"/>
                      <a:pt x="182" y="24"/>
                    </a:cubicBezTo>
                    <a:cubicBezTo>
                      <a:pt x="268" y="24"/>
                      <a:pt x="338" y="95"/>
                      <a:pt x="338" y="181"/>
                    </a:cubicBezTo>
                    <a:cubicBezTo>
                      <a:pt x="338" y="268"/>
                      <a:pt x="268" y="338"/>
                      <a:pt x="182" y="338"/>
                    </a:cubicBezTo>
                    <a:close/>
                    <a:moveTo>
                      <a:pt x="182" y="77"/>
                    </a:moveTo>
                    <a:cubicBezTo>
                      <a:pt x="124" y="77"/>
                      <a:pt x="77" y="124"/>
                      <a:pt x="77" y="181"/>
                    </a:cubicBezTo>
                    <a:cubicBezTo>
                      <a:pt x="77" y="239"/>
                      <a:pt x="124" y="286"/>
                      <a:pt x="182" y="286"/>
                    </a:cubicBezTo>
                    <a:cubicBezTo>
                      <a:pt x="239" y="286"/>
                      <a:pt x="286" y="239"/>
                      <a:pt x="286" y="181"/>
                    </a:cubicBezTo>
                    <a:cubicBezTo>
                      <a:pt x="286" y="124"/>
                      <a:pt x="239" y="77"/>
                      <a:pt x="182" y="77"/>
                    </a:cubicBezTo>
                    <a:close/>
                    <a:moveTo>
                      <a:pt x="229" y="127"/>
                    </a:moveTo>
                    <a:cubicBezTo>
                      <a:pt x="239" y="116"/>
                      <a:pt x="239" y="116"/>
                      <a:pt x="239" y="116"/>
                    </a:cubicBezTo>
                    <a:cubicBezTo>
                      <a:pt x="241" y="114"/>
                      <a:pt x="245" y="114"/>
                      <a:pt x="247" y="116"/>
                    </a:cubicBezTo>
                    <a:cubicBezTo>
                      <a:pt x="249" y="118"/>
                      <a:pt x="249" y="122"/>
                      <a:pt x="247" y="124"/>
                    </a:cubicBezTo>
                    <a:cubicBezTo>
                      <a:pt x="236" y="134"/>
                      <a:pt x="236" y="134"/>
                      <a:pt x="236" y="134"/>
                    </a:cubicBezTo>
                    <a:cubicBezTo>
                      <a:pt x="234" y="136"/>
                      <a:pt x="231" y="136"/>
                      <a:pt x="229" y="134"/>
                    </a:cubicBezTo>
                    <a:cubicBezTo>
                      <a:pt x="226" y="132"/>
                      <a:pt x="226" y="129"/>
                      <a:pt x="229" y="127"/>
                    </a:cubicBezTo>
                    <a:close/>
                    <a:moveTo>
                      <a:pt x="176" y="95"/>
                    </a:moveTo>
                    <a:cubicBezTo>
                      <a:pt x="176" y="92"/>
                      <a:pt x="179" y="89"/>
                      <a:pt x="182" y="89"/>
                    </a:cubicBezTo>
                    <a:cubicBezTo>
                      <a:pt x="184" y="89"/>
                      <a:pt x="187" y="92"/>
                      <a:pt x="187" y="95"/>
                    </a:cubicBezTo>
                    <a:cubicBezTo>
                      <a:pt x="187" y="110"/>
                      <a:pt x="187" y="110"/>
                      <a:pt x="187" y="110"/>
                    </a:cubicBezTo>
                    <a:cubicBezTo>
                      <a:pt x="187" y="112"/>
                      <a:pt x="184" y="115"/>
                      <a:pt x="182" y="115"/>
                    </a:cubicBezTo>
                    <a:cubicBezTo>
                      <a:pt x="179" y="115"/>
                      <a:pt x="176" y="112"/>
                      <a:pt x="176" y="110"/>
                    </a:cubicBezTo>
                    <a:lnTo>
                      <a:pt x="176" y="95"/>
                    </a:lnTo>
                    <a:close/>
                    <a:moveTo>
                      <a:pt x="110" y="187"/>
                    </a:moveTo>
                    <a:cubicBezTo>
                      <a:pt x="95" y="187"/>
                      <a:pt x="95" y="187"/>
                      <a:pt x="95" y="187"/>
                    </a:cubicBezTo>
                    <a:cubicBezTo>
                      <a:pt x="92" y="187"/>
                      <a:pt x="89" y="184"/>
                      <a:pt x="89" y="181"/>
                    </a:cubicBezTo>
                    <a:cubicBezTo>
                      <a:pt x="89" y="178"/>
                      <a:pt x="92" y="176"/>
                      <a:pt x="95" y="176"/>
                    </a:cubicBezTo>
                    <a:cubicBezTo>
                      <a:pt x="110" y="176"/>
                      <a:pt x="110" y="176"/>
                      <a:pt x="110" y="176"/>
                    </a:cubicBezTo>
                    <a:cubicBezTo>
                      <a:pt x="113" y="176"/>
                      <a:pt x="115" y="178"/>
                      <a:pt x="115" y="181"/>
                    </a:cubicBezTo>
                    <a:cubicBezTo>
                      <a:pt x="115" y="184"/>
                      <a:pt x="113" y="187"/>
                      <a:pt x="110" y="187"/>
                    </a:cubicBezTo>
                    <a:close/>
                    <a:moveTo>
                      <a:pt x="134" y="236"/>
                    </a:moveTo>
                    <a:cubicBezTo>
                      <a:pt x="124" y="246"/>
                      <a:pt x="124" y="246"/>
                      <a:pt x="124" y="246"/>
                    </a:cubicBezTo>
                    <a:cubicBezTo>
                      <a:pt x="122" y="249"/>
                      <a:pt x="119" y="249"/>
                      <a:pt x="116" y="246"/>
                    </a:cubicBezTo>
                    <a:cubicBezTo>
                      <a:pt x="114" y="244"/>
                      <a:pt x="114" y="241"/>
                      <a:pt x="116" y="239"/>
                    </a:cubicBezTo>
                    <a:cubicBezTo>
                      <a:pt x="127" y="228"/>
                      <a:pt x="127" y="228"/>
                      <a:pt x="127" y="228"/>
                    </a:cubicBezTo>
                    <a:cubicBezTo>
                      <a:pt x="129" y="226"/>
                      <a:pt x="132" y="226"/>
                      <a:pt x="134" y="228"/>
                    </a:cubicBezTo>
                    <a:cubicBezTo>
                      <a:pt x="137" y="230"/>
                      <a:pt x="137" y="234"/>
                      <a:pt x="134" y="236"/>
                    </a:cubicBezTo>
                    <a:close/>
                    <a:moveTo>
                      <a:pt x="134" y="134"/>
                    </a:moveTo>
                    <a:cubicBezTo>
                      <a:pt x="132" y="136"/>
                      <a:pt x="129" y="136"/>
                      <a:pt x="127" y="134"/>
                    </a:cubicBezTo>
                    <a:cubicBezTo>
                      <a:pt x="116" y="124"/>
                      <a:pt x="116" y="124"/>
                      <a:pt x="116" y="124"/>
                    </a:cubicBezTo>
                    <a:cubicBezTo>
                      <a:pt x="114" y="122"/>
                      <a:pt x="114" y="118"/>
                      <a:pt x="116" y="116"/>
                    </a:cubicBezTo>
                    <a:cubicBezTo>
                      <a:pt x="118" y="114"/>
                      <a:pt x="122" y="114"/>
                      <a:pt x="124" y="116"/>
                    </a:cubicBezTo>
                    <a:cubicBezTo>
                      <a:pt x="134" y="127"/>
                      <a:pt x="134" y="127"/>
                      <a:pt x="134" y="127"/>
                    </a:cubicBezTo>
                    <a:cubicBezTo>
                      <a:pt x="137" y="129"/>
                      <a:pt x="137" y="132"/>
                      <a:pt x="134" y="134"/>
                    </a:cubicBezTo>
                    <a:close/>
                    <a:moveTo>
                      <a:pt x="187" y="268"/>
                    </a:moveTo>
                    <a:cubicBezTo>
                      <a:pt x="187" y="271"/>
                      <a:pt x="184" y="273"/>
                      <a:pt x="182" y="273"/>
                    </a:cubicBezTo>
                    <a:cubicBezTo>
                      <a:pt x="179" y="273"/>
                      <a:pt x="176" y="271"/>
                      <a:pt x="176" y="268"/>
                    </a:cubicBezTo>
                    <a:cubicBezTo>
                      <a:pt x="176" y="253"/>
                      <a:pt x="176" y="253"/>
                      <a:pt x="176" y="253"/>
                    </a:cubicBezTo>
                    <a:cubicBezTo>
                      <a:pt x="176" y="250"/>
                      <a:pt x="179" y="248"/>
                      <a:pt x="182" y="248"/>
                    </a:cubicBezTo>
                    <a:cubicBezTo>
                      <a:pt x="184" y="248"/>
                      <a:pt x="187" y="250"/>
                      <a:pt x="187" y="253"/>
                    </a:cubicBezTo>
                    <a:lnTo>
                      <a:pt x="187" y="268"/>
                    </a:lnTo>
                    <a:close/>
                    <a:moveTo>
                      <a:pt x="219" y="260"/>
                    </a:moveTo>
                    <a:cubicBezTo>
                      <a:pt x="216" y="262"/>
                      <a:pt x="211" y="260"/>
                      <a:pt x="209" y="257"/>
                    </a:cubicBezTo>
                    <a:cubicBezTo>
                      <a:pt x="183" y="202"/>
                      <a:pt x="183" y="202"/>
                      <a:pt x="183" y="202"/>
                    </a:cubicBezTo>
                    <a:cubicBezTo>
                      <a:pt x="182" y="202"/>
                      <a:pt x="182" y="202"/>
                      <a:pt x="182" y="202"/>
                    </a:cubicBezTo>
                    <a:cubicBezTo>
                      <a:pt x="170" y="202"/>
                      <a:pt x="160" y="193"/>
                      <a:pt x="160" y="181"/>
                    </a:cubicBezTo>
                    <a:cubicBezTo>
                      <a:pt x="160" y="173"/>
                      <a:pt x="166" y="165"/>
                      <a:pt x="173" y="162"/>
                    </a:cubicBezTo>
                    <a:cubicBezTo>
                      <a:pt x="173" y="133"/>
                      <a:pt x="173" y="133"/>
                      <a:pt x="173" y="133"/>
                    </a:cubicBezTo>
                    <a:cubicBezTo>
                      <a:pt x="173" y="129"/>
                      <a:pt x="177" y="125"/>
                      <a:pt x="181" y="125"/>
                    </a:cubicBezTo>
                    <a:cubicBezTo>
                      <a:pt x="185" y="125"/>
                      <a:pt x="189" y="129"/>
                      <a:pt x="189" y="133"/>
                    </a:cubicBezTo>
                    <a:cubicBezTo>
                      <a:pt x="189" y="161"/>
                      <a:pt x="189" y="161"/>
                      <a:pt x="189" y="161"/>
                    </a:cubicBezTo>
                    <a:cubicBezTo>
                      <a:pt x="197" y="164"/>
                      <a:pt x="203" y="172"/>
                      <a:pt x="203" y="181"/>
                    </a:cubicBezTo>
                    <a:cubicBezTo>
                      <a:pt x="203" y="187"/>
                      <a:pt x="200" y="192"/>
                      <a:pt x="197" y="196"/>
                    </a:cubicBezTo>
                    <a:cubicBezTo>
                      <a:pt x="223" y="250"/>
                      <a:pt x="223" y="250"/>
                      <a:pt x="223" y="250"/>
                    </a:cubicBezTo>
                    <a:cubicBezTo>
                      <a:pt x="225" y="254"/>
                      <a:pt x="223" y="258"/>
                      <a:pt x="219" y="260"/>
                    </a:cubicBezTo>
                    <a:close/>
                    <a:moveTo>
                      <a:pt x="247" y="246"/>
                    </a:moveTo>
                    <a:cubicBezTo>
                      <a:pt x="245" y="249"/>
                      <a:pt x="241" y="249"/>
                      <a:pt x="239" y="246"/>
                    </a:cubicBezTo>
                    <a:cubicBezTo>
                      <a:pt x="229" y="236"/>
                      <a:pt x="229" y="236"/>
                      <a:pt x="229" y="236"/>
                    </a:cubicBezTo>
                    <a:cubicBezTo>
                      <a:pt x="226" y="234"/>
                      <a:pt x="226" y="230"/>
                      <a:pt x="229" y="228"/>
                    </a:cubicBezTo>
                    <a:cubicBezTo>
                      <a:pt x="231" y="226"/>
                      <a:pt x="234" y="226"/>
                      <a:pt x="236" y="228"/>
                    </a:cubicBezTo>
                    <a:cubicBezTo>
                      <a:pt x="247" y="239"/>
                      <a:pt x="247" y="239"/>
                      <a:pt x="247" y="239"/>
                    </a:cubicBezTo>
                    <a:cubicBezTo>
                      <a:pt x="249" y="241"/>
                      <a:pt x="249" y="244"/>
                      <a:pt x="247" y="246"/>
                    </a:cubicBezTo>
                    <a:close/>
                    <a:moveTo>
                      <a:pt x="274" y="181"/>
                    </a:moveTo>
                    <a:cubicBezTo>
                      <a:pt x="274" y="184"/>
                      <a:pt x="271" y="187"/>
                      <a:pt x="268" y="187"/>
                    </a:cubicBezTo>
                    <a:cubicBezTo>
                      <a:pt x="253" y="187"/>
                      <a:pt x="253" y="187"/>
                      <a:pt x="253" y="187"/>
                    </a:cubicBezTo>
                    <a:cubicBezTo>
                      <a:pt x="250" y="187"/>
                      <a:pt x="248" y="184"/>
                      <a:pt x="248" y="181"/>
                    </a:cubicBezTo>
                    <a:cubicBezTo>
                      <a:pt x="248" y="178"/>
                      <a:pt x="250" y="176"/>
                      <a:pt x="253" y="176"/>
                    </a:cubicBezTo>
                    <a:cubicBezTo>
                      <a:pt x="268" y="176"/>
                      <a:pt x="268" y="176"/>
                      <a:pt x="268" y="176"/>
                    </a:cubicBezTo>
                    <a:cubicBezTo>
                      <a:pt x="271" y="176"/>
                      <a:pt x="274" y="178"/>
                      <a:pt x="274" y="181"/>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6" name="Group 92"/>
          <p:cNvGrpSpPr/>
          <p:nvPr/>
        </p:nvGrpSpPr>
        <p:grpSpPr>
          <a:xfrm>
            <a:off x="2239484" y="4592818"/>
            <a:ext cx="1128302" cy="1309106"/>
            <a:chOff x="2230311" y="1314242"/>
            <a:chExt cx="711862" cy="825935"/>
          </a:xfrm>
        </p:grpSpPr>
        <p:sp>
          <p:nvSpPr>
            <p:cNvPr id="66" name="Oval 65"/>
            <p:cNvSpPr/>
            <p:nvPr/>
          </p:nvSpPr>
          <p:spPr>
            <a:xfrm>
              <a:off x="2341714" y="1642653"/>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7" name="Group 187"/>
            <p:cNvGrpSpPr/>
            <p:nvPr/>
          </p:nvGrpSpPr>
          <p:grpSpPr>
            <a:xfrm>
              <a:off x="2230311" y="1314242"/>
              <a:ext cx="711862" cy="825935"/>
              <a:chOff x="2230311" y="1384582"/>
              <a:chExt cx="711862" cy="825935"/>
            </a:xfrm>
          </p:grpSpPr>
          <p:sp>
            <p:nvSpPr>
              <p:cNvPr id="68" name="TextBox 67"/>
              <p:cNvSpPr txBox="1"/>
              <p:nvPr/>
            </p:nvSpPr>
            <p:spPr>
              <a:xfrm>
                <a:off x="2230311" y="1384582"/>
                <a:ext cx="711862" cy="277854"/>
              </a:xfrm>
              <a:prstGeom prst="rect">
                <a:avLst/>
              </a:prstGeom>
              <a:noFill/>
              <a:ln w="9525">
                <a:noFill/>
                <a:miter lim="800000"/>
                <a:headEnd/>
                <a:tailEnd/>
              </a:ln>
            </p:spPr>
            <p:txBody>
              <a:bodyPr wrap="square" anchor="ctr">
                <a:spAutoFit/>
              </a:bodyPr>
              <a:lstStyle/>
              <a:p>
                <a:pPr algn="ctr" defTabSz="914400">
                  <a:lnSpc>
                    <a:spcPts val="1400"/>
                  </a:lnSpc>
                  <a:buNone/>
                </a:pPr>
                <a:r>
                  <a:rPr lang="zh-CN" sz="1400" b="0" i="0">
                    <a:solidFill>
                      <a:srgbClr val="FFFFFF"/>
                    </a:solidFill>
                    <a:latin typeface="Arial"/>
                    <a:ea typeface="+mn-ea"/>
                    <a:cs typeface="+mn-cs"/>
                  </a:rPr>
                  <a:t>内容</a:t>
                </a:r>
                <a:endParaRPr lang="en-US" sz="1400" dirty="0">
                  <a:solidFill>
                    <a:schemeClr val="bg1"/>
                  </a:solidFill>
                </a:endParaRPr>
              </a:p>
            </p:txBody>
          </p:sp>
          <p:sp>
            <p:nvSpPr>
              <p:cNvPr id="69" name="Freeform 9"/>
              <p:cNvSpPr>
                <a:spLocks noEditPoints="1"/>
              </p:cNvSpPr>
              <p:nvPr/>
            </p:nvSpPr>
            <p:spPr bwMode="auto">
              <a:xfrm>
                <a:off x="2330400" y="1699687"/>
                <a:ext cx="511684" cy="510830"/>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8" name="Group 189"/>
          <p:cNvGrpSpPr/>
          <p:nvPr/>
        </p:nvGrpSpPr>
        <p:grpSpPr>
          <a:xfrm>
            <a:off x="7134572" y="4592818"/>
            <a:ext cx="1024436" cy="1309106"/>
            <a:chOff x="7690792" y="1384582"/>
            <a:chExt cx="646331" cy="825935"/>
          </a:xfrm>
        </p:grpSpPr>
        <p:sp>
          <p:nvSpPr>
            <p:cNvPr id="71" name="TextBox 70"/>
            <p:cNvSpPr txBox="1"/>
            <p:nvPr/>
          </p:nvSpPr>
          <p:spPr>
            <a:xfrm>
              <a:off x="7690792"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zh-CN" sz="1400" b="0" i="0">
                  <a:solidFill>
                    <a:srgbClr val="FFFFFF"/>
                  </a:solidFill>
                  <a:latin typeface="Arial"/>
                  <a:ea typeface="+mn-ea"/>
                  <a:cs typeface="+mn-cs"/>
                </a:rPr>
                <a:t>方式</a:t>
              </a:r>
              <a:endParaRPr lang="en-US" sz="1400" dirty="0">
                <a:solidFill>
                  <a:schemeClr val="bg1"/>
                </a:solidFill>
              </a:endParaRPr>
            </a:p>
          </p:txBody>
        </p:sp>
        <p:grpSp>
          <p:nvGrpSpPr>
            <p:cNvPr id="9" name="Group 175"/>
            <p:cNvGrpSpPr/>
            <p:nvPr/>
          </p:nvGrpSpPr>
          <p:grpSpPr>
            <a:xfrm>
              <a:off x="7758115" y="1699687"/>
              <a:ext cx="511684" cy="510830"/>
              <a:chOff x="8225365" y="1868501"/>
              <a:chExt cx="511684" cy="510830"/>
            </a:xfrm>
          </p:grpSpPr>
          <p:sp>
            <p:nvSpPr>
              <p:cNvPr id="73" name="Oval 72"/>
              <p:cNvSpPr/>
              <p:nvPr/>
            </p:nvSpPr>
            <p:spPr>
              <a:xfrm>
                <a:off x="8239099" y="1881808"/>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4" name="Freeform 8"/>
              <p:cNvSpPr>
                <a:spLocks noEditPoints="1"/>
              </p:cNvSpPr>
              <p:nvPr/>
            </p:nvSpPr>
            <p:spPr bwMode="auto">
              <a:xfrm>
                <a:off x="8225365" y="1868501"/>
                <a:ext cx="511684" cy="510830"/>
              </a:xfrm>
              <a:custGeom>
                <a:avLst/>
                <a:gdLst/>
                <a:ahLst/>
                <a:cxnLst>
                  <a:cxn ang="0">
                    <a:pos x="134" y="120"/>
                  </a:cxn>
                  <a:cxn ang="0">
                    <a:pos x="131" y="144"/>
                  </a:cxn>
                  <a:cxn ang="0">
                    <a:pos x="155" y="147"/>
                  </a:cxn>
                  <a:cxn ang="0">
                    <a:pos x="158" y="123"/>
                  </a:cxn>
                  <a:cxn ang="0">
                    <a:pos x="190" y="156"/>
                  </a:cxn>
                  <a:cxn ang="0">
                    <a:pos x="166" y="159"/>
                  </a:cxn>
                  <a:cxn ang="0">
                    <a:pos x="169" y="183"/>
                  </a:cxn>
                  <a:cxn ang="0">
                    <a:pos x="193" y="180"/>
                  </a:cxn>
                  <a:cxn ang="0">
                    <a:pos x="190" y="156"/>
                  </a:cxn>
                  <a:cxn ang="0">
                    <a:pos x="169" y="191"/>
                  </a:cxn>
                  <a:cxn ang="0">
                    <a:pos x="166" y="216"/>
                  </a:cxn>
                  <a:cxn ang="0">
                    <a:pos x="190" y="218"/>
                  </a:cxn>
                  <a:cxn ang="0">
                    <a:pos x="193" y="194"/>
                  </a:cxn>
                  <a:cxn ang="0">
                    <a:pos x="155" y="191"/>
                  </a:cxn>
                  <a:cxn ang="0">
                    <a:pos x="131" y="194"/>
                  </a:cxn>
                  <a:cxn ang="0">
                    <a:pos x="134" y="218"/>
                  </a:cxn>
                  <a:cxn ang="0">
                    <a:pos x="158" y="216"/>
                  </a:cxn>
                  <a:cxn ang="0">
                    <a:pos x="155" y="191"/>
                  </a:cxn>
                  <a:cxn ang="0">
                    <a:pos x="134" y="156"/>
                  </a:cxn>
                  <a:cxn ang="0">
                    <a:pos x="131" y="180"/>
                  </a:cxn>
                  <a:cxn ang="0">
                    <a:pos x="155" y="183"/>
                  </a:cxn>
                  <a:cxn ang="0">
                    <a:pos x="158" y="159"/>
                  </a:cxn>
                  <a:cxn ang="0">
                    <a:pos x="190" y="120"/>
                  </a:cxn>
                  <a:cxn ang="0">
                    <a:pos x="166" y="123"/>
                  </a:cxn>
                  <a:cxn ang="0">
                    <a:pos x="169" y="147"/>
                  </a:cxn>
                  <a:cxn ang="0">
                    <a:pos x="193" y="144"/>
                  </a:cxn>
                  <a:cxn ang="0">
                    <a:pos x="190" y="120"/>
                  </a:cxn>
                  <a:cxn ang="0">
                    <a:pos x="0" y="181"/>
                  </a:cxn>
                  <a:cxn ang="0">
                    <a:pos x="362" y="181"/>
                  </a:cxn>
                  <a:cxn ang="0">
                    <a:pos x="181" y="338"/>
                  </a:cxn>
                  <a:cxn ang="0">
                    <a:pos x="181" y="24"/>
                  </a:cxn>
                  <a:cxn ang="0">
                    <a:pos x="181" y="338"/>
                  </a:cxn>
                  <a:cxn ang="0">
                    <a:pos x="205" y="120"/>
                  </a:cxn>
                  <a:cxn ang="0">
                    <a:pos x="202" y="144"/>
                  </a:cxn>
                  <a:cxn ang="0">
                    <a:pos x="226" y="147"/>
                  </a:cxn>
                  <a:cxn ang="0">
                    <a:pos x="229" y="123"/>
                  </a:cxn>
                  <a:cxn ang="0">
                    <a:pos x="226" y="156"/>
                  </a:cxn>
                  <a:cxn ang="0">
                    <a:pos x="202" y="159"/>
                  </a:cxn>
                  <a:cxn ang="0">
                    <a:pos x="205" y="183"/>
                  </a:cxn>
                  <a:cxn ang="0">
                    <a:pos x="229" y="180"/>
                  </a:cxn>
                  <a:cxn ang="0">
                    <a:pos x="226" y="156"/>
                  </a:cxn>
                  <a:cxn ang="0">
                    <a:pos x="119" y="93"/>
                  </a:cxn>
                  <a:cxn ang="0">
                    <a:pos x="109" y="260"/>
                  </a:cxn>
                  <a:cxn ang="0">
                    <a:pos x="241" y="271"/>
                  </a:cxn>
                  <a:cxn ang="0">
                    <a:pos x="251" y="103"/>
                  </a:cxn>
                  <a:cxn ang="0">
                    <a:pos x="202" y="258"/>
                  </a:cxn>
                  <a:cxn ang="0">
                    <a:pos x="156" y="252"/>
                  </a:cxn>
                  <a:cxn ang="0">
                    <a:pos x="202" y="245"/>
                  </a:cxn>
                  <a:cxn ang="0">
                    <a:pos x="202" y="258"/>
                  </a:cxn>
                  <a:cxn ang="0">
                    <a:pos x="118" y="233"/>
                  </a:cxn>
                  <a:cxn ang="0">
                    <a:pos x="127" y="102"/>
                  </a:cxn>
                  <a:cxn ang="0">
                    <a:pos x="242" y="112"/>
                  </a:cxn>
                </a:cxnLst>
                <a:rect l="0" t="0" r="r" b="b"/>
                <a:pathLst>
                  <a:path w="362" h="362">
                    <a:moveTo>
                      <a:pt x="155" y="120"/>
                    </a:moveTo>
                    <a:cubicBezTo>
                      <a:pt x="134" y="120"/>
                      <a:pt x="134" y="120"/>
                      <a:pt x="134" y="120"/>
                    </a:cubicBezTo>
                    <a:cubicBezTo>
                      <a:pt x="132" y="120"/>
                      <a:pt x="131" y="121"/>
                      <a:pt x="131" y="123"/>
                    </a:cubicBezTo>
                    <a:cubicBezTo>
                      <a:pt x="131" y="144"/>
                      <a:pt x="131" y="144"/>
                      <a:pt x="131" y="144"/>
                    </a:cubicBezTo>
                    <a:cubicBezTo>
                      <a:pt x="131" y="146"/>
                      <a:pt x="132" y="147"/>
                      <a:pt x="134" y="147"/>
                    </a:cubicBezTo>
                    <a:cubicBezTo>
                      <a:pt x="155" y="147"/>
                      <a:pt x="155" y="147"/>
                      <a:pt x="155" y="147"/>
                    </a:cubicBezTo>
                    <a:cubicBezTo>
                      <a:pt x="157" y="147"/>
                      <a:pt x="158" y="146"/>
                      <a:pt x="158" y="144"/>
                    </a:cubicBezTo>
                    <a:cubicBezTo>
                      <a:pt x="158" y="123"/>
                      <a:pt x="158" y="123"/>
                      <a:pt x="158" y="123"/>
                    </a:cubicBezTo>
                    <a:cubicBezTo>
                      <a:pt x="158" y="121"/>
                      <a:pt x="157" y="120"/>
                      <a:pt x="155" y="120"/>
                    </a:cubicBezTo>
                    <a:close/>
                    <a:moveTo>
                      <a:pt x="190" y="156"/>
                    </a:moveTo>
                    <a:cubicBezTo>
                      <a:pt x="169" y="156"/>
                      <a:pt x="169" y="156"/>
                      <a:pt x="169" y="156"/>
                    </a:cubicBezTo>
                    <a:cubicBezTo>
                      <a:pt x="168" y="156"/>
                      <a:pt x="166" y="157"/>
                      <a:pt x="166" y="159"/>
                    </a:cubicBezTo>
                    <a:cubicBezTo>
                      <a:pt x="166" y="180"/>
                      <a:pt x="166" y="180"/>
                      <a:pt x="166" y="180"/>
                    </a:cubicBezTo>
                    <a:cubicBezTo>
                      <a:pt x="166" y="181"/>
                      <a:pt x="168" y="183"/>
                      <a:pt x="169" y="183"/>
                    </a:cubicBezTo>
                    <a:cubicBezTo>
                      <a:pt x="190" y="183"/>
                      <a:pt x="190" y="183"/>
                      <a:pt x="190" y="183"/>
                    </a:cubicBezTo>
                    <a:cubicBezTo>
                      <a:pt x="192" y="183"/>
                      <a:pt x="193" y="181"/>
                      <a:pt x="193" y="180"/>
                    </a:cubicBezTo>
                    <a:cubicBezTo>
                      <a:pt x="193" y="159"/>
                      <a:pt x="193" y="159"/>
                      <a:pt x="193" y="159"/>
                    </a:cubicBezTo>
                    <a:cubicBezTo>
                      <a:pt x="193" y="157"/>
                      <a:pt x="192" y="156"/>
                      <a:pt x="190" y="156"/>
                    </a:cubicBezTo>
                    <a:close/>
                    <a:moveTo>
                      <a:pt x="190" y="191"/>
                    </a:moveTo>
                    <a:cubicBezTo>
                      <a:pt x="169" y="191"/>
                      <a:pt x="169" y="191"/>
                      <a:pt x="169" y="191"/>
                    </a:cubicBezTo>
                    <a:cubicBezTo>
                      <a:pt x="168" y="191"/>
                      <a:pt x="166" y="193"/>
                      <a:pt x="166" y="194"/>
                    </a:cubicBezTo>
                    <a:cubicBezTo>
                      <a:pt x="166" y="216"/>
                      <a:pt x="166" y="216"/>
                      <a:pt x="166" y="216"/>
                    </a:cubicBezTo>
                    <a:cubicBezTo>
                      <a:pt x="166" y="217"/>
                      <a:pt x="168" y="218"/>
                      <a:pt x="169" y="218"/>
                    </a:cubicBezTo>
                    <a:cubicBezTo>
                      <a:pt x="190" y="218"/>
                      <a:pt x="190" y="218"/>
                      <a:pt x="190" y="218"/>
                    </a:cubicBezTo>
                    <a:cubicBezTo>
                      <a:pt x="192" y="218"/>
                      <a:pt x="193" y="217"/>
                      <a:pt x="193" y="216"/>
                    </a:cubicBezTo>
                    <a:cubicBezTo>
                      <a:pt x="193" y="194"/>
                      <a:pt x="193" y="194"/>
                      <a:pt x="193" y="194"/>
                    </a:cubicBezTo>
                    <a:cubicBezTo>
                      <a:pt x="193" y="193"/>
                      <a:pt x="192" y="191"/>
                      <a:pt x="190" y="191"/>
                    </a:cubicBezTo>
                    <a:close/>
                    <a:moveTo>
                      <a:pt x="155" y="191"/>
                    </a:moveTo>
                    <a:cubicBezTo>
                      <a:pt x="134" y="191"/>
                      <a:pt x="134" y="191"/>
                      <a:pt x="134" y="191"/>
                    </a:cubicBezTo>
                    <a:cubicBezTo>
                      <a:pt x="132" y="191"/>
                      <a:pt x="131" y="193"/>
                      <a:pt x="131" y="194"/>
                    </a:cubicBezTo>
                    <a:cubicBezTo>
                      <a:pt x="131" y="216"/>
                      <a:pt x="131" y="216"/>
                      <a:pt x="131" y="216"/>
                    </a:cubicBezTo>
                    <a:cubicBezTo>
                      <a:pt x="131" y="217"/>
                      <a:pt x="132" y="218"/>
                      <a:pt x="134" y="218"/>
                    </a:cubicBezTo>
                    <a:cubicBezTo>
                      <a:pt x="155" y="218"/>
                      <a:pt x="155" y="218"/>
                      <a:pt x="155" y="218"/>
                    </a:cubicBezTo>
                    <a:cubicBezTo>
                      <a:pt x="157" y="218"/>
                      <a:pt x="158" y="217"/>
                      <a:pt x="158" y="216"/>
                    </a:cubicBezTo>
                    <a:cubicBezTo>
                      <a:pt x="158" y="194"/>
                      <a:pt x="158" y="194"/>
                      <a:pt x="158" y="194"/>
                    </a:cubicBezTo>
                    <a:cubicBezTo>
                      <a:pt x="158" y="193"/>
                      <a:pt x="157" y="191"/>
                      <a:pt x="155" y="191"/>
                    </a:cubicBezTo>
                    <a:close/>
                    <a:moveTo>
                      <a:pt x="155" y="156"/>
                    </a:moveTo>
                    <a:cubicBezTo>
                      <a:pt x="134" y="156"/>
                      <a:pt x="134" y="156"/>
                      <a:pt x="134" y="156"/>
                    </a:cubicBezTo>
                    <a:cubicBezTo>
                      <a:pt x="132" y="156"/>
                      <a:pt x="131" y="157"/>
                      <a:pt x="131" y="159"/>
                    </a:cubicBezTo>
                    <a:cubicBezTo>
                      <a:pt x="131" y="180"/>
                      <a:pt x="131" y="180"/>
                      <a:pt x="131" y="180"/>
                    </a:cubicBezTo>
                    <a:cubicBezTo>
                      <a:pt x="131" y="181"/>
                      <a:pt x="132" y="183"/>
                      <a:pt x="134" y="183"/>
                    </a:cubicBezTo>
                    <a:cubicBezTo>
                      <a:pt x="155" y="183"/>
                      <a:pt x="155" y="183"/>
                      <a:pt x="155" y="183"/>
                    </a:cubicBezTo>
                    <a:cubicBezTo>
                      <a:pt x="157" y="183"/>
                      <a:pt x="158" y="181"/>
                      <a:pt x="158" y="180"/>
                    </a:cubicBezTo>
                    <a:cubicBezTo>
                      <a:pt x="158" y="159"/>
                      <a:pt x="158" y="159"/>
                      <a:pt x="158" y="159"/>
                    </a:cubicBezTo>
                    <a:cubicBezTo>
                      <a:pt x="158" y="157"/>
                      <a:pt x="157" y="156"/>
                      <a:pt x="155" y="156"/>
                    </a:cubicBezTo>
                    <a:close/>
                    <a:moveTo>
                      <a:pt x="190" y="120"/>
                    </a:moveTo>
                    <a:cubicBezTo>
                      <a:pt x="169" y="120"/>
                      <a:pt x="169" y="120"/>
                      <a:pt x="169" y="120"/>
                    </a:cubicBezTo>
                    <a:cubicBezTo>
                      <a:pt x="168" y="120"/>
                      <a:pt x="166" y="121"/>
                      <a:pt x="166" y="123"/>
                    </a:cubicBezTo>
                    <a:cubicBezTo>
                      <a:pt x="166" y="144"/>
                      <a:pt x="166" y="144"/>
                      <a:pt x="166" y="144"/>
                    </a:cubicBezTo>
                    <a:cubicBezTo>
                      <a:pt x="166" y="146"/>
                      <a:pt x="168" y="147"/>
                      <a:pt x="169" y="147"/>
                    </a:cubicBezTo>
                    <a:cubicBezTo>
                      <a:pt x="190" y="147"/>
                      <a:pt x="190" y="147"/>
                      <a:pt x="190" y="147"/>
                    </a:cubicBezTo>
                    <a:cubicBezTo>
                      <a:pt x="192" y="147"/>
                      <a:pt x="193" y="146"/>
                      <a:pt x="193" y="144"/>
                    </a:cubicBezTo>
                    <a:cubicBezTo>
                      <a:pt x="193" y="123"/>
                      <a:pt x="193" y="123"/>
                      <a:pt x="193" y="123"/>
                    </a:cubicBezTo>
                    <a:cubicBezTo>
                      <a:pt x="193" y="121"/>
                      <a:pt x="192" y="120"/>
                      <a:pt x="190" y="120"/>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7" y="24"/>
                      <a:pt x="338" y="95"/>
                      <a:pt x="338" y="181"/>
                    </a:cubicBezTo>
                    <a:cubicBezTo>
                      <a:pt x="338" y="268"/>
                      <a:pt x="267" y="338"/>
                      <a:pt x="181" y="338"/>
                    </a:cubicBezTo>
                    <a:close/>
                    <a:moveTo>
                      <a:pt x="226" y="120"/>
                    </a:moveTo>
                    <a:cubicBezTo>
                      <a:pt x="205" y="120"/>
                      <a:pt x="205" y="120"/>
                      <a:pt x="205" y="120"/>
                    </a:cubicBezTo>
                    <a:cubicBezTo>
                      <a:pt x="203" y="120"/>
                      <a:pt x="202" y="121"/>
                      <a:pt x="202" y="123"/>
                    </a:cubicBezTo>
                    <a:cubicBezTo>
                      <a:pt x="202" y="144"/>
                      <a:pt x="202" y="144"/>
                      <a:pt x="202" y="144"/>
                    </a:cubicBezTo>
                    <a:cubicBezTo>
                      <a:pt x="202" y="146"/>
                      <a:pt x="203" y="147"/>
                      <a:pt x="205" y="147"/>
                    </a:cubicBezTo>
                    <a:cubicBezTo>
                      <a:pt x="226" y="147"/>
                      <a:pt x="226" y="147"/>
                      <a:pt x="226" y="147"/>
                    </a:cubicBezTo>
                    <a:cubicBezTo>
                      <a:pt x="227" y="147"/>
                      <a:pt x="229" y="146"/>
                      <a:pt x="229" y="144"/>
                    </a:cubicBezTo>
                    <a:cubicBezTo>
                      <a:pt x="229" y="123"/>
                      <a:pt x="229" y="123"/>
                      <a:pt x="229" y="123"/>
                    </a:cubicBezTo>
                    <a:cubicBezTo>
                      <a:pt x="229" y="121"/>
                      <a:pt x="227" y="120"/>
                      <a:pt x="226" y="120"/>
                    </a:cubicBezTo>
                    <a:close/>
                    <a:moveTo>
                      <a:pt x="226" y="156"/>
                    </a:moveTo>
                    <a:cubicBezTo>
                      <a:pt x="205" y="156"/>
                      <a:pt x="205" y="156"/>
                      <a:pt x="205" y="156"/>
                    </a:cubicBezTo>
                    <a:cubicBezTo>
                      <a:pt x="203" y="156"/>
                      <a:pt x="202" y="157"/>
                      <a:pt x="202" y="159"/>
                    </a:cubicBezTo>
                    <a:cubicBezTo>
                      <a:pt x="202" y="180"/>
                      <a:pt x="202" y="180"/>
                      <a:pt x="202" y="180"/>
                    </a:cubicBezTo>
                    <a:cubicBezTo>
                      <a:pt x="202" y="181"/>
                      <a:pt x="203" y="183"/>
                      <a:pt x="205" y="183"/>
                    </a:cubicBezTo>
                    <a:cubicBezTo>
                      <a:pt x="226" y="183"/>
                      <a:pt x="226" y="183"/>
                      <a:pt x="226" y="183"/>
                    </a:cubicBezTo>
                    <a:cubicBezTo>
                      <a:pt x="227" y="183"/>
                      <a:pt x="229" y="181"/>
                      <a:pt x="229" y="180"/>
                    </a:cubicBezTo>
                    <a:cubicBezTo>
                      <a:pt x="229" y="159"/>
                      <a:pt x="229" y="159"/>
                      <a:pt x="229" y="159"/>
                    </a:cubicBezTo>
                    <a:cubicBezTo>
                      <a:pt x="229" y="157"/>
                      <a:pt x="227" y="156"/>
                      <a:pt x="226" y="156"/>
                    </a:cubicBezTo>
                    <a:close/>
                    <a:moveTo>
                      <a:pt x="241" y="93"/>
                    </a:moveTo>
                    <a:cubicBezTo>
                      <a:pt x="119" y="93"/>
                      <a:pt x="119" y="93"/>
                      <a:pt x="119" y="93"/>
                    </a:cubicBezTo>
                    <a:cubicBezTo>
                      <a:pt x="113" y="93"/>
                      <a:pt x="109" y="97"/>
                      <a:pt x="109" y="103"/>
                    </a:cubicBezTo>
                    <a:cubicBezTo>
                      <a:pt x="109" y="260"/>
                      <a:pt x="109" y="260"/>
                      <a:pt x="109" y="260"/>
                    </a:cubicBezTo>
                    <a:cubicBezTo>
                      <a:pt x="109" y="266"/>
                      <a:pt x="113" y="271"/>
                      <a:pt x="119" y="271"/>
                    </a:cubicBezTo>
                    <a:cubicBezTo>
                      <a:pt x="241" y="271"/>
                      <a:pt x="241" y="271"/>
                      <a:pt x="241" y="271"/>
                    </a:cubicBezTo>
                    <a:cubicBezTo>
                      <a:pt x="246" y="271"/>
                      <a:pt x="251" y="266"/>
                      <a:pt x="251" y="260"/>
                    </a:cubicBezTo>
                    <a:cubicBezTo>
                      <a:pt x="251" y="103"/>
                      <a:pt x="251" y="103"/>
                      <a:pt x="251" y="103"/>
                    </a:cubicBezTo>
                    <a:cubicBezTo>
                      <a:pt x="251" y="97"/>
                      <a:pt x="246" y="93"/>
                      <a:pt x="241" y="93"/>
                    </a:cubicBezTo>
                    <a:close/>
                    <a:moveTo>
                      <a:pt x="202" y="258"/>
                    </a:moveTo>
                    <a:cubicBezTo>
                      <a:pt x="163" y="258"/>
                      <a:pt x="163" y="258"/>
                      <a:pt x="163" y="258"/>
                    </a:cubicBezTo>
                    <a:cubicBezTo>
                      <a:pt x="159" y="258"/>
                      <a:pt x="156" y="255"/>
                      <a:pt x="156" y="252"/>
                    </a:cubicBezTo>
                    <a:cubicBezTo>
                      <a:pt x="156" y="248"/>
                      <a:pt x="159" y="245"/>
                      <a:pt x="163" y="245"/>
                    </a:cubicBezTo>
                    <a:cubicBezTo>
                      <a:pt x="202" y="245"/>
                      <a:pt x="202" y="245"/>
                      <a:pt x="202" y="245"/>
                    </a:cubicBezTo>
                    <a:cubicBezTo>
                      <a:pt x="206" y="245"/>
                      <a:pt x="209" y="248"/>
                      <a:pt x="209" y="252"/>
                    </a:cubicBezTo>
                    <a:cubicBezTo>
                      <a:pt x="209" y="255"/>
                      <a:pt x="206" y="258"/>
                      <a:pt x="202" y="258"/>
                    </a:cubicBezTo>
                    <a:close/>
                    <a:moveTo>
                      <a:pt x="242" y="233"/>
                    </a:moveTo>
                    <a:cubicBezTo>
                      <a:pt x="118" y="233"/>
                      <a:pt x="118" y="233"/>
                      <a:pt x="118" y="233"/>
                    </a:cubicBezTo>
                    <a:cubicBezTo>
                      <a:pt x="118" y="112"/>
                      <a:pt x="118" y="112"/>
                      <a:pt x="118" y="112"/>
                    </a:cubicBezTo>
                    <a:cubicBezTo>
                      <a:pt x="118" y="106"/>
                      <a:pt x="122" y="102"/>
                      <a:pt x="127" y="102"/>
                    </a:cubicBezTo>
                    <a:cubicBezTo>
                      <a:pt x="233" y="102"/>
                      <a:pt x="233" y="102"/>
                      <a:pt x="233" y="102"/>
                    </a:cubicBezTo>
                    <a:cubicBezTo>
                      <a:pt x="238" y="102"/>
                      <a:pt x="242" y="106"/>
                      <a:pt x="242" y="112"/>
                    </a:cubicBezTo>
                    <a:lnTo>
                      <a:pt x="242" y="233"/>
                    </a:ln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10" name="Group 186"/>
          <p:cNvGrpSpPr/>
          <p:nvPr/>
        </p:nvGrpSpPr>
        <p:grpSpPr>
          <a:xfrm>
            <a:off x="854170" y="4592818"/>
            <a:ext cx="1024436" cy="1309106"/>
            <a:chOff x="741347" y="1384582"/>
            <a:chExt cx="646331" cy="825935"/>
          </a:xfrm>
        </p:grpSpPr>
        <p:sp>
          <p:nvSpPr>
            <p:cNvPr id="76" name="TextBox 75"/>
            <p:cNvSpPr txBox="1"/>
            <p:nvPr/>
          </p:nvSpPr>
          <p:spPr>
            <a:xfrm>
              <a:off x="741347"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zh-CN" sz="1400" b="0" i="0">
                  <a:solidFill>
                    <a:srgbClr val="FFFFFF"/>
                  </a:solidFill>
                  <a:latin typeface="Arial"/>
                  <a:ea typeface="+mn-ea"/>
                  <a:cs typeface="+mn-cs"/>
                </a:rPr>
                <a:t>身份</a:t>
              </a:r>
              <a:endParaRPr lang="en-US" sz="1400" dirty="0">
                <a:solidFill>
                  <a:schemeClr val="bg1"/>
                </a:solidFill>
              </a:endParaRPr>
            </a:p>
          </p:txBody>
        </p:sp>
        <p:grpSp>
          <p:nvGrpSpPr>
            <p:cNvPr id="11" name="Group 182"/>
            <p:cNvGrpSpPr/>
            <p:nvPr/>
          </p:nvGrpSpPr>
          <p:grpSpPr>
            <a:xfrm>
              <a:off x="808670" y="1699687"/>
              <a:ext cx="511684" cy="510830"/>
              <a:chOff x="1140469" y="1753587"/>
              <a:chExt cx="511684" cy="510830"/>
            </a:xfrm>
          </p:grpSpPr>
          <p:sp>
            <p:nvSpPr>
              <p:cNvPr id="78" name="Oval 77"/>
              <p:cNvSpPr/>
              <p:nvPr/>
            </p:nvSpPr>
            <p:spPr>
              <a:xfrm>
                <a:off x="1154203" y="1766894"/>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9" name="Freeform 10"/>
              <p:cNvSpPr>
                <a:spLocks noEditPoints="1"/>
              </p:cNvSpPr>
              <p:nvPr/>
            </p:nvSpPr>
            <p:spPr bwMode="auto">
              <a:xfrm>
                <a:off x="1140469" y="1753587"/>
                <a:ext cx="511684" cy="510830"/>
              </a:xfrm>
              <a:custGeom>
                <a:avLst/>
                <a:gdLst/>
                <a:ahLst/>
                <a:cxnLst>
                  <a:cxn ang="0">
                    <a:pos x="225" y="175"/>
                  </a:cxn>
                  <a:cxn ang="0">
                    <a:pos x="225" y="175"/>
                  </a:cxn>
                  <a:cxn ang="0">
                    <a:pos x="182" y="147"/>
                  </a:cxn>
                  <a:cxn ang="0">
                    <a:pos x="138" y="175"/>
                  </a:cxn>
                  <a:cxn ang="0">
                    <a:pos x="138" y="175"/>
                  </a:cxn>
                  <a:cxn ang="0">
                    <a:pos x="138" y="175"/>
                  </a:cxn>
                  <a:cxn ang="0">
                    <a:pos x="155" y="287"/>
                  </a:cxn>
                  <a:cxn ang="0">
                    <a:pos x="155" y="287"/>
                  </a:cxn>
                  <a:cxn ang="0">
                    <a:pos x="182" y="297"/>
                  </a:cxn>
                  <a:cxn ang="0">
                    <a:pos x="208" y="287"/>
                  </a:cxn>
                  <a:cxn ang="0">
                    <a:pos x="208" y="287"/>
                  </a:cxn>
                  <a:cxn ang="0">
                    <a:pos x="225" y="175"/>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 ang="0">
                    <a:pos x="183" y="136"/>
                  </a:cxn>
                  <a:cxn ang="0">
                    <a:pos x="217" y="102"/>
                  </a:cxn>
                  <a:cxn ang="0">
                    <a:pos x="183" y="69"/>
                  </a:cxn>
                  <a:cxn ang="0">
                    <a:pos x="149" y="102"/>
                  </a:cxn>
                  <a:cxn ang="0">
                    <a:pos x="183" y="136"/>
                  </a:cxn>
                </a:cxnLst>
                <a:rect l="0" t="0" r="r" b="b"/>
                <a:pathLst>
                  <a:path w="362" h="362">
                    <a:moveTo>
                      <a:pt x="225" y="175"/>
                    </a:moveTo>
                    <a:cubicBezTo>
                      <a:pt x="225" y="175"/>
                      <a:pt x="225" y="175"/>
                      <a:pt x="225" y="175"/>
                    </a:cubicBezTo>
                    <a:cubicBezTo>
                      <a:pt x="225" y="160"/>
                      <a:pt x="206" y="147"/>
                      <a:pt x="182" y="147"/>
                    </a:cubicBezTo>
                    <a:cubicBezTo>
                      <a:pt x="157" y="147"/>
                      <a:pt x="138" y="160"/>
                      <a:pt x="138" y="175"/>
                    </a:cubicBezTo>
                    <a:cubicBezTo>
                      <a:pt x="138" y="175"/>
                      <a:pt x="138" y="175"/>
                      <a:pt x="138" y="175"/>
                    </a:cubicBezTo>
                    <a:cubicBezTo>
                      <a:pt x="138" y="175"/>
                      <a:pt x="138" y="175"/>
                      <a:pt x="138" y="175"/>
                    </a:cubicBezTo>
                    <a:cubicBezTo>
                      <a:pt x="138" y="175"/>
                      <a:pt x="137" y="239"/>
                      <a:pt x="155" y="287"/>
                    </a:cubicBezTo>
                    <a:cubicBezTo>
                      <a:pt x="155" y="287"/>
                      <a:pt x="155" y="287"/>
                      <a:pt x="155" y="287"/>
                    </a:cubicBezTo>
                    <a:cubicBezTo>
                      <a:pt x="156" y="293"/>
                      <a:pt x="168" y="297"/>
                      <a:pt x="182" y="297"/>
                    </a:cubicBezTo>
                    <a:cubicBezTo>
                      <a:pt x="196" y="297"/>
                      <a:pt x="207" y="293"/>
                      <a:pt x="208" y="287"/>
                    </a:cubicBezTo>
                    <a:cubicBezTo>
                      <a:pt x="208" y="287"/>
                      <a:pt x="208" y="287"/>
                      <a:pt x="208" y="287"/>
                    </a:cubicBezTo>
                    <a:cubicBezTo>
                      <a:pt x="226" y="239"/>
                      <a:pt x="225" y="175"/>
                      <a:pt x="225" y="175"/>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5" y="338"/>
                      <a:pt x="24" y="268"/>
                      <a:pt x="24" y="181"/>
                    </a:cubicBezTo>
                    <a:cubicBezTo>
                      <a:pt x="24" y="95"/>
                      <a:pt x="95" y="24"/>
                      <a:pt x="181" y="24"/>
                    </a:cubicBezTo>
                    <a:cubicBezTo>
                      <a:pt x="268" y="24"/>
                      <a:pt x="338" y="95"/>
                      <a:pt x="338" y="181"/>
                    </a:cubicBezTo>
                    <a:cubicBezTo>
                      <a:pt x="338" y="268"/>
                      <a:pt x="268" y="338"/>
                      <a:pt x="181" y="338"/>
                    </a:cubicBezTo>
                    <a:close/>
                    <a:moveTo>
                      <a:pt x="183" y="136"/>
                    </a:moveTo>
                    <a:cubicBezTo>
                      <a:pt x="202" y="136"/>
                      <a:pt x="217" y="121"/>
                      <a:pt x="217" y="102"/>
                    </a:cubicBezTo>
                    <a:cubicBezTo>
                      <a:pt x="217" y="84"/>
                      <a:pt x="202" y="69"/>
                      <a:pt x="183" y="69"/>
                    </a:cubicBezTo>
                    <a:cubicBezTo>
                      <a:pt x="164" y="69"/>
                      <a:pt x="149" y="84"/>
                      <a:pt x="149" y="102"/>
                    </a:cubicBezTo>
                    <a:cubicBezTo>
                      <a:pt x="149" y="121"/>
                      <a:pt x="164" y="136"/>
                      <a:pt x="183" y="136"/>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sp>
        <p:nvSpPr>
          <p:cNvPr id="42" name="Rounded Rectangle 41"/>
          <p:cNvSpPr/>
          <p:nvPr/>
        </p:nvSpPr>
        <p:spPr>
          <a:xfrm rot="10800000" flipV="1">
            <a:off x="1086629" y="4300114"/>
            <a:ext cx="7050410" cy="462650"/>
          </a:xfrm>
          <a:prstGeom prst="roundRect">
            <a:avLst>
              <a:gd name="adj" fmla="val 50000"/>
            </a:avLst>
          </a:prstGeom>
          <a:gradFill flip="none" rotWithShape="1">
            <a:gsLst>
              <a:gs pos="0">
                <a:srgbClr val="EB3A23"/>
              </a:gs>
              <a:gs pos="100000">
                <a:srgbClr val="F68B1F"/>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spcBef>
                <a:spcPct val="0"/>
              </a:spcBef>
              <a:spcAft>
                <a:spcPct val="0"/>
              </a:spcAft>
              <a:buNone/>
            </a:pPr>
            <a:r>
              <a:rPr lang="zh-CN" altLang="en-US" sz="1800" b="1" i="0" dirty="0" smtClean="0">
                <a:solidFill>
                  <a:schemeClr val="lt1"/>
                </a:solidFill>
                <a:effectLst>
                  <a:outerShdw blurRad="38100" dist="38100" dir="2700000" algn="tl">
                    <a:srgbClr val="000000">
                      <a:alpha val="43137"/>
                    </a:srgbClr>
                  </a:outerShdw>
                </a:effectLst>
                <a:latin typeface="+mj-lt"/>
                <a:ea typeface="黑体" pitchFamily="2" charset="-122"/>
              </a:rPr>
              <a:t>环境感知身份和验证服务</a:t>
            </a:r>
            <a:endParaRPr lang="zh-CN" altLang="en-US" sz="1800" b="1" i="0" dirty="0">
              <a:solidFill>
                <a:schemeClr val="lt1"/>
              </a:solidFill>
              <a:effectLst>
                <a:outerShdw blurRad="38100" dist="38100" dir="2700000" algn="tl">
                  <a:srgbClr val="000000">
                    <a:alpha val="43137"/>
                  </a:srgbClr>
                </a:outerShdw>
              </a:effectLst>
              <a:latin typeface="+mj-lt"/>
              <a:ea typeface="黑体" pitchFamily="2" charset="-122"/>
            </a:endParaRPr>
          </a:p>
        </p:txBody>
      </p:sp>
      <p:grpSp>
        <p:nvGrpSpPr>
          <p:cNvPr id="12" name="Group 12"/>
          <p:cNvGrpSpPr/>
          <p:nvPr/>
        </p:nvGrpSpPr>
        <p:grpSpPr>
          <a:xfrm>
            <a:off x="5420296" y="2245335"/>
            <a:ext cx="1714276" cy="1262888"/>
            <a:chOff x="1079244" y="3393177"/>
            <a:chExt cx="723063" cy="710045"/>
          </a:xfrm>
        </p:grpSpPr>
        <p:sp>
          <p:nvSpPr>
            <p:cNvPr id="31" name="Oval 30"/>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3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079244" y="3600984"/>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33" name="Straight Connector 32"/>
          <p:cNvCxnSpPr>
            <a:endCxn id="36" idx="3"/>
          </p:cNvCxnSpPr>
          <p:nvPr/>
        </p:nvCxnSpPr>
        <p:spPr>
          <a:xfrm flipV="1">
            <a:off x="7134571" y="2656455"/>
            <a:ext cx="668813" cy="249076"/>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3" name="Group 27"/>
          <p:cNvGrpSpPr/>
          <p:nvPr/>
        </p:nvGrpSpPr>
        <p:grpSpPr>
          <a:xfrm>
            <a:off x="7548567" y="2185377"/>
            <a:ext cx="1440798" cy="1063354"/>
            <a:chOff x="424882" y="3394666"/>
            <a:chExt cx="1130429" cy="1128852"/>
          </a:xfrm>
        </p:grpSpPr>
        <p:sp>
          <p:nvSpPr>
            <p:cNvPr id="35" name="Oval 3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36" name="Picture 2" descr="\\CHICOSTORAGE\Client Projects\Cisco References\Kubrick Icons\Device Icons\Device_generic_building_3154_default_256.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4" name="Group 142"/>
          <p:cNvGrpSpPr/>
          <p:nvPr/>
        </p:nvGrpSpPr>
        <p:grpSpPr>
          <a:xfrm>
            <a:off x="6054315" y="2939964"/>
            <a:ext cx="1014228" cy="617533"/>
            <a:chOff x="5115028" y="2002396"/>
            <a:chExt cx="3266972" cy="2797344"/>
          </a:xfrm>
        </p:grpSpPr>
        <p:pic>
          <p:nvPicPr>
            <p:cNvPr id="38" name="Picture 129" descr="laptop_cutout"/>
            <p:cNvPicPr>
              <a:picLocks noChangeAspect="1" noChangeArrowheads="1"/>
            </p:cNvPicPr>
            <p:nvPr/>
          </p:nvPicPr>
          <p:blipFill>
            <a:blip r:embed="rId5" cstate="screen"/>
            <a:stretch>
              <a:fillRect/>
            </a:stretch>
          </p:blipFill>
          <p:spPr bwMode="auto">
            <a:xfrm>
              <a:off x="5115028" y="2002396"/>
              <a:ext cx="3266972" cy="2797344"/>
            </a:xfrm>
            <a:prstGeom prst="rect">
              <a:avLst/>
            </a:prstGeom>
            <a:noFill/>
            <a:ln>
              <a:noFill/>
            </a:ln>
          </p:spPr>
        </p:pic>
        <p:grpSp>
          <p:nvGrpSpPr>
            <p:cNvPr id="15" name="Group 14"/>
            <p:cNvGrpSpPr/>
            <p:nvPr/>
          </p:nvGrpSpPr>
          <p:grpSpPr>
            <a:xfrm>
              <a:off x="5570918" y="2119719"/>
              <a:ext cx="2357178" cy="1513422"/>
              <a:chOff x="6782188" y="4647518"/>
              <a:chExt cx="2048054" cy="1473882"/>
            </a:xfrm>
          </p:grpSpPr>
          <p:pic>
            <p:nvPicPr>
              <p:cNvPr id="44" name="Picture 11" descr="converj_vdi.png"/>
              <p:cNvPicPr>
                <a:picLocks noChangeAspect="1"/>
              </p:cNvPicPr>
              <p:nvPr/>
            </p:nvPicPr>
            <p:blipFill>
              <a:blip r:embed="rId6"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45" name="Picture 3" descr="HUB_Rich.png"/>
              <p:cNvPicPr>
                <a:picLocks noChangeAspect="1"/>
              </p:cNvPicPr>
              <p:nvPr/>
            </p:nvPicPr>
            <p:blipFill>
              <a:blip r:embed="rId7" cstate="screen"/>
              <a:srcRect/>
              <a:stretch>
                <a:fillRect/>
              </a:stretch>
            </p:blipFill>
            <p:spPr bwMode="auto">
              <a:xfrm>
                <a:off x="6782188" y="4647518"/>
                <a:ext cx="739387" cy="1473882"/>
              </a:xfrm>
              <a:prstGeom prst="rect">
                <a:avLst/>
              </a:prstGeom>
              <a:noFill/>
              <a:ln w="9525">
                <a:noFill/>
                <a:miter lim="800000"/>
                <a:headEnd/>
                <a:tailEnd/>
              </a:ln>
            </p:spPr>
          </p:pic>
        </p:grpSp>
        <p:sp>
          <p:nvSpPr>
            <p:cNvPr id="43" name="Rectangle 42"/>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6" name="Group 46"/>
          <p:cNvGrpSpPr/>
          <p:nvPr/>
        </p:nvGrpSpPr>
        <p:grpSpPr>
          <a:xfrm>
            <a:off x="6346096" y="1827244"/>
            <a:ext cx="1163065" cy="977753"/>
            <a:chOff x="7175867" y="3688548"/>
            <a:chExt cx="1772359" cy="1839090"/>
          </a:xfrm>
        </p:grpSpPr>
        <p:pic>
          <p:nvPicPr>
            <p:cNvPr id="47" name="Picture 2"/>
            <p:cNvPicPr>
              <a:picLocks noChangeAspect="1" noChangeArrowheads="1"/>
            </p:cNvPicPr>
            <p:nvPr/>
          </p:nvPicPr>
          <p:blipFill>
            <a:blip r:embed="rId8"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48" name="Picture 4" descr="http://images.apple.com/ipad/features/images/overview_homescreen_20100225.jpg"/>
            <p:cNvPicPr>
              <a:picLocks noChangeAspect="1" noChangeArrowheads="1"/>
            </p:cNvPicPr>
            <p:nvPr/>
          </p:nvPicPr>
          <p:blipFill>
            <a:blip r:embed="rId9" cstate="screen"/>
            <a:srcRect/>
            <a:stretch>
              <a:fillRect/>
            </a:stretch>
          </p:blipFill>
          <p:spPr bwMode="auto">
            <a:xfrm>
              <a:off x="7175867" y="3688548"/>
              <a:ext cx="1220414" cy="1839090"/>
            </a:xfrm>
            <a:prstGeom prst="rect">
              <a:avLst/>
            </a:prstGeom>
            <a:noFill/>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40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 Same Side Corner Rectangle 40"/>
          <p:cNvSpPr/>
          <p:nvPr/>
        </p:nvSpPr>
        <p:spPr>
          <a:xfrm rot="5400000">
            <a:off x="-611641" y="2052196"/>
            <a:ext cx="4721904" cy="3525607"/>
          </a:xfrm>
          <a:prstGeom prst="round2SameRect">
            <a:avLst>
              <a:gd name="adj1" fmla="val 11640"/>
              <a:gd name="adj2" fmla="val 0"/>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在虚拟桌面性能和扩展方面引领行业</a:t>
            </a:r>
            <a:br>
              <a:rPr lang="zh-CN" sz="3200" b="0" i="0" spc="0" baseline="0" dirty="0">
                <a:solidFill>
                  <a:srgbClr val="2B348E"/>
                </a:solidFill>
                <a:ea typeface="黑体" pitchFamily="2" charset="-122"/>
              </a:rPr>
            </a:br>
            <a:r>
              <a:rPr lang="zh-CN" sz="2400" b="0" i="0" spc="0" baseline="0" dirty="0">
                <a:solidFill>
                  <a:srgbClr val="1E1F81"/>
                </a:solidFill>
                <a:ea typeface="黑体" pitchFamily="2" charset="-122"/>
              </a:rPr>
              <a:t>为桌面虚拟化优化的平台</a:t>
            </a:r>
            <a:endParaRPr lang="en-US" sz="3200" dirty="0">
              <a:solidFill>
                <a:srgbClr val="1E1F81"/>
              </a:solidFill>
              <a:ea typeface="黑体" pitchFamily="2" charset="-122"/>
            </a:endParaRPr>
          </a:p>
        </p:txBody>
      </p:sp>
      <p:pic>
        <p:nvPicPr>
          <p:cNvPr id="20" name="Picture 19" descr="C:\Documents and Settings\dlawler\My Documents\Images\product\Cisco\California\high res png1\HBJ01615_Mirror copy.png"/>
          <p:cNvPicPr>
            <a:picLocks noChangeAspect="1" noChangeArrowheads="1"/>
          </p:cNvPicPr>
          <p:nvPr/>
        </p:nvPicPr>
        <p:blipFill>
          <a:blip r:embed="rId3" cstate="screen"/>
          <a:stretch>
            <a:fillRect/>
          </a:stretch>
        </p:blipFill>
        <p:spPr bwMode="auto">
          <a:xfrm>
            <a:off x="866623" y="1965450"/>
            <a:ext cx="2035892" cy="1569028"/>
          </a:xfrm>
          <a:prstGeom prst="rect">
            <a:avLst/>
          </a:prstGeom>
          <a:noFill/>
          <a:ln w="9525">
            <a:noFill/>
            <a:miter lim="800000"/>
            <a:headEnd/>
            <a:tailEnd/>
          </a:ln>
          <a:effectLst/>
        </p:spPr>
      </p:pic>
      <p:grpSp>
        <p:nvGrpSpPr>
          <p:cNvPr id="3" name="Group 15"/>
          <p:cNvGrpSpPr/>
          <p:nvPr/>
        </p:nvGrpSpPr>
        <p:grpSpPr>
          <a:xfrm>
            <a:off x="702415" y="3099062"/>
            <a:ext cx="2428700" cy="2463537"/>
            <a:chOff x="2158923" y="1827733"/>
            <a:chExt cx="4911730" cy="4062705"/>
          </a:xfrm>
        </p:grpSpPr>
        <p:sp>
          <p:nvSpPr>
            <p:cNvPr id="17" name="Line 10"/>
            <p:cNvSpPr>
              <a:spLocks noChangeShapeType="1"/>
            </p:cNvSpPr>
            <p:nvPr/>
          </p:nvSpPr>
          <p:spPr bwMode="auto">
            <a:xfrm flipV="1">
              <a:off x="4091166" y="4773708"/>
              <a:ext cx="2979487" cy="2"/>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sp>
          <p:nvSpPr>
            <p:cNvPr id="23" name="Line 11"/>
            <p:cNvSpPr>
              <a:spLocks noChangeShapeType="1"/>
            </p:cNvSpPr>
            <p:nvPr/>
          </p:nvSpPr>
          <p:spPr bwMode="auto">
            <a:xfrm flipH="1">
              <a:off x="2158923" y="4567518"/>
              <a:ext cx="1906523" cy="1280690"/>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sp>
          <p:nvSpPr>
            <p:cNvPr id="24" name="Line 12"/>
            <p:cNvSpPr>
              <a:spLocks noChangeShapeType="1"/>
            </p:cNvSpPr>
            <p:nvPr/>
          </p:nvSpPr>
          <p:spPr bwMode="auto">
            <a:xfrm flipH="1" flipV="1">
              <a:off x="4324763" y="1827733"/>
              <a:ext cx="0" cy="3002901"/>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grpSp>
          <p:nvGrpSpPr>
            <p:cNvPr id="4" name="Group 12"/>
            <p:cNvGrpSpPr/>
            <p:nvPr/>
          </p:nvGrpSpPr>
          <p:grpSpPr>
            <a:xfrm>
              <a:off x="3061504" y="3054270"/>
              <a:ext cx="2567364" cy="2222322"/>
              <a:chOff x="3220998" y="2788454"/>
              <a:chExt cx="2567364" cy="2222322"/>
            </a:xfrm>
          </p:grpSpPr>
          <p:pic>
            <p:nvPicPr>
              <p:cNvPr id="32" name="Picture 151" descr="ICON_VM_desktop_Q308"/>
              <p:cNvPicPr>
                <a:picLocks noChangeAspect="1" noChangeArrowheads="1"/>
              </p:cNvPicPr>
              <p:nvPr/>
            </p:nvPicPr>
            <p:blipFill>
              <a:blip r:embed="rId4" cstate="print"/>
              <a:srcRect/>
              <a:stretch>
                <a:fillRect/>
              </a:stretch>
            </p:blipFill>
            <p:spPr bwMode="auto">
              <a:xfrm>
                <a:off x="3220998" y="4021831"/>
                <a:ext cx="898053" cy="925149"/>
              </a:xfrm>
              <a:prstGeom prst="rect">
                <a:avLst/>
              </a:prstGeom>
              <a:noFill/>
              <a:ln w="9525">
                <a:noFill/>
                <a:miter lim="800000"/>
                <a:headEnd/>
                <a:tailEnd/>
              </a:ln>
            </p:spPr>
          </p:pic>
          <p:pic>
            <p:nvPicPr>
              <p:cNvPr id="33" name="Picture 151" descr="ICON_VM_desktop_Q308"/>
              <p:cNvPicPr>
                <a:picLocks noChangeAspect="1" noChangeArrowheads="1"/>
              </p:cNvPicPr>
              <p:nvPr/>
            </p:nvPicPr>
            <p:blipFill>
              <a:blip r:embed="rId4" cstate="print"/>
              <a:srcRect/>
              <a:stretch>
                <a:fillRect/>
              </a:stretch>
            </p:blipFill>
            <p:spPr bwMode="auto">
              <a:xfrm>
                <a:off x="3614402" y="3415775"/>
                <a:ext cx="898053" cy="925149"/>
              </a:xfrm>
              <a:prstGeom prst="rect">
                <a:avLst/>
              </a:prstGeom>
              <a:noFill/>
              <a:ln w="9525">
                <a:noFill/>
                <a:miter lim="800000"/>
                <a:headEnd/>
                <a:tailEnd/>
              </a:ln>
            </p:spPr>
          </p:pic>
          <p:pic>
            <p:nvPicPr>
              <p:cNvPr id="34" name="Picture 151" descr="ICON_VM_desktop_Q308"/>
              <p:cNvPicPr>
                <a:picLocks noChangeAspect="1" noChangeArrowheads="1"/>
              </p:cNvPicPr>
              <p:nvPr/>
            </p:nvPicPr>
            <p:blipFill>
              <a:blip r:embed="rId4" cstate="print"/>
              <a:srcRect/>
              <a:stretch>
                <a:fillRect/>
              </a:stretch>
            </p:blipFill>
            <p:spPr bwMode="auto">
              <a:xfrm>
                <a:off x="4050338" y="4053729"/>
                <a:ext cx="898053" cy="925149"/>
              </a:xfrm>
              <a:prstGeom prst="rect">
                <a:avLst/>
              </a:prstGeom>
              <a:noFill/>
              <a:ln w="9525">
                <a:noFill/>
                <a:miter lim="800000"/>
                <a:headEnd/>
                <a:tailEnd/>
              </a:ln>
            </p:spPr>
          </p:pic>
          <p:pic>
            <p:nvPicPr>
              <p:cNvPr id="35" name="Picture 151" descr="ICON_VM_desktop_Q308"/>
              <p:cNvPicPr>
                <a:picLocks noChangeAspect="1" noChangeArrowheads="1"/>
              </p:cNvPicPr>
              <p:nvPr/>
            </p:nvPicPr>
            <p:blipFill>
              <a:blip r:embed="rId4" cstate="print"/>
              <a:srcRect/>
              <a:stretch>
                <a:fillRect/>
              </a:stretch>
            </p:blipFill>
            <p:spPr bwMode="auto">
              <a:xfrm>
                <a:off x="4443743" y="3437041"/>
                <a:ext cx="898053" cy="925149"/>
              </a:xfrm>
              <a:prstGeom prst="rect">
                <a:avLst/>
              </a:prstGeom>
              <a:noFill/>
              <a:ln w="9525">
                <a:noFill/>
                <a:miter lim="800000"/>
                <a:headEnd/>
                <a:tailEnd/>
              </a:ln>
            </p:spPr>
          </p:pic>
          <p:pic>
            <p:nvPicPr>
              <p:cNvPr id="36" name="Picture 151" descr="ICON_VM_desktop_Q308"/>
              <p:cNvPicPr>
                <a:picLocks noChangeAspect="1" noChangeArrowheads="1"/>
              </p:cNvPicPr>
              <p:nvPr/>
            </p:nvPicPr>
            <p:blipFill>
              <a:blip r:embed="rId4" cstate="print"/>
              <a:srcRect/>
              <a:stretch>
                <a:fillRect/>
              </a:stretch>
            </p:blipFill>
            <p:spPr bwMode="auto">
              <a:xfrm>
                <a:off x="4890309" y="4085627"/>
                <a:ext cx="898053" cy="925149"/>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print"/>
              <a:srcRect/>
              <a:stretch>
                <a:fillRect/>
              </a:stretch>
            </p:blipFill>
            <p:spPr bwMode="auto">
              <a:xfrm>
                <a:off x="4029073" y="2788454"/>
                <a:ext cx="898053" cy="925149"/>
              </a:xfrm>
              <a:prstGeom prst="rect">
                <a:avLst/>
              </a:prstGeom>
              <a:noFill/>
              <a:ln w="9525">
                <a:noFill/>
                <a:miter lim="800000"/>
                <a:headEnd/>
                <a:tailEnd/>
              </a:ln>
            </p:spPr>
          </p:pic>
        </p:grpSp>
        <p:sp>
          <p:nvSpPr>
            <p:cNvPr id="28" name="Text Box 8"/>
            <p:cNvSpPr txBox="1">
              <a:spLocks noChangeArrowheads="1"/>
            </p:cNvSpPr>
            <p:nvPr/>
          </p:nvSpPr>
          <p:spPr bwMode="auto">
            <a:xfrm rot="16200000">
              <a:off x="3621303" y="2320449"/>
              <a:ext cx="812105" cy="522847"/>
            </a:xfrm>
            <a:prstGeom prst="rect">
              <a:avLst/>
            </a:prstGeom>
            <a:noFill/>
            <a:ln w="12700">
              <a:noFill/>
              <a:miter lim="800000"/>
              <a:headEnd/>
              <a:tailEnd/>
            </a:ln>
          </p:spPr>
          <p:txBody>
            <a:bodyPr wrap="none">
              <a:spAutoFit/>
            </a:bodyPr>
            <a:lstStyle/>
            <a:p>
              <a:pPr algn="ctr" defTabSz="914400">
                <a:lnSpc>
                  <a:spcPct val="90000"/>
                </a:lnSpc>
                <a:buNone/>
              </a:pPr>
              <a:r>
                <a:rPr lang="zh-CN" altLang="en-US" sz="1200" b="1" i="0" dirty="0" smtClean="0">
                  <a:solidFill>
                    <a:srgbClr val="ABDFF0">
                      <a:lumMod val="25000"/>
                    </a:srgbClr>
                  </a:solidFill>
                  <a:latin typeface="+mj-lt"/>
                  <a:ea typeface="黑体" pitchFamily="2" charset="-122"/>
                </a:rPr>
                <a:t>内存</a:t>
              </a:r>
              <a:endParaRPr lang="zh-CN" altLang="en-US" sz="1200" b="1" i="0" dirty="0">
                <a:solidFill>
                  <a:srgbClr val="ABDFF0">
                    <a:lumMod val="25000"/>
                  </a:srgbClr>
                </a:solidFill>
                <a:latin typeface="+mj-lt"/>
                <a:ea typeface="黑体" pitchFamily="2" charset="-122"/>
              </a:endParaRPr>
            </a:p>
          </p:txBody>
        </p:sp>
        <p:sp>
          <p:nvSpPr>
            <p:cNvPr id="29" name="Text Box 6"/>
            <p:cNvSpPr txBox="1">
              <a:spLocks noChangeArrowheads="1"/>
            </p:cNvSpPr>
            <p:nvPr/>
          </p:nvSpPr>
          <p:spPr bwMode="auto">
            <a:xfrm>
              <a:off x="5562918" y="4362265"/>
              <a:ext cx="1317724" cy="546344"/>
            </a:xfrm>
            <a:prstGeom prst="rect">
              <a:avLst/>
            </a:prstGeom>
            <a:noFill/>
            <a:ln w="12700">
              <a:noFill/>
              <a:miter lim="800000"/>
              <a:headEnd/>
              <a:tailEnd/>
            </a:ln>
          </p:spPr>
          <p:txBody>
            <a:bodyPr wrap="none">
              <a:spAutoFit/>
            </a:bodyPr>
            <a:lstStyle/>
            <a:p>
              <a:pPr algn="ctr" defTabSz="914400">
                <a:lnSpc>
                  <a:spcPct val="90000"/>
                </a:lnSpc>
                <a:buNone/>
              </a:pPr>
              <a:r>
                <a:rPr lang="en-US" sz="1200" b="1" i="0">
                  <a:solidFill>
                    <a:srgbClr val="ABDFF0">
                      <a:lumMod val="25000"/>
                    </a:srgbClr>
                  </a:solidFill>
                  <a:latin typeface="Arial"/>
                  <a:ea typeface="+mn-ea"/>
                  <a:cs typeface="+mn-cs"/>
                </a:rPr>
                <a:t>CPU</a:t>
              </a:r>
            </a:p>
          </p:txBody>
        </p:sp>
        <p:sp>
          <p:nvSpPr>
            <p:cNvPr id="30" name="Text Box 7"/>
            <p:cNvSpPr txBox="1">
              <a:spLocks noChangeArrowheads="1"/>
            </p:cNvSpPr>
            <p:nvPr/>
          </p:nvSpPr>
          <p:spPr bwMode="auto">
            <a:xfrm rot="19278751">
              <a:off x="2169473" y="4979824"/>
              <a:ext cx="1014465" cy="546344"/>
            </a:xfrm>
            <a:prstGeom prst="rect">
              <a:avLst/>
            </a:prstGeom>
            <a:noFill/>
            <a:ln w="12700">
              <a:noFill/>
              <a:miter lim="800000"/>
              <a:headEnd/>
              <a:tailEnd/>
            </a:ln>
          </p:spPr>
          <p:txBody>
            <a:bodyPr wrap="none">
              <a:spAutoFit/>
            </a:bodyPr>
            <a:lstStyle/>
            <a:p>
              <a:pPr algn="ctr" defTabSz="914400">
                <a:lnSpc>
                  <a:spcPct val="90000"/>
                </a:lnSpc>
                <a:buNone/>
              </a:pPr>
              <a:r>
                <a:rPr lang="en-US" sz="1200" b="1" i="0">
                  <a:solidFill>
                    <a:srgbClr val="ABDFF0">
                      <a:lumMod val="25000"/>
                    </a:srgbClr>
                  </a:solidFill>
                  <a:latin typeface="Arial"/>
                  <a:ea typeface="+mn-ea"/>
                  <a:cs typeface="+mn-cs"/>
                </a:rPr>
                <a:t>I/O</a:t>
              </a:r>
            </a:p>
          </p:txBody>
        </p:sp>
        <p:sp>
          <p:nvSpPr>
            <p:cNvPr id="31" name="Rectangle 30"/>
            <p:cNvSpPr/>
            <p:nvPr/>
          </p:nvSpPr>
          <p:spPr>
            <a:xfrm>
              <a:off x="3101162" y="5433238"/>
              <a:ext cx="348039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41" indent="-165141" algn="l" defTabSz="914400">
                <a:lnSpc>
                  <a:spcPct val="90000"/>
                </a:lnSpc>
                <a:buNone/>
              </a:pPr>
              <a:r>
                <a:rPr lang="en-US" sz="1200" b="1" i="0" dirty="0">
                  <a:solidFill>
                    <a:srgbClr val="ABDFF0">
                      <a:lumMod val="25000"/>
                    </a:srgbClr>
                  </a:solidFill>
                  <a:latin typeface="Arial"/>
                  <a:ea typeface="+mn-ea"/>
                  <a:cs typeface="+mn-cs"/>
                </a:rPr>
                <a:t>Unified Fabric (</a:t>
              </a:r>
              <a:r>
                <a:rPr lang="en-US" sz="1200" b="1" i="0" dirty="0" err="1">
                  <a:solidFill>
                    <a:srgbClr val="ABDFF0">
                      <a:lumMod val="25000"/>
                    </a:srgbClr>
                  </a:solidFill>
                  <a:latin typeface="Arial"/>
                  <a:ea typeface="+mn-ea"/>
                  <a:cs typeface="+mn-cs"/>
                </a:rPr>
                <a:t>FCoE</a:t>
              </a:r>
              <a:r>
                <a:rPr lang="en-US" sz="1200" b="1" i="0" dirty="0">
                  <a:solidFill>
                    <a:srgbClr val="ABDFF0">
                      <a:lumMod val="25000"/>
                    </a:srgbClr>
                  </a:solidFill>
                  <a:latin typeface="Arial"/>
                  <a:ea typeface="+mn-ea"/>
                  <a:cs typeface="+mn-cs"/>
                </a:rPr>
                <a:t>)</a:t>
              </a:r>
            </a:p>
          </p:txBody>
        </p:sp>
      </p:grpSp>
      <p:sp>
        <p:nvSpPr>
          <p:cNvPr id="19" name="Rectangle 18"/>
          <p:cNvSpPr/>
          <p:nvPr/>
        </p:nvSpPr>
        <p:spPr>
          <a:xfrm>
            <a:off x="3588315" y="1784869"/>
            <a:ext cx="5212785" cy="3052968"/>
          </a:xfrm>
          <a:prstGeom prst="rect">
            <a:avLst/>
          </a:prstGeom>
          <a:noFill/>
          <a:ln w="9525">
            <a:noFill/>
            <a:miter lim="800000"/>
            <a:headEnd/>
            <a:tailEnd/>
          </a:ln>
        </p:spPr>
        <p:txBody>
          <a:bodyPr wrap="square" lIns="82124" tIns="41061" rIns="82124" bIns="41061" anchor="t" anchorCtr="0">
            <a:prstTxWarp prst="textNoShape">
              <a:avLst/>
            </a:prstTxWarp>
            <a:spAutoFit/>
          </a:bodyPr>
          <a:lstStyle/>
          <a:p>
            <a:pPr marL="174650" indent="-174650" algn="l" defTabSz="814365">
              <a:lnSpc>
                <a:spcPct val="95000"/>
              </a:lnSpc>
              <a:spcBef>
                <a:spcPts val="600"/>
              </a:spcBef>
              <a:spcAft>
                <a:spcPts val="1200"/>
              </a:spcAft>
              <a:buClr>
                <a:srgbClr val="1E1F81"/>
              </a:buClr>
              <a:buSzPct val="80000"/>
              <a:buFont typeface="Arial"/>
              <a:buChar char="•"/>
            </a:pPr>
            <a:r>
              <a:rPr lang="zh-CN" altLang="en-US" sz="2000" b="1" i="0" dirty="0">
                <a:solidFill>
                  <a:srgbClr val="08252E"/>
                </a:solidFill>
                <a:latin typeface="+mj-lt"/>
                <a:ea typeface="黑体" pitchFamily="2" charset="-122"/>
                <a:cs typeface="ＭＳ Ｐゴシック"/>
              </a:rPr>
              <a:t>降低</a:t>
            </a:r>
            <a:r>
              <a:rPr lang="zh-CN" altLang="en-US" sz="2000" b="0" i="0" dirty="0">
                <a:solidFill>
                  <a:srgbClr val="08252E"/>
                </a:solidFill>
                <a:latin typeface="+mj-lt"/>
                <a:ea typeface="黑体" pitchFamily="2" charset="-122"/>
                <a:cs typeface="ＭＳ Ｐゴシック"/>
              </a:rPr>
              <a:t>计算 </a:t>
            </a:r>
            <a:r>
              <a:rPr lang="en-US" altLang="zh-CN" sz="2000" b="0" i="0" dirty="0">
                <a:solidFill>
                  <a:srgbClr val="08252E"/>
                </a:solidFill>
                <a:latin typeface="+mj-lt"/>
                <a:ea typeface="黑体" pitchFamily="2" charset="-122"/>
                <a:cs typeface="ＭＳ Ｐゴシック"/>
              </a:rPr>
              <a:t>+ </a:t>
            </a:r>
            <a:r>
              <a:rPr lang="zh-CN" altLang="en-US" sz="2000" b="0" i="0" dirty="0">
                <a:solidFill>
                  <a:srgbClr val="08252E"/>
                </a:solidFill>
                <a:latin typeface="+mj-lt"/>
                <a:ea typeface="黑体" pitchFamily="2" charset="-122"/>
                <a:cs typeface="ＭＳ Ｐゴシック"/>
              </a:rPr>
              <a:t>网络基础架构的成本</a:t>
            </a:r>
          </a:p>
          <a:p>
            <a:pPr marL="174650" indent="-174650" algn="l" defTabSz="814365">
              <a:lnSpc>
                <a:spcPct val="95000"/>
              </a:lnSpc>
              <a:spcBef>
                <a:spcPts val="600"/>
              </a:spcBef>
              <a:spcAft>
                <a:spcPts val="1200"/>
              </a:spcAft>
              <a:buClr>
                <a:srgbClr val="1E1F81"/>
              </a:buClr>
              <a:buSzPct val="80000"/>
              <a:buFont typeface="Arial"/>
              <a:buChar char="•"/>
            </a:pPr>
            <a:r>
              <a:rPr lang="zh-CN" altLang="en-US" sz="2000" b="1" i="0" dirty="0">
                <a:solidFill>
                  <a:srgbClr val="08252E"/>
                </a:solidFill>
                <a:latin typeface="+mj-lt"/>
                <a:ea typeface="黑体" pitchFamily="2" charset="-122"/>
                <a:cs typeface="ＭＳ Ｐゴシック"/>
              </a:rPr>
              <a:t>更大的虚拟桌面密度</a:t>
            </a:r>
            <a:r>
              <a:rPr lang="zh-CN" altLang="en-US" sz="2000" b="0" i="0" dirty="0">
                <a:solidFill>
                  <a:srgbClr val="08252E"/>
                </a:solidFill>
                <a:latin typeface="+mj-lt"/>
                <a:ea typeface="黑体" pitchFamily="2" charset="-122"/>
                <a:cs typeface="ＭＳ Ｐゴシック"/>
              </a:rPr>
              <a:t>，</a:t>
            </a:r>
            <a:r>
              <a:rPr lang="zh-CN" altLang="en-US" sz="2000" b="0" i="0" dirty="0" smtClean="0">
                <a:solidFill>
                  <a:srgbClr val="08252E"/>
                </a:solidFill>
                <a:latin typeface="+mj-lt"/>
                <a:ea typeface="黑体" pitchFamily="2" charset="-122"/>
                <a:cs typeface="ＭＳ Ｐゴシック"/>
              </a:rPr>
              <a:t>不影响</a:t>
            </a:r>
            <a:r>
              <a:rPr lang="zh-CN" altLang="en-US" sz="2000" b="0" i="0" dirty="0">
                <a:solidFill>
                  <a:srgbClr val="08252E"/>
                </a:solidFill>
                <a:latin typeface="+mj-lt"/>
                <a:ea typeface="黑体" pitchFamily="2" charset="-122"/>
                <a:cs typeface="ＭＳ Ｐゴシック"/>
              </a:rPr>
              <a:t>性能</a:t>
            </a:r>
          </a:p>
          <a:p>
            <a:pPr marL="174650" indent="-174650" algn="l" defTabSz="814365">
              <a:lnSpc>
                <a:spcPct val="95000"/>
              </a:lnSpc>
              <a:spcBef>
                <a:spcPts val="600"/>
              </a:spcBef>
              <a:spcAft>
                <a:spcPts val="1200"/>
              </a:spcAft>
              <a:buClr>
                <a:srgbClr val="1E1F81"/>
              </a:buClr>
              <a:buSzPct val="80000"/>
              <a:buFont typeface="Arial"/>
              <a:buChar char="•"/>
            </a:pPr>
            <a:r>
              <a:rPr lang="zh-CN" altLang="en-US" sz="2000" b="1" i="0" dirty="0">
                <a:solidFill>
                  <a:srgbClr val="08252E"/>
                </a:solidFill>
                <a:latin typeface="+mj-lt"/>
                <a:ea typeface="黑体" pitchFamily="2" charset="-122"/>
                <a:cs typeface="ＭＳ Ｐゴシック"/>
              </a:rPr>
              <a:t>简单操作</a:t>
            </a:r>
            <a:r>
              <a:rPr lang="en-US" altLang="zh-CN" sz="2000" b="0" i="0" dirty="0">
                <a:solidFill>
                  <a:srgbClr val="08252E"/>
                </a:solidFill>
                <a:latin typeface="+mj-lt"/>
                <a:ea typeface="黑体" pitchFamily="2" charset="-122"/>
                <a:cs typeface="ＭＳ Ｐゴシック"/>
              </a:rPr>
              <a:t>——</a:t>
            </a:r>
            <a:r>
              <a:rPr lang="zh-CN" altLang="en-US" sz="2000" b="0" i="0" dirty="0">
                <a:solidFill>
                  <a:srgbClr val="08252E"/>
                </a:solidFill>
                <a:latin typeface="+mj-lt"/>
                <a:ea typeface="黑体" pitchFamily="2" charset="-122"/>
                <a:cs typeface="ＭＳ Ｐゴシック"/>
              </a:rPr>
              <a:t>数分钟内启动，数秒内扩展</a:t>
            </a:r>
          </a:p>
          <a:p>
            <a:pPr marL="174650" indent="-174650" algn="l" defTabSz="814365">
              <a:lnSpc>
                <a:spcPct val="95000"/>
              </a:lnSpc>
              <a:spcBef>
                <a:spcPts val="600"/>
              </a:spcBef>
              <a:spcAft>
                <a:spcPts val="1200"/>
              </a:spcAft>
              <a:buClr>
                <a:srgbClr val="1E1F81"/>
              </a:buClr>
              <a:buSzPct val="80000"/>
              <a:buFont typeface="Arial"/>
              <a:buChar char="•"/>
            </a:pPr>
            <a:r>
              <a:rPr lang="zh-CN" altLang="en-US" sz="2000" b="1" i="0" dirty="0">
                <a:solidFill>
                  <a:srgbClr val="08252E"/>
                </a:solidFill>
                <a:latin typeface="+mj-lt"/>
                <a:ea typeface="黑体" pitchFamily="2" charset="-122"/>
                <a:cs typeface="ＭＳ Ｐゴシック"/>
              </a:rPr>
              <a:t>强大的可扩展性</a:t>
            </a:r>
            <a:r>
              <a:rPr lang="en-US" altLang="zh-CN" sz="2000" b="0" i="0" dirty="0">
                <a:solidFill>
                  <a:srgbClr val="08252E"/>
                </a:solidFill>
                <a:latin typeface="+mj-lt"/>
                <a:ea typeface="黑体" pitchFamily="2" charset="-122"/>
                <a:cs typeface="ＭＳ Ｐゴシック"/>
              </a:rPr>
              <a:t>——</a:t>
            </a:r>
            <a:r>
              <a:rPr lang="zh-CN" altLang="en-US" sz="2000" b="0" i="0" dirty="0">
                <a:solidFill>
                  <a:srgbClr val="08252E"/>
                </a:solidFill>
                <a:latin typeface="+mj-lt"/>
                <a:ea typeface="黑体" pitchFamily="2" charset="-122"/>
                <a:cs typeface="ＭＳ Ｐゴシック"/>
              </a:rPr>
              <a:t>轻松扩展到每个 </a:t>
            </a:r>
            <a:r>
              <a:rPr lang="en-US" altLang="zh-CN" sz="2000" b="0" i="0" dirty="0">
                <a:solidFill>
                  <a:srgbClr val="08252E"/>
                </a:solidFill>
                <a:latin typeface="+mj-lt"/>
                <a:ea typeface="黑体" pitchFamily="2" charset="-122"/>
                <a:cs typeface="ＭＳ Ｐゴシック"/>
              </a:rPr>
              <a:t>UCS </a:t>
            </a:r>
            <a:r>
              <a:rPr lang="zh-CN" altLang="en-US" sz="2000" b="0" i="0" dirty="0">
                <a:solidFill>
                  <a:srgbClr val="08252E"/>
                </a:solidFill>
                <a:latin typeface="+mj-lt"/>
                <a:ea typeface="黑体" pitchFamily="2" charset="-122"/>
                <a:cs typeface="ＭＳ Ｐゴシック"/>
              </a:rPr>
              <a:t>系统几千个桌面</a:t>
            </a:r>
          </a:p>
          <a:p>
            <a:pPr marL="174650" indent="-174650" algn="l" defTabSz="814365">
              <a:lnSpc>
                <a:spcPct val="95000"/>
              </a:lnSpc>
              <a:spcBef>
                <a:spcPts val="600"/>
              </a:spcBef>
              <a:spcAft>
                <a:spcPts val="1200"/>
              </a:spcAft>
              <a:buClr>
                <a:srgbClr val="1E1F81"/>
              </a:buClr>
              <a:buSzPct val="80000"/>
              <a:buFont typeface="Arial"/>
              <a:buChar char="•"/>
            </a:pPr>
            <a:r>
              <a:rPr lang="zh-CN" altLang="en-US" sz="2000" b="0" i="0" dirty="0">
                <a:solidFill>
                  <a:srgbClr val="08252E"/>
                </a:solidFill>
                <a:latin typeface="+mj-lt"/>
                <a:ea typeface="黑体" pitchFamily="2" charset="-122"/>
                <a:cs typeface="ＭＳ Ｐゴシック"/>
              </a:rPr>
              <a:t>扩展的存储器空间和 </a:t>
            </a:r>
            <a:r>
              <a:rPr lang="en-US" altLang="zh-CN" sz="2000" b="0" i="0" dirty="0">
                <a:solidFill>
                  <a:srgbClr val="08252E"/>
                </a:solidFill>
                <a:latin typeface="+mj-lt"/>
                <a:ea typeface="黑体" pitchFamily="2" charset="-122"/>
                <a:cs typeface="ＭＳ Ｐゴシック"/>
              </a:rPr>
              <a:t>I/O</a:t>
            </a:r>
            <a:r>
              <a:rPr lang="zh-CN" altLang="en-US" sz="2000" b="0" i="0" dirty="0">
                <a:solidFill>
                  <a:srgbClr val="08252E"/>
                </a:solidFill>
                <a:latin typeface="+mj-lt"/>
                <a:ea typeface="黑体" pitchFamily="2" charset="-122"/>
                <a:cs typeface="ＭＳ Ｐゴシック"/>
              </a:rPr>
              <a:t>，</a:t>
            </a:r>
            <a:r>
              <a:rPr lang="zh-CN" altLang="en-US" sz="2000" b="1" i="0" dirty="0">
                <a:solidFill>
                  <a:srgbClr val="08252E"/>
                </a:solidFill>
                <a:latin typeface="+mj-lt"/>
                <a:ea typeface="黑体" pitchFamily="2" charset="-122"/>
                <a:cs typeface="ＭＳ Ｐゴシック"/>
              </a:rPr>
              <a:t>避免桌面虚拟化瓶颈</a:t>
            </a:r>
          </a:p>
        </p:txBody>
      </p:sp>
      <p:sp>
        <p:nvSpPr>
          <p:cNvPr id="54" name="TextBox 53"/>
          <p:cNvSpPr txBox="1"/>
          <p:nvPr/>
        </p:nvSpPr>
        <p:spPr>
          <a:xfrm>
            <a:off x="1208335" y="1595993"/>
            <a:ext cx="1313180" cy="369332"/>
          </a:xfrm>
          <a:prstGeom prst="rect">
            <a:avLst/>
          </a:prstGeom>
          <a:noFill/>
        </p:spPr>
        <p:txBody>
          <a:bodyPr wrap="none" rtlCol="0">
            <a:spAutoFit/>
          </a:bodyPr>
          <a:lstStyle/>
          <a:p>
            <a:pPr algn="l" defTabSz="914400">
              <a:buNone/>
            </a:pPr>
            <a:r>
              <a:rPr lang="zh-CN" sz="1800" b="0" i="0" dirty="0">
                <a:solidFill>
                  <a:schemeClr val="tx1"/>
                </a:solidFill>
                <a:latin typeface="Arial"/>
                <a:ea typeface="+mn-ea"/>
                <a:cs typeface="+mn-cs"/>
              </a:rPr>
              <a:t>Cisco UCS</a:t>
            </a:r>
            <a:endParaRPr lang="en-US" dirty="0"/>
          </a:p>
        </p:txBody>
      </p:sp>
    </p:spTree>
    <p:extLst>
      <p:ext uri="{BB962C8B-B14F-4D97-AF65-F5344CB8AC3E}">
        <p14:creationId xmlns="" xmlns:p14="http://schemas.microsoft.com/office/powerpoint/2010/main" val="380665624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08343" y="1620455"/>
            <a:ext cx="1585734" cy="4689749"/>
          </a:xfrm>
          <a:prstGeom prst="roundRect">
            <a:avLst>
              <a:gd name="adj" fmla="val 5368"/>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5000"/>
              </a:lnSpc>
              <a:spcBef>
                <a:spcPts val="1200"/>
              </a:spcBef>
              <a:buClr>
                <a:srgbClr val="FFFFFF"/>
              </a:buClr>
              <a:defRPr/>
            </a:pPr>
            <a:endParaRPr lang="en-US" dirty="0">
              <a:solidFill>
                <a:schemeClr val="lt1"/>
              </a:solidFill>
            </a:endParaRPr>
          </a:p>
        </p:txBody>
      </p:sp>
      <p:sp>
        <p:nvSpPr>
          <p:cNvPr id="39" name="Rectangle 38"/>
          <p:cNvSpPr/>
          <p:nvPr/>
        </p:nvSpPr>
        <p:spPr>
          <a:xfrm>
            <a:off x="0" y="3894638"/>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思科 VXI 数据中心</a:t>
            </a:r>
            <a:br>
              <a:rPr lang="zh-CN" sz="3200" b="0" i="0" spc="0" baseline="0" dirty="0">
                <a:solidFill>
                  <a:srgbClr val="2B348E"/>
                </a:solidFill>
                <a:ea typeface="黑体" pitchFamily="2" charset="-122"/>
              </a:rPr>
            </a:br>
            <a:r>
              <a:rPr lang="zh-CN" sz="2400" b="0" i="0" spc="-50" baseline="0" dirty="0">
                <a:solidFill>
                  <a:srgbClr val="1E1F81"/>
                </a:solidFill>
                <a:ea typeface="黑体" pitchFamily="2" charset="-122"/>
              </a:rPr>
              <a:t>扩展 + 简化虚拟桌面 = 降低运营成本</a:t>
            </a:r>
            <a:endParaRPr lang="en-US" sz="2400" spc="-50" dirty="0">
              <a:solidFill>
                <a:srgbClr val="1E1F81"/>
              </a:solidFill>
              <a:ea typeface="黑体" pitchFamily="2" charset="-122"/>
            </a:endParaRPr>
          </a:p>
        </p:txBody>
      </p:sp>
      <p:sp>
        <p:nvSpPr>
          <p:cNvPr id="61" name="Rounded Rectangle 60"/>
          <p:cNvSpPr/>
          <p:nvPr/>
        </p:nvSpPr>
        <p:spPr>
          <a:xfrm rot="10800000" flipV="1">
            <a:off x="428487" y="5667041"/>
            <a:ext cx="8420239" cy="462652"/>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b="1" dirty="0">
              <a:solidFill>
                <a:srgbClr val="FFFFFF"/>
              </a:solidFill>
              <a:effectLst>
                <a:outerShdw blurRad="38100" dist="38100" dir="2700000" algn="tl">
                  <a:srgbClr val="000000">
                    <a:alpha val="43137"/>
                  </a:srgbClr>
                </a:outerShdw>
              </a:effectLst>
              <a:latin typeface="Arial"/>
            </a:endParaRPr>
          </a:p>
        </p:txBody>
      </p:sp>
      <p:grpSp>
        <p:nvGrpSpPr>
          <p:cNvPr id="2" name="Group 31"/>
          <p:cNvGrpSpPr/>
          <p:nvPr/>
        </p:nvGrpSpPr>
        <p:grpSpPr>
          <a:xfrm>
            <a:off x="467774" y="1875715"/>
            <a:ext cx="1060450" cy="3587750"/>
            <a:chOff x="238125" y="2070100"/>
            <a:chExt cx="1060450" cy="3587750"/>
          </a:xfrm>
        </p:grpSpPr>
        <p:grpSp>
          <p:nvGrpSpPr>
            <p:cNvPr id="3" name="Group 138"/>
            <p:cNvGrpSpPr>
              <a:grpSpLocks/>
            </p:cNvGrpSpPr>
            <p:nvPr/>
          </p:nvGrpSpPr>
          <p:grpSpPr bwMode="auto">
            <a:xfrm>
              <a:off x="296863" y="2647950"/>
              <a:ext cx="1001712" cy="3009900"/>
              <a:chOff x="187" y="1872"/>
              <a:chExt cx="631" cy="1896"/>
            </a:xfrm>
          </p:grpSpPr>
          <p:pic>
            <p:nvPicPr>
              <p:cNvPr id="92" name="Picture 4" descr="800-chassis-deadfront_flat copy"/>
              <p:cNvPicPr>
                <a:picLocks noChangeAspect="1" noChangeArrowheads="1"/>
              </p:cNvPicPr>
              <p:nvPr/>
            </p:nvPicPr>
            <p:blipFill>
              <a:blip r:embed="rId3" cstate="print"/>
              <a:srcRect/>
              <a:stretch>
                <a:fillRect/>
              </a:stretch>
            </p:blipFill>
            <p:spPr bwMode="auto">
              <a:xfrm>
                <a:off x="187" y="1872"/>
                <a:ext cx="613" cy="330"/>
              </a:xfrm>
              <a:prstGeom prst="rect">
                <a:avLst/>
              </a:prstGeom>
              <a:noFill/>
              <a:ln w="19050">
                <a:noFill/>
                <a:miter lim="800000"/>
                <a:headEnd/>
                <a:tailEnd/>
              </a:ln>
            </p:spPr>
          </p:pic>
          <p:pic>
            <p:nvPicPr>
              <p:cNvPr id="93" name="Picture 5" descr="800-chassis-deadfront_flat copy"/>
              <p:cNvPicPr>
                <a:picLocks noChangeAspect="1" noChangeArrowheads="1"/>
              </p:cNvPicPr>
              <p:nvPr/>
            </p:nvPicPr>
            <p:blipFill>
              <a:blip r:embed="rId3" cstate="print"/>
              <a:srcRect/>
              <a:stretch>
                <a:fillRect/>
              </a:stretch>
            </p:blipFill>
            <p:spPr bwMode="auto">
              <a:xfrm>
                <a:off x="193" y="2256"/>
                <a:ext cx="613" cy="330"/>
              </a:xfrm>
              <a:prstGeom prst="rect">
                <a:avLst/>
              </a:prstGeom>
              <a:noFill/>
              <a:ln w="19050">
                <a:noFill/>
                <a:miter lim="800000"/>
                <a:headEnd/>
                <a:tailEnd/>
              </a:ln>
            </p:spPr>
          </p:pic>
          <p:pic>
            <p:nvPicPr>
              <p:cNvPr id="94" name="Picture 6" descr="800-chassis-deadfront_flat copy"/>
              <p:cNvPicPr>
                <a:picLocks noChangeAspect="1" noChangeArrowheads="1"/>
              </p:cNvPicPr>
              <p:nvPr/>
            </p:nvPicPr>
            <p:blipFill>
              <a:blip r:embed="rId3" cstate="print"/>
              <a:srcRect/>
              <a:stretch>
                <a:fillRect/>
              </a:stretch>
            </p:blipFill>
            <p:spPr bwMode="auto">
              <a:xfrm>
                <a:off x="193" y="2652"/>
                <a:ext cx="613" cy="330"/>
              </a:xfrm>
              <a:prstGeom prst="rect">
                <a:avLst/>
              </a:prstGeom>
              <a:noFill/>
              <a:ln w="19050">
                <a:noFill/>
                <a:miter lim="800000"/>
                <a:headEnd/>
                <a:tailEnd/>
              </a:ln>
            </p:spPr>
          </p:pic>
          <p:pic>
            <p:nvPicPr>
              <p:cNvPr id="95" name="Picture 7" descr="800-chassis-deadfront_flat copy"/>
              <p:cNvPicPr>
                <a:picLocks noChangeAspect="1" noChangeArrowheads="1"/>
              </p:cNvPicPr>
              <p:nvPr/>
            </p:nvPicPr>
            <p:blipFill>
              <a:blip r:embed="rId3" cstate="print"/>
              <a:srcRect/>
              <a:stretch>
                <a:fillRect/>
              </a:stretch>
            </p:blipFill>
            <p:spPr bwMode="auto">
              <a:xfrm>
                <a:off x="199" y="3042"/>
                <a:ext cx="613" cy="330"/>
              </a:xfrm>
              <a:prstGeom prst="rect">
                <a:avLst/>
              </a:prstGeom>
              <a:noFill/>
              <a:ln w="19050">
                <a:noFill/>
                <a:miter lim="800000"/>
                <a:headEnd/>
                <a:tailEnd/>
              </a:ln>
            </p:spPr>
          </p:pic>
          <p:pic>
            <p:nvPicPr>
              <p:cNvPr id="96" name="Picture 8" descr="800-chassis-deadfront_flat copy"/>
              <p:cNvPicPr>
                <a:picLocks noChangeAspect="1" noChangeArrowheads="1"/>
              </p:cNvPicPr>
              <p:nvPr/>
            </p:nvPicPr>
            <p:blipFill>
              <a:blip r:embed="rId3" cstate="print"/>
              <a:srcRect/>
              <a:stretch>
                <a:fillRect/>
              </a:stretch>
            </p:blipFill>
            <p:spPr bwMode="auto">
              <a:xfrm>
                <a:off x="205" y="3438"/>
                <a:ext cx="613" cy="330"/>
              </a:xfrm>
              <a:prstGeom prst="rect">
                <a:avLst/>
              </a:prstGeom>
              <a:noFill/>
              <a:ln w="19050">
                <a:noFill/>
                <a:miter lim="800000"/>
                <a:headEnd/>
                <a:tailEnd/>
              </a:ln>
            </p:spPr>
          </p:pic>
        </p:grpSp>
        <p:pic>
          <p:nvPicPr>
            <p:cNvPr id="81" name="Picture 51" descr="Eugene_Bezel_Cisco copy"/>
            <p:cNvPicPr>
              <a:picLocks noChangeAspect="1" noChangeArrowheads="1"/>
            </p:cNvPicPr>
            <p:nvPr/>
          </p:nvPicPr>
          <p:blipFill>
            <a:blip r:embed="rId4" cstate="print"/>
            <a:srcRect/>
            <a:stretch>
              <a:fillRect/>
            </a:stretch>
          </p:blipFill>
          <p:spPr bwMode="auto">
            <a:xfrm>
              <a:off x="268288" y="2266950"/>
              <a:ext cx="1004523" cy="196850"/>
            </a:xfrm>
            <a:prstGeom prst="rect">
              <a:avLst/>
            </a:prstGeom>
            <a:noFill/>
            <a:ln w="19050">
              <a:solidFill>
                <a:srgbClr val="000000"/>
              </a:solidFill>
              <a:miter lim="800000"/>
              <a:headEnd/>
              <a:tailEnd/>
            </a:ln>
          </p:spPr>
        </p:pic>
        <p:sp>
          <p:nvSpPr>
            <p:cNvPr id="82" name="Line 102"/>
            <p:cNvSpPr>
              <a:spLocks noChangeShapeType="1"/>
            </p:cNvSpPr>
            <p:nvPr/>
          </p:nvSpPr>
          <p:spPr bwMode="auto">
            <a:xfrm>
              <a:off x="238125" y="2419350"/>
              <a:ext cx="0" cy="300990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5" name="Line 103"/>
            <p:cNvSpPr>
              <a:spLocks noChangeShapeType="1"/>
            </p:cNvSpPr>
            <p:nvPr/>
          </p:nvSpPr>
          <p:spPr bwMode="auto">
            <a:xfrm>
              <a:off x="238125" y="28670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6" name="Line 104"/>
            <p:cNvSpPr>
              <a:spLocks noChangeShapeType="1"/>
            </p:cNvSpPr>
            <p:nvPr/>
          </p:nvSpPr>
          <p:spPr bwMode="auto">
            <a:xfrm>
              <a:off x="247650" y="34385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7" name="Line 105"/>
            <p:cNvSpPr>
              <a:spLocks noChangeShapeType="1"/>
            </p:cNvSpPr>
            <p:nvPr/>
          </p:nvSpPr>
          <p:spPr bwMode="auto">
            <a:xfrm>
              <a:off x="247650" y="407670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9" name="Line 106"/>
            <p:cNvSpPr>
              <a:spLocks noChangeShapeType="1"/>
            </p:cNvSpPr>
            <p:nvPr/>
          </p:nvSpPr>
          <p:spPr bwMode="auto">
            <a:xfrm>
              <a:off x="247650" y="47053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90" name="Line 107"/>
            <p:cNvSpPr>
              <a:spLocks noChangeShapeType="1"/>
            </p:cNvSpPr>
            <p:nvPr/>
          </p:nvSpPr>
          <p:spPr bwMode="auto">
            <a:xfrm>
              <a:off x="247650" y="54292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pic>
          <p:nvPicPr>
            <p:cNvPr id="91" name="Picture 51" descr="Eugene_Bezel_Cisco copy"/>
            <p:cNvPicPr>
              <a:picLocks noChangeAspect="1" noChangeArrowheads="1"/>
            </p:cNvPicPr>
            <p:nvPr/>
          </p:nvPicPr>
          <p:blipFill>
            <a:blip r:embed="rId4" cstate="print"/>
            <a:srcRect/>
            <a:stretch>
              <a:fillRect/>
            </a:stretch>
          </p:blipFill>
          <p:spPr bwMode="auto">
            <a:xfrm>
              <a:off x="268288" y="2070100"/>
              <a:ext cx="1004523" cy="196850"/>
            </a:xfrm>
            <a:prstGeom prst="rect">
              <a:avLst/>
            </a:prstGeom>
            <a:noFill/>
            <a:ln w="19050">
              <a:solidFill>
                <a:srgbClr val="000000"/>
              </a:solidFill>
              <a:miter lim="800000"/>
              <a:headEnd/>
              <a:tailEnd/>
            </a:ln>
          </p:spPr>
        </p:pic>
      </p:grpSp>
      <p:sp>
        <p:nvSpPr>
          <p:cNvPr id="55" name="AutoShape 13"/>
          <p:cNvSpPr>
            <a:spLocks noChangeArrowheads="1"/>
          </p:cNvSpPr>
          <p:nvPr/>
        </p:nvSpPr>
        <p:spPr bwMode="auto">
          <a:xfrm>
            <a:off x="4408105" y="2038393"/>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zh-CN" altLang="en-US" sz="1800" b="0" i="0" dirty="0">
                <a:solidFill>
                  <a:srgbClr val="3A3A3A"/>
                </a:solidFill>
                <a:latin typeface="+mj-lt"/>
                <a:ea typeface="黑体" pitchFamily="2" charset="-122"/>
              </a:rPr>
              <a:t>增加 </a:t>
            </a:r>
            <a:r>
              <a:rPr lang="en-US" altLang="zh-CN" sz="1800" b="0" i="0" dirty="0">
                <a:solidFill>
                  <a:srgbClr val="3A3A3A"/>
                </a:solidFill>
                <a:latin typeface="+mj-lt"/>
                <a:ea typeface="黑体" pitchFamily="2" charset="-122"/>
              </a:rPr>
              <a:t>500%</a:t>
            </a:r>
            <a:br>
              <a:rPr lang="en-US" altLang="zh-CN" sz="1800" b="0" i="0" dirty="0">
                <a:solidFill>
                  <a:srgbClr val="3A3A3A"/>
                </a:solidFill>
                <a:latin typeface="+mj-lt"/>
                <a:ea typeface="黑体" pitchFamily="2" charset="-122"/>
              </a:rPr>
            </a:br>
            <a:r>
              <a:rPr lang="en-US" altLang="zh-CN" sz="1800" b="0" i="0" dirty="0">
                <a:solidFill>
                  <a:srgbClr val="3A3A3A"/>
                </a:solidFill>
                <a:latin typeface="+mj-lt"/>
                <a:ea typeface="黑体" pitchFamily="2" charset="-122"/>
              </a:rPr>
              <a:t> = 3 </a:t>
            </a:r>
            <a:r>
              <a:rPr lang="zh-CN" altLang="en-US" sz="1800" b="0" i="0" dirty="0">
                <a:solidFill>
                  <a:srgbClr val="3A3A3A"/>
                </a:solidFill>
                <a:latin typeface="+mj-lt"/>
                <a:ea typeface="黑体" pitchFamily="2" charset="-122"/>
              </a:rPr>
              <a:t>万多个虚拟桌面</a:t>
            </a:r>
          </a:p>
        </p:txBody>
      </p:sp>
      <p:sp>
        <p:nvSpPr>
          <p:cNvPr id="56" name="AutoShape 18"/>
          <p:cNvSpPr>
            <a:spLocks noChangeArrowheads="1"/>
          </p:cNvSpPr>
          <p:nvPr/>
        </p:nvSpPr>
        <p:spPr bwMode="ltGray">
          <a:xfrm>
            <a:off x="2200628" y="198171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57" name="Rectangle 347"/>
          <p:cNvSpPr>
            <a:spLocks noChangeArrowheads="1"/>
          </p:cNvSpPr>
          <p:nvPr/>
        </p:nvSpPr>
        <p:spPr bwMode="auto">
          <a:xfrm>
            <a:off x="2753078" y="2257513"/>
            <a:ext cx="3032223" cy="400110"/>
          </a:xfrm>
          <a:prstGeom prst="rect">
            <a:avLst/>
          </a:prstGeom>
          <a:noFill/>
          <a:ln w="9525">
            <a:noFill/>
            <a:miter lim="800000"/>
            <a:headEnd/>
            <a:tailEnd/>
          </a:ln>
        </p:spPr>
        <p:txBody>
          <a:bodyPr wrap="square" anchor="ctr">
            <a:spAutoFit/>
          </a:bodyPr>
          <a:lstStyle/>
          <a:p>
            <a:pPr algn="l" defTabSz="914400">
              <a:buNone/>
            </a:pPr>
            <a:r>
              <a:rPr lang="zh-CN" altLang="en-US" sz="2000" b="1" i="0" kern="1200" smtClean="0">
                <a:solidFill>
                  <a:srgbClr val="3A3A3A"/>
                </a:solidFill>
                <a:latin typeface="+mj-lt"/>
                <a:ea typeface="黑体" pitchFamily="2" charset="-122"/>
              </a:rPr>
              <a:t>管理域</a:t>
            </a:r>
            <a:endParaRPr lang="zh-CN" altLang="en-US" sz="2000" b="1" i="0" kern="1200">
              <a:solidFill>
                <a:srgbClr val="3A3A3A"/>
              </a:solidFill>
              <a:latin typeface="+mj-lt"/>
              <a:ea typeface="黑体" pitchFamily="2" charset="-122"/>
            </a:endParaRPr>
          </a:p>
        </p:txBody>
      </p:sp>
      <p:sp>
        <p:nvSpPr>
          <p:cNvPr id="59" name="AutoShape 13"/>
          <p:cNvSpPr>
            <a:spLocks noChangeArrowheads="1"/>
          </p:cNvSpPr>
          <p:nvPr/>
        </p:nvSpPr>
        <p:spPr bwMode="auto">
          <a:xfrm>
            <a:off x="4441705" y="3140331"/>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zh-CN" altLang="en-US" sz="1800" b="0" i="0" dirty="0">
                <a:solidFill>
                  <a:srgbClr val="3A3A3A"/>
                </a:solidFill>
                <a:latin typeface="+mj-lt"/>
                <a:ea typeface="黑体" pitchFamily="2" charset="-122"/>
              </a:rPr>
              <a:t>增加 </a:t>
            </a:r>
            <a:r>
              <a:rPr lang="en-US" altLang="zh-CN" sz="1800" b="0" i="0" dirty="0">
                <a:solidFill>
                  <a:srgbClr val="3A3A3A"/>
                </a:solidFill>
                <a:latin typeface="+mj-lt"/>
                <a:ea typeface="黑体" pitchFamily="2" charset="-122"/>
              </a:rPr>
              <a:t>45%</a:t>
            </a:r>
            <a:br>
              <a:rPr lang="en-US" altLang="zh-CN" sz="1800" b="0" i="0" dirty="0">
                <a:solidFill>
                  <a:srgbClr val="3A3A3A"/>
                </a:solidFill>
                <a:latin typeface="+mj-lt"/>
                <a:ea typeface="黑体" pitchFamily="2" charset="-122"/>
              </a:rPr>
            </a:br>
            <a:r>
              <a:rPr lang="en-US" altLang="zh-CN" sz="1800" b="0" i="0" dirty="0">
                <a:solidFill>
                  <a:srgbClr val="3A3A3A"/>
                </a:solidFill>
                <a:latin typeface="+mj-lt"/>
                <a:ea typeface="黑体" pitchFamily="2" charset="-122"/>
              </a:rPr>
              <a:t> = </a:t>
            </a:r>
            <a:r>
              <a:rPr lang="zh-CN" altLang="en-US" sz="1800" b="0" i="0" dirty="0">
                <a:solidFill>
                  <a:srgbClr val="3A3A3A"/>
                </a:solidFill>
                <a:latin typeface="+mj-lt"/>
                <a:ea typeface="黑体" pitchFamily="2" charset="-122"/>
              </a:rPr>
              <a:t>最多 </a:t>
            </a:r>
            <a:r>
              <a:rPr lang="en-US" altLang="zh-CN" sz="1800" b="0" i="0" dirty="0">
                <a:solidFill>
                  <a:srgbClr val="3A3A3A"/>
                </a:solidFill>
                <a:latin typeface="+mj-lt"/>
                <a:ea typeface="黑体" pitchFamily="2" charset="-122"/>
              </a:rPr>
              <a:t>160 </a:t>
            </a:r>
            <a:r>
              <a:rPr lang="zh-CN" altLang="en-US" sz="1800" b="0" i="0" dirty="0">
                <a:solidFill>
                  <a:srgbClr val="3A3A3A"/>
                </a:solidFill>
                <a:latin typeface="+mj-lt"/>
                <a:ea typeface="黑体" pitchFamily="2" charset="-122"/>
              </a:rPr>
              <a:t>个虚拟桌面</a:t>
            </a:r>
          </a:p>
        </p:txBody>
      </p:sp>
      <p:sp>
        <p:nvSpPr>
          <p:cNvPr id="60" name="AutoShape 18"/>
          <p:cNvSpPr>
            <a:spLocks noChangeArrowheads="1"/>
          </p:cNvSpPr>
          <p:nvPr/>
        </p:nvSpPr>
        <p:spPr bwMode="ltGray">
          <a:xfrm>
            <a:off x="2253278" y="314764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62" name="Rectangle 347"/>
          <p:cNvSpPr>
            <a:spLocks noChangeArrowheads="1"/>
          </p:cNvSpPr>
          <p:nvPr/>
        </p:nvSpPr>
        <p:spPr bwMode="auto">
          <a:xfrm>
            <a:off x="2805728" y="3262713"/>
            <a:ext cx="3032223" cy="707886"/>
          </a:xfrm>
          <a:prstGeom prst="rect">
            <a:avLst/>
          </a:prstGeom>
          <a:noFill/>
          <a:ln w="9525">
            <a:noFill/>
            <a:miter lim="800000"/>
            <a:headEnd/>
            <a:tailEnd/>
          </a:ln>
        </p:spPr>
        <p:txBody>
          <a:bodyPr wrap="square" anchor="ctr">
            <a:spAutoFit/>
          </a:bodyPr>
          <a:lstStyle/>
          <a:p>
            <a:pPr algn="l" defTabSz="914400">
              <a:buNone/>
            </a:pPr>
            <a:r>
              <a:rPr lang="zh-CN" altLang="en-US" sz="2000" b="1" i="0" kern="1200" dirty="0" smtClean="0">
                <a:solidFill>
                  <a:srgbClr val="3A3A3A"/>
                </a:solidFill>
                <a:latin typeface="+mj-lt"/>
                <a:ea typeface="黑体" pitchFamily="2" charset="-122"/>
              </a:rPr>
              <a:t>服务器 </a:t>
            </a:r>
            <a:r>
              <a:rPr lang="en-US" altLang="zh-CN" sz="2000" b="1" i="0" kern="1200" dirty="0" smtClean="0">
                <a:solidFill>
                  <a:srgbClr val="3A3A3A"/>
                </a:solidFill>
                <a:latin typeface="+mj-lt"/>
                <a:ea typeface="黑体" pitchFamily="2" charset="-122"/>
              </a:rPr>
              <a:t>VDI</a:t>
            </a:r>
            <a:br>
              <a:rPr lang="en-US" altLang="zh-CN" sz="2000" b="1" i="0" kern="1200" dirty="0" smtClean="0">
                <a:solidFill>
                  <a:srgbClr val="3A3A3A"/>
                </a:solidFill>
                <a:latin typeface="+mj-lt"/>
                <a:ea typeface="黑体" pitchFamily="2" charset="-122"/>
              </a:rPr>
            </a:br>
            <a:r>
              <a:rPr lang="zh-CN" altLang="en-US" sz="2000" b="1" i="0" kern="1200" dirty="0" smtClean="0">
                <a:solidFill>
                  <a:srgbClr val="3A3A3A"/>
                </a:solidFill>
                <a:latin typeface="+mj-lt"/>
                <a:ea typeface="黑体" pitchFamily="2" charset="-122"/>
              </a:rPr>
              <a:t>密度</a:t>
            </a:r>
            <a:endParaRPr lang="zh-CN" altLang="en-US" sz="2000" b="1" kern="1200" dirty="0">
              <a:solidFill>
                <a:srgbClr val="3A3A3A"/>
              </a:solidFill>
              <a:latin typeface="+mj-lt"/>
              <a:ea typeface="黑体" pitchFamily="2" charset="-122"/>
            </a:endParaRPr>
          </a:p>
        </p:txBody>
      </p:sp>
      <p:sp>
        <p:nvSpPr>
          <p:cNvPr id="63" name="AutoShape 13"/>
          <p:cNvSpPr>
            <a:spLocks noChangeArrowheads="1"/>
          </p:cNvSpPr>
          <p:nvPr/>
        </p:nvSpPr>
        <p:spPr bwMode="auto">
          <a:xfrm>
            <a:off x="4406687" y="4370252"/>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1800" b="0" i="0" dirty="0">
                <a:solidFill>
                  <a:srgbClr val="3A3A3A"/>
                </a:solidFill>
                <a:latin typeface="+mj-lt"/>
                <a:ea typeface="黑体" pitchFamily="2" charset="-122"/>
              </a:rPr>
              <a:t>4 </a:t>
            </a:r>
            <a:r>
              <a:rPr lang="zh-CN" altLang="en-US" sz="1800" b="0" i="0" dirty="0">
                <a:solidFill>
                  <a:srgbClr val="3A3A3A"/>
                </a:solidFill>
                <a:latin typeface="+mj-lt"/>
                <a:ea typeface="黑体" pitchFamily="2" charset="-122"/>
              </a:rPr>
              <a:t>倍容量</a:t>
            </a:r>
            <a:br>
              <a:rPr lang="zh-CN" altLang="en-US" sz="1800" b="0" i="0" dirty="0">
                <a:solidFill>
                  <a:srgbClr val="3A3A3A"/>
                </a:solidFill>
                <a:latin typeface="+mj-lt"/>
                <a:ea typeface="黑体" pitchFamily="2" charset="-122"/>
              </a:rPr>
            </a:br>
            <a:r>
              <a:rPr lang="zh-CN" altLang="en-US" sz="1800" b="0" i="0" dirty="0">
                <a:solidFill>
                  <a:srgbClr val="3A3A3A"/>
                </a:solidFill>
                <a:latin typeface="+mj-lt"/>
                <a:ea typeface="黑体" pitchFamily="2" charset="-122"/>
              </a:rPr>
              <a:t>降低 </a:t>
            </a:r>
            <a:r>
              <a:rPr lang="en-US" altLang="zh-CN" sz="1800" b="0" i="0" dirty="0">
                <a:solidFill>
                  <a:srgbClr val="3A3A3A"/>
                </a:solidFill>
                <a:latin typeface="+mj-lt"/>
                <a:ea typeface="黑体" pitchFamily="2" charset="-122"/>
              </a:rPr>
              <a:t>4 </a:t>
            </a:r>
            <a:r>
              <a:rPr lang="zh-CN" altLang="en-US" sz="1800" b="0" i="0" dirty="0">
                <a:solidFill>
                  <a:srgbClr val="3A3A3A"/>
                </a:solidFill>
                <a:latin typeface="+mj-lt"/>
                <a:ea typeface="黑体" pitchFamily="2" charset="-122"/>
              </a:rPr>
              <a:t>倍延时</a:t>
            </a:r>
          </a:p>
        </p:txBody>
      </p:sp>
      <p:sp>
        <p:nvSpPr>
          <p:cNvPr id="64" name="AutoShape 18"/>
          <p:cNvSpPr>
            <a:spLocks noChangeArrowheads="1"/>
          </p:cNvSpPr>
          <p:nvPr/>
        </p:nvSpPr>
        <p:spPr bwMode="ltGray">
          <a:xfrm>
            <a:off x="2313510" y="4313574"/>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65" name="Rectangle 347"/>
          <p:cNvSpPr>
            <a:spLocks noChangeArrowheads="1"/>
          </p:cNvSpPr>
          <p:nvPr/>
        </p:nvSpPr>
        <p:spPr bwMode="auto">
          <a:xfrm>
            <a:off x="2770710" y="4378334"/>
            <a:ext cx="3032223" cy="707886"/>
          </a:xfrm>
          <a:prstGeom prst="rect">
            <a:avLst/>
          </a:prstGeom>
          <a:noFill/>
          <a:ln w="9525">
            <a:noFill/>
            <a:miter lim="800000"/>
            <a:headEnd/>
            <a:tailEnd/>
          </a:ln>
        </p:spPr>
        <p:txBody>
          <a:bodyPr wrap="square" anchor="ctr">
            <a:spAutoFit/>
          </a:bodyPr>
          <a:lstStyle/>
          <a:p>
            <a:pPr algn="l" defTabSz="914400">
              <a:buNone/>
            </a:pPr>
            <a:r>
              <a:rPr lang="zh-CN" altLang="en-US" sz="2000" b="1" i="0" kern="1200" smtClean="0">
                <a:solidFill>
                  <a:srgbClr val="3A3A3A"/>
                </a:solidFill>
                <a:latin typeface="+mj-lt"/>
                <a:ea typeface="黑体" pitchFamily="2" charset="-122"/>
              </a:rPr>
              <a:t>机箱</a:t>
            </a:r>
            <a:br>
              <a:rPr lang="zh-CN" altLang="en-US" sz="2000" b="1" i="0" kern="1200" smtClean="0">
                <a:solidFill>
                  <a:srgbClr val="3A3A3A"/>
                </a:solidFill>
                <a:latin typeface="+mj-lt"/>
                <a:ea typeface="黑体" pitchFamily="2" charset="-122"/>
              </a:rPr>
            </a:br>
            <a:r>
              <a:rPr lang="zh-CN" altLang="en-US" sz="2000" b="1" i="0" kern="1200" smtClean="0">
                <a:solidFill>
                  <a:srgbClr val="3A3A3A"/>
                </a:solidFill>
                <a:latin typeface="+mj-lt"/>
                <a:ea typeface="黑体" pitchFamily="2" charset="-122"/>
              </a:rPr>
              <a:t>统一矩阵</a:t>
            </a:r>
            <a:endParaRPr lang="zh-CN" altLang="en-US" sz="2000" b="1" i="0" kern="1200">
              <a:solidFill>
                <a:srgbClr val="3A3A3A"/>
              </a:solidFill>
              <a:latin typeface="+mj-lt"/>
              <a:ea typeface="黑体" pitchFamily="2" charset="-122"/>
            </a:endParaRPr>
          </a:p>
        </p:txBody>
      </p:sp>
      <p:sp>
        <p:nvSpPr>
          <p:cNvPr id="66" name="Rectangle 65"/>
          <p:cNvSpPr/>
          <p:nvPr/>
        </p:nvSpPr>
        <p:spPr>
          <a:xfrm>
            <a:off x="467774" y="1856208"/>
            <a:ext cx="1031875" cy="247417"/>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67" name="Straight Connector 66"/>
          <p:cNvCxnSpPr/>
          <p:nvPr/>
        </p:nvCxnSpPr>
        <p:spPr>
          <a:xfrm>
            <a:off x="1487525" y="1979917"/>
            <a:ext cx="1039375" cy="47765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83712" y="2457569"/>
            <a:ext cx="515938" cy="215072"/>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71" name="Straight Connector 70"/>
          <p:cNvCxnSpPr/>
          <p:nvPr/>
        </p:nvCxnSpPr>
        <p:spPr>
          <a:xfrm>
            <a:off x="1486660" y="2667118"/>
            <a:ext cx="1040240" cy="91992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26511" y="3069726"/>
            <a:ext cx="973137" cy="517313"/>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77" name="Straight Connector 76"/>
          <p:cNvCxnSpPr/>
          <p:nvPr/>
        </p:nvCxnSpPr>
        <p:spPr>
          <a:xfrm>
            <a:off x="1468475" y="3328383"/>
            <a:ext cx="1058425" cy="1403894"/>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1625" y="5698312"/>
            <a:ext cx="7813963" cy="400110"/>
          </a:xfrm>
          <a:prstGeom prst="rect">
            <a:avLst/>
          </a:prstGeom>
          <a:noFill/>
        </p:spPr>
        <p:txBody>
          <a:bodyPr wrap="square" rtlCol="0">
            <a:spAutoFit/>
          </a:bodyPr>
          <a:lstStyle/>
          <a:p>
            <a:pPr algn="ctr" defTabSz="914400">
              <a:buNone/>
            </a:pPr>
            <a:r>
              <a:rPr lang="zh-CN" altLang="en-US" sz="2000" b="1" i="0" kern="1200" dirty="0" smtClean="0">
                <a:solidFill>
                  <a:srgbClr val="FFFFFF"/>
                </a:solidFill>
                <a:effectLst>
                  <a:outerShdw blurRad="38100" dist="38100" dir="2700000" algn="tl">
                    <a:srgbClr val="000000">
                      <a:alpha val="43137"/>
                    </a:srgbClr>
                  </a:outerShdw>
                </a:effectLst>
                <a:latin typeface="+mj-lt"/>
                <a:ea typeface="黑体" pitchFamily="2" charset="-122"/>
              </a:rPr>
              <a:t>增强的数据中心功能</a:t>
            </a:r>
            <a:r>
              <a:rPr lang="en-US" altLang="zh-CN" sz="2000" b="1" i="0" kern="1200" dirty="0" smtClean="0">
                <a:solidFill>
                  <a:srgbClr val="FFFFFF"/>
                </a:solidFill>
                <a:effectLst>
                  <a:outerShdw blurRad="38100" dist="38100" dir="2700000" algn="tl">
                    <a:srgbClr val="000000">
                      <a:alpha val="43137"/>
                    </a:srgbClr>
                  </a:outerShdw>
                </a:effectLst>
                <a:latin typeface="+mj-lt"/>
                <a:ea typeface="黑体" pitchFamily="2" charset="-122"/>
              </a:rPr>
              <a:t>——VXI </a:t>
            </a:r>
            <a:r>
              <a:rPr lang="zh-CN" altLang="en-US" sz="2000" b="1" i="0" kern="1200" dirty="0" smtClean="0">
                <a:solidFill>
                  <a:srgbClr val="FFFFFF"/>
                </a:solidFill>
                <a:effectLst>
                  <a:outerShdw blurRad="38100" dist="38100" dir="2700000" algn="tl">
                    <a:srgbClr val="000000">
                      <a:alpha val="43137"/>
                    </a:srgbClr>
                  </a:outerShdw>
                </a:effectLst>
                <a:latin typeface="+mj-lt"/>
                <a:ea typeface="黑体" pitchFamily="2" charset="-122"/>
              </a:rPr>
              <a:t>验证设计的一部分</a:t>
            </a:r>
            <a:endParaRPr lang="zh-CN" altLang="en-US" sz="2000" kern="1200" dirty="0">
              <a:solidFill>
                <a:srgbClr val="FFFFFF"/>
              </a:solidFill>
              <a:latin typeface="+mj-lt"/>
              <a:ea typeface="黑体" pitchFamily="2" charset="-122"/>
            </a:endParaRPr>
          </a:p>
        </p:txBody>
      </p:sp>
    </p:spTree>
    <p:extLst>
      <p:ext uri="{BB962C8B-B14F-4D97-AF65-F5344CB8AC3E}">
        <p14:creationId xmlns="" xmlns:p14="http://schemas.microsoft.com/office/powerpoint/2010/main" val="40321781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12188E"/>
                </a:solidFill>
                <a:ea typeface="黑体" pitchFamily="2" charset="-122"/>
              </a:rPr>
              <a:t>议题</a:t>
            </a:r>
            <a:endParaRPr lang="en-US" dirty="0">
              <a:solidFill>
                <a:srgbClr val="12188E"/>
              </a:solidFill>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教育领域中的趋势和挑战</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教育领域使用案例</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思科的虚拟化远景</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 </a:t>
            </a:r>
            <a:r>
              <a:rPr lang="en-US" alt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VXI </a:t>
            </a: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产品组合</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服务支持和经过验证的设计</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案例研究</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737100"/>
            <a:ext cx="6204205" cy="1373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2755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5547" y="1734531"/>
            <a:ext cx="6342210" cy="4183494"/>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33" name="Picture 22" descr="t1.png"/>
          <p:cNvPicPr>
            <a:picLocks noChangeAspect="1"/>
          </p:cNvPicPr>
          <p:nvPr/>
        </p:nvPicPr>
        <p:blipFill>
          <a:blip r:embed="rId3" cstate="print"/>
          <a:srcRect/>
          <a:stretch>
            <a:fillRect/>
          </a:stretch>
        </p:blipFill>
        <p:spPr bwMode="auto">
          <a:xfrm>
            <a:off x="305547" y="1270980"/>
            <a:ext cx="4152900" cy="463550"/>
          </a:xfrm>
          <a:prstGeom prst="rect">
            <a:avLst/>
          </a:prstGeom>
          <a:noFill/>
          <a:ln w="9525">
            <a:noFill/>
            <a:miter lim="800000"/>
            <a:headEnd/>
            <a:tailEnd/>
          </a:ln>
        </p:spPr>
      </p:pic>
      <p:sp>
        <p:nvSpPr>
          <p:cNvPr id="34" name="Rectangle 15"/>
          <p:cNvSpPr>
            <a:spLocks noChangeArrowheads="1"/>
          </p:cNvSpPr>
          <p:nvPr/>
        </p:nvSpPr>
        <p:spPr bwMode="auto">
          <a:xfrm>
            <a:off x="554785" y="1332893"/>
            <a:ext cx="1807327"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altLang="en-US" sz="1600" b="0" i="0">
                <a:solidFill>
                  <a:schemeClr val="tx1"/>
                </a:solidFill>
                <a:latin typeface="+mj-lt"/>
                <a:ea typeface="黑体" pitchFamily="2" charset="-122"/>
              </a:rPr>
              <a:t>加速实现业务</a:t>
            </a:r>
            <a:r>
              <a:rPr lang="zh-CN" altLang="en-US" sz="1600" b="0" i="0" smtClean="0">
                <a:solidFill>
                  <a:schemeClr val="tx1"/>
                </a:solidFill>
                <a:latin typeface="+mj-lt"/>
                <a:ea typeface="黑体" pitchFamily="2" charset="-122"/>
              </a:rPr>
              <a:t>价值</a:t>
            </a:r>
            <a:endParaRPr lang="zh-CN" altLang="en-US" sz="1600">
              <a:latin typeface="+mj-lt"/>
              <a:ea typeface="黑体" pitchFamily="2" charset="-122"/>
            </a:endParaRPr>
          </a:p>
        </p:txBody>
      </p:sp>
      <p:sp>
        <p:nvSpPr>
          <p:cNvPr id="39" name="Isosceles Triangle 38"/>
          <p:cNvSpPr/>
          <p:nvPr/>
        </p:nvSpPr>
        <p:spPr>
          <a:xfrm rot="5400000" flipH="1">
            <a:off x="404766" y="142893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5131" name="Title 1"/>
          <p:cNvSpPr>
            <a:spLocks noGrp="1"/>
          </p:cNvSpPr>
          <p:nvPr>
            <p:ph type="title"/>
          </p:nvPr>
        </p:nvSpPr>
        <p:spPr/>
        <p:txBody>
          <a:bodyPr/>
          <a:lstStyle/>
          <a:p>
            <a:pPr algn="l" defTabSz="914400">
              <a:lnSpc>
                <a:spcPct val="100000"/>
              </a:lnSpc>
              <a:spcBef>
                <a:spcPct val="0"/>
              </a:spcBef>
              <a:spcAft>
                <a:spcPts val="0"/>
              </a:spcAft>
              <a:buNone/>
            </a:pPr>
            <a:r>
              <a:rPr lang="zh-CN" sz="3200" b="0" i="0" spc="0" baseline="0" dirty="0">
                <a:solidFill>
                  <a:srgbClr val="2B348E"/>
                </a:solidFill>
                <a:ea typeface="黑体" pitchFamily="2" charset="-122"/>
              </a:rPr>
              <a:t>转换当今的校园：</a:t>
            </a:r>
            <a:br>
              <a:rPr lang="zh-CN" sz="3200" b="0" i="0" spc="0" baseline="0" dirty="0">
                <a:solidFill>
                  <a:srgbClr val="2B348E"/>
                </a:solidFill>
                <a:ea typeface="黑体" pitchFamily="2" charset="-122"/>
              </a:rPr>
            </a:br>
            <a:r>
              <a:rPr lang="zh-CN" sz="2400" b="0" i="0" spc="0" baseline="0" dirty="0">
                <a:solidFill>
                  <a:srgbClr val="1E1F81"/>
                </a:solidFill>
                <a:ea typeface="黑体" pitchFamily="2" charset="-122"/>
              </a:rPr>
              <a:t>针对 VXI 的思科服务</a:t>
            </a:r>
          </a:p>
        </p:txBody>
      </p:sp>
      <p:pic>
        <p:nvPicPr>
          <p:cNvPr id="88088" name="Picture 34" descr="bigstockphoto_disussion_616596"/>
          <p:cNvPicPr>
            <a:picLocks noChangeAspect="1" noChangeArrowheads="1"/>
          </p:cNvPicPr>
          <p:nvPr/>
        </p:nvPicPr>
        <p:blipFill>
          <a:blip r:embed="rId4" cstate="print">
            <a:clrChange>
              <a:clrFrom>
                <a:srgbClr val="FFFCFE"/>
              </a:clrFrom>
              <a:clrTo>
                <a:srgbClr val="FFFCFE">
                  <a:alpha val="0"/>
                </a:srgbClr>
              </a:clrTo>
            </a:clrChange>
          </a:blip>
          <a:srcRect/>
          <a:stretch>
            <a:fillRect/>
          </a:stretch>
        </p:blipFill>
        <p:spPr bwMode="auto">
          <a:xfrm>
            <a:off x="98964750" y="-706391463"/>
            <a:ext cx="838571475" cy="717527776"/>
          </a:xfrm>
          <a:prstGeom prst="rect">
            <a:avLst/>
          </a:prstGeom>
          <a:noFill/>
          <a:ln w="9525">
            <a:noFill/>
            <a:miter lim="800000"/>
            <a:headEnd/>
            <a:tailEnd/>
          </a:ln>
        </p:spPr>
      </p:pic>
      <p:sp>
        <p:nvSpPr>
          <p:cNvPr id="88089" name="Line 9"/>
          <p:cNvSpPr>
            <a:spLocks noChangeShapeType="1"/>
          </p:cNvSpPr>
          <p:nvPr/>
        </p:nvSpPr>
        <p:spPr bwMode="auto">
          <a:xfrm>
            <a:off x="-1209948050" y="-21363479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0" name="Line 10"/>
          <p:cNvSpPr>
            <a:spLocks noChangeShapeType="1"/>
          </p:cNvSpPr>
          <p:nvPr/>
        </p:nvSpPr>
        <p:spPr bwMode="auto">
          <a:xfrm>
            <a:off x="-1209948050" y="-21359161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5" name="TextBox 38"/>
          <p:cNvSpPr txBox="1">
            <a:spLocks noChangeArrowheads="1"/>
          </p:cNvSpPr>
          <p:nvPr/>
        </p:nvSpPr>
        <p:spPr bwMode="auto">
          <a:xfrm>
            <a:off x="2902006" y="6072058"/>
            <a:ext cx="3416320" cy="563231"/>
          </a:xfrm>
          <a:prstGeom prst="rect">
            <a:avLst/>
          </a:prstGeom>
          <a:noFill/>
          <a:ln w="9525">
            <a:noFill/>
            <a:miter lim="800000"/>
            <a:headEnd/>
            <a:tailEnd/>
          </a:ln>
        </p:spPr>
        <p:txBody>
          <a:bodyPr wrap="none">
            <a:spAutoFit/>
          </a:bodyPr>
          <a:lstStyle/>
          <a:p>
            <a:pPr algn="ctr" defTabSz="914400">
              <a:lnSpc>
                <a:spcPct val="90000"/>
              </a:lnSpc>
              <a:buNone/>
            </a:pPr>
            <a:r>
              <a:rPr lang="zh-CN" altLang="en-US" sz="1800" b="0" i="0">
                <a:solidFill>
                  <a:srgbClr val="697E1C"/>
                </a:solidFill>
                <a:latin typeface="+mj-lt"/>
                <a:ea typeface="黑体" pitchFamily="2" charset="-122"/>
              </a:rPr>
              <a:t>请咨询认证合作伙伴或思科直销</a:t>
            </a:r>
          </a:p>
          <a:p>
            <a:pPr algn="ctr" defTabSz="914400">
              <a:lnSpc>
                <a:spcPct val="90000"/>
              </a:lnSpc>
              <a:buNone/>
            </a:pPr>
            <a:r>
              <a:rPr lang="en-US" altLang="zh-CN" sz="1600" b="1" i="0" smtClean="0">
                <a:solidFill>
                  <a:srgbClr val="5F5F65"/>
                </a:solidFill>
                <a:latin typeface="+mj-lt"/>
                <a:ea typeface="黑体" pitchFamily="2" charset="-122"/>
              </a:rPr>
              <a:t>www.cisco.com/go/services/edu</a:t>
            </a:r>
            <a:endParaRPr lang="zh-CN" altLang="en-US" sz="2000" b="1">
              <a:solidFill>
                <a:srgbClr val="5F5F65"/>
              </a:solidFill>
              <a:latin typeface="+mj-lt"/>
              <a:ea typeface="黑体" pitchFamily="2" charset="-122"/>
            </a:endParaRPr>
          </a:p>
        </p:txBody>
      </p:sp>
      <p:sp>
        <p:nvSpPr>
          <p:cNvPr id="71" name="Freeform 14"/>
          <p:cNvSpPr>
            <a:spLocks/>
          </p:cNvSpPr>
          <p:nvPr/>
        </p:nvSpPr>
        <p:spPr bwMode="auto">
          <a:xfrm>
            <a:off x="3738059" y="2660724"/>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2" name="AutoShape 15"/>
          <p:cNvSpPr>
            <a:spLocks noChangeArrowheads="1"/>
          </p:cNvSpPr>
          <p:nvPr/>
        </p:nvSpPr>
        <p:spPr bwMode="auto">
          <a:xfrm>
            <a:off x="1659159" y="2788312"/>
            <a:ext cx="2060542" cy="719138"/>
          </a:xfrm>
          <a:prstGeom prst="roundRect">
            <a:avLst>
              <a:gd name="adj" fmla="val 16667"/>
            </a:avLst>
          </a:prstGeom>
          <a:gradFill rotWithShape="1">
            <a:gsLst>
              <a:gs pos="0">
                <a:schemeClr val="accent1">
                  <a:lumMod val="20000"/>
                  <a:lumOff val="80000"/>
                </a:schemeClr>
              </a:gs>
              <a:gs pos="100000">
                <a:schemeClr val="tx1">
                  <a:lumMod val="50000"/>
                </a:schemeClr>
              </a:gs>
            </a:gsLst>
            <a:lin ang="2700000" scaled="1"/>
          </a:gradFill>
          <a:ln w="12700" algn="ctr">
            <a:solidFill>
              <a:schemeClr val="bg1">
                <a:lumMod val="50000"/>
              </a:schemeClr>
            </a:solidFill>
            <a:round/>
            <a:headEnd/>
            <a:tailEnd/>
          </a:ln>
        </p:spPr>
        <p:txBody>
          <a:bodyPr anchor="ctr"/>
          <a:lstStyle/>
          <a:p>
            <a:pPr algn="ctr" defTabSz="914400">
              <a:lnSpc>
                <a:spcPct val="90000"/>
              </a:lnSpc>
              <a:spcBef>
                <a:spcPct val="35000"/>
              </a:spcBef>
              <a:spcAft>
                <a:spcPct val="0"/>
              </a:spcAft>
              <a:buNone/>
            </a:pPr>
            <a:r>
              <a:rPr lang="zh-CN" altLang="en-GB" sz="1400" b="1" i="0" kern="1200" dirty="0" smtClean="0">
                <a:solidFill>
                  <a:srgbClr val="FFFFFF"/>
                </a:solidFill>
                <a:latin typeface="黑体" pitchFamily="2" charset="-122"/>
                <a:ea typeface="黑体" pitchFamily="2" charset="-122"/>
              </a:rPr>
              <a:t>构建</a:t>
            </a:r>
            <a:endParaRPr lang="zh-CN" altLang="en-GB" sz="1400" b="1" i="0" kern="1200" dirty="0">
              <a:solidFill>
                <a:srgbClr val="FFFFFF"/>
              </a:solidFill>
              <a:latin typeface="黑体" pitchFamily="2" charset="-122"/>
              <a:ea typeface="黑体" pitchFamily="2" charset="-122"/>
            </a:endParaRPr>
          </a:p>
        </p:txBody>
      </p:sp>
      <p:sp>
        <p:nvSpPr>
          <p:cNvPr id="73" name="Line 22"/>
          <p:cNvSpPr>
            <a:spLocks noChangeShapeType="1"/>
          </p:cNvSpPr>
          <p:nvPr/>
        </p:nvSpPr>
        <p:spPr bwMode="auto">
          <a:xfrm flipV="1">
            <a:off x="422448" y="5479858"/>
            <a:ext cx="5821680" cy="651"/>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4" name="Line 23"/>
          <p:cNvSpPr>
            <a:spLocks noChangeShapeType="1"/>
          </p:cNvSpPr>
          <p:nvPr/>
        </p:nvSpPr>
        <p:spPr bwMode="auto">
          <a:xfrm rot="16200000" flipV="1">
            <a:off x="-1301868" y="3754033"/>
            <a:ext cx="3452955" cy="0"/>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5" name="Text Box 24"/>
          <p:cNvSpPr txBox="1">
            <a:spLocks noChangeArrowheads="1"/>
          </p:cNvSpPr>
          <p:nvPr/>
        </p:nvSpPr>
        <p:spPr bwMode="auto">
          <a:xfrm>
            <a:off x="2332523" y="5516804"/>
            <a:ext cx="1620957" cy="313932"/>
          </a:xfrm>
          <a:prstGeom prst="rect">
            <a:avLst/>
          </a:prstGeom>
          <a:noFill/>
          <a:ln w="9525" algn="ctr">
            <a:noFill/>
            <a:miter lim="800000"/>
            <a:headEnd/>
            <a:tailEnd/>
          </a:ln>
        </p:spPr>
        <p:txBody>
          <a:bodyPr wrap="none">
            <a:spAutoFit/>
          </a:bodyPr>
          <a:lstStyle/>
          <a:p>
            <a:pPr algn="ctr" defTabSz="914400">
              <a:lnSpc>
                <a:spcPct val="90000"/>
              </a:lnSpc>
              <a:spcBef>
                <a:spcPct val="0"/>
              </a:spcBef>
              <a:spcAft>
                <a:spcPct val="0"/>
              </a:spcAft>
              <a:buNone/>
            </a:pPr>
            <a:r>
              <a:rPr lang="zh-CN" sz="1600" b="0" i="0" kern="1200" dirty="0">
                <a:solidFill>
                  <a:srgbClr val="7F7F7F"/>
                </a:solidFill>
                <a:latin typeface="+mj-lt"/>
                <a:ea typeface="黑体" pitchFamily="2" charset="-122"/>
              </a:rPr>
              <a:t>桌面虚拟化过程</a:t>
            </a:r>
            <a:endParaRPr lang="en-GB" sz="1600" kern="1200" dirty="0">
              <a:solidFill>
                <a:srgbClr val="7F7F7F"/>
              </a:solidFill>
              <a:latin typeface="+mj-lt"/>
              <a:ea typeface="黑体" pitchFamily="2" charset="-122"/>
            </a:endParaRPr>
          </a:p>
        </p:txBody>
      </p:sp>
      <p:sp>
        <p:nvSpPr>
          <p:cNvPr id="76" name="TextBox 28"/>
          <p:cNvSpPr txBox="1">
            <a:spLocks noChangeArrowheads="1"/>
          </p:cNvSpPr>
          <p:nvPr/>
        </p:nvSpPr>
        <p:spPr bwMode="auto">
          <a:xfrm>
            <a:off x="3133678" y="4628332"/>
            <a:ext cx="764953" cy="258532"/>
          </a:xfrm>
          <a:prstGeom prst="rect">
            <a:avLst/>
          </a:prstGeom>
          <a:noFill/>
          <a:ln w="9525">
            <a:noFill/>
            <a:miter lim="800000"/>
            <a:headEnd/>
            <a:tailEnd/>
          </a:ln>
        </p:spPr>
        <p:txBody>
          <a:bodyPr wrap="none">
            <a:spAutoFit/>
          </a:bodyPr>
          <a:lstStyle/>
          <a:p>
            <a:pPr marL="117500" indent="-117500" algn="ctr" defTabSz="914400">
              <a:lnSpc>
                <a:spcPct val="90000"/>
              </a:lnSpc>
              <a:spcBef>
                <a:spcPct val="0"/>
              </a:spcBef>
              <a:spcAft>
                <a:spcPct val="0"/>
              </a:spcAft>
              <a:buClr>
                <a:srgbClr val="000000"/>
              </a:buClr>
              <a:buFont typeface="Arial"/>
              <a:buChar char="•"/>
            </a:pPr>
            <a:r>
              <a:rPr lang="zh-CN" altLang="en-US" sz="1200" b="1" i="0" kern="1200" dirty="0" smtClean="0">
                <a:solidFill>
                  <a:srgbClr val="000000"/>
                </a:solidFill>
                <a:latin typeface="+mj-lt"/>
                <a:ea typeface="黑体" pitchFamily="2" charset="-122"/>
              </a:rPr>
              <a:t>调研会</a:t>
            </a:r>
            <a:endParaRPr lang="zh-CN" altLang="en-US" sz="1200" b="1" kern="1200" dirty="0">
              <a:solidFill>
                <a:srgbClr val="000000"/>
              </a:solidFill>
              <a:latin typeface="+mj-lt"/>
              <a:ea typeface="黑体" pitchFamily="2" charset="-122"/>
            </a:endParaRPr>
          </a:p>
        </p:txBody>
      </p:sp>
      <p:sp>
        <p:nvSpPr>
          <p:cNvPr id="77" name="TextBox 29"/>
          <p:cNvSpPr txBox="1">
            <a:spLocks noChangeArrowheads="1"/>
          </p:cNvSpPr>
          <p:nvPr/>
        </p:nvSpPr>
        <p:spPr bwMode="auto">
          <a:xfrm>
            <a:off x="3508843" y="3814902"/>
            <a:ext cx="2034889" cy="427809"/>
          </a:xfrm>
          <a:prstGeom prst="rect">
            <a:avLst/>
          </a:prstGeom>
          <a:noFill/>
          <a:ln w="9525">
            <a:noFill/>
            <a:miter lim="800000"/>
            <a:headEnd/>
            <a:tailEnd/>
          </a:ln>
        </p:spPr>
        <p:txBody>
          <a:bodyPr wrap="square">
            <a:spAutoFit/>
          </a:bodyPr>
          <a:lstStyle/>
          <a:p>
            <a:pPr marL="117500" indent="-117500" algn="l" defTabSz="914400">
              <a:lnSpc>
                <a:spcPct val="90000"/>
              </a:lnSpc>
              <a:spcBef>
                <a:spcPct val="0"/>
              </a:spcBef>
              <a:spcAft>
                <a:spcPct val="0"/>
              </a:spcAft>
              <a:buClr>
                <a:srgbClr val="000000"/>
              </a:buClr>
              <a:buFont typeface="Arial"/>
              <a:buChar char="•"/>
            </a:pPr>
            <a:r>
              <a:rPr lang="zh-CN" altLang="en-US" sz="1200" b="0" i="0">
                <a:solidFill>
                  <a:srgbClr val="000000"/>
                </a:solidFill>
                <a:latin typeface="+mj-lt"/>
                <a:ea typeface="黑体" pitchFamily="2" charset="-122"/>
              </a:rPr>
              <a:t>战略</a:t>
            </a:r>
          </a:p>
          <a:p>
            <a:pPr marL="117500" indent="-117500" algn="l" defTabSz="914400">
              <a:lnSpc>
                <a:spcPct val="90000"/>
              </a:lnSpc>
              <a:spcBef>
                <a:spcPct val="0"/>
              </a:spcBef>
              <a:spcAft>
                <a:spcPct val="0"/>
              </a:spcAft>
              <a:buClr>
                <a:srgbClr val="000000"/>
              </a:buClr>
              <a:buFont typeface="Arial"/>
              <a:buChar char="•"/>
            </a:pPr>
            <a:r>
              <a:rPr lang="zh-CN" altLang="en-US" sz="1200" b="1" i="0" kern="1200" smtClean="0">
                <a:solidFill>
                  <a:srgbClr val="000000"/>
                </a:solidFill>
                <a:latin typeface="+mj-lt"/>
                <a:ea typeface="黑体" pitchFamily="2" charset="-122"/>
              </a:rPr>
              <a:t>评估</a:t>
            </a:r>
            <a:endParaRPr lang="zh-CN" altLang="en-US" sz="1200" b="1" i="0" kern="1200">
              <a:solidFill>
                <a:srgbClr val="000000"/>
              </a:solidFill>
              <a:latin typeface="+mj-lt"/>
              <a:ea typeface="黑体" pitchFamily="2" charset="-122"/>
            </a:endParaRPr>
          </a:p>
        </p:txBody>
      </p:sp>
      <p:sp>
        <p:nvSpPr>
          <p:cNvPr id="78" name="TextBox 30"/>
          <p:cNvSpPr txBox="1">
            <a:spLocks noChangeArrowheads="1"/>
          </p:cNvSpPr>
          <p:nvPr/>
        </p:nvSpPr>
        <p:spPr bwMode="auto">
          <a:xfrm>
            <a:off x="4103011" y="2840247"/>
            <a:ext cx="1072730" cy="590931"/>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zh-CN" altLang="en-US" sz="1200" b="1" i="0" kern="1200" smtClean="0">
                <a:solidFill>
                  <a:srgbClr val="000000"/>
                </a:solidFill>
                <a:latin typeface="+mj-lt"/>
                <a:ea typeface="黑体" pitchFamily="2" charset="-122"/>
              </a:rPr>
              <a:t>前期试用</a:t>
            </a:r>
          </a:p>
          <a:p>
            <a:pPr marL="117500" indent="-117500" algn="l" defTabSz="914400">
              <a:lnSpc>
                <a:spcPct val="90000"/>
              </a:lnSpc>
              <a:spcBef>
                <a:spcPct val="0"/>
              </a:spcBef>
              <a:spcAft>
                <a:spcPct val="0"/>
              </a:spcAft>
              <a:buClr>
                <a:srgbClr val="000000"/>
              </a:buClr>
              <a:buFont typeface="Arial"/>
              <a:buChar char="•"/>
            </a:pPr>
            <a:r>
              <a:rPr lang="zh-CN" altLang="en-US" sz="1200" b="0" i="0" smtClean="0">
                <a:solidFill>
                  <a:srgbClr val="000000"/>
                </a:solidFill>
                <a:latin typeface="+mj-lt"/>
                <a:ea typeface="黑体" pitchFamily="2" charset="-122"/>
              </a:rPr>
              <a:t>计划</a:t>
            </a:r>
            <a:r>
              <a:rPr lang="zh-CN" altLang="en-US" sz="1200" b="0" i="0">
                <a:solidFill>
                  <a:srgbClr val="000000"/>
                </a:solidFill>
                <a:latin typeface="+mj-lt"/>
                <a:ea typeface="黑体" pitchFamily="2" charset="-122"/>
              </a:rPr>
              <a:t>和设计</a:t>
            </a:r>
          </a:p>
          <a:p>
            <a:pPr marL="117500" indent="-117500" algn="l" defTabSz="914400">
              <a:lnSpc>
                <a:spcPct val="90000"/>
              </a:lnSpc>
              <a:spcBef>
                <a:spcPct val="0"/>
              </a:spcBef>
              <a:spcAft>
                <a:spcPct val="0"/>
              </a:spcAft>
              <a:buClr>
                <a:srgbClr val="000000"/>
              </a:buClr>
              <a:buFont typeface="Arial"/>
              <a:buChar char="•"/>
            </a:pPr>
            <a:r>
              <a:rPr lang="zh-CN" altLang="en-US" sz="1200" b="1" i="0" kern="1200" smtClean="0">
                <a:solidFill>
                  <a:srgbClr val="000000"/>
                </a:solidFill>
                <a:latin typeface="+mj-lt"/>
                <a:ea typeface="黑体" pitchFamily="2" charset="-122"/>
              </a:rPr>
              <a:t>实施和迁移</a:t>
            </a:r>
            <a:endParaRPr lang="zh-CN" altLang="en-US" sz="1200" b="1" kern="1200">
              <a:solidFill>
                <a:srgbClr val="000000"/>
              </a:solidFill>
              <a:latin typeface="+mj-lt"/>
              <a:ea typeface="黑体" pitchFamily="2" charset="-122"/>
            </a:endParaRPr>
          </a:p>
        </p:txBody>
      </p:sp>
      <p:sp>
        <p:nvSpPr>
          <p:cNvPr id="79" name="AutoShape 9"/>
          <p:cNvSpPr>
            <a:spLocks noChangeArrowheads="1"/>
          </p:cNvSpPr>
          <p:nvPr/>
        </p:nvSpPr>
        <p:spPr bwMode="auto">
          <a:xfrm>
            <a:off x="2244086" y="1979977"/>
            <a:ext cx="2055628" cy="691116"/>
          </a:xfrm>
          <a:prstGeom prst="roundRect">
            <a:avLst>
              <a:gd name="adj" fmla="val 16667"/>
            </a:avLst>
          </a:prstGeom>
          <a:gradFill flip="none" rotWithShape="1">
            <a:gsLst>
              <a:gs pos="0">
                <a:schemeClr val="accent6"/>
              </a:gs>
              <a:gs pos="100000">
                <a:schemeClr val="accent6">
                  <a:lumMod val="20000"/>
                  <a:lumOff val="80000"/>
                </a:schemeClr>
              </a:gs>
            </a:gsLst>
            <a:lin ang="16200000" scaled="0"/>
            <a:tileRect/>
          </a:gradFill>
          <a:ln w="12700" algn="ctr">
            <a:solidFill>
              <a:schemeClr val="bg1">
                <a:lumMod val="50000"/>
              </a:schemeClr>
            </a:solidFill>
            <a:round/>
            <a:headEnd/>
            <a:tailEnd/>
          </a:ln>
        </p:spPr>
        <p:txBody>
          <a:bodyPr anchor="ctr"/>
          <a:lstStyle/>
          <a:p>
            <a:pPr algn="ctr" defTabSz="914400">
              <a:lnSpc>
                <a:spcPct val="90000"/>
              </a:lnSpc>
              <a:spcBef>
                <a:spcPct val="0"/>
              </a:spcBef>
              <a:spcAft>
                <a:spcPct val="0"/>
              </a:spcAft>
              <a:buNone/>
            </a:pPr>
            <a:r>
              <a:rPr lang="zh-CN" sz="1300" b="0" i="0" dirty="0">
                <a:solidFill>
                  <a:srgbClr val="FFFFFF"/>
                </a:solidFill>
                <a:latin typeface="+mj-lt"/>
                <a:ea typeface="黑体" pitchFamily="2" charset="-122"/>
              </a:rPr>
              <a:t>运行</a:t>
            </a:r>
          </a:p>
        </p:txBody>
      </p:sp>
      <p:sp>
        <p:nvSpPr>
          <p:cNvPr id="80" name="TextBox 30"/>
          <p:cNvSpPr txBox="1">
            <a:spLocks noChangeArrowheads="1"/>
          </p:cNvSpPr>
          <p:nvPr/>
        </p:nvSpPr>
        <p:spPr bwMode="auto">
          <a:xfrm>
            <a:off x="4361736" y="2035716"/>
            <a:ext cx="1765227" cy="424732"/>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zh-CN" altLang="en-US" sz="1200" b="0" i="0" dirty="0">
                <a:solidFill>
                  <a:srgbClr val="000000"/>
                </a:solidFill>
                <a:latin typeface="+mj-lt"/>
                <a:ea typeface="黑体" pitchFamily="2" charset="-122"/>
              </a:rPr>
              <a:t>优化</a:t>
            </a:r>
          </a:p>
          <a:p>
            <a:pPr marL="117500" indent="-117500" algn="l" defTabSz="914400">
              <a:lnSpc>
                <a:spcPct val="90000"/>
              </a:lnSpc>
              <a:spcBef>
                <a:spcPct val="0"/>
              </a:spcBef>
              <a:spcAft>
                <a:spcPct val="0"/>
              </a:spcAft>
              <a:buClr>
                <a:srgbClr val="000000"/>
              </a:buClr>
              <a:buFont typeface="Arial"/>
              <a:buChar char="•"/>
            </a:pPr>
            <a:r>
              <a:rPr lang="zh-CN" altLang="en-US" sz="1200" b="1" i="0" kern="1200" dirty="0" smtClean="0">
                <a:solidFill>
                  <a:srgbClr val="000000"/>
                </a:solidFill>
                <a:latin typeface="+mj-lt"/>
                <a:ea typeface="黑体" pitchFamily="2" charset="-122"/>
              </a:rPr>
              <a:t>针对 </a:t>
            </a:r>
            <a:r>
              <a:rPr lang="en-US" altLang="zh-CN" sz="1200" b="1" i="0" kern="1200" dirty="0" smtClean="0">
                <a:solidFill>
                  <a:srgbClr val="000000"/>
                </a:solidFill>
                <a:latin typeface="+mj-lt"/>
                <a:ea typeface="黑体" pitchFamily="2" charset="-122"/>
              </a:rPr>
              <a:t>VXI </a:t>
            </a:r>
            <a:r>
              <a:rPr lang="zh-CN" altLang="en-US" sz="1200" b="1" i="0" kern="1200" dirty="0" smtClean="0">
                <a:solidFill>
                  <a:srgbClr val="000000"/>
                </a:solidFill>
                <a:latin typeface="+mj-lt"/>
                <a:ea typeface="黑体" pitchFamily="2" charset="-122"/>
              </a:rPr>
              <a:t>的联合服务</a:t>
            </a:r>
            <a:endParaRPr lang="zh-CN" altLang="en-US" sz="1200" b="1" kern="1200" dirty="0">
              <a:solidFill>
                <a:srgbClr val="000000"/>
              </a:solidFill>
              <a:latin typeface="+mj-lt"/>
              <a:ea typeface="黑体" pitchFamily="2" charset="-122"/>
            </a:endParaRPr>
          </a:p>
        </p:txBody>
      </p:sp>
      <p:sp>
        <p:nvSpPr>
          <p:cNvPr id="82" name="Freeform 14"/>
          <p:cNvSpPr>
            <a:spLocks/>
          </p:cNvSpPr>
          <p:nvPr/>
        </p:nvSpPr>
        <p:spPr bwMode="auto">
          <a:xfrm>
            <a:off x="3146149" y="3514902"/>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3" name="Freeform 14"/>
          <p:cNvSpPr>
            <a:spLocks/>
          </p:cNvSpPr>
          <p:nvPr/>
        </p:nvSpPr>
        <p:spPr bwMode="auto">
          <a:xfrm>
            <a:off x="2681857" y="4347785"/>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4" name="AutoShape 12"/>
          <p:cNvSpPr>
            <a:spLocks noChangeArrowheads="1"/>
          </p:cNvSpPr>
          <p:nvPr/>
        </p:nvSpPr>
        <p:spPr bwMode="auto">
          <a:xfrm>
            <a:off x="1282224" y="3629201"/>
            <a:ext cx="1944163" cy="739775"/>
          </a:xfrm>
          <a:prstGeom prst="roundRect">
            <a:avLst>
              <a:gd name="adj" fmla="val 16667"/>
            </a:avLst>
          </a:prstGeom>
          <a:gradFill rotWithShape="1">
            <a:gsLst>
              <a:gs pos="0">
                <a:schemeClr val="accent2">
                  <a:lumMod val="40000"/>
                  <a:lumOff val="60000"/>
                </a:schemeClr>
              </a:gs>
              <a:gs pos="100000">
                <a:schemeClr val="accent4">
                  <a:lumMod val="50000"/>
                </a:schemeClr>
              </a:gs>
            </a:gsLst>
            <a:lin ang="2700000" scaled="1"/>
          </a:gradFill>
          <a:ln w="12700" algn="ctr">
            <a:solidFill>
              <a:schemeClr val="bg1">
                <a:lumMod val="50000"/>
              </a:schemeClr>
            </a:solidFill>
            <a:round/>
            <a:headEnd/>
            <a:tailEnd/>
          </a:ln>
          <a:effectLst/>
        </p:spPr>
        <p:txBody>
          <a:bodyPr anchor="ctr"/>
          <a:lstStyle/>
          <a:p>
            <a:pPr marL="266730" indent="-266730" algn="ctr" defTabSz="914400">
              <a:lnSpc>
                <a:spcPct val="90000"/>
              </a:lnSpc>
              <a:spcBef>
                <a:spcPct val="0"/>
              </a:spcBef>
              <a:spcAft>
                <a:spcPct val="0"/>
              </a:spcAft>
              <a:buNone/>
            </a:pPr>
            <a:r>
              <a:rPr lang="zh-CN" altLang="en-GB" sz="1400" b="1" i="0" kern="1200" dirty="0" smtClean="0">
                <a:solidFill>
                  <a:srgbClr val="FFFFFF"/>
                </a:solidFill>
                <a:latin typeface="黑体" pitchFamily="2" charset="-122"/>
                <a:ea typeface="黑体" pitchFamily="2" charset="-122"/>
              </a:rPr>
              <a:t>规划</a:t>
            </a:r>
            <a:endParaRPr lang="zh-CN" altLang="en-GB" sz="1400" b="1" kern="1200" dirty="0">
              <a:solidFill>
                <a:srgbClr val="FFFFFF"/>
              </a:solidFill>
              <a:latin typeface="黑体" pitchFamily="2" charset="-122"/>
              <a:ea typeface="黑体" pitchFamily="2" charset="-122"/>
            </a:endParaRPr>
          </a:p>
        </p:txBody>
      </p:sp>
      <p:sp>
        <p:nvSpPr>
          <p:cNvPr id="85" name="AutoShape 6"/>
          <p:cNvSpPr>
            <a:spLocks noChangeArrowheads="1"/>
          </p:cNvSpPr>
          <p:nvPr/>
        </p:nvSpPr>
        <p:spPr bwMode="auto">
          <a:xfrm>
            <a:off x="597873" y="4492472"/>
            <a:ext cx="2191932" cy="739775"/>
          </a:xfrm>
          <a:prstGeom prst="roundRect">
            <a:avLst>
              <a:gd name="adj" fmla="val 16667"/>
            </a:avLst>
          </a:prstGeom>
          <a:gradFill rotWithShape="1">
            <a:gsLst>
              <a:gs pos="0">
                <a:schemeClr val="accent5">
                  <a:lumMod val="40000"/>
                  <a:lumOff val="60000"/>
                </a:schemeClr>
              </a:gs>
              <a:gs pos="100000">
                <a:schemeClr val="accent5">
                  <a:lumMod val="50000"/>
                </a:schemeClr>
              </a:gs>
            </a:gsLst>
            <a:lin ang="2700000" scaled="1"/>
          </a:gradFill>
          <a:ln w="12700" algn="ctr">
            <a:solidFill>
              <a:schemeClr val="bg1">
                <a:lumMod val="50000"/>
              </a:schemeClr>
            </a:solidFill>
            <a:round/>
            <a:headEnd/>
            <a:tailEnd/>
          </a:ln>
        </p:spPr>
        <p:txBody>
          <a:bodyPr anchor="ctr"/>
          <a:lstStyle/>
          <a:p>
            <a:pPr marL="317480" indent="-317480" algn="ctr" defTabSz="914400">
              <a:lnSpc>
                <a:spcPct val="90000"/>
              </a:lnSpc>
              <a:spcBef>
                <a:spcPct val="0"/>
              </a:spcBef>
              <a:spcAft>
                <a:spcPct val="0"/>
              </a:spcAft>
              <a:buNone/>
            </a:pPr>
            <a:r>
              <a:rPr lang="zh-CN" altLang="en-GB" sz="1400" b="1" i="0" kern="1200" dirty="0" smtClean="0">
                <a:solidFill>
                  <a:srgbClr val="FFFFFF"/>
                </a:solidFill>
                <a:latin typeface="黑体" pitchFamily="2" charset="-122"/>
                <a:ea typeface="黑体" pitchFamily="2" charset="-122"/>
              </a:rPr>
              <a:t>探索</a:t>
            </a:r>
            <a:endParaRPr lang="zh-CN" altLang="en-GB" sz="1400" b="1" kern="1200" dirty="0">
              <a:solidFill>
                <a:srgbClr val="FFFFFF"/>
              </a:solidFill>
              <a:latin typeface="黑体" pitchFamily="2" charset="-122"/>
              <a:ea typeface="黑体" pitchFamily="2" charset="-122"/>
            </a:endParaRPr>
          </a:p>
        </p:txBody>
      </p:sp>
      <p:pic>
        <p:nvPicPr>
          <p:cNvPr id="41" name="Picture 40"/>
          <p:cNvPicPr>
            <a:picLocks noChangeAspect="1"/>
          </p:cNvPicPr>
          <p:nvPr/>
        </p:nvPicPr>
        <p:blipFill rotWithShape="1">
          <a:blip r:embed="rId5" cstate="print">
            <a:extLst>
              <a:ext uri="{28A0092B-C50C-407E-A947-70E740481C1C}">
                <a14:useLocalDpi xmlns="" xmlns:a14="http://schemas.microsoft.com/office/drawing/2010/main" val="0"/>
              </a:ext>
            </a:extLst>
          </a:blip>
          <a:srcRect t="-132" r="1865" b="1486"/>
          <a:stretch/>
        </p:blipFill>
        <p:spPr>
          <a:xfrm rot="5400000">
            <a:off x="5652186" y="2696538"/>
            <a:ext cx="4305082" cy="2147455"/>
          </a:xfrm>
          <a:prstGeom prst="rect">
            <a:avLst/>
          </a:prstGeom>
        </p:spPr>
      </p:pic>
      <p:sp>
        <p:nvSpPr>
          <p:cNvPr id="2" name="TextBox 1"/>
          <p:cNvSpPr txBox="1"/>
          <p:nvPr/>
        </p:nvSpPr>
        <p:spPr>
          <a:xfrm>
            <a:off x="6815627" y="1805262"/>
            <a:ext cx="1934845" cy="2492990"/>
          </a:xfrm>
          <a:prstGeom prst="rect">
            <a:avLst/>
          </a:prstGeom>
          <a:noFill/>
        </p:spPr>
        <p:txBody>
          <a:bodyPr wrap="square" rtlCol="0">
            <a:spAutoFit/>
          </a:bodyPr>
          <a:lstStyle/>
          <a:p>
            <a:pPr marL="179405" indent="-179405" algn="l" defTabSz="914400">
              <a:spcBef>
                <a:spcPct val="75000"/>
              </a:spcBef>
              <a:buClr>
                <a:srgbClr val="652D89"/>
              </a:buClr>
              <a:buFont typeface="Arial"/>
              <a:buChar char="•"/>
            </a:pPr>
            <a:r>
              <a:rPr lang="zh-CN" altLang="en-US" sz="1200" b="0" i="0" kern="0" dirty="0">
                <a:solidFill>
                  <a:srgbClr val="652D89"/>
                </a:solidFill>
                <a:latin typeface="+mj-lt"/>
                <a:ea typeface="黑体" pitchFamily="2" charset="-122"/>
              </a:rPr>
              <a:t>确保最优用户体验 </a:t>
            </a:r>
          </a:p>
          <a:p>
            <a:pPr marL="179405" indent="-179405" algn="l" defTabSz="914400">
              <a:spcBef>
                <a:spcPct val="75000"/>
              </a:spcBef>
              <a:buClr>
                <a:srgbClr val="652D89"/>
              </a:buClr>
              <a:buFont typeface="Arial"/>
              <a:buChar char="•"/>
            </a:pPr>
            <a:r>
              <a:rPr lang="zh-CN" altLang="en-US" sz="1200" b="0" i="0" kern="0" dirty="0">
                <a:solidFill>
                  <a:srgbClr val="652D89"/>
                </a:solidFill>
                <a:latin typeface="+mj-lt"/>
                <a:ea typeface="黑体" pitchFamily="2" charset="-122"/>
              </a:rPr>
              <a:t>最小化风险并加速创造价值的时间</a:t>
            </a:r>
          </a:p>
          <a:p>
            <a:pPr marL="179405" indent="-179405" algn="l" defTabSz="914400">
              <a:spcBef>
                <a:spcPct val="75000"/>
              </a:spcBef>
              <a:buClr>
                <a:srgbClr val="652D89"/>
              </a:buClr>
              <a:buFont typeface="Arial"/>
              <a:buChar char="•"/>
            </a:pPr>
            <a:r>
              <a:rPr lang="zh-CN" altLang="en-US" sz="1200" b="0" i="0" kern="0" dirty="0">
                <a:solidFill>
                  <a:srgbClr val="652D89"/>
                </a:solidFill>
                <a:latin typeface="+mj-lt"/>
                <a:ea typeface="黑体" pitchFamily="2" charset="-122"/>
              </a:rPr>
              <a:t>设计中集成安全性、协调性和自动化</a:t>
            </a:r>
          </a:p>
          <a:p>
            <a:pPr marL="179405" indent="-179405" algn="l" defTabSz="914400">
              <a:spcBef>
                <a:spcPct val="75000"/>
              </a:spcBef>
              <a:buClr>
                <a:srgbClr val="652D89"/>
              </a:buClr>
              <a:buFont typeface="Arial"/>
              <a:buChar char="•"/>
            </a:pPr>
            <a:r>
              <a:rPr lang="zh-CN" altLang="en-US" sz="1200" b="0" i="0" kern="0" dirty="0">
                <a:solidFill>
                  <a:srgbClr val="652D89"/>
                </a:solidFill>
                <a:latin typeface="+mj-lt"/>
                <a:ea typeface="黑体" pitchFamily="2" charset="-122"/>
              </a:rPr>
              <a:t>用于重组当前 </a:t>
            </a:r>
            <a:r>
              <a:rPr lang="en-US" altLang="zh-CN" sz="1200" b="0" i="0" kern="0" dirty="0">
                <a:solidFill>
                  <a:srgbClr val="652D89"/>
                </a:solidFill>
                <a:latin typeface="+mj-lt"/>
                <a:ea typeface="黑体" pitchFamily="2" charset="-122"/>
              </a:rPr>
              <a:t>IT </a:t>
            </a:r>
            <a:r>
              <a:rPr lang="zh-CN" altLang="en-US" sz="1200" b="0" i="0" kern="0" dirty="0">
                <a:solidFill>
                  <a:srgbClr val="652D89"/>
                </a:solidFill>
                <a:latin typeface="+mj-lt"/>
                <a:ea typeface="黑体" pitchFamily="2" charset="-122"/>
              </a:rPr>
              <a:t>运营模式的服务管理蓝图</a:t>
            </a:r>
          </a:p>
          <a:p>
            <a:pPr marL="179405" indent="-179405" algn="l" defTabSz="914400">
              <a:spcBef>
                <a:spcPct val="75000"/>
              </a:spcBef>
              <a:spcAft>
                <a:spcPts val="0"/>
              </a:spcAft>
              <a:buClr>
                <a:srgbClr val="652D89"/>
              </a:buClr>
              <a:buFont typeface="Arial"/>
              <a:buChar char="•"/>
            </a:pPr>
            <a:r>
              <a:rPr lang="zh-CN" altLang="en-US" sz="1200" b="0" i="0" kern="0" dirty="0">
                <a:solidFill>
                  <a:srgbClr val="652D89"/>
                </a:solidFill>
                <a:latin typeface="+mj-lt"/>
                <a:ea typeface="黑体" pitchFamily="2" charset="-122"/>
              </a:rPr>
              <a:t>用于合理分配最适合新环境的使用案例和目标应用的路线图</a:t>
            </a:r>
          </a:p>
        </p:txBody>
      </p:sp>
      <p:sp>
        <p:nvSpPr>
          <p:cNvPr id="32" name="Round Same Side Corner Rectangle 31"/>
          <p:cNvSpPr/>
          <p:nvPr/>
        </p:nvSpPr>
        <p:spPr>
          <a:xfrm>
            <a:off x="306917" y="1665106"/>
            <a:ext cx="6349999" cy="1234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lide(fromLeft)">
                                      <p:cBhvr>
                                        <p:cTn id="20" dur="500"/>
                                        <p:tgtEl>
                                          <p:spTgt spid="34"/>
                                        </p:tgtEl>
                                      </p:cBhvr>
                                    </p:animEffect>
                                  </p:childTnLst>
                                </p:cTn>
                              </p:par>
                              <p:par>
                                <p:cTn id="21" presetID="22" presetClass="entr" presetSubtype="8" fill="hold" grpId="1"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down)">
                                      <p:cBhvr>
                                        <p:cTn id="30" dur="500"/>
                                        <p:tgtEl>
                                          <p:spTgt spid="8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9" grpId="0" animBg="1"/>
      <p:bldP spid="71" grpId="0" animBg="1"/>
      <p:bldP spid="72" grpId="0" animBg="1"/>
      <p:bldP spid="79" grpId="0" animBg="1"/>
      <p:bldP spid="82" grpId="0" animBg="1"/>
      <p:bldP spid="83" grpId="0" animBg="1"/>
      <p:bldP spid="84" grpId="0" animBg="1"/>
      <p:bldP spid="85"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gserda\Documents\Edu Photos\AM62290.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7" name="Round Same Side Corner Rectangle 6"/>
          <p:cNvSpPr/>
          <p:nvPr/>
        </p:nvSpPr>
        <p:spPr>
          <a:xfrm rot="5400000">
            <a:off x="3558540" y="-1628139"/>
            <a:ext cx="1188720" cy="8305801"/>
          </a:xfrm>
          <a:prstGeom prst="round2SameRect">
            <a:avLst>
              <a:gd name="adj1" fmla="val 25160"/>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zh-CN" altLang="en-US" sz="3600" b="0" i="0">
                <a:solidFill>
                  <a:srgbClr val="FFFFFF"/>
                </a:solidFill>
                <a:latin typeface="+mj-lt"/>
                <a:ea typeface="黑体" pitchFamily="2" charset="-122"/>
              </a:rPr>
              <a:t>教育</a:t>
            </a:r>
            <a:r>
              <a:rPr lang="zh-CN" altLang="en-US" sz="3600" b="0" i="0" kern="1200">
                <a:solidFill>
                  <a:srgbClr val="FFFFFF"/>
                </a:solidFill>
                <a:latin typeface="+mj-lt"/>
                <a:ea typeface="黑体" pitchFamily="2" charset="-122"/>
              </a:rPr>
              <a:t>逐渐社会化</a:t>
            </a:r>
          </a:p>
        </p:txBody>
      </p:sp>
      <p:sp>
        <p:nvSpPr>
          <p:cNvPr id="8" name="Round Same Side Corner Rectangle 7"/>
          <p:cNvSpPr/>
          <p:nvPr/>
        </p:nvSpPr>
        <p:spPr>
          <a:xfrm rot="16200000">
            <a:off x="5501639" y="1070610"/>
            <a:ext cx="1188720" cy="6095999"/>
          </a:xfrm>
          <a:prstGeom prst="round2SameRect">
            <a:avLst>
              <a:gd name="adj1" fmla="val 235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zh-CN" altLang="en-US" sz="3600" b="0" i="0" kern="1200">
                <a:solidFill>
                  <a:srgbClr val="FFFFFF"/>
                </a:solidFill>
                <a:latin typeface="+mj-lt"/>
                <a:ea typeface="黑体" pitchFamily="2" charset="-122"/>
              </a:rPr>
              <a:t>视频已无所不在</a:t>
            </a:r>
          </a:p>
        </p:txBody>
      </p:sp>
      <p:sp>
        <p:nvSpPr>
          <p:cNvPr id="9" name="Round Same Side Corner Rectangle 8"/>
          <p:cNvSpPr/>
          <p:nvPr/>
        </p:nvSpPr>
        <p:spPr>
          <a:xfrm rot="5400000">
            <a:off x="3079983" y="1968265"/>
            <a:ext cx="1188720" cy="7386790"/>
          </a:xfrm>
          <a:prstGeom prst="round2SameRect">
            <a:avLst>
              <a:gd name="adj1" fmla="val 243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zh-CN" altLang="en-US" sz="3600" b="0" i="0" kern="1200">
                <a:solidFill>
                  <a:srgbClr val="FFFFFF"/>
                </a:solidFill>
                <a:latin typeface="+mj-lt"/>
                <a:ea typeface="黑体" pitchFamily="2" charset="-122"/>
              </a:rPr>
              <a:t>云计算的兴起</a:t>
            </a:r>
          </a:p>
        </p:txBody>
      </p:sp>
      <p:sp>
        <p:nvSpPr>
          <p:cNvPr id="10" name="Round Same Side Corner Rectangle 9"/>
          <p:cNvSpPr/>
          <p:nvPr/>
        </p:nvSpPr>
        <p:spPr>
          <a:xfrm rot="16200000">
            <a:off x="5184715" y="-2460684"/>
            <a:ext cx="1190418" cy="6728147"/>
          </a:xfrm>
          <a:prstGeom prst="round2SameRect">
            <a:avLst>
              <a:gd name="adj1" fmla="val 21412"/>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zh-CN" altLang="en-US" sz="3600" b="0" i="0" kern="1200">
                <a:solidFill>
                  <a:srgbClr val="FFFFFF"/>
                </a:solidFill>
                <a:latin typeface="+mj-lt"/>
                <a:ea typeface="黑体" pitchFamily="2" charset="-122"/>
              </a:rPr>
              <a:t>移动设备急剧增加</a:t>
            </a:r>
          </a:p>
        </p:txBody>
      </p:sp>
      <p:sp>
        <p:nvSpPr>
          <p:cNvPr id="11" name="Round Same Side Corner Rectangle 10"/>
          <p:cNvSpPr/>
          <p:nvPr/>
        </p:nvSpPr>
        <p:spPr>
          <a:xfrm rot="16200000">
            <a:off x="5501641" y="1070611"/>
            <a:ext cx="1188720" cy="6096002"/>
          </a:xfrm>
          <a:prstGeom prst="round2SameRect">
            <a:avLst>
              <a:gd name="adj1" fmla="val 235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srgbClr val="FFFFFF"/>
              </a:solidFill>
              <a:latin typeface="+mj-lt"/>
              <a:ea typeface="黑体" pitchFamily="2" charset="-122"/>
            </a:endParaRPr>
          </a:p>
        </p:txBody>
      </p:sp>
      <p:sp>
        <p:nvSpPr>
          <p:cNvPr id="12" name="Round Same Side Corner Rectangle 11"/>
          <p:cNvSpPr/>
          <p:nvPr/>
        </p:nvSpPr>
        <p:spPr>
          <a:xfrm rot="5400000">
            <a:off x="3079983" y="1968265"/>
            <a:ext cx="1188720" cy="7386790"/>
          </a:xfrm>
          <a:prstGeom prst="round2SameRect">
            <a:avLst>
              <a:gd name="adj1" fmla="val 243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srgbClr val="FFFFFF"/>
              </a:solidFill>
              <a:latin typeface="+mj-lt"/>
              <a:ea typeface="黑体" pitchFamily="2" charset="-122"/>
            </a:endParaRPr>
          </a:p>
        </p:txBody>
      </p:sp>
      <p:sp>
        <p:nvSpPr>
          <p:cNvPr id="14" name="Round Same Side Corner Rectangle 13"/>
          <p:cNvSpPr/>
          <p:nvPr/>
        </p:nvSpPr>
        <p:spPr>
          <a:xfrm rot="16200000">
            <a:off x="5183290" y="-2457738"/>
            <a:ext cx="1190418" cy="6728147"/>
          </a:xfrm>
          <a:prstGeom prst="round2SameRect">
            <a:avLst>
              <a:gd name="adj1" fmla="val 21412"/>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srgbClr val="FFFFFF"/>
              </a:solidFill>
              <a:latin typeface="+mj-lt"/>
              <a:ea typeface="黑体" pitchFamily="2" charset="-122"/>
            </a:endParaRPr>
          </a:p>
        </p:txBody>
      </p:sp>
      <p:grpSp>
        <p:nvGrpSpPr>
          <p:cNvPr id="2" name="Group 14"/>
          <p:cNvGrpSpPr/>
          <p:nvPr/>
        </p:nvGrpSpPr>
        <p:grpSpPr>
          <a:xfrm>
            <a:off x="494901" y="1931636"/>
            <a:ext cx="3908152" cy="1162704"/>
            <a:chOff x="698500" y="1525236"/>
            <a:chExt cx="3470384" cy="1162704"/>
          </a:xfrm>
        </p:grpSpPr>
        <p:sp>
          <p:nvSpPr>
            <p:cNvPr id="16" name="Rounded Rectangular Callout 15"/>
            <p:cNvSpPr/>
            <p:nvPr/>
          </p:nvSpPr>
          <p:spPr>
            <a:xfrm>
              <a:off x="698500" y="1667841"/>
              <a:ext cx="3470384" cy="897560"/>
            </a:xfrm>
            <a:prstGeom prst="wedgeRoundRectCallout">
              <a:avLst>
                <a:gd name="adj1" fmla="val -443"/>
                <a:gd name="adj2" fmla="val 86491"/>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17" name="Rectangle 8"/>
            <p:cNvSpPr>
              <a:spLocks/>
            </p:cNvSpPr>
            <p:nvPr/>
          </p:nvSpPr>
          <p:spPr bwMode="auto">
            <a:xfrm>
              <a:off x="794619" y="1525236"/>
              <a:ext cx="3374264"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a:t>
              </a:r>
              <a:r>
                <a:rPr lang="en-US" altLang="zh-CN" sz="1600" b="0" i="0" dirty="0">
                  <a:solidFill>
                    <a:srgbClr val="FFFFFF"/>
                  </a:solidFill>
                  <a:latin typeface="+mj-lt"/>
                  <a:ea typeface="黑体" pitchFamily="2" charset="-122"/>
                  <a:cs typeface="Helvetica"/>
                </a:rPr>
                <a:t>65% </a:t>
              </a:r>
              <a:r>
                <a:rPr lang="zh-CN" altLang="en-US" sz="1600" b="0" i="0" dirty="0">
                  <a:solidFill>
                    <a:srgbClr val="FFFFFF"/>
                  </a:solidFill>
                  <a:latin typeface="+mj-lt"/>
                  <a:ea typeface="黑体" pitchFamily="2" charset="-122"/>
                  <a:cs typeface="Helvetica"/>
                </a:rPr>
                <a:t>的公司部署了至少一个企业社交软件工具。</a:t>
              </a:r>
              <a:r>
                <a:rPr lang="zh-CN" altLang="en-US" sz="1600" b="0" i="0" dirty="0" smtClean="0">
                  <a:solidFill>
                    <a:srgbClr val="FFFFFF"/>
                  </a:solidFill>
                  <a:latin typeface="+mj-lt"/>
                  <a:ea typeface="黑体" pitchFamily="2" charset="-122"/>
                  <a:cs typeface="Helvetica"/>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3" name="Group 17"/>
          <p:cNvGrpSpPr/>
          <p:nvPr/>
        </p:nvGrpSpPr>
        <p:grpSpPr>
          <a:xfrm>
            <a:off x="457202" y="5144948"/>
            <a:ext cx="3289298" cy="1019012"/>
            <a:chOff x="698500" y="1566810"/>
            <a:chExt cx="3124200" cy="1121129"/>
          </a:xfrm>
        </p:grpSpPr>
        <p:sp>
          <p:nvSpPr>
            <p:cNvPr id="19" name="Rounded Rectangular Callout 18"/>
            <p:cNvSpPr/>
            <p:nvPr/>
          </p:nvSpPr>
          <p:spPr>
            <a:xfrm>
              <a:off x="698500" y="1576034"/>
              <a:ext cx="3124200" cy="1111905"/>
            </a:xfrm>
            <a:prstGeom prst="wedgeRoundRectCallout">
              <a:avLst>
                <a:gd name="adj1" fmla="val -4251"/>
                <a:gd name="adj2" fmla="val 82610"/>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20" name="Rectangle 8"/>
            <p:cNvSpPr>
              <a:spLocks/>
            </p:cNvSpPr>
            <p:nvPr/>
          </p:nvSpPr>
          <p:spPr bwMode="auto">
            <a:xfrm>
              <a:off x="920188" y="1566810"/>
              <a:ext cx="2640189" cy="1121129"/>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a:t>
              </a:r>
              <a:r>
                <a:rPr lang="zh-CN" altLang="en-US" sz="1600" b="0" i="0" kern="1200" dirty="0">
                  <a:solidFill>
                    <a:srgbClr val="FFFFFF"/>
                  </a:solidFill>
                  <a:latin typeface="+mj-lt"/>
                  <a:ea typeface="黑体" pitchFamily="2" charset="-122"/>
                </a:rPr>
                <a:t>到 </a:t>
              </a:r>
              <a:r>
                <a:rPr lang="en-US" altLang="zh-CN" sz="1600" b="0" i="0" kern="1200" dirty="0">
                  <a:solidFill>
                    <a:srgbClr val="FFFFFF"/>
                  </a:solidFill>
                  <a:latin typeface="+mj-lt"/>
                  <a:ea typeface="黑体" pitchFamily="2" charset="-122"/>
                </a:rPr>
                <a:t>2013 </a:t>
              </a:r>
              <a:r>
                <a:rPr lang="zh-CN" altLang="en-US" sz="1600" b="0" i="0" kern="1200" dirty="0">
                  <a:solidFill>
                    <a:srgbClr val="FFFFFF"/>
                  </a:solidFill>
                  <a:latin typeface="+mj-lt"/>
                  <a:ea typeface="黑体" pitchFamily="2" charset="-122"/>
                </a:rPr>
                <a:t>年，</a:t>
              </a:r>
              <a:r>
                <a:rPr lang="en-US" altLang="zh-CN" sz="1600" b="0" i="0" dirty="0">
                  <a:solidFill>
                    <a:srgbClr val="FFFFFF"/>
                  </a:solidFill>
                  <a:latin typeface="+mj-lt"/>
                  <a:ea typeface="黑体" pitchFamily="2" charset="-122"/>
                  <a:cs typeface="Helvetica"/>
                </a:rPr>
                <a:t>20% </a:t>
              </a:r>
              <a:r>
                <a:rPr lang="zh-CN" altLang="en-US" sz="1600" b="0" i="0" dirty="0">
                  <a:solidFill>
                    <a:srgbClr val="FFFFFF"/>
                  </a:solidFill>
                  <a:latin typeface="+mj-lt"/>
                  <a:ea typeface="黑体" pitchFamily="2" charset="-122"/>
                  <a:cs typeface="Helvetica"/>
                </a:rPr>
                <a:t>的专业 </a:t>
              </a:r>
              <a:r>
                <a:rPr lang="en-US" altLang="zh-CN" sz="1600" b="0" i="0" dirty="0">
                  <a:solidFill>
                    <a:srgbClr val="FFFFFF"/>
                  </a:solidFill>
                  <a:latin typeface="+mj-lt"/>
                  <a:ea typeface="黑体" pitchFamily="2" charset="-122"/>
                  <a:cs typeface="Helvetica"/>
                </a:rPr>
                <a:t>PC </a:t>
              </a:r>
              <a:r>
                <a:rPr lang="zh-CN" altLang="en-US" sz="1600" b="0" i="0" dirty="0">
                  <a:solidFill>
                    <a:srgbClr val="FFFFFF"/>
                  </a:solidFill>
                  <a:latin typeface="+mj-lt"/>
                  <a:ea typeface="黑体" pitchFamily="2" charset="-122"/>
                </a:rPr>
                <a:t>都将由托管的虚拟桌面模型管理。</a:t>
              </a:r>
              <a:r>
                <a:rPr lang="zh-CN" altLang="en-US" sz="1600" b="0" i="0" dirty="0" smtClean="0">
                  <a:solidFill>
                    <a:srgbClr val="FFFFFF"/>
                  </a:solidFill>
                  <a:latin typeface="+mj-lt"/>
                  <a:ea typeface="黑体" pitchFamily="2" charset="-122"/>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4" name="Group 20"/>
          <p:cNvGrpSpPr/>
          <p:nvPr/>
        </p:nvGrpSpPr>
        <p:grpSpPr>
          <a:xfrm>
            <a:off x="6515101" y="3638549"/>
            <a:ext cx="2463801" cy="971551"/>
            <a:chOff x="6504940" y="2611084"/>
            <a:chExt cx="2956560" cy="1111905"/>
          </a:xfrm>
        </p:grpSpPr>
        <p:sp>
          <p:nvSpPr>
            <p:cNvPr id="22" name="Rounded Rectangular Callout 21"/>
            <p:cNvSpPr/>
            <p:nvPr/>
          </p:nvSpPr>
          <p:spPr>
            <a:xfrm>
              <a:off x="6504940" y="2611084"/>
              <a:ext cx="2956560" cy="1111905"/>
            </a:xfrm>
            <a:prstGeom prst="wedgeRoundRectCallout">
              <a:avLst>
                <a:gd name="adj1" fmla="val 37941"/>
                <a:gd name="adj2" fmla="val 94005"/>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23" name="Rectangle 8"/>
            <p:cNvSpPr>
              <a:spLocks/>
            </p:cNvSpPr>
            <p:nvPr/>
          </p:nvSpPr>
          <p:spPr bwMode="auto">
            <a:xfrm>
              <a:off x="6712880" y="2673349"/>
              <a:ext cx="2723280"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“到 </a:t>
              </a:r>
              <a:r>
                <a:rPr lang="en-US" altLang="zh-CN" sz="1600" b="0" i="0" dirty="0">
                  <a:solidFill>
                    <a:srgbClr val="FFFFFF"/>
                  </a:solidFill>
                  <a:latin typeface="+mj-lt"/>
                  <a:ea typeface="黑体" pitchFamily="2" charset="-122"/>
                  <a:cs typeface="Helvetica"/>
                </a:rPr>
                <a:t>2013 </a:t>
              </a:r>
              <a:r>
                <a:rPr lang="zh-CN" altLang="en-US" sz="1600" b="0" i="0" dirty="0">
                  <a:solidFill>
                    <a:srgbClr val="FFFFFF"/>
                  </a:solidFill>
                  <a:latin typeface="+mj-lt"/>
                  <a:ea typeface="黑体" pitchFamily="2" charset="-122"/>
                  <a:cs typeface="Helvetica"/>
                </a:rPr>
                <a:t>年，视频将占据网络数据流量的 </a:t>
              </a:r>
              <a:r>
                <a:rPr lang="en-US" altLang="zh-CN" sz="1600" b="0" i="0" dirty="0">
                  <a:solidFill>
                    <a:srgbClr val="FFFFFF"/>
                  </a:solidFill>
                  <a:latin typeface="+mj-lt"/>
                  <a:ea typeface="黑体" pitchFamily="2" charset="-122"/>
                  <a:cs typeface="Helvetica"/>
                </a:rPr>
                <a:t>90% </a:t>
              </a:r>
              <a:r>
                <a:rPr lang="zh-CN" altLang="en-US" sz="1600" b="0" i="0" dirty="0">
                  <a:solidFill>
                    <a:srgbClr val="FFFFFF"/>
                  </a:solidFill>
                  <a:latin typeface="+mj-lt"/>
                  <a:ea typeface="黑体" pitchFamily="2" charset="-122"/>
                  <a:cs typeface="Helvetica"/>
                </a:rPr>
                <a:t>以上。</a:t>
              </a:r>
              <a:r>
                <a:rPr lang="zh-CN" altLang="en-US" sz="1600" b="0" i="0" dirty="0" smtClean="0">
                  <a:solidFill>
                    <a:srgbClr val="FFFFFF"/>
                  </a:solidFill>
                  <a:latin typeface="+mj-lt"/>
                  <a:ea typeface="黑体" pitchFamily="2" charset="-122"/>
                  <a:cs typeface="Helvetica"/>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5" name="Group 23"/>
          <p:cNvGrpSpPr/>
          <p:nvPr/>
        </p:nvGrpSpPr>
        <p:grpSpPr>
          <a:xfrm>
            <a:off x="4826000" y="2033235"/>
            <a:ext cx="3365501" cy="938566"/>
            <a:chOff x="698500" y="1525236"/>
            <a:chExt cx="3124200" cy="1162704"/>
          </a:xfrm>
        </p:grpSpPr>
        <p:sp>
          <p:nvSpPr>
            <p:cNvPr id="25" name="Rounded Rectangular Callout 24"/>
            <p:cNvSpPr/>
            <p:nvPr/>
          </p:nvSpPr>
          <p:spPr>
            <a:xfrm>
              <a:off x="698500" y="1576034"/>
              <a:ext cx="3124200" cy="1111905"/>
            </a:xfrm>
            <a:prstGeom prst="wedgeRoundRectCallout">
              <a:avLst>
                <a:gd name="adj1" fmla="val -42893"/>
                <a:gd name="adj2" fmla="val 88944"/>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26"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a:t>
              </a:r>
              <a:r>
                <a:rPr lang="zh-CN" altLang="en-US" sz="1600" b="0" i="0" kern="1200" dirty="0">
                  <a:solidFill>
                    <a:srgbClr val="FFFFFF"/>
                  </a:solidFill>
                  <a:latin typeface="+mj-lt"/>
                  <a:ea typeface="黑体" pitchFamily="2" charset="-122"/>
                </a:rPr>
                <a:t>人们在 </a:t>
              </a:r>
              <a:r>
                <a:rPr lang="en-US" altLang="zh-CN" sz="1600" b="0" i="0" kern="1200" dirty="0" err="1">
                  <a:solidFill>
                    <a:srgbClr val="FFFFFF"/>
                  </a:solidFill>
                  <a:latin typeface="+mj-lt"/>
                  <a:ea typeface="黑体" pitchFamily="2" charset="-122"/>
                </a:rPr>
                <a:t>Facebook</a:t>
              </a:r>
              <a:r>
                <a:rPr lang="en-US" altLang="zh-CN" sz="1600" b="0" i="0" kern="1200" dirty="0">
                  <a:solidFill>
                    <a:srgbClr val="FFFFFF"/>
                  </a:solidFill>
                  <a:latin typeface="+mj-lt"/>
                  <a:ea typeface="黑体" pitchFamily="2" charset="-122"/>
                </a:rPr>
                <a:t> </a:t>
              </a:r>
              <a:r>
                <a:rPr lang="zh-CN" altLang="en-US" sz="1600" b="0" i="0" kern="1200" dirty="0">
                  <a:solidFill>
                    <a:srgbClr val="FFFFFF"/>
                  </a:solidFill>
                  <a:latin typeface="+mj-lt"/>
                  <a:ea typeface="黑体" pitchFamily="2" charset="-122"/>
                </a:rPr>
                <a:t>上花的时间比其他任何网站都多。</a:t>
              </a:r>
              <a:r>
                <a:rPr lang="zh-CN" altLang="en-US" sz="1600" b="0" i="0" dirty="0" smtClean="0">
                  <a:solidFill>
                    <a:srgbClr val="FFFFFF"/>
                  </a:solidFill>
                  <a:latin typeface="+mj-lt"/>
                  <a:ea typeface="黑体" pitchFamily="2" charset="-122"/>
                  <a:cs typeface="Helvetica"/>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6" name="Group 26"/>
          <p:cNvGrpSpPr/>
          <p:nvPr/>
        </p:nvGrpSpPr>
        <p:grpSpPr>
          <a:xfrm>
            <a:off x="5715000" y="364677"/>
            <a:ext cx="3272008" cy="1070423"/>
            <a:chOff x="698500" y="1525238"/>
            <a:chExt cx="3124200" cy="1162702"/>
          </a:xfrm>
        </p:grpSpPr>
        <p:sp>
          <p:nvSpPr>
            <p:cNvPr id="28" name="Rounded Rectangular Callout 27"/>
            <p:cNvSpPr/>
            <p:nvPr/>
          </p:nvSpPr>
          <p:spPr>
            <a:xfrm>
              <a:off x="698500" y="1571972"/>
              <a:ext cx="3124200" cy="1088378"/>
            </a:xfrm>
            <a:prstGeom prst="wedgeRoundRectCallout">
              <a:avLst>
                <a:gd name="adj1" fmla="val 42777"/>
                <a:gd name="adj2" fmla="val 84208"/>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29" name="Rectangle 8"/>
            <p:cNvSpPr>
              <a:spLocks/>
            </p:cNvSpPr>
            <p:nvPr/>
          </p:nvSpPr>
          <p:spPr bwMode="auto">
            <a:xfrm>
              <a:off x="794618" y="1525238"/>
              <a:ext cx="2957079" cy="1162702"/>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“安卓是排名第 </a:t>
              </a:r>
              <a:r>
                <a:rPr lang="en-US" altLang="zh-CN" sz="1600" b="0" i="0" dirty="0">
                  <a:solidFill>
                    <a:srgbClr val="FFFFFF"/>
                  </a:solidFill>
                  <a:latin typeface="+mj-lt"/>
                  <a:ea typeface="黑体" pitchFamily="2" charset="-122"/>
                  <a:cs typeface="Helvetica"/>
                </a:rPr>
                <a:t>1 </a:t>
              </a:r>
              <a:r>
                <a:rPr lang="zh-CN" altLang="en-US" sz="1600" b="0" i="0" dirty="0">
                  <a:solidFill>
                    <a:srgbClr val="FFFFFF"/>
                  </a:solidFill>
                  <a:latin typeface="+mj-lt"/>
                  <a:ea typeface="黑体" pitchFamily="2" charset="-122"/>
                  <a:cs typeface="Helvetica"/>
                </a:rPr>
                <a:t>的移动平台操作系统，每天有超过 </a:t>
              </a:r>
              <a:r>
                <a:rPr lang="en-US" altLang="zh-CN" sz="1600" b="0" i="0" dirty="0">
                  <a:solidFill>
                    <a:srgbClr val="FFFFFF"/>
                  </a:solidFill>
                  <a:latin typeface="+mj-lt"/>
                  <a:ea typeface="黑体" pitchFamily="2" charset="-122"/>
                  <a:cs typeface="Helvetica"/>
                </a:rPr>
                <a:t>350,000 </a:t>
              </a:r>
              <a:r>
                <a:rPr lang="zh-CN" altLang="en-US" sz="1600" b="0" i="0" dirty="0">
                  <a:solidFill>
                    <a:srgbClr val="FFFFFF"/>
                  </a:solidFill>
                  <a:latin typeface="+mj-lt"/>
                  <a:ea typeface="黑体" pitchFamily="2" charset="-122"/>
                  <a:cs typeface="Helvetica"/>
                </a:rPr>
                <a:t>个新帐户激活。</a:t>
              </a:r>
              <a:r>
                <a:rPr lang="zh-CN" altLang="en-US" sz="1600" b="0" i="0" dirty="0" smtClean="0">
                  <a:solidFill>
                    <a:srgbClr val="FFFFFF"/>
                  </a:solidFill>
                  <a:latin typeface="+mj-lt"/>
                  <a:ea typeface="黑体" pitchFamily="2" charset="-122"/>
                  <a:cs typeface="Helvetica"/>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15" name="Group 29"/>
          <p:cNvGrpSpPr/>
          <p:nvPr/>
        </p:nvGrpSpPr>
        <p:grpSpPr>
          <a:xfrm>
            <a:off x="2489200" y="361925"/>
            <a:ext cx="2971800" cy="1047776"/>
            <a:chOff x="698500" y="1525236"/>
            <a:chExt cx="2971800" cy="1162704"/>
          </a:xfrm>
        </p:grpSpPr>
        <p:sp>
          <p:nvSpPr>
            <p:cNvPr id="31" name="Rounded Rectangular Callout 30"/>
            <p:cNvSpPr/>
            <p:nvPr/>
          </p:nvSpPr>
          <p:spPr>
            <a:xfrm>
              <a:off x="698500" y="1576034"/>
              <a:ext cx="2971800" cy="1111905"/>
            </a:xfrm>
            <a:prstGeom prst="wedgeRoundRectCallout">
              <a:avLst>
                <a:gd name="adj1" fmla="val 4009"/>
                <a:gd name="adj2" fmla="val 8647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32" name="Rectangle 8"/>
            <p:cNvSpPr>
              <a:spLocks/>
            </p:cNvSpPr>
            <p:nvPr/>
          </p:nvSpPr>
          <p:spPr bwMode="auto">
            <a:xfrm>
              <a:off x="794620" y="1525236"/>
              <a:ext cx="28756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“智能手机和平板电脑目前的销售超过了包括手提电脑在内的所有 </a:t>
              </a:r>
              <a:r>
                <a:rPr lang="en-US" altLang="zh-CN" sz="1600" b="0" i="0" dirty="0">
                  <a:solidFill>
                    <a:srgbClr val="FFFFFF"/>
                  </a:solidFill>
                  <a:latin typeface="+mj-lt"/>
                  <a:ea typeface="黑体" pitchFamily="2" charset="-122"/>
                  <a:cs typeface="Helvetica"/>
                </a:rPr>
                <a:t>PC</a:t>
              </a:r>
              <a:r>
                <a:rPr lang="zh-CN" altLang="en-US" sz="1600" b="0" i="0" dirty="0">
                  <a:solidFill>
                    <a:srgbClr val="FFFFFF"/>
                  </a:solidFill>
                  <a:latin typeface="+mj-lt"/>
                  <a:ea typeface="黑体" pitchFamily="2" charset="-122"/>
                  <a:cs typeface="Helvetica"/>
                </a:rPr>
                <a:t>。</a:t>
              </a:r>
              <a:r>
                <a:rPr lang="zh-CN" altLang="en-US" sz="1600" b="0" i="0" dirty="0" smtClean="0">
                  <a:solidFill>
                    <a:srgbClr val="FFFFFF"/>
                  </a:solidFill>
                  <a:latin typeface="+mj-lt"/>
                  <a:ea typeface="黑体" pitchFamily="2" charset="-122"/>
                  <a:cs typeface="Helvetica"/>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18" name="Group 32"/>
          <p:cNvGrpSpPr/>
          <p:nvPr/>
        </p:nvGrpSpPr>
        <p:grpSpPr>
          <a:xfrm>
            <a:off x="4403053" y="5144948"/>
            <a:ext cx="2867310" cy="1019012"/>
            <a:chOff x="698500" y="1450773"/>
            <a:chExt cx="3124200" cy="1292568"/>
          </a:xfrm>
        </p:grpSpPr>
        <p:sp>
          <p:nvSpPr>
            <p:cNvPr id="34" name="Rounded Rectangular Callout 33"/>
            <p:cNvSpPr/>
            <p:nvPr/>
          </p:nvSpPr>
          <p:spPr>
            <a:xfrm>
              <a:off x="698500" y="1450773"/>
              <a:ext cx="3124200" cy="1292568"/>
            </a:xfrm>
            <a:prstGeom prst="wedgeRoundRectCallout">
              <a:avLst>
                <a:gd name="adj1" fmla="val 1230"/>
                <a:gd name="adj2" fmla="val 10404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35"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dirty="0">
                  <a:solidFill>
                    <a:srgbClr val="FFFFFF"/>
                  </a:solidFill>
                  <a:latin typeface="+mj-lt"/>
                  <a:ea typeface="黑体" pitchFamily="2" charset="-122"/>
                  <a:cs typeface="Helvetica"/>
                </a:rPr>
                <a:t>“到 </a:t>
              </a:r>
              <a:r>
                <a:rPr lang="en-US" altLang="zh-CN" sz="1600" b="0" i="0" dirty="0">
                  <a:solidFill>
                    <a:srgbClr val="FFFFFF"/>
                  </a:solidFill>
                  <a:latin typeface="+mj-lt"/>
                  <a:ea typeface="黑体" pitchFamily="2" charset="-122"/>
                  <a:cs typeface="Helvetica"/>
                </a:rPr>
                <a:t>2013 </a:t>
              </a:r>
              <a:r>
                <a:rPr lang="zh-CN" altLang="en-US" sz="1600" b="0" i="0" dirty="0">
                  <a:solidFill>
                    <a:srgbClr val="FFFFFF"/>
                  </a:solidFill>
                  <a:latin typeface="+mj-lt"/>
                  <a:ea typeface="黑体" pitchFamily="2" charset="-122"/>
                  <a:cs typeface="Helvetica"/>
                </a:rPr>
                <a:t>年，</a:t>
              </a:r>
              <a:r>
                <a:rPr lang="en-US" altLang="zh-CN" sz="1600" b="0" i="0" dirty="0">
                  <a:solidFill>
                    <a:srgbClr val="FFFFFF"/>
                  </a:solidFill>
                  <a:latin typeface="+mj-lt"/>
                  <a:ea typeface="黑体" pitchFamily="2" charset="-122"/>
                  <a:cs typeface="Helvetica"/>
                </a:rPr>
                <a:t>60% </a:t>
              </a:r>
              <a:r>
                <a:rPr lang="zh-CN" altLang="en-US" sz="1600" b="0" i="0" dirty="0">
                  <a:solidFill>
                    <a:srgbClr val="FFFFFF"/>
                  </a:solidFill>
                  <a:latin typeface="+mj-lt"/>
                  <a:ea typeface="黑体" pitchFamily="2" charset="-122"/>
                  <a:cs typeface="Helvetica"/>
                </a:rPr>
                <a:t>的服务器工作负荷都会虚拟化。</a:t>
              </a:r>
              <a:r>
                <a:rPr lang="zh-CN" altLang="en-US" sz="1600" b="0" i="0" dirty="0" smtClean="0">
                  <a:solidFill>
                    <a:srgbClr val="FFFFFF"/>
                  </a:solidFill>
                  <a:latin typeface="+mj-lt"/>
                  <a:ea typeface="黑体" pitchFamily="2" charset="-122"/>
                  <a:cs typeface="Helvetica"/>
                </a:rPr>
                <a:t>”</a:t>
              </a:r>
              <a:endParaRPr lang="zh-CN" altLang="en-US" sz="900" i="1" dirty="0">
                <a:solidFill>
                  <a:srgbClr val="FFFFFF"/>
                </a:solidFill>
                <a:latin typeface="+mj-lt"/>
                <a:ea typeface="黑体" pitchFamily="2" charset="-122"/>
                <a:cs typeface="Helvetica" charset="0"/>
                <a:sym typeface="Helvetica" charset="0"/>
              </a:endParaRPr>
            </a:p>
          </p:txBody>
        </p:sp>
      </p:grpSp>
      <p:grpSp>
        <p:nvGrpSpPr>
          <p:cNvPr id="21" name="Group 35"/>
          <p:cNvGrpSpPr/>
          <p:nvPr/>
        </p:nvGrpSpPr>
        <p:grpSpPr>
          <a:xfrm>
            <a:off x="3149599" y="3625849"/>
            <a:ext cx="2895601" cy="971551"/>
            <a:chOff x="6673084" y="2727363"/>
            <a:chExt cx="2956560" cy="1111905"/>
          </a:xfrm>
        </p:grpSpPr>
        <p:sp>
          <p:nvSpPr>
            <p:cNvPr id="37" name="Rounded Rectangular Callout 36"/>
            <p:cNvSpPr/>
            <p:nvPr/>
          </p:nvSpPr>
          <p:spPr>
            <a:xfrm>
              <a:off x="6673084" y="2727363"/>
              <a:ext cx="2956560" cy="1111905"/>
            </a:xfrm>
            <a:prstGeom prst="wedgeRoundRectCallout">
              <a:avLst>
                <a:gd name="adj1" fmla="val -44720"/>
                <a:gd name="adj2" fmla="val 90083"/>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600" kern="1200">
                <a:solidFill>
                  <a:srgbClr val="FFFFFF"/>
                </a:solidFill>
                <a:latin typeface="+mj-lt"/>
                <a:ea typeface="黑体" pitchFamily="2" charset="-122"/>
              </a:endParaRPr>
            </a:p>
          </p:txBody>
        </p:sp>
        <p:sp>
          <p:nvSpPr>
            <p:cNvPr id="38" name="Rectangle 8"/>
            <p:cNvSpPr>
              <a:spLocks/>
            </p:cNvSpPr>
            <p:nvPr/>
          </p:nvSpPr>
          <p:spPr bwMode="auto">
            <a:xfrm>
              <a:off x="6786899" y="2731489"/>
              <a:ext cx="2723280"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zh-CN" altLang="en-US" sz="1600" b="0" i="0">
                  <a:solidFill>
                    <a:srgbClr val="FFFFFF"/>
                  </a:solidFill>
                  <a:latin typeface="+mj-lt"/>
                  <a:ea typeface="黑体" pitchFamily="2" charset="-122"/>
                  <a:cs typeface="Helvetica"/>
                </a:rPr>
                <a:t>“三分之一的公司称他们至少每周用一次视频。</a:t>
              </a:r>
              <a:r>
                <a:rPr lang="zh-CN" altLang="en-US" sz="1600" b="0" i="0" smtClean="0">
                  <a:solidFill>
                    <a:srgbClr val="FFFFFF"/>
                  </a:solidFill>
                  <a:latin typeface="+mj-lt"/>
                  <a:ea typeface="黑体" pitchFamily="2" charset="-122"/>
                  <a:cs typeface="Helvetica"/>
                </a:rPr>
                <a:t>”</a:t>
              </a:r>
              <a:endParaRPr lang="zh-CN" altLang="en-US" sz="900" i="1">
                <a:solidFill>
                  <a:srgbClr val="FFFFFF"/>
                </a:solidFill>
                <a:latin typeface="+mj-lt"/>
                <a:ea typeface="黑体" pitchFamily="2" charset="-122"/>
                <a:cs typeface="Helvetica" charset="0"/>
                <a:sym typeface="Helvetica" charset="0"/>
              </a:endParaRPr>
            </a:p>
          </p:txBody>
        </p:sp>
      </p:grpSp>
    </p:spTree>
    <p:extLst>
      <p:ext uri="{BB962C8B-B14F-4D97-AF65-F5344CB8AC3E}">
        <p14:creationId xmlns="" xmlns:p14="http://schemas.microsoft.com/office/powerpoint/2010/main" val="390683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7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ppt_x</p:attrName>
                                        </p:attrNameLst>
                                      </p:cBhvr>
                                      <p:tavLst>
                                        <p:tav tm="0">
                                          <p:val>
                                            <p:strVal val="#ppt_x+#ppt_w*1.125000"/>
                                          </p:val>
                                        </p:tav>
                                        <p:tav tm="100000">
                                          <p:val>
                                            <p:strVal val="#ppt_x"/>
                                          </p:val>
                                        </p:tav>
                                      </p:tavLst>
                                    </p:anim>
                                    <p:animEffect transition="in" filter="wipe(left)">
                                      <p:cBhvr>
                                        <p:cTn id="54" dur="500"/>
                                        <p:tgtEl>
                                          <p:spTgt spid="1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childTnLst>
                                </p:cTn>
                              </p:par>
                              <p:par>
                                <p:cTn id="63" presetID="12" presetClass="exit" presetSubtype="2" fill="hold" grpId="1" nodeType="withEffect">
                                  <p:stCondLst>
                                    <p:cond delay="0"/>
                                  </p:stCondLst>
                                  <p:childTnLst>
                                    <p:anim calcmode="lin" valueType="num">
                                      <p:cBhvr additive="base">
                                        <p:cTn id="64" dur="750"/>
                                        <p:tgtEl>
                                          <p:spTgt spid="14"/>
                                        </p:tgtEl>
                                        <p:attrNameLst>
                                          <p:attrName>ppt_x</p:attrName>
                                        </p:attrNameLst>
                                      </p:cBhvr>
                                      <p:tavLst>
                                        <p:tav tm="0">
                                          <p:val>
                                            <p:strVal val="#ppt_x"/>
                                          </p:val>
                                        </p:tav>
                                        <p:tav tm="100000">
                                          <p:val>
                                            <p:strVal val="#ppt_x+#ppt_w*1.125000"/>
                                          </p:val>
                                        </p:tav>
                                      </p:tavLst>
                                    </p:anim>
                                    <p:animEffect transition="out" filter="wipe(right)">
                                      <p:cBhvr>
                                        <p:cTn id="65" dur="750"/>
                                        <p:tgtEl>
                                          <p:spTgt spid="14"/>
                                        </p:tgtEl>
                                      </p:cBhvr>
                                    </p:animEffect>
                                    <p:set>
                                      <p:cBhvr>
                                        <p:cTn id="66" dur="1" fill="hold">
                                          <p:stCondLst>
                                            <p:cond delay="74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childTnLst>
                                </p:cTn>
                              </p:par>
                              <p:par>
                                <p:cTn id="87" presetID="12" presetClass="exit" presetSubtype="2" fill="hold" grpId="1" nodeType="withEffect">
                                  <p:stCondLst>
                                    <p:cond delay="0"/>
                                  </p:stCondLst>
                                  <p:childTnLst>
                                    <p:anim calcmode="lin" valueType="num">
                                      <p:cBhvr additive="base">
                                        <p:cTn id="88" dur="750"/>
                                        <p:tgtEl>
                                          <p:spTgt spid="11"/>
                                        </p:tgtEl>
                                        <p:attrNameLst>
                                          <p:attrName>ppt_x</p:attrName>
                                        </p:attrNameLst>
                                      </p:cBhvr>
                                      <p:tavLst>
                                        <p:tav tm="0">
                                          <p:val>
                                            <p:strVal val="#ppt_x"/>
                                          </p:val>
                                        </p:tav>
                                        <p:tav tm="100000">
                                          <p:val>
                                            <p:strVal val="#ppt_x+#ppt_w*1.125000"/>
                                          </p:val>
                                        </p:tav>
                                      </p:tavLst>
                                    </p:anim>
                                    <p:animEffect transition="out" filter="wipe(right)">
                                      <p:cBhvr>
                                        <p:cTn id="89" dur="750"/>
                                        <p:tgtEl>
                                          <p:spTgt spid="11"/>
                                        </p:tgtEl>
                                      </p:cBhvr>
                                    </p:animEffect>
                                    <p:set>
                                      <p:cBhvr>
                                        <p:cTn id="90" dur="1" fill="hold">
                                          <p:stCondLst>
                                            <p:cond delay="749"/>
                                          </p:stCondLst>
                                        </p:cTn>
                                        <p:tgtEl>
                                          <p:spTgt spid="1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
                                        </p:tgtEl>
                                      </p:cBhvr>
                                    </p:animEffect>
                                    <p:set>
                                      <p:cBhvr>
                                        <p:cTn id="96" dur="1" fill="hold">
                                          <p:stCondLst>
                                            <p:cond delay="499"/>
                                          </p:stCondLst>
                                        </p:cTn>
                                        <p:tgtEl>
                                          <p:spTgt spid="4"/>
                                        </p:tgtEl>
                                        <p:attrNameLst>
                                          <p:attrName>style.visibility</p:attrName>
                                        </p:attrNameLst>
                                      </p:cBhvr>
                                      <p:to>
                                        <p:strVal val="hidden"/>
                                      </p:to>
                                    </p:se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childTnLst>
                                </p:cTn>
                              </p:par>
                              <p:par>
                                <p:cTn id="101" presetID="12" presetClass="exit" presetSubtype="8" fill="hold" grpId="1" nodeType="withEffect">
                                  <p:stCondLst>
                                    <p:cond delay="0"/>
                                  </p:stCondLst>
                                  <p:childTnLst>
                                    <p:anim calcmode="lin" valueType="num">
                                      <p:cBhvr additive="base">
                                        <p:cTn id="102" dur="750"/>
                                        <p:tgtEl>
                                          <p:spTgt spid="12"/>
                                        </p:tgtEl>
                                        <p:attrNameLst>
                                          <p:attrName>ppt_x</p:attrName>
                                        </p:attrNameLst>
                                      </p:cBhvr>
                                      <p:tavLst>
                                        <p:tav tm="0">
                                          <p:val>
                                            <p:strVal val="#ppt_x"/>
                                          </p:val>
                                        </p:tav>
                                        <p:tav tm="100000">
                                          <p:val>
                                            <p:strVal val="#ppt_x-#ppt_w*1.125000"/>
                                          </p:val>
                                        </p:tav>
                                      </p:tavLst>
                                    </p:anim>
                                    <p:animEffect transition="out" filter="wipe(left)">
                                      <p:cBhvr>
                                        <p:cTn id="103" dur="750"/>
                                        <p:tgtEl>
                                          <p:spTgt spid="12"/>
                                        </p:tgtEl>
                                      </p:cBhvr>
                                    </p:animEffect>
                                    <p:set>
                                      <p:cBhvr>
                                        <p:cTn id="104" dur="1" fill="hold">
                                          <p:stCondLst>
                                            <p:cond delay="749"/>
                                          </p:stCondLst>
                                        </p:cTn>
                                        <p:tgtEl>
                                          <p:spTgt spid="1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
                                        </p:tgtEl>
                                      </p:cBhvr>
                                    </p:animEffect>
                                    <p:set>
                                      <p:cBhvr>
                                        <p:cTn id="1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P spid="12"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latin typeface="Arial"/>
                <a:ea typeface="+mj-ea"/>
                <a:cs typeface="+mj-cs"/>
              </a:rPr>
              <a:t>Cisco Validated Designs</a:t>
            </a:r>
            <a:endParaRPr lang="en-US" dirty="0"/>
          </a:p>
        </p:txBody>
      </p:sp>
      <p:sp>
        <p:nvSpPr>
          <p:cNvPr id="30" name="Round Same Side Corner Rectangle 2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ound Same Side Corner Rectangle 30"/>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Box 3"/>
          <p:cNvSpPr txBox="1">
            <a:spLocks noChangeArrowheads="1"/>
          </p:cNvSpPr>
          <p:nvPr/>
        </p:nvSpPr>
        <p:spPr bwMode="auto">
          <a:xfrm>
            <a:off x="378373" y="1671448"/>
            <a:ext cx="4367248" cy="4064190"/>
          </a:xfrm>
          <a:prstGeom prst="rect">
            <a:avLst/>
          </a:prstGeom>
          <a:noFill/>
          <a:ln w="9525">
            <a:noFill/>
            <a:miter lim="800000"/>
            <a:headEnd/>
            <a:tailEnd/>
          </a:ln>
        </p:spPr>
        <p:txBody>
          <a:bodyPr wrap="square">
            <a:spAutoFit/>
          </a:bodyPr>
          <a:lstStyle/>
          <a:p>
            <a:pPr indent="-228600" algn="l" defTabSz="914400">
              <a:lnSpc>
                <a:spcPct val="95000"/>
              </a:lnSpc>
              <a:spcBef>
                <a:spcPts val="1800"/>
              </a:spcBef>
              <a:spcAft>
                <a:spcPts val="600"/>
              </a:spcAft>
              <a:buNone/>
            </a:pPr>
            <a:r>
              <a:rPr lang="zh-CN" sz="18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VXI 思科验证的设计：</a:t>
            </a:r>
          </a:p>
          <a:p>
            <a:pPr marL="290505" lvl="1" indent="-179405" algn="l" defTabSz="914400">
              <a:lnSpc>
                <a:spcPct val="95000"/>
              </a:lnSpc>
              <a:spcAft>
                <a:spcPts val="600"/>
              </a:spcAft>
              <a:buClr>
                <a:srgbClr val="3A3A3A"/>
              </a:buClr>
              <a:buSzPct val="80000"/>
              <a:buFont typeface="Arial"/>
              <a:buChar char="•"/>
            </a:pPr>
            <a:r>
              <a:rPr lang="zh-CN" sz="1600" b="0" i="0" dirty="0">
                <a:solidFill>
                  <a:srgbClr val="3A3A3A"/>
                </a:solidFill>
                <a:latin typeface="+mj-lt"/>
                <a:ea typeface="黑体" pitchFamily="2" charset="-122"/>
              </a:rPr>
              <a:t>Citrix XenDesktop</a:t>
            </a:r>
          </a:p>
          <a:p>
            <a:pPr marL="290505" lvl="1" indent="-179405" algn="l" defTabSz="914400">
              <a:lnSpc>
                <a:spcPct val="95000"/>
              </a:lnSpc>
              <a:spcAft>
                <a:spcPts val="600"/>
              </a:spcAft>
              <a:buClr>
                <a:srgbClr val="3A3A3A"/>
              </a:buClr>
              <a:buSzPct val="80000"/>
              <a:buFont typeface="Arial"/>
              <a:buChar char="•"/>
            </a:pPr>
            <a:r>
              <a:rPr lang="zh-CN" sz="1600" b="0" i="0" dirty="0">
                <a:solidFill>
                  <a:srgbClr val="3A3A3A"/>
                </a:solidFill>
                <a:latin typeface="+mj-lt"/>
                <a:ea typeface="黑体" pitchFamily="2" charset="-122"/>
              </a:rPr>
              <a:t>VMware View</a:t>
            </a:r>
          </a:p>
          <a:p>
            <a:pPr indent="-228600" algn="l" defTabSz="914400">
              <a:lnSpc>
                <a:spcPct val="95000"/>
              </a:lnSpc>
              <a:spcBef>
                <a:spcPts val="1800"/>
              </a:spcBef>
              <a:spcAft>
                <a:spcPts val="600"/>
              </a:spcAft>
              <a:buNone/>
            </a:pPr>
            <a:r>
              <a:rPr lang="zh-CN" sz="18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成长中的合作伙伴生态系统包括：</a:t>
            </a:r>
          </a:p>
          <a:p>
            <a:pPr marL="290505" lvl="1" indent="-179405" algn="l" defTabSz="914400">
              <a:lnSpc>
                <a:spcPct val="95000"/>
              </a:lnSpc>
              <a:spcAft>
                <a:spcPts val="600"/>
              </a:spcAft>
              <a:buClr>
                <a:srgbClr val="3A3A3A"/>
              </a:buClr>
              <a:buSzPct val="80000"/>
              <a:buFont typeface="Arial"/>
              <a:buChar char="•"/>
            </a:pPr>
            <a:r>
              <a:rPr lang="zh-CN" sz="1600" b="0" i="0" dirty="0">
                <a:solidFill>
                  <a:srgbClr val="3A3A3A"/>
                </a:solidFill>
                <a:latin typeface="+mj-lt"/>
                <a:ea typeface="黑体" pitchFamily="2" charset="-122"/>
              </a:rPr>
              <a:t>NetApp、EMC、Intel、Wyse </a:t>
            </a:r>
          </a:p>
          <a:p>
            <a:pPr marL="290505" lvl="1" indent="-179405" algn="l" defTabSz="914400">
              <a:lnSpc>
                <a:spcPct val="95000"/>
              </a:lnSpc>
              <a:spcAft>
                <a:spcPts val="600"/>
              </a:spcAft>
              <a:buClr>
                <a:srgbClr val="3A3A3A"/>
              </a:buClr>
              <a:buSzPct val="80000"/>
              <a:buFont typeface="Arial"/>
              <a:buChar char="•"/>
            </a:pPr>
            <a:r>
              <a:rPr lang="zh-CN" sz="1600" b="0" i="0" dirty="0">
                <a:solidFill>
                  <a:srgbClr val="3A3A3A"/>
                </a:solidFill>
                <a:latin typeface="+mj-lt"/>
                <a:ea typeface="黑体" pitchFamily="2" charset="-122"/>
              </a:rPr>
              <a:t>Samsung、AppSense、Microsoft、McAfee</a:t>
            </a:r>
          </a:p>
          <a:p>
            <a:pPr marL="290505" lvl="1" indent="-179405" algn="l" defTabSz="914400">
              <a:lnSpc>
                <a:spcPct val="95000"/>
              </a:lnSpc>
              <a:spcAft>
                <a:spcPts val="600"/>
              </a:spcAft>
              <a:buClr>
                <a:srgbClr val="3A3A3A"/>
              </a:buClr>
              <a:buSzPct val="80000"/>
              <a:buFont typeface="Arial"/>
              <a:buChar char="•"/>
            </a:pPr>
            <a:r>
              <a:rPr lang="zh-CN" sz="1600" b="0" i="0" dirty="0">
                <a:solidFill>
                  <a:srgbClr val="3A3A3A"/>
                </a:solidFill>
                <a:latin typeface="+mj-lt"/>
                <a:ea typeface="黑体" pitchFamily="2" charset="-122"/>
              </a:rPr>
              <a:t>LiquidwareLabs、Trend Micro、Atlantis、Unidesk</a:t>
            </a:r>
          </a:p>
          <a:p>
            <a:pPr indent="-228600" algn="l" defTabSz="914400">
              <a:lnSpc>
                <a:spcPct val="95000"/>
              </a:lnSpc>
              <a:spcBef>
                <a:spcPts val="1800"/>
              </a:spcBef>
              <a:spcAft>
                <a:spcPts val="600"/>
              </a:spcAft>
              <a:buNone/>
            </a:pPr>
            <a:r>
              <a:rPr lang="zh-CN" sz="18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越来越多的渠道合作伙伴：</a:t>
            </a:r>
          </a:p>
          <a:p>
            <a:pPr marL="290505" lvl="1" indent="-179405" algn="l" defTabSz="914400">
              <a:lnSpc>
                <a:spcPct val="95000"/>
              </a:lnSpc>
              <a:spcAft>
                <a:spcPts val="600"/>
              </a:spcAft>
              <a:buClr>
                <a:srgbClr val="3A3A3A"/>
              </a:buClr>
              <a:buSzPct val="80000"/>
              <a:buFont typeface="Arial"/>
              <a:buChar char="•"/>
            </a:pPr>
            <a:r>
              <a:rPr lang="zh-CN" sz="1600" b="0" i="0" dirty="0">
                <a:solidFill>
                  <a:srgbClr val="3A3A3A"/>
                </a:solidFill>
                <a:latin typeface="+mj-lt"/>
                <a:ea typeface="黑体" pitchFamily="2" charset="-122"/>
              </a:rPr>
              <a:t>从传统桌面转换到虚拟工作空间实践的合作伙伴</a:t>
            </a:r>
          </a:p>
        </p:txBody>
      </p:sp>
      <p:grpSp>
        <p:nvGrpSpPr>
          <p:cNvPr id="34" name="Group 33"/>
          <p:cNvGrpSpPr/>
          <p:nvPr/>
        </p:nvGrpSpPr>
        <p:grpSpPr>
          <a:xfrm>
            <a:off x="520263" y="2014790"/>
            <a:ext cx="4271656" cy="3125956"/>
            <a:chOff x="405390" y="2016701"/>
            <a:chExt cx="4480991" cy="3125956"/>
          </a:xfrm>
        </p:grpSpPr>
        <p:cxnSp>
          <p:nvCxnSpPr>
            <p:cNvPr id="35" name="Straight Connector 34"/>
            <p:cNvCxnSpPr/>
            <p:nvPr/>
          </p:nvCxnSpPr>
          <p:spPr>
            <a:xfrm>
              <a:off x="405390" y="2016701"/>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390" y="5142657"/>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5390" y="3201272"/>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7" name="Picture 5"/>
          <p:cNvPicPr>
            <a:picLocks noChangeAspect="1" noChangeArrowheads="1"/>
          </p:cNvPicPr>
          <p:nvPr/>
        </p:nvPicPr>
        <p:blipFill>
          <a:blip r:embed="rId3" cstate="print"/>
          <a:srcRect r="10391"/>
          <a:stretch>
            <a:fillRect/>
          </a:stretch>
        </p:blipFill>
        <p:spPr bwMode="auto">
          <a:xfrm>
            <a:off x="5444393" y="1971829"/>
            <a:ext cx="3196216" cy="2310804"/>
          </a:xfrm>
          <a:prstGeom prst="rect">
            <a:avLst/>
          </a:prstGeom>
          <a:ln w="38100">
            <a:gradFill>
              <a:gsLst>
                <a:gs pos="0">
                  <a:srgbClr val="3852A3"/>
                </a:gs>
                <a:gs pos="100000">
                  <a:srgbClr val="331645"/>
                </a:gs>
              </a:gsLst>
              <a:lin ang="2400000" scaled="0"/>
            </a:gradFill>
          </a:ln>
          <a:effectLst/>
        </p:spPr>
      </p:pic>
      <p:pic>
        <p:nvPicPr>
          <p:cNvPr id="48" name="Picture 2"/>
          <p:cNvPicPr>
            <a:picLocks noChangeAspect="1" noChangeArrowheads="1"/>
          </p:cNvPicPr>
          <p:nvPr/>
        </p:nvPicPr>
        <p:blipFill>
          <a:blip r:embed="rId4" cstate="print"/>
          <a:srcRect l="10993" r="32772" b="33179"/>
          <a:stretch>
            <a:fillRect/>
          </a:stretch>
        </p:blipFill>
        <p:spPr bwMode="auto">
          <a:xfrm>
            <a:off x="5090464" y="3214645"/>
            <a:ext cx="2108276" cy="1565701"/>
          </a:xfrm>
          <a:prstGeom prst="rect">
            <a:avLst/>
          </a:prstGeom>
          <a:ln w="38100">
            <a:gradFill>
              <a:gsLst>
                <a:gs pos="0">
                  <a:srgbClr val="3852A3"/>
                </a:gs>
                <a:gs pos="100000">
                  <a:srgbClr val="331645"/>
                </a:gs>
              </a:gsLst>
              <a:lin ang="2400000" scaled="0"/>
            </a:gradFill>
          </a:ln>
          <a:effectLst/>
        </p:spPr>
      </p:pic>
      <p:pic>
        <p:nvPicPr>
          <p:cNvPr id="49" name="Picture 3"/>
          <p:cNvPicPr>
            <a:picLocks noChangeAspect="1" noChangeArrowheads="1"/>
          </p:cNvPicPr>
          <p:nvPr/>
        </p:nvPicPr>
        <p:blipFill>
          <a:blip r:embed="rId5" cstate="print"/>
          <a:srcRect l="32917" t="11870" r="26328" b="28973"/>
          <a:stretch>
            <a:fillRect/>
          </a:stretch>
        </p:blipFill>
        <p:spPr bwMode="auto">
          <a:xfrm>
            <a:off x="6318824" y="4109013"/>
            <a:ext cx="2049672" cy="1859444"/>
          </a:xfrm>
          <a:prstGeom prst="rect">
            <a:avLst/>
          </a:prstGeom>
          <a:ln w="38100">
            <a:gradFill>
              <a:gsLst>
                <a:gs pos="0">
                  <a:srgbClr val="3852A3"/>
                </a:gs>
                <a:gs pos="100000">
                  <a:srgbClr val="331645"/>
                </a:gs>
              </a:gsLst>
              <a:lin ang="2400000" scaled="0"/>
            </a:grad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12188E"/>
                </a:solidFill>
                <a:ea typeface="黑体" pitchFamily="2" charset="-122"/>
              </a:rPr>
              <a:t>议题</a:t>
            </a:r>
            <a:endParaRPr lang="en-US" dirty="0">
              <a:solidFill>
                <a:srgbClr val="12188E"/>
              </a:solidFill>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教育领域中的趋势和挑战</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教育领域使用案例</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思科的虚拟化远景</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 VXI 产品组合</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服务支持和经过验证的设计</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案例研究</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5537200"/>
            <a:ext cx="6204205" cy="5736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799"/>
            <a:ext cx="6204205" cy="3492500"/>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lgn="l" defTabSz="914400">
              <a:spcBef>
                <a:spcPct val="0"/>
              </a:spcBef>
              <a:spcAft>
                <a:spcPts val="0"/>
              </a:spcAft>
              <a:buNone/>
            </a:pPr>
            <a:r>
              <a:rPr lang="zh-CN" altLang="en-US" sz="3200" b="0" i="0" spc="0" baseline="0">
                <a:gradFill>
                  <a:gsLst>
                    <a:gs pos="0">
                      <a:schemeClr val="tx1"/>
                    </a:gs>
                    <a:gs pos="44000">
                      <a:srgbClr val="01BBBB"/>
                    </a:gs>
                    <a:gs pos="100000">
                      <a:schemeClr val="accent4"/>
                    </a:gs>
                  </a:gsLst>
                  <a:lin ang="4800000" scaled="0"/>
                </a:gradFill>
                <a:latin typeface="+mj-lt"/>
                <a:ea typeface="黑体" pitchFamily="2" charset="-122"/>
                <a:cs typeface="Arial"/>
              </a:rPr>
              <a:t>西雅图大学：</a:t>
            </a:r>
            <a:br>
              <a:rPr lang="zh-CN" altLang="en-US" sz="3200" b="0" i="0" spc="0" baseline="0">
                <a:gradFill>
                  <a:gsLst>
                    <a:gs pos="0">
                      <a:schemeClr val="tx1"/>
                    </a:gs>
                    <a:gs pos="44000">
                      <a:srgbClr val="01BBBB"/>
                    </a:gs>
                    <a:gs pos="100000">
                      <a:schemeClr val="accent4"/>
                    </a:gs>
                  </a:gsLst>
                  <a:lin ang="4800000" scaled="0"/>
                </a:gradFill>
                <a:latin typeface="+mj-lt"/>
                <a:ea typeface="黑体" pitchFamily="2" charset="-122"/>
                <a:cs typeface="Arial"/>
              </a:rPr>
            </a:br>
            <a:r>
              <a:rPr lang="zh-CN" altLang="en-US" sz="2400" b="0" i="0" spc="0" baseline="0">
                <a:gradFill>
                  <a:gsLst>
                    <a:gs pos="0">
                      <a:schemeClr val="tx1"/>
                    </a:gs>
                    <a:gs pos="44000">
                      <a:srgbClr val="01BBBB"/>
                    </a:gs>
                    <a:gs pos="100000">
                      <a:schemeClr val="accent4"/>
                    </a:gs>
                  </a:gsLst>
                  <a:lin ang="4800000" scaled="0"/>
                </a:gradFill>
                <a:latin typeface="+mj-lt"/>
                <a:ea typeface="黑体" pitchFamily="2" charset="-122"/>
                <a:cs typeface="Arial"/>
              </a:rPr>
              <a:t>支持高效的研究</a:t>
            </a:r>
            <a:r>
              <a:rPr lang="zh-CN" altLang="en-US" sz="2400" b="0" i="0" spc="0" baseline="0" smtClean="0">
                <a:gradFill>
                  <a:gsLst>
                    <a:gs pos="0">
                      <a:schemeClr val="tx1"/>
                    </a:gs>
                    <a:gs pos="44000">
                      <a:srgbClr val="01BBBB"/>
                    </a:gs>
                    <a:gs pos="100000">
                      <a:schemeClr val="accent4"/>
                    </a:gs>
                  </a:gsLst>
                  <a:lin ang="4800000" scaled="0"/>
                </a:gradFill>
                <a:latin typeface="+mj-lt"/>
                <a:ea typeface="黑体" pitchFamily="2" charset="-122"/>
                <a:cs typeface="Arial"/>
              </a:rPr>
              <a:t>计划</a:t>
            </a:r>
            <a:endParaRPr lang="zh-CN" altLang="en-US" sz="2400">
              <a:solidFill>
                <a:srgbClr val="1E1F81"/>
              </a:solidFill>
              <a:latin typeface="+mj-lt"/>
              <a:ea typeface="黑体" pitchFamily="2" charset="-122"/>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1"/>
            <a:ext cx="5516563" cy="901700"/>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Rectangle 7"/>
          <p:cNvSpPr/>
          <p:nvPr/>
        </p:nvSpPr>
        <p:spPr>
          <a:xfrm>
            <a:off x="228600" y="3162300"/>
            <a:ext cx="5516563" cy="736600"/>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p:nvSpPr>
        <p:spPr>
          <a:xfrm>
            <a:off x="228600" y="4445000"/>
            <a:ext cx="5516563" cy="990600"/>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0" name="Picture 23" descr="t1.png"/>
          <p:cNvPicPr>
            <a:picLocks noChangeAspect="1"/>
          </p:cNvPicPr>
          <p:nvPr/>
        </p:nvPicPr>
        <p:blipFill>
          <a:blip r:embed="rId4" cstate="print"/>
          <a:srcRect/>
          <a:stretch>
            <a:fillRect/>
          </a:stretch>
        </p:blipFill>
        <p:spPr bwMode="auto">
          <a:xfrm>
            <a:off x="228600" y="27051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39878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25563"/>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altLang="en-US" sz="1600" b="0" i="0" dirty="0">
                <a:solidFill>
                  <a:schemeClr val="tx1"/>
                </a:solidFill>
                <a:latin typeface="+mj-lt"/>
                <a:ea typeface="黑体" pitchFamily="2" charset="-122"/>
              </a:rPr>
              <a:t>情况</a:t>
            </a:r>
          </a:p>
        </p:txBody>
      </p:sp>
      <p:sp>
        <p:nvSpPr>
          <p:cNvPr id="16" name="Rectangle 18"/>
          <p:cNvSpPr>
            <a:spLocks noChangeArrowheads="1"/>
          </p:cNvSpPr>
          <p:nvPr/>
        </p:nvSpPr>
        <p:spPr bwMode="auto">
          <a:xfrm>
            <a:off x="477838" y="2805113"/>
            <a:ext cx="986589"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altLang="en-US" sz="1600" b="0" i="0" dirty="0">
                <a:solidFill>
                  <a:schemeClr val="tx1"/>
                </a:solidFill>
                <a:latin typeface="+mj-lt"/>
                <a:ea typeface="黑体" pitchFamily="2" charset="-122"/>
              </a:rPr>
              <a:t>解决方案</a:t>
            </a:r>
          </a:p>
        </p:txBody>
      </p:sp>
      <p:sp>
        <p:nvSpPr>
          <p:cNvPr id="17" name="Rectangle 19"/>
          <p:cNvSpPr>
            <a:spLocks noChangeArrowheads="1"/>
          </p:cNvSpPr>
          <p:nvPr/>
        </p:nvSpPr>
        <p:spPr bwMode="auto">
          <a:xfrm>
            <a:off x="477838" y="4070350"/>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altLang="en-US" sz="1600" b="0" i="0">
                <a:solidFill>
                  <a:schemeClr val="tx1"/>
                </a:solidFill>
                <a:latin typeface="+mj-lt"/>
                <a:ea typeface="黑体" pitchFamily="2" charset="-122"/>
              </a:rPr>
              <a:t>结果</a:t>
            </a:r>
          </a:p>
        </p:txBody>
      </p:sp>
      <p:sp>
        <p:nvSpPr>
          <p:cNvPr id="18" name="Rectangle 14"/>
          <p:cNvSpPr>
            <a:spLocks noChangeArrowheads="1"/>
          </p:cNvSpPr>
          <p:nvPr/>
        </p:nvSpPr>
        <p:spPr bwMode="auto">
          <a:xfrm>
            <a:off x="304800" y="1782763"/>
            <a:ext cx="5410200" cy="753107"/>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zh-CN" altLang="en-US" sz="1300" b="0" i="0">
                <a:solidFill>
                  <a:srgbClr val="FFFFFF">
                    <a:lumMod val="50000"/>
                  </a:srgbClr>
                </a:solidFill>
                <a:latin typeface="+mj-lt"/>
                <a:ea typeface="黑体" pitchFamily="2" charset="-122"/>
              </a:rPr>
              <a:t>桌面应用环境的桌面计算机生命周期短、管理困难，且运营成本高</a:t>
            </a:r>
          </a:p>
          <a:p>
            <a:pPr marL="285750" indent="-285750" algn="l" defTabSz="814365">
              <a:lnSpc>
                <a:spcPct val="85000"/>
              </a:lnSpc>
              <a:spcBef>
                <a:spcPct val="40000"/>
              </a:spcBef>
              <a:spcAft>
                <a:spcPts val="0"/>
              </a:spcAft>
              <a:buClr>
                <a:srgbClr val="6DB344"/>
              </a:buClr>
              <a:buFont typeface="Arial"/>
              <a:buChar char="•"/>
            </a:pPr>
            <a:r>
              <a:rPr lang="zh-CN" altLang="en-US" sz="1300" b="0" i="0">
                <a:solidFill>
                  <a:srgbClr val="FFFFFF">
                    <a:lumMod val="50000"/>
                  </a:srgbClr>
                </a:solidFill>
                <a:latin typeface="+mj-lt"/>
                <a:ea typeface="黑体" pitchFamily="2" charset="-122"/>
              </a:rPr>
              <a:t>无法满足用户特定的实时软件应用请求</a:t>
            </a:r>
          </a:p>
          <a:p>
            <a:pPr marL="285750" indent="-285750" algn="l" defTabSz="814365">
              <a:lnSpc>
                <a:spcPct val="85000"/>
              </a:lnSpc>
              <a:spcBef>
                <a:spcPct val="40000"/>
              </a:spcBef>
              <a:spcAft>
                <a:spcPts val="0"/>
              </a:spcAft>
              <a:buClr>
                <a:srgbClr val="6DB344"/>
              </a:buClr>
              <a:buFont typeface="Arial"/>
              <a:buChar char="•"/>
            </a:pPr>
            <a:r>
              <a:rPr lang="zh-CN" altLang="en-US" sz="1300" b="0" i="0">
                <a:solidFill>
                  <a:srgbClr val="FFFFFF">
                    <a:lumMod val="50000"/>
                  </a:srgbClr>
                </a:solidFill>
                <a:latin typeface="+mj-lt"/>
                <a:ea typeface="黑体" pitchFamily="2" charset="-122"/>
              </a:rPr>
              <a:t>数据中心内的桌面、应用程序和数据不连接</a:t>
            </a:r>
          </a:p>
        </p:txBody>
      </p:sp>
      <p:sp>
        <p:nvSpPr>
          <p:cNvPr id="19" name="Rectangle 16"/>
          <p:cNvSpPr>
            <a:spLocks noChangeArrowheads="1"/>
          </p:cNvSpPr>
          <p:nvPr/>
        </p:nvSpPr>
        <p:spPr bwMode="auto">
          <a:xfrm>
            <a:off x="304800" y="3320696"/>
            <a:ext cx="5410200" cy="503039"/>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zh-CN" altLang="en-US" sz="1300" b="0" i="0" dirty="0">
                <a:solidFill>
                  <a:srgbClr val="FFFFFF">
                    <a:lumMod val="50000"/>
                  </a:srgbClr>
                </a:solidFill>
                <a:latin typeface="+mj-lt"/>
                <a:ea typeface="黑体" pitchFamily="2" charset="-122"/>
              </a:rPr>
              <a:t>实施针对 </a:t>
            </a:r>
            <a:r>
              <a:rPr lang="en-US" altLang="zh-CN" sz="1300" b="0" i="0" dirty="0">
                <a:solidFill>
                  <a:srgbClr val="FFFFFF">
                    <a:lumMod val="50000"/>
                  </a:srgbClr>
                </a:solidFill>
                <a:latin typeface="+mj-lt"/>
                <a:ea typeface="黑体" pitchFamily="2" charset="-122"/>
              </a:rPr>
              <a:t>VMware </a:t>
            </a:r>
            <a:r>
              <a:rPr lang="zh-CN" altLang="en-US" sz="1300" b="0" i="0" dirty="0">
                <a:solidFill>
                  <a:srgbClr val="FFFFFF">
                    <a:lumMod val="50000"/>
                  </a:srgbClr>
                </a:solidFill>
                <a:latin typeface="+mj-lt"/>
                <a:ea typeface="黑体" pitchFamily="2" charset="-122"/>
              </a:rPr>
              <a:t>和虚拟桌面优化的思科统一计算系统 </a:t>
            </a:r>
            <a:r>
              <a:rPr lang="en-US" altLang="zh-CN" sz="1300" b="0" i="0" dirty="0">
                <a:solidFill>
                  <a:srgbClr val="FFFFFF">
                    <a:lumMod val="50000"/>
                  </a:srgbClr>
                </a:solidFill>
                <a:latin typeface="+mj-lt"/>
                <a:ea typeface="黑体" pitchFamily="2" charset="-122"/>
              </a:rPr>
              <a:t>(UCS)</a:t>
            </a:r>
          </a:p>
          <a:p>
            <a:pPr marL="285750" indent="-285750" algn="l" defTabSz="814365">
              <a:lnSpc>
                <a:spcPct val="85000"/>
              </a:lnSpc>
              <a:spcBef>
                <a:spcPct val="40000"/>
              </a:spcBef>
              <a:buClr>
                <a:srgbClr val="6DB344"/>
              </a:buClr>
              <a:buFont typeface="Arial"/>
              <a:buChar char="•"/>
            </a:pPr>
            <a:r>
              <a:rPr lang="zh-CN" altLang="en-US" sz="1300" b="0" i="0" dirty="0">
                <a:solidFill>
                  <a:srgbClr val="FFFFFF">
                    <a:lumMod val="50000"/>
                  </a:srgbClr>
                </a:solidFill>
                <a:latin typeface="+mj-lt"/>
                <a:ea typeface="黑体" pitchFamily="2" charset="-122"/>
              </a:rPr>
              <a:t>用于规划、设计和实施阶段的思科</a:t>
            </a:r>
            <a:r>
              <a:rPr lang="zh-CN" altLang="en-US" sz="1300" b="0" i="0" dirty="0" smtClean="0">
                <a:solidFill>
                  <a:srgbClr val="FFFFFF">
                    <a:lumMod val="50000"/>
                  </a:srgbClr>
                </a:solidFill>
                <a:latin typeface="+mj-lt"/>
                <a:ea typeface="黑体" pitchFamily="2" charset="-122"/>
              </a:rPr>
              <a:t>服务</a:t>
            </a:r>
            <a:endParaRPr lang="zh-CN" altLang="en-US" sz="1300" dirty="0">
              <a:solidFill>
                <a:schemeClr val="bg1">
                  <a:lumMod val="50000"/>
                </a:schemeClr>
              </a:solidFill>
              <a:latin typeface="+mj-lt"/>
              <a:ea typeface="黑体" pitchFamily="2" charset="-122"/>
            </a:endParaRPr>
          </a:p>
        </p:txBody>
      </p:sp>
      <p:sp>
        <p:nvSpPr>
          <p:cNvPr id="20" name="Rectangle 17"/>
          <p:cNvSpPr>
            <a:spLocks noChangeArrowheads="1"/>
          </p:cNvSpPr>
          <p:nvPr/>
        </p:nvSpPr>
        <p:spPr bwMode="auto">
          <a:xfrm>
            <a:off x="304800" y="4600575"/>
            <a:ext cx="5414048" cy="753107"/>
          </a:xfrm>
          <a:prstGeom prst="rect">
            <a:avLst/>
          </a:prstGeom>
          <a:noFill/>
          <a:ln w="9525">
            <a:noFill/>
            <a:miter lim="800000"/>
            <a:headEnd/>
            <a:tailEnd/>
          </a:ln>
        </p:spPr>
        <p:txBody>
          <a:bodyPr wrap="square"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zh-CN" altLang="en-US" sz="1300" b="0" i="0" dirty="0">
                <a:solidFill>
                  <a:srgbClr val="FFFFFF">
                    <a:lumMod val="50000"/>
                  </a:srgbClr>
                </a:solidFill>
                <a:latin typeface="+mj-lt"/>
                <a:ea typeface="黑体" pitchFamily="2" charset="-122"/>
              </a:rPr>
              <a:t>能够</a:t>
            </a:r>
            <a:r>
              <a:rPr lang="zh-CN" altLang="en-US" sz="1300" b="1" i="0" dirty="0">
                <a:solidFill>
                  <a:srgbClr val="FFFFFF">
                    <a:lumMod val="50000"/>
                  </a:srgbClr>
                </a:solidFill>
                <a:latin typeface="+mj-lt"/>
                <a:ea typeface="黑体" pitchFamily="2" charset="-122"/>
              </a:rPr>
              <a:t>按需部署软件应用和业务要求</a:t>
            </a:r>
          </a:p>
          <a:p>
            <a:pPr marL="285750" indent="-285750" algn="l" defTabSz="814365">
              <a:lnSpc>
                <a:spcPct val="85000"/>
              </a:lnSpc>
              <a:spcBef>
                <a:spcPct val="40000"/>
              </a:spcBef>
              <a:spcAft>
                <a:spcPts val="0"/>
              </a:spcAft>
              <a:buClr>
                <a:srgbClr val="6DB344"/>
              </a:buClr>
              <a:buFont typeface="Arial"/>
              <a:buChar char="•"/>
            </a:pPr>
            <a:r>
              <a:rPr lang="zh-CN" altLang="en-US" sz="1300" b="1" i="0" dirty="0">
                <a:solidFill>
                  <a:srgbClr val="FFFFFF">
                    <a:lumMod val="50000"/>
                  </a:srgbClr>
                </a:solidFill>
                <a:latin typeface="+mj-lt"/>
                <a:ea typeface="黑体" pitchFamily="2" charset="-122"/>
              </a:rPr>
              <a:t>更快的响应时间</a:t>
            </a:r>
            <a:r>
              <a:rPr lang="zh-CN" altLang="en-US" sz="1300" b="0" i="0" dirty="0">
                <a:solidFill>
                  <a:srgbClr val="FFFFFF">
                    <a:lumMod val="50000"/>
                  </a:srgbClr>
                </a:solidFill>
                <a:latin typeface="+mj-lt"/>
                <a:ea typeface="黑体" pitchFamily="2" charset="-122"/>
              </a:rPr>
              <a:t>，有助于满足用户的教育和管理需求</a:t>
            </a:r>
          </a:p>
          <a:p>
            <a:pPr marL="285750" indent="-285750" algn="l" defTabSz="814365">
              <a:lnSpc>
                <a:spcPct val="85000"/>
              </a:lnSpc>
              <a:spcBef>
                <a:spcPct val="40000"/>
              </a:spcBef>
              <a:spcAft>
                <a:spcPts val="0"/>
              </a:spcAft>
              <a:buClr>
                <a:srgbClr val="6DB344"/>
              </a:buClr>
              <a:buFont typeface="Arial"/>
              <a:buChar char="•"/>
            </a:pPr>
            <a:r>
              <a:rPr lang="zh-CN" altLang="en-US" sz="1300" b="0" i="0" dirty="0">
                <a:solidFill>
                  <a:srgbClr val="FFFFFF">
                    <a:lumMod val="50000"/>
                  </a:srgbClr>
                </a:solidFill>
                <a:latin typeface="+mj-lt"/>
                <a:ea typeface="黑体" pitchFamily="2" charset="-122"/>
              </a:rPr>
              <a:t>转换到虚拟桌面，</a:t>
            </a:r>
            <a:r>
              <a:rPr lang="zh-CN" altLang="en-US" sz="1300" b="1" i="0" dirty="0">
                <a:solidFill>
                  <a:srgbClr val="FFFFFF">
                    <a:lumMod val="50000"/>
                  </a:srgbClr>
                </a:solidFill>
                <a:latin typeface="+mj-lt"/>
                <a:ea typeface="黑体" pitchFamily="2" charset="-122"/>
              </a:rPr>
              <a:t>减少运营开支</a:t>
            </a:r>
            <a:r>
              <a:rPr lang="zh-CN" altLang="en-US" sz="1300" b="0" i="0" dirty="0">
                <a:solidFill>
                  <a:srgbClr val="FFFFFF">
                    <a:lumMod val="50000"/>
                  </a:srgbClr>
                </a:solidFill>
                <a:latin typeface="+mj-lt"/>
                <a:ea typeface="黑体" pitchFamily="2" charset="-122"/>
              </a:rPr>
              <a:t>，并延长桌面生命周期</a:t>
            </a: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Isosceles Triangle 26"/>
          <p:cNvSpPr/>
          <p:nvPr/>
        </p:nvSpPr>
        <p:spPr>
          <a:xfrm rot="5400000" flipH="1">
            <a:off x="327819" y="28630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8" name="Isosceles Triangle 27"/>
          <p:cNvSpPr/>
          <p:nvPr/>
        </p:nvSpPr>
        <p:spPr>
          <a:xfrm rot="5400000" flipH="1">
            <a:off x="327819" y="41663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grpSp>
        <p:nvGrpSpPr>
          <p:cNvPr id="2" name="Group 2"/>
          <p:cNvGrpSpPr>
            <a:grpSpLocks/>
          </p:cNvGrpSpPr>
          <p:nvPr/>
        </p:nvGrpSpPr>
        <p:grpSpPr bwMode="auto">
          <a:xfrm>
            <a:off x="6469063" y="1905000"/>
            <a:ext cx="2230437" cy="4114800"/>
            <a:chOff x="6468570" y="1904653"/>
            <a:chExt cx="2230438" cy="4115147"/>
          </a:xfrm>
        </p:grpSpPr>
        <p:pic>
          <p:nvPicPr>
            <p:cNvPr id="81945" name="Picture 30"/>
            <p:cNvPicPr>
              <a:picLocks noChangeAspect="1"/>
            </p:cNvPicPr>
            <p:nvPr/>
          </p:nvPicPr>
          <p:blipFill>
            <a:blip r:embed="rId7" cstate="print"/>
            <a:srcRect/>
            <a:stretch>
              <a:fillRect/>
            </a:stretch>
          </p:blipFill>
          <p:spPr bwMode="auto">
            <a:xfrm>
              <a:off x="6468570" y="1904653"/>
              <a:ext cx="2230437" cy="2355066"/>
            </a:xfrm>
            <a:prstGeom prst="rect">
              <a:avLst/>
            </a:prstGeom>
            <a:noFill/>
            <a:ln w="9525">
              <a:noFill/>
              <a:miter lim="800000"/>
              <a:headEnd/>
              <a:tailEnd/>
            </a:ln>
          </p:spPr>
        </p:pic>
        <p:pic>
          <p:nvPicPr>
            <p:cNvPr id="81946" name="Picture 42"/>
            <p:cNvPicPr>
              <a:picLocks noChangeAspect="1" noChangeArrowheads="1"/>
            </p:cNvPicPr>
            <p:nvPr/>
          </p:nvPicPr>
          <p:blipFill>
            <a:blip r:embed="rId8" cstate="print"/>
            <a:srcRect/>
            <a:stretch>
              <a:fillRect/>
            </a:stretch>
          </p:blipFill>
          <p:spPr bwMode="auto">
            <a:xfrm>
              <a:off x="6506670" y="5357813"/>
              <a:ext cx="2192338" cy="661987"/>
            </a:xfrm>
            <a:prstGeom prst="rect">
              <a:avLst/>
            </a:prstGeom>
            <a:noFill/>
            <a:ln w="9525" algn="ctr">
              <a:noFill/>
              <a:miter lim="800000"/>
              <a:headEnd/>
              <a:tailEnd/>
            </a:ln>
          </p:spPr>
        </p:pic>
      </p:grpSp>
      <p:sp>
        <p:nvSpPr>
          <p:cNvPr id="4" name="Round Same Side Corner Rectangle 3"/>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Round Same Side Corner Rectangle 29"/>
          <p:cNvSpPr/>
          <p:nvPr/>
        </p:nvSpPr>
        <p:spPr>
          <a:xfrm>
            <a:off x="220603" y="31524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ound Same Side Corner Rectangle 30"/>
          <p:cNvSpPr/>
          <p:nvPr/>
        </p:nvSpPr>
        <p:spPr>
          <a:xfrm>
            <a:off x="211196" y="44332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89353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360"/>
                                          </p:val>
                                        </p:tav>
                                        <p:tav tm="100000">
                                          <p:val>
                                            <p:fltVal val="0"/>
                                          </p:val>
                                        </p:tav>
                                      </p:tavLst>
                                    </p:anim>
                                    <p:animEffect transition="in" filter="fade">
                                      <p:cBhvr>
                                        <p:cTn id="20" dur="500"/>
                                        <p:tgtEl>
                                          <p:spTgt spid="2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Lef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3500"/>
                            </p:stCondLst>
                            <p:childTnLst>
                              <p:par>
                                <p:cTn id="60" presetID="49" presetClass="entr" presetSubtype="0" decel="10000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360"/>
                                          </p:val>
                                        </p:tav>
                                        <p:tav tm="100000">
                                          <p:val>
                                            <p:fltVal val="0"/>
                                          </p:val>
                                        </p:tav>
                                      </p:tavLst>
                                    </p:anim>
                                    <p:animEffect transition="in" filter="fade">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4"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lgn="l" defTabSz="914400">
              <a:spcBef>
                <a:spcPct val="0"/>
              </a:spcBef>
              <a:buNone/>
            </a:pPr>
            <a:r>
              <a:rPr lang="zh-CN" sz="3200" b="0" i="0" spc="0" baseline="0" dirty="0">
                <a:gradFill>
                  <a:gsLst>
                    <a:gs pos="0">
                      <a:schemeClr val="tx1"/>
                    </a:gs>
                    <a:gs pos="44000">
                      <a:srgbClr val="01BBBB"/>
                    </a:gs>
                    <a:gs pos="100000">
                      <a:schemeClr val="accent4"/>
                    </a:gs>
                  </a:gsLst>
                  <a:lin ang="4800000" scaled="0"/>
                </a:gradFill>
                <a:latin typeface="+mj-lt"/>
                <a:ea typeface="黑体" pitchFamily="2" charset="-122"/>
                <a:cs typeface="Arial"/>
              </a:rPr>
              <a:t>Park Hills 学区：</a:t>
            </a:r>
            <a:r>
              <a:rPr lang="zh-CN" sz="3600" b="0" i="0" spc="0" baseline="0" dirty="0">
                <a:gradFill>
                  <a:gsLst>
                    <a:gs pos="0">
                      <a:schemeClr val="tx1"/>
                    </a:gs>
                    <a:gs pos="44000">
                      <a:srgbClr val="01BBBB"/>
                    </a:gs>
                    <a:gs pos="100000">
                      <a:schemeClr val="accent4"/>
                    </a:gs>
                  </a:gsLst>
                  <a:lin ang="4800000" scaled="0"/>
                </a:gradFill>
                <a:latin typeface="+mj-lt"/>
                <a:ea typeface="黑体" pitchFamily="2" charset="-122"/>
                <a:cs typeface="Arial"/>
              </a:rPr>
              <a:t/>
            </a:r>
            <a:br>
              <a:rPr lang="zh-CN" sz="3600" b="0" i="0" spc="0" baseline="0" dirty="0">
                <a:gradFill>
                  <a:gsLst>
                    <a:gs pos="0">
                      <a:schemeClr val="tx1"/>
                    </a:gs>
                    <a:gs pos="44000">
                      <a:srgbClr val="01BBBB"/>
                    </a:gs>
                    <a:gs pos="100000">
                      <a:schemeClr val="accent4"/>
                    </a:gs>
                  </a:gsLst>
                  <a:lin ang="4800000" scaled="0"/>
                </a:gradFill>
                <a:latin typeface="+mj-lt"/>
                <a:ea typeface="黑体" pitchFamily="2" charset="-122"/>
                <a:cs typeface="Arial"/>
              </a:rPr>
            </a:br>
            <a:r>
              <a:rPr lang="zh-CN" sz="2400" b="0" i="0" spc="0" baseline="0" dirty="0">
                <a:gradFill>
                  <a:gsLst>
                    <a:gs pos="0">
                      <a:schemeClr val="tx1"/>
                    </a:gs>
                    <a:gs pos="44000">
                      <a:srgbClr val="01BBBB"/>
                    </a:gs>
                    <a:gs pos="100000">
                      <a:schemeClr val="accent4"/>
                    </a:gs>
                  </a:gsLst>
                  <a:lin ang="4800000" scaled="0"/>
                </a:gradFill>
                <a:latin typeface="+mj-lt"/>
                <a:ea typeface="黑体" pitchFamily="2" charset="-122"/>
                <a:cs typeface="Arial"/>
              </a:rPr>
              <a:t>为学生提供下一代学习方式 </a:t>
            </a:r>
            <a:endParaRPr sz="2400" dirty="0">
              <a:solidFill>
                <a:srgbClr val="1E1F81"/>
              </a:solidFill>
              <a:latin typeface="+mj-lt"/>
              <a:ea typeface="黑体" pitchFamily="2" charset="-122"/>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1"/>
            <a:ext cx="5516563" cy="876300"/>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Rectangle 7"/>
          <p:cNvSpPr/>
          <p:nvPr/>
        </p:nvSpPr>
        <p:spPr>
          <a:xfrm>
            <a:off x="228600" y="3149600"/>
            <a:ext cx="5516563" cy="584200"/>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p:nvSpPr>
        <p:spPr>
          <a:xfrm>
            <a:off x="228600" y="4292600"/>
            <a:ext cx="5516563" cy="939800"/>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0" name="Picture 23" descr="t1.png"/>
          <p:cNvPicPr>
            <a:picLocks noChangeAspect="1"/>
          </p:cNvPicPr>
          <p:nvPr/>
        </p:nvPicPr>
        <p:blipFill>
          <a:blip r:embed="rId4" cstate="print"/>
          <a:srcRect/>
          <a:stretch>
            <a:fillRect/>
          </a:stretch>
        </p:blipFill>
        <p:spPr bwMode="auto">
          <a:xfrm>
            <a:off x="228600" y="26924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38354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sz="1600" b="0" i="0">
                <a:solidFill>
                  <a:schemeClr val="tx1"/>
                </a:solidFill>
                <a:latin typeface="+mj-lt"/>
                <a:ea typeface="黑体" pitchFamily="2" charset="-122"/>
              </a:rPr>
              <a:t>情况</a:t>
            </a:r>
          </a:p>
        </p:txBody>
      </p:sp>
      <p:sp>
        <p:nvSpPr>
          <p:cNvPr id="16" name="Rectangle 18"/>
          <p:cNvSpPr>
            <a:spLocks noChangeArrowheads="1"/>
          </p:cNvSpPr>
          <p:nvPr/>
        </p:nvSpPr>
        <p:spPr bwMode="auto">
          <a:xfrm>
            <a:off x="477838" y="2754313"/>
            <a:ext cx="986589"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sz="1600" b="0" i="0">
                <a:solidFill>
                  <a:schemeClr val="tx1"/>
                </a:solidFill>
                <a:latin typeface="+mj-lt"/>
                <a:ea typeface="黑体" pitchFamily="2" charset="-122"/>
              </a:rPr>
              <a:t>解决方案</a:t>
            </a:r>
          </a:p>
        </p:txBody>
      </p:sp>
      <p:sp>
        <p:nvSpPr>
          <p:cNvPr id="17" name="Rectangle 19"/>
          <p:cNvSpPr>
            <a:spLocks noChangeArrowheads="1"/>
          </p:cNvSpPr>
          <p:nvPr/>
        </p:nvSpPr>
        <p:spPr bwMode="auto">
          <a:xfrm>
            <a:off x="477838" y="3917950"/>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zh-CN" sz="1600" b="0" i="0">
                <a:solidFill>
                  <a:schemeClr val="tx1"/>
                </a:solidFill>
                <a:latin typeface="+mj-lt"/>
                <a:ea typeface="黑体" pitchFamily="2" charset="-122"/>
              </a:rPr>
              <a:t>结果</a:t>
            </a:r>
          </a:p>
        </p:txBody>
      </p:sp>
      <p:sp>
        <p:nvSpPr>
          <p:cNvPr id="18" name="Rectangle 14"/>
          <p:cNvSpPr>
            <a:spLocks noChangeArrowheads="1"/>
          </p:cNvSpPr>
          <p:nvPr/>
        </p:nvSpPr>
        <p:spPr bwMode="auto">
          <a:xfrm>
            <a:off x="304800" y="1782763"/>
            <a:ext cx="5410200" cy="753107"/>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经济高效地升级和更新 15 所学校内的 4500 台计算机</a:t>
            </a:r>
          </a:p>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减少与维护、维修和升级相关的停机时间</a:t>
            </a:r>
          </a:p>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实施可扩展的灵活解决方案，以满足未来的容量和技术需求</a:t>
            </a:r>
            <a:endParaRPr lang="en-US" sz="1300" dirty="0">
              <a:solidFill>
                <a:schemeClr val="bg1">
                  <a:lumMod val="50000"/>
                </a:schemeClr>
              </a:solidFill>
              <a:latin typeface="+mj-lt"/>
              <a:ea typeface="黑体" pitchFamily="2" charset="-122"/>
            </a:endParaRPr>
          </a:p>
        </p:txBody>
      </p:sp>
      <p:sp>
        <p:nvSpPr>
          <p:cNvPr id="19" name="Rectangle 16"/>
          <p:cNvSpPr>
            <a:spLocks noChangeArrowheads="1"/>
          </p:cNvSpPr>
          <p:nvPr/>
        </p:nvSpPr>
        <p:spPr bwMode="auto">
          <a:xfrm>
            <a:off x="264459" y="3258857"/>
            <a:ext cx="5410200" cy="428018"/>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Cisco 桌面虚拟化解决方案与 Citrix XenDesktop，使用统一计算系统平台</a:t>
            </a:r>
            <a:endParaRPr lang="en-US" sz="1300" dirty="0">
              <a:solidFill>
                <a:schemeClr val="bg1">
                  <a:lumMod val="50000"/>
                </a:schemeClr>
              </a:solidFill>
              <a:latin typeface="+mj-lt"/>
              <a:ea typeface="黑体" pitchFamily="2" charset="-122"/>
            </a:endParaRPr>
          </a:p>
        </p:txBody>
      </p:sp>
      <p:sp>
        <p:nvSpPr>
          <p:cNvPr id="20" name="Rectangle 17"/>
          <p:cNvSpPr>
            <a:spLocks noChangeArrowheads="1"/>
          </p:cNvSpPr>
          <p:nvPr/>
        </p:nvSpPr>
        <p:spPr bwMode="auto">
          <a:xfrm>
            <a:off x="304800" y="4448175"/>
            <a:ext cx="5576888" cy="753107"/>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在维护和技术更新周期内节省了大量时间和成本</a:t>
            </a:r>
          </a:p>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改进了用于学生的技术，可以灵活地根据需要轻松增加功能和容量</a:t>
            </a:r>
          </a:p>
          <a:p>
            <a:pPr marL="285750" indent="-285750" algn="l" defTabSz="814365">
              <a:lnSpc>
                <a:spcPct val="85000"/>
              </a:lnSpc>
              <a:spcBef>
                <a:spcPct val="40000"/>
              </a:spcBef>
              <a:spcAft>
                <a:spcPts val="0"/>
              </a:spcAft>
              <a:buClr>
                <a:srgbClr val="6DB344"/>
              </a:buClr>
              <a:buFont typeface="Arial"/>
              <a:buChar char="•"/>
            </a:pPr>
            <a:r>
              <a:rPr lang="zh-CN" sz="1300" b="0" i="0" dirty="0">
                <a:solidFill>
                  <a:srgbClr val="FFFFFF">
                    <a:lumMod val="50000"/>
                  </a:srgbClr>
                </a:solidFill>
                <a:latin typeface="+mj-lt"/>
                <a:ea typeface="黑体" pitchFamily="2" charset="-122"/>
              </a:rPr>
              <a:t>从降低的功耗中获得环保效益</a:t>
            </a:r>
            <a:endParaRPr lang="en-US" sz="1300" dirty="0">
              <a:solidFill>
                <a:schemeClr val="bg1">
                  <a:lumMod val="50000"/>
                </a:schemeClr>
              </a:solidFill>
              <a:latin typeface="+mj-lt"/>
              <a:ea typeface="黑体" pitchFamily="2" charset="-122"/>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Isosceles Triangle 26"/>
          <p:cNvSpPr/>
          <p:nvPr/>
        </p:nvSpPr>
        <p:spPr>
          <a:xfrm rot="5400000" flipH="1">
            <a:off x="327819" y="28503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8" name="Isosceles Triangle 27"/>
          <p:cNvSpPr/>
          <p:nvPr/>
        </p:nvSpPr>
        <p:spPr>
          <a:xfrm rot="5400000" flipH="1">
            <a:off x="327819" y="40139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pic>
        <p:nvPicPr>
          <p:cNvPr id="61442" name="Picture 2"/>
          <p:cNvPicPr>
            <a:picLocks noChangeAspect="1" noChangeArrowheads="1"/>
          </p:cNvPicPr>
          <p:nvPr/>
        </p:nvPicPr>
        <p:blipFill>
          <a:blip r:embed="rId7" cstate="print"/>
          <a:srcRect/>
          <a:stretch>
            <a:fillRect/>
          </a:stretch>
        </p:blipFill>
        <p:spPr bwMode="auto">
          <a:xfrm>
            <a:off x="6261007" y="5138457"/>
            <a:ext cx="2619375" cy="857250"/>
          </a:xfrm>
          <a:prstGeom prst="rect">
            <a:avLst/>
          </a:prstGeom>
          <a:noFill/>
          <a:ln w="9525">
            <a:noFill/>
            <a:miter lim="800000"/>
            <a:headEnd/>
            <a:tailEnd/>
          </a:ln>
        </p:spPr>
      </p:pic>
      <p:pic>
        <p:nvPicPr>
          <p:cNvPr id="61443" name="Picture 3" descr="C:\Users\gserda\Documents\Edu Photos\AM61977.jpg"/>
          <p:cNvPicPr>
            <a:picLocks noChangeAspect="1" noChangeArrowheads="1"/>
          </p:cNvPicPr>
          <p:nvPr/>
        </p:nvPicPr>
        <p:blipFill>
          <a:blip r:embed="rId8" cstate="print"/>
          <a:srcRect r="25882" b="1912"/>
          <a:stretch>
            <a:fillRect/>
          </a:stretch>
        </p:blipFill>
        <p:spPr bwMode="auto">
          <a:xfrm>
            <a:off x="6333564" y="1994648"/>
            <a:ext cx="2433533" cy="2147046"/>
          </a:xfrm>
          <a:prstGeom prst="rect">
            <a:avLst/>
          </a:prstGeom>
          <a:noFill/>
        </p:spPr>
      </p:pic>
      <p:sp>
        <p:nvSpPr>
          <p:cNvPr id="33" name="Round Same Side Corner Rectangle 32"/>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Round Same Side Corner Rectangle 33"/>
          <p:cNvSpPr/>
          <p:nvPr/>
        </p:nvSpPr>
        <p:spPr>
          <a:xfrm>
            <a:off x="220603" y="31397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Round Same Side Corner Rectangle 34"/>
          <p:cNvSpPr/>
          <p:nvPr/>
        </p:nvSpPr>
        <p:spPr>
          <a:xfrm>
            <a:off x="211196" y="42808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70073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360"/>
                                          </p:val>
                                        </p:tav>
                                        <p:tav tm="100000">
                                          <p:val>
                                            <p:fltVal val="0"/>
                                          </p:val>
                                        </p:tav>
                                      </p:tavLst>
                                    </p:anim>
                                    <p:animEffect transition="in" filter="fade">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 calcmode="lin" valueType="num">
                                      <p:cBhvr>
                                        <p:cTn id="67" dur="500" fill="hold"/>
                                        <p:tgtEl>
                                          <p:spTgt spid="28"/>
                                        </p:tgtEl>
                                        <p:attrNameLst>
                                          <p:attrName>style.rotation</p:attrName>
                                        </p:attrNameLst>
                                      </p:cBhvr>
                                      <p:tavLst>
                                        <p:tav tm="0">
                                          <p:val>
                                            <p:fltVal val="360"/>
                                          </p:val>
                                        </p:tav>
                                        <p:tav tm="100000">
                                          <p:val>
                                            <p:fltVal val="0"/>
                                          </p:val>
                                        </p:tav>
                                      </p:tavLst>
                                    </p:anim>
                                    <p:animEffect transition="in" filter="fade">
                                      <p:cBhvr>
                                        <p:cTn id="68" dur="500"/>
                                        <p:tgtEl>
                                          <p:spTgt spid="2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12188E"/>
                </a:solidFill>
                <a:latin typeface="黑体" pitchFamily="2" charset="-122"/>
                <a:ea typeface="黑体" pitchFamily="2" charset="-122"/>
              </a:rPr>
              <a:t>议题</a:t>
            </a:r>
            <a:endParaRPr lang="en-US" dirty="0">
              <a:solidFill>
                <a:srgbClr val="12188E"/>
              </a:solidFill>
              <a:latin typeface="黑体" pitchFamily="2" charset="-122"/>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教育领域中的趋势和挑战</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教育领域使用案例</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思科的虚拟化远景</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思科 VXI 产品组合</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服务支持和经过验证的设计</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案例研究</a:t>
            </a:r>
          </a:p>
          <a:p>
            <a:pPr marL="0" indent="0" algn="l" defTabSz="914400">
              <a:lnSpc>
                <a:spcPct val="60000"/>
              </a:lnSpc>
              <a:spcBef>
                <a:spcPts val="3600"/>
              </a:spcBef>
              <a:buNone/>
            </a:pPr>
            <a:r>
              <a:rPr 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 name="Rectangle 17"/>
          <p:cNvSpPr/>
          <p:nvPr/>
        </p:nvSpPr>
        <p:spPr>
          <a:xfrm flipV="1">
            <a:off x="602994" y="1447798"/>
            <a:ext cx="6204205" cy="4178301"/>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总结：教育领域中的虚拟化 </a:t>
            </a:r>
            <a:endParaRPr lang="en-US" dirty="0">
              <a:ea typeface="黑体" pitchFamily="2" charset="-122"/>
            </a:endParaRPr>
          </a:p>
        </p:txBody>
      </p:sp>
      <p:sp>
        <p:nvSpPr>
          <p:cNvPr id="33" name="Round Same Side Corner Rectangle 3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Round Same Side Corner Rectangle 33"/>
          <p:cNvSpPr/>
          <p:nvPr/>
        </p:nvSpPr>
        <p:spPr>
          <a:xfrm flipH="1">
            <a:off x="428625" y="1606087"/>
            <a:ext cx="8313856"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3570534"/>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8" name="Group 17"/>
          <p:cNvGrpSpPr/>
          <p:nvPr/>
        </p:nvGrpSpPr>
        <p:grpSpPr>
          <a:xfrm>
            <a:off x="2911686" y="4825496"/>
            <a:ext cx="5534932" cy="1593617"/>
            <a:chOff x="340099" y="2547264"/>
            <a:chExt cx="8046223" cy="2316667"/>
          </a:xfrm>
        </p:grpSpPr>
        <p:sp>
          <p:nvSpPr>
            <p:cNvPr id="38" name="Flowchart: Magnetic Disk 37"/>
            <p:cNvSpPr/>
            <p:nvPr/>
          </p:nvSpPr>
          <p:spPr bwMode="auto">
            <a:xfrm>
              <a:off x="6860154" y="4203983"/>
              <a:ext cx="457309" cy="659948"/>
            </a:xfrm>
            <a:prstGeom prst="flowChartMagneticDisk">
              <a:avLst/>
            </a:prstGeom>
            <a:gradFill flip="none" rotWithShape="1">
              <a:gsLst>
                <a:gs pos="0">
                  <a:schemeClr val="bg1"/>
                </a:gs>
                <a:gs pos="85000">
                  <a:schemeClr val="accent1"/>
                </a:gs>
              </a:gsLst>
              <a:path path="circle">
                <a:fillToRect l="100000" t="100000"/>
              </a:path>
              <a:tileRect r="-100000" b="-100000"/>
            </a:gradFill>
            <a:ln w="9525" cap="flat" cmpd="sng" algn="ctr">
              <a:solidFill>
                <a:schemeClr val="tx2">
                  <a:alpha val="25000"/>
                </a:schemeClr>
              </a:solid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w="38100" h="101600"/>
            </a:sp3d>
          </p:spPr>
          <p:txBody>
            <a:bodyPr lIns="82124" tIns="41061" rIns="82124" bIns="41061" anchor="ctr">
              <a:spAutoFit/>
            </a:bodyPr>
            <a:lstStyle/>
            <a:p>
              <a:pPr algn="ctr" defTabSz="814388" eaLnBrk="0" hangingPunct="0">
                <a:lnSpc>
                  <a:spcPct val="90000"/>
                </a:lnSpc>
                <a:defRPr/>
              </a:pPr>
              <a:endParaRPr lang="en-US" dirty="0">
                <a:solidFill>
                  <a:schemeClr val="bg1"/>
                </a:solidFill>
                <a:latin typeface="Arial" charset="0"/>
                <a:cs typeface="Arial" charset="0"/>
              </a:endParaRPr>
            </a:p>
          </p:txBody>
        </p:sp>
        <p:pic>
          <p:nvPicPr>
            <p:cNvPr id="39" name="Picture 47"/>
            <p:cNvPicPr>
              <a:picLocks noChangeAspect="1" noChangeArrowheads="1"/>
            </p:cNvPicPr>
            <p:nvPr/>
          </p:nvPicPr>
          <p:blipFill>
            <a:blip r:embed="rId3" cstate="print"/>
            <a:srcRect/>
            <a:stretch>
              <a:fillRect/>
            </a:stretch>
          </p:blipFill>
          <p:spPr bwMode="auto">
            <a:xfrm>
              <a:off x="7935661" y="4454306"/>
              <a:ext cx="444562" cy="29389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0" name="Group 66"/>
            <p:cNvGrpSpPr/>
            <p:nvPr/>
          </p:nvGrpSpPr>
          <p:grpSpPr>
            <a:xfrm>
              <a:off x="340099" y="2905573"/>
              <a:ext cx="1800997" cy="1864981"/>
              <a:chOff x="1295400" y="4842757"/>
              <a:chExt cx="1216296" cy="980165"/>
            </a:xfrm>
          </p:grpSpPr>
          <p:grpSp>
            <p:nvGrpSpPr>
              <p:cNvPr id="41" name="Group 31"/>
              <p:cNvGrpSpPr/>
              <p:nvPr/>
            </p:nvGrpSpPr>
            <p:grpSpPr>
              <a:xfrm>
                <a:off x="1295400" y="4842757"/>
                <a:ext cx="1216296" cy="980165"/>
                <a:chOff x="6001055" y="319085"/>
                <a:chExt cx="2820723" cy="2302416"/>
              </a:xfrm>
              <a:effectLst>
                <a:outerShdw blurRad="50800" dist="38100" dir="5400000" algn="t" rotWithShape="0">
                  <a:prstClr val="black">
                    <a:alpha val="40000"/>
                  </a:prstClr>
                </a:outerShdw>
                <a:reflection blurRad="6350" stA="52000" endA="300" endPos="35000" dir="5400000" sy="-100000" algn="bl" rotWithShape="0"/>
              </a:effectLst>
            </p:grpSpPr>
            <p:pic>
              <p:nvPicPr>
                <p:cNvPr id="43" name="Picture 42" descr="flatpanelcomputer-copy.png"/>
                <p:cNvPicPr>
                  <a:picLocks noChangeAspect="1"/>
                </p:cNvPicPr>
                <p:nvPr/>
              </p:nvPicPr>
              <p:blipFill>
                <a:blip r:embed="rId4" cstate="screen"/>
                <a:stretch>
                  <a:fillRect/>
                </a:stretch>
              </p:blipFill>
              <p:spPr>
                <a:xfrm>
                  <a:off x="6001055" y="319085"/>
                  <a:ext cx="2820723" cy="2302416"/>
                </a:xfrm>
                <a:prstGeom prst="rect">
                  <a:avLst/>
                </a:prstGeom>
              </p:spPr>
            </p:pic>
            <p:pic>
              <p:nvPicPr>
                <p:cNvPr id="44" name="Picture 11" descr="converj_vdi.png"/>
                <p:cNvPicPr>
                  <a:picLocks noChangeAspect="1"/>
                </p:cNvPicPr>
                <p:nvPr/>
              </p:nvPicPr>
              <p:blipFill>
                <a:blip r:embed="rId5" cstate="print"/>
                <a:srcRect/>
                <a:stretch>
                  <a:fillRect/>
                </a:stretch>
              </p:blipFill>
              <p:spPr bwMode="auto">
                <a:xfrm>
                  <a:off x="6105080" y="400595"/>
                  <a:ext cx="2620905" cy="1663336"/>
                </a:xfrm>
                <a:prstGeom prst="rect">
                  <a:avLst/>
                </a:prstGeom>
                <a:noFill/>
                <a:ln w="9525">
                  <a:noFill/>
                  <a:miter lim="800000"/>
                  <a:headEnd/>
                  <a:tailEnd/>
                </a:ln>
                <a:effectLst>
                  <a:innerShdw blurRad="114300">
                    <a:prstClr val="black"/>
                  </a:innerShdw>
                </a:effectLst>
              </p:spPr>
            </p:pic>
          </p:grpSp>
          <p:pic>
            <p:nvPicPr>
              <p:cNvPr id="42" name="Picture 2"/>
              <p:cNvPicPr>
                <a:picLocks noChangeAspect="1" noChangeArrowheads="1"/>
              </p:cNvPicPr>
              <p:nvPr/>
            </p:nvPicPr>
            <p:blipFill>
              <a:blip r:embed="rId6" cstate="print"/>
              <a:srcRect l="936" t="13229" r="6626" b="1279"/>
              <a:stretch>
                <a:fillRect/>
              </a:stretch>
            </p:blipFill>
            <p:spPr bwMode="auto">
              <a:xfrm>
                <a:off x="1336675" y="4874953"/>
                <a:ext cx="1132680" cy="711459"/>
              </a:xfrm>
              <a:prstGeom prst="rect">
                <a:avLst/>
              </a:prstGeom>
              <a:noFill/>
              <a:ln w="9525">
                <a:noFill/>
                <a:miter lim="800000"/>
                <a:headEnd/>
                <a:tailEnd/>
              </a:ln>
              <a:effectLst>
                <a:innerShdw blurRad="114300">
                  <a:prstClr val="black"/>
                </a:innerShdw>
              </a:effectLst>
            </p:spPr>
          </p:pic>
        </p:grpSp>
        <p:pic>
          <p:nvPicPr>
            <p:cNvPr id="45" name="Picture 2"/>
            <p:cNvPicPr>
              <a:picLocks noChangeAspect="1" noChangeArrowheads="1"/>
            </p:cNvPicPr>
            <p:nvPr/>
          </p:nvPicPr>
          <p:blipFill>
            <a:blip r:embed="rId7" cstate="print"/>
            <a:srcRect l="936" t="13229" r="6626" b="13290"/>
            <a:stretch>
              <a:fillRect/>
            </a:stretch>
          </p:blipFill>
          <p:spPr bwMode="auto">
            <a:xfrm>
              <a:off x="6430280" y="2555753"/>
              <a:ext cx="903097" cy="625004"/>
            </a:xfrm>
            <a:prstGeom prst="roundRect">
              <a:avLst>
                <a:gd name="adj" fmla="val 4167"/>
              </a:avLst>
            </a:prstGeom>
            <a:solidFill>
              <a:srgbClr val="FFFFFF"/>
            </a:solidFill>
            <a:ln w="381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095" t="1119"/>
            <a:stretch>
              <a:fillRect/>
            </a:stretch>
          </p:blipFill>
          <p:spPr bwMode="auto">
            <a:xfrm>
              <a:off x="7485001" y="3154631"/>
              <a:ext cx="901321" cy="9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2238102" y="2547264"/>
              <a:ext cx="4667797" cy="1780923"/>
              <a:chOff x="2331718" y="1789610"/>
              <a:chExt cx="4667797" cy="1780923"/>
            </a:xfrm>
          </p:grpSpPr>
          <p:grpSp>
            <p:nvGrpSpPr>
              <p:cNvPr id="52" name="Group 51"/>
              <p:cNvGrpSpPr/>
              <p:nvPr/>
            </p:nvGrpSpPr>
            <p:grpSpPr>
              <a:xfrm>
                <a:off x="2331718" y="2693134"/>
                <a:ext cx="1059766" cy="573258"/>
                <a:chOff x="2514600" y="2693134"/>
                <a:chExt cx="1059766" cy="573258"/>
              </a:xfrm>
            </p:grpSpPr>
            <p:sp>
              <p:nvSpPr>
                <p:cNvPr id="57" name="Right Arrow 56"/>
                <p:cNvSpPr/>
                <p:nvPr/>
              </p:nvSpPr>
              <p:spPr>
                <a:xfrm>
                  <a:off x="2514600" y="2693134"/>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Arrow 57"/>
                <p:cNvSpPr/>
                <p:nvPr/>
              </p:nvSpPr>
              <p:spPr>
                <a:xfrm flipH="1">
                  <a:off x="2514600" y="2956903"/>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a:off x="5938811" y="2693134"/>
                <a:ext cx="1060704" cy="573258"/>
                <a:chOff x="5873496" y="2693134"/>
                <a:chExt cx="1060704" cy="573258"/>
              </a:xfrm>
            </p:grpSpPr>
            <p:sp>
              <p:nvSpPr>
                <p:cNvPr id="55" name="Right Arrow 54"/>
                <p:cNvSpPr/>
                <p:nvPr/>
              </p:nvSpPr>
              <p:spPr>
                <a:xfrm>
                  <a:off x="5873496" y="2693134"/>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flipH="1">
                  <a:off x="5873496" y="2956903"/>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descr="Device_cloud_white_3041_default_256.png"/>
              <p:cNvPicPr>
                <a:picLocks noChangeAspect="1"/>
              </p:cNvPicPr>
              <p:nvPr/>
            </p:nvPicPr>
            <p:blipFill>
              <a:blip r:embed="rId9" cstate="screen">
                <a:extLst>
                  <a:ext uri="{28A0092B-C50C-407E-A947-70E740481C1C}">
                    <a14:useLocalDpi xmlns="" xmlns:a14="http://schemas.microsoft.com/office/drawing/2010/main"/>
                  </a:ext>
                </a:extLst>
              </a:blip>
              <a:srcRect t="15517" b="17759"/>
              <a:stretch>
                <a:fillRect/>
              </a:stretch>
            </p:blipFill>
            <p:spPr>
              <a:xfrm>
                <a:off x="3435074" y="1789610"/>
                <a:ext cx="2474638" cy="1780923"/>
              </a:xfrm>
              <a:prstGeom prst="rect">
                <a:avLst/>
              </a:prstGeom>
              <a:effectLst/>
            </p:spPr>
          </p:pic>
        </p:grpSp>
      </p:grpSp>
      <p:sp>
        <p:nvSpPr>
          <p:cNvPr id="19" name="TextBox 18"/>
          <p:cNvSpPr txBox="1"/>
          <p:nvPr/>
        </p:nvSpPr>
        <p:spPr>
          <a:xfrm>
            <a:off x="905755" y="5015994"/>
            <a:ext cx="2033490" cy="1138773"/>
          </a:xfrm>
          <a:prstGeom prst="rect">
            <a:avLst/>
          </a:prstGeom>
          <a:noFill/>
        </p:spPr>
        <p:txBody>
          <a:bodyPr wrap="square" rtlCol="0">
            <a:spAutoFit/>
          </a:bodyPr>
          <a:lstStyle/>
          <a:p>
            <a:pPr algn="l" defTabSz="914400">
              <a:buNone/>
            </a:pPr>
            <a:r>
              <a:rPr lang="en-US" sz="6800" b="1" i="0">
                <a:gradFill flip="none" rotWithShape="1">
                  <a:gsLst>
                    <a:gs pos="0">
                      <a:schemeClr val="accent6"/>
                    </a:gs>
                    <a:gs pos="100000">
                      <a:schemeClr val="tx1">
                        <a:lumMod val="75000"/>
                        <a:shade val="100000"/>
                        <a:satMod val="115000"/>
                      </a:schemeClr>
                    </a:gs>
                  </a:gsLst>
                  <a:lin ang="13500000" scaled="1"/>
                  <a:tileRect/>
                </a:gradFill>
                <a:latin typeface="Arial"/>
                <a:ea typeface="+mn-ea"/>
                <a:cs typeface="+mn-cs"/>
              </a:rPr>
              <a:t>VXI</a:t>
            </a:r>
            <a:endParaRPr lang="en-US" sz="6800" b="1" dirty="0">
              <a:gradFill flip="none" rotWithShape="1">
                <a:gsLst>
                  <a:gs pos="0">
                    <a:schemeClr val="accent6"/>
                  </a:gs>
                  <a:gs pos="100000">
                    <a:schemeClr val="tx1">
                      <a:lumMod val="75000"/>
                      <a:shade val="100000"/>
                      <a:satMod val="115000"/>
                    </a:schemeClr>
                  </a:gs>
                </a:gsLst>
                <a:lin ang="13500000" scaled="1"/>
                <a:tileRect/>
              </a:gradFill>
            </a:endParaRPr>
          </a:p>
        </p:txBody>
      </p:sp>
      <p:sp>
        <p:nvSpPr>
          <p:cNvPr id="4" name="Content Placeholder 3"/>
          <p:cNvSpPr>
            <a:spLocks noGrp="1"/>
          </p:cNvSpPr>
          <p:nvPr>
            <p:ph idx="4294967295"/>
          </p:nvPr>
        </p:nvSpPr>
        <p:spPr>
          <a:xfrm>
            <a:off x="631047" y="1780334"/>
            <a:ext cx="8550275" cy="4965700"/>
          </a:xfrm>
        </p:spPr>
        <p:txBody>
          <a:bodyPr/>
          <a:lstStyle/>
          <a:p>
            <a:pPr marL="0" indent="0" algn="l" defTabSz="914400">
              <a:spcBef>
                <a:spcPts val="1800"/>
              </a:spcBef>
              <a:spcAft>
                <a:spcPts val="600"/>
              </a:spcAft>
              <a:buNone/>
            </a:pPr>
            <a:r>
              <a:rPr lang="zh-CN" altLang="en-US" sz="20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rPr>
              <a:t>教育领域中的桌面虚拟化持续强劲</a:t>
            </a:r>
            <a:r>
              <a:rPr lang="zh-CN" altLang="en-US"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rPr>
              <a:t>发展</a:t>
            </a:r>
            <a:endParaRPr lang="zh-CN" altLang="en-US"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endParaRPr>
          </a:p>
          <a:p>
            <a:pPr marL="179405" lvl="1" indent="-179405" algn="l" defTabSz="914400">
              <a:lnSpc>
                <a:spcPct val="90000"/>
              </a:lnSpc>
              <a:spcBef>
                <a:spcPts val="300"/>
              </a:spcBef>
              <a:spcAft>
                <a:spcPts val="300"/>
              </a:spcAft>
              <a:buClr>
                <a:srgbClr val="00ADEF"/>
              </a:buClr>
              <a:buSzPct val="80000"/>
              <a:buFont typeface="Arial"/>
              <a:buChar char="•"/>
            </a:pPr>
            <a:r>
              <a:rPr lang="zh-CN" altLang="en-US" sz="1800" b="0" i="0" dirty="0" smtClean="0">
                <a:solidFill>
                  <a:srgbClr val="3A3A3A"/>
                </a:solidFill>
                <a:ea typeface="黑体" pitchFamily="2" charset="-122"/>
              </a:rPr>
              <a:t>广泛</a:t>
            </a:r>
            <a:r>
              <a:rPr lang="zh-CN" altLang="en-US" sz="1800" b="0" i="0" dirty="0">
                <a:solidFill>
                  <a:srgbClr val="3A3A3A"/>
                </a:solidFill>
                <a:ea typeface="黑体" pitchFamily="2" charset="-122"/>
              </a:rPr>
              <a:t>适用于教育用户群</a:t>
            </a:r>
          </a:p>
          <a:p>
            <a:pPr marL="179405" lvl="1" indent="-179405" algn="l" defTabSz="914400">
              <a:lnSpc>
                <a:spcPct val="90000"/>
              </a:lnSpc>
              <a:spcBef>
                <a:spcPts val="300"/>
              </a:spcBef>
              <a:spcAft>
                <a:spcPts val="300"/>
              </a:spcAft>
              <a:buClr>
                <a:srgbClr val="00ADEF"/>
              </a:buClr>
              <a:buSzPct val="80000"/>
              <a:buFont typeface="Arial"/>
              <a:buChar char="•"/>
            </a:pPr>
            <a:r>
              <a:rPr lang="zh-CN" altLang="en-US" sz="1800" b="0" i="0" dirty="0">
                <a:solidFill>
                  <a:srgbClr val="3A3A3A"/>
                </a:solidFill>
                <a:ea typeface="黑体" pitchFamily="2" charset="-122"/>
              </a:rPr>
              <a:t>简化教育工作</a:t>
            </a:r>
            <a:r>
              <a:rPr lang="zh-CN" altLang="en-US" sz="1800" b="0" i="0" dirty="0" smtClean="0">
                <a:solidFill>
                  <a:srgbClr val="3A3A3A"/>
                </a:solidFill>
                <a:ea typeface="黑体" pitchFamily="2" charset="-122"/>
              </a:rPr>
              <a:t>流</a:t>
            </a:r>
            <a:endParaRPr lang="zh-CN" altLang="en-US" dirty="0" smtClean="0">
              <a:solidFill>
                <a:srgbClr val="3A3A3A"/>
              </a:solidFill>
              <a:ea typeface="黑体" pitchFamily="2" charset="-122"/>
            </a:endParaRPr>
          </a:p>
          <a:p>
            <a:pPr marL="179405" lvl="1" indent="-179405" algn="l" defTabSz="914400">
              <a:lnSpc>
                <a:spcPct val="90000"/>
              </a:lnSpc>
              <a:spcBef>
                <a:spcPts val="300"/>
              </a:spcBef>
              <a:spcAft>
                <a:spcPts val="300"/>
              </a:spcAft>
              <a:buClr>
                <a:srgbClr val="00ADEF"/>
              </a:buClr>
              <a:buSzPct val="80000"/>
              <a:buFont typeface="Arial"/>
              <a:buChar char="•"/>
            </a:pPr>
            <a:r>
              <a:rPr lang="zh-CN" altLang="en-US" sz="1800" b="0" i="0" dirty="0" smtClean="0">
                <a:solidFill>
                  <a:srgbClr val="3A3A3A"/>
                </a:solidFill>
                <a:ea typeface="黑体" pitchFamily="2" charset="-122"/>
              </a:rPr>
              <a:t>快速</a:t>
            </a:r>
            <a:r>
              <a:rPr lang="zh-CN" altLang="en-US" sz="1800" b="0" i="0" dirty="0">
                <a:solidFill>
                  <a:srgbClr val="3A3A3A"/>
                </a:solidFill>
                <a:ea typeface="黑体" pitchFamily="2" charset="-122"/>
              </a:rPr>
              <a:t>、高度安全地访问重要应用</a:t>
            </a:r>
          </a:p>
          <a:p>
            <a:pPr marL="0" indent="0" algn="l" defTabSz="914400">
              <a:spcBef>
                <a:spcPts val="1800"/>
              </a:spcBef>
              <a:spcAft>
                <a:spcPts val="600"/>
              </a:spcAft>
              <a:buNone/>
            </a:pPr>
            <a:r>
              <a:rPr lang="zh-CN" altLang="en-US" sz="20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rPr>
              <a:t>思科 </a:t>
            </a:r>
            <a:r>
              <a:rPr lang="en-US" altLang="zh-CN" sz="20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rPr>
              <a:t>VXI </a:t>
            </a:r>
            <a:r>
              <a:rPr lang="zh-CN" altLang="en-US" sz="20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rPr>
              <a:t>提供经过验证的端到端</a:t>
            </a:r>
            <a:r>
              <a:rPr lang="zh-CN" altLang="en-US"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rPr>
              <a:t>功能</a:t>
            </a:r>
            <a:endParaRPr lang="zh-CN" altLang="en-US"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a typeface="黑体" pitchFamily="2" charset="-122"/>
            </a:endParaRPr>
          </a:p>
          <a:p>
            <a:pPr marL="179405" lvl="1" indent="-179405" algn="l" defTabSz="914400">
              <a:lnSpc>
                <a:spcPct val="90000"/>
              </a:lnSpc>
              <a:spcBef>
                <a:spcPts val="300"/>
              </a:spcBef>
              <a:spcAft>
                <a:spcPts val="300"/>
              </a:spcAft>
              <a:buClr>
                <a:srgbClr val="00ADEF"/>
              </a:buClr>
              <a:buSzPct val="80000"/>
              <a:buFont typeface="Arial"/>
              <a:buChar char="•"/>
            </a:pPr>
            <a:r>
              <a:rPr lang="zh-CN" altLang="en-US" sz="1800" b="0" i="0" dirty="0" smtClean="0">
                <a:solidFill>
                  <a:srgbClr val="3A3A3A"/>
                </a:solidFill>
                <a:ea typeface="黑体" pitchFamily="2" charset="-122"/>
              </a:rPr>
              <a:t>开放</a:t>
            </a:r>
            <a:r>
              <a:rPr lang="zh-CN" altLang="en-US" sz="1800" b="0" i="0" dirty="0">
                <a:solidFill>
                  <a:srgbClr val="3A3A3A"/>
                </a:solidFill>
                <a:ea typeface="黑体" pitchFamily="2" charset="-122"/>
              </a:rPr>
              <a:t>的生态系统，包含主要技术合作伙伴</a:t>
            </a:r>
          </a:p>
          <a:p>
            <a:pPr marL="179405" lvl="1" indent="-179405" algn="l" defTabSz="914400">
              <a:lnSpc>
                <a:spcPct val="90000"/>
              </a:lnSpc>
              <a:spcBef>
                <a:spcPts val="300"/>
              </a:spcBef>
              <a:spcAft>
                <a:spcPts val="300"/>
              </a:spcAft>
              <a:buClr>
                <a:srgbClr val="00ADEF"/>
              </a:buClr>
              <a:buSzPct val="80000"/>
              <a:buFont typeface="Arial"/>
              <a:buChar char="•"/>
            </a:pPr>
            <a:r>
              <a:rPr lang="zh-CN" altLang="en-US" sz="1800" b="0" i="0" dirty="0">
                <a:solidFill>
                  <a:srgbClr val="3A3A3A"/>
                </a:solidFill>
                <a:ea typeface="黑体" pitchFamily="2" charset="-122"/>
              </a:rPr>
              <a:t>新系列的桌面虚拟化设备 </a:t>
            </a:r>
          </a:p>
          <a:p>
            <a:pPr marL="179405" lvl="1" indent="-179405" algn="l" defTabSz="914400">
              <a:lnSpc>
                <a:spcPct val="90000"/>
              </a:lnSpc>
              <a:spcBef>
                <a:spcPts val="300"/>
              </a:spcBef>
              <a:spcAft>
                <a:spcPts val="300"/>
              </a:spcAft>
              <a:buClr>
                <a:srgbClr val="00ADEF"/>
              </a:buClr>
              <a:buSzPct val="80000"/>
              <a:buFont typeface="Arial"/>
              <a:buChar char="•"/>
            </a:pPr>
            <a:r>
              <a:rPr lang="zh-CN" altLang="en-US" sz="1800" b="0" i="0" dirty="0">
                <a:solidFill>
                  <a:srgbClr val="3A3A3A"/>
                </a:solidFill>
                <a:ea typeface="黑体" pitchFamily="2" charset="-122"/>
              </a:rPr>
              <a:t>提高了桌面虚拟化部署的 </a:t>
            </a:r>
            <a:r>
              <a:rPr lang="en-US" altLang="zh-CN" sz="1800" b="0" i="0" dirty="0" smtClean="0">
                <a:solidFill>
                  <a:srgbClr val="3A3A3A"/>
                </a:solidFill>
                <a:ea typeface="黑体" pitchFamily="2" charset="-122"/>
              </a:rPr>
              <a:t>ROI</a:t>
            </a:r>
            <a:endParaRPr lang="zh-CN" altLang="en-US" dirty="0">
              <a:solidFill>
                <a:srgbClr val="3A3A3A"/>
              </a:solidFill>
              <a:ea typeface="黑体" pitchFamily="2" charset="-122"/>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ectangle 25"/>
          <p:cNvSpPr>
            <a:spLocks noGrp="1" noChangeArrowheads="1"/>
          </p:cNvSpPr>
          <p:nvPr>
            <p:ph type="title"/>
          </p:nvPr>
        </p:nvSpPr>
        <p:spPr/>
        <p:txBody>
          <a:bodyPr/>
          <a:lstStyle/>
          <a:p>
            <a:pPr algn="l" defTabSz="914400">
              <a:lnSpc>
                <a:spcPct val="80000"/>
              </a:lnSpc>
              <a:spcBef>
                <a:spcPct val="0"/>
              </a:spcBef>
              <a:buNone/>
            </a:pPr>
            <a:r>
              <a:rPr lang="zh-CN" sz="3200" b="0" i="0" spc="0" baseline="0">
                <a:solidFill>
                  <a:srgbClr val="2B348E"/>
                </a:solidFill>
                <a:ea typeface="黑体" pitchFamily="2" charset="-122"/>
              </a:rPr>
              <a:t>资源</a:t>
            </a:r>
            <a:endParaRPr lang="en-US" dirty="0">
              <a:ea typeface="黑体" pitchFamily="2" charset="-122"/>
            </a:endParaRPr>
          </a:p>
        </p:txBody>
      </p:sp>
      <p:sp>
        <p:nvSpPr>
          <p:cNvPr id="7" name="Rectangle 4"/>
          <p:cNvSpPr txBox="1">
            <a:spLocks noChangeArrowheads="1"/>
          </p:cNvSpPr>
          <p:nvPr/>
        </p:nvSpPr>
        <p:spPr bwMode="auto">
          <a:xfrm>
            <a:off x="651858" y="1495044"/>
            <a:ext cx="6858001" cy="249358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spAutoFit/>
          </a:bodyPr>
          <a:lstStyle/>
          <a:p>
            <a:pPr algn="l" defTabSz="914400">
              <a:lnSpc>
                <a:spcPct val="95000"/>
              </a:lnSpc>
              <a:spcBef>
                <a:spcPts val="1800"/>
              </a:spcBef>
              <a:spcAft>
                <a:spcPts val="600"/>
              </a:spcAft>
              <a:buNone/>
            </a:pPr>
            <a:r>
              <a:rPr lang="zh-CN" sz="24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有关以下内容的信息</a:t>
            </a:r>
            <a:endParaRPr lang="en-US" sz="240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endParaRPr>
          </a:p>
          <a:p>
            <a:pPr marL="290505" lvl="1" indent="-179405" algn="l" defTabSz="914400">
              <a:lnSpc>
                <a:spcPct val="95000"/>
              </a:lnSpc>
              <a:spcBef>
                <a:spcPts val="300"/>
              </a:spcBef>
              <a:spcAft>
                <a:spcPts val="300"/>
              </a:spcAft>
              <a:buClr>
                <a:srgbClr val="3A3A3A"/>
              </a:buClr>
              <a:buSzPct val="80000"/>
              <a:buFont typeface="Arial"/>
              <a:buChar char="•"/>
            </a:pPr>
            <a:r>
              <a:rPr lang="zh-CN" sz="1800" b="0" i="0" dirty="0">
                <a:solidFill>
                  <a:srgbClr val="3A3A3A"/>
                </a:solidFill>
                <a:latin typeface="+mj-lt"/>
                <a:ea typeface="黑体" pitchFamily="2" charset="-122"/>
              </a:rPr>
              <a:t>虚拟化工作空间</a:t>
            </a:r>
          </a:p>
          <a:p>
            <a:pPr marL="290505" lvl="1" indent="-179405" algn="l" defTabSz="914400">
              <a:lnSpc>
                <a:spcPct val="95000"/>
              </a:lnSpc>
              <a:spcBef>
                <a:spcPts val="300"/>
              </a:spcBef>
              <a:spcAft>
                <a:spcPts val="300"/>
              </a:spcAft>
              <a:buClr>
                <a:srgbClr val="3A3A3A"/>
              </a:buClr>
              <a:buSzPct val="80000"/>
              <a:buFont typeface="Arial"/>
              <a:buChar char="•"/>
            </a:pPr>
            <a:r>
              <a:rPr lang="zh-CN" sz="1800" b="0" i="0" dirty="0">
                <a:solidFill>
                  <a:srgbClr val="3A3A3A"/>
                </a:solidFill>
                <a:latin typeface="+mj-lt"/>
                <a:ea typeface="黑体" pitchFamily="2" charset="-122"/>
              </a:rPr>
              <a:t>VXI</a:t>
            </a:r>
          </a:p>
          <a:p>
            <a:pPr algn="l" defTabSz="914400">
              <a:lnSpc>
                <a:spcPct val="95000"/>
              </a:lnSpc>
              <a:spcBef>
                <a:spcPts val="1800"/>
              </a:spcBef>
              <a:spcAft>
                <a:spcPts val="600"/>
              </a:spcAft>
              <a:buNone/>
            </a:pPr>
            <a:r>
              <a:rPr lang="zh-CN" sz="24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黑体" pitchFamily="2" charset="-122"/>
              </a:rPr>
              <a:t>请访问：</a:t>
            </a:r>
          </a:p>
          <a:p>
            <a:pPr marL="111100" lvl="1" algn="l" defTabSz="914400">
              <a:lnSpc>
                <a:spcPct val="95000"/>
              </a:lnSpc>
              <a:spcBef>
                <a:spcPts val="300"/>
              </a:spcBef>
              <a:spcAft>
                <a:spcPts val="300"/>
              </a:spcAft>
              <a:buNone/>
            </a:pPr>
            <a:r>
              <a:rPr lang="zh-CN" sz="1800" b="0" i="0" dirty="0">
                <a:solidFill>
                  <a:srgbClr val="3A3A3A"/>
                </a:solidFill>
                <a:latin typeface="+mj-lt"/>
                <a:ea typeface="黑体" pitchFamily="2" charset="-122"/>
                <a:hlinkClick r:id="rId3"/>
              </a:rPr>
              <a:t>http://www.cisco.com/go/vxi</a:t>
            </a:r>
            <a:endParaRPr lang="en-US" dirty="0" smtClean="0">
              <a:solidFill>
                <a:srgbClr val="3A3A3A"/>
              </a:solidFill>
              <a:latin typeface="+mj-lt"/>
              <a:ea typeface="黑体" pitchFamily="2" charset="-122"/>
            </a:endParaRPr>
          </a:p>
          <a:p>
            <a:pPr marL="111100" lvl="1" algn="l" defTabSz="914400">
              <a:lnSpc>
                <a:spcPct val="95000"/>
              </a:lnSpc>
              <a:spcBef>
                <a:spcPts val="300"/>
              </a:spcBef>
              <a:spcAft>
                <a:spcPts val="300"/>
              </a:spcAft>
              <a:buNone/>
            </a:pPr>
            <a:endParaRPr lang="en-US" dirty="0">
              <a:solidFill>
                <a:srgbClr val="3A3A3A"/>
              </a:solidFill>
              <a:latin typeface="+mj-lt"/>
              <a:ea typeface="黑体" pitchFamily="2" charset="-122"/>
            </a:endParaRPr>
          </a:p>
        </p:txBody>
      </p:sp>
      <p:grpSp>
        <p:nvGrpSpPr>
          <p:cNvPr id="2" name="Group 20"/>
          <p:cNvGrpSpPr/>
          <p:nvPr/>
        </p:nvGrpSpPr>
        <p:grpSpPr>
          <a:xfrm>
            <a:off x="2613109" y="3704897"/>
            <a:ext cx="2457786" cy="2603050"/>
            <a:chOff x="8808283" y="4623928"/>
            <a:chExt cx="2811800" cy="2234072"/>
          </a:xfrm>
        </p:grpSpPr>
        <p:pic>
          <p:nvPicPr>
            <p:cNvPr id="9" name="Picture 8" descr="small_orangered_tine_cmyk.png"/>
            <p:cNvPicPr>
              <a:picLocks noChangeAspect="1"/>
            </p:cNvPicPr>
            <p:nvPr/>
          </p:nvPicPr>
          <p:blipFill>
            <a:blip r:embed="rId4" cstate="print">
              <a:duotone>
                <a:schemeClr val="accent6">
                  <a:shade val="45000"/>
                  <a:satMod val="135000"/>
                </a:schemeClr>
                <a:prstClr val="white"/>
              </a:duotone>
            </a:blip>
            <a:stretch>
              <a:fillRect/>
            </a:stretch>
          </p:blipFill>
          <p:spPr>
            <a:xfrm>
              <a:off x="11044011" y="4964793"/>
              <a:ext cx="576072" cy="1191422"/>
            </a:xfrm>
            <a:prstGeom prst="rect">
              <a:avLst/>
            </a:prstGeom>
          </p:spPr>
        </p:pic>
        <p:pic>
          <p:nvPicPr>
            <p:cNvPr id="10" name="Picture 9" descr="long_purpleblue_tine_rgb.png"/>
            <p:cNvPicPr>
              <a:picLocks noChangeAspect="1"/>
            </p:cNvPicPr>
            <p:nvPr/>
          </p:nvPicPr>
          <p:blipFill>
            <a:blip r:embed="rId5" cstate="print"/>
            <a:srcRect b="38923"/>
            <a:stretch>
              <a:fillRect/>
            </a:stretch>
          </p:blipFill>
          <p:spPr>
            <a:xfrm>
              <a:off x="9550992" y="4623928"/>
              <a:ext cx="577897" cy="2234072"/>
            </a:xfrm>
            <a:prstGeom prst="rect">
              <a:avLst/>
            </a:prstGeom>
          </p:spPr>
        </p:pic>
        <p:pic>
          <p:nvPicPr>
            <p:cNvPr id="11" name="Picture 10" descr="med_purplered_tine_rgb.png"/>
            <p:cNvPicPr>
              <a:picLocks noChangeAspect="1"/>
            </p:cNvPicPr>
            <p:nvPr/>
          </p:nvPicPr>
          <p:blipFill>
            <a:blip r:embed="rId6" cstate="print">
              <a:duotone>
                <a:schemeClr val="accent6">
                  <a:shade val="45000"/>
                  <a:satMod val="135000"/>
                </a:schemeClr>
                <a:prstClr val="white"/>
              </a:duotone>
            </a:blip>
            <a:srcRect b="29828"/>
            <a:stretch>
              <a:fillRect/>
            </a:stretch>
          </p:blipFill>
          <p:spPr>
            <a:xfrm>
              <a:off x="8808283" y="5466332"/>
              <a:ext cx="577897" cy="1391668"/>
            </a:xfrm>
            <a:prstGeom prst="rect">
              <a:avLst/>
            </a:prstGeom>
          </p:spPr>
        </p:pic>
        <p:pic>
          <p:nvPicPr>
            <p:cNvPr id="12" name="Picture 11" descr="med_greenblue_tine_rgb.png"/>
            <p:cNvPicPr>
              <a:picLocks noChangeAspect="1"/>
            </p:cNvPicPr>
            <p:nvPr/>
          </p:nvPicPr>
          <p:blipFill>
            <a:blip r:embed="rId7" cstate="print">
              <a:duotone>
                <a:prstClr val="black"/>
                <a:srgbClr val="12188E">
                  <a:tint val="45000"/>
                  <a:satMod val="400000"/>
                </a:srgbClr>
              </a:duotone>
            </a:blip>
            <a:srcRect b="2970"/>
            <a:stretch>
              <a:fillRect/>
            </a:stretch>
          </p:blipFill>
          <p:spPr>
            <a:xfrm>
              <a:off x="10300608" y="4961295"/>
              <a:ext cx="576072" cy="1896705"/>
            </a:xfrm>
            <a:prstGeom prst="rect">
              <a:avLst/>
            </a:prstGeom>
          </p:spPr>
        </p:pic>
      </p:grpSp>
      <p:pic>
        <p:nvPicPr>
          <p:cNvPr id="13" name="Picture 2" descr="C:\Users\gserda\Documents\Edu Photos\AM73036.jpg"/>
          <p:cNvPicPr>
            <a:picLocks noChangeAspect="1" noChangeArrowheads="1"/>
          </p:cNvPicPr>
          <p:nvPr/>
        </p:nvPicPr>
        <p:blipFill>
          <a:blip r:embed="rId8" cstate="print"/>
          <a:srcRect l="20735" t="16912" r="35294" b="-74"/>
          <a:stretch>
            <a:fillRect/>
          </a:stretch>
        </p:blipFill>
        <p:spPr bwMode="auto">
          <a:xfrm>
            <a:off x="5368642"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l="1030" t="1406" r="1474" b="2219"/>
          <a:stretch/>
        </p:blipFill>
        <p:spPr>
          <a:xfrm rot="5400000">
            <a:off x="334815" y="1639455"/>
            <a:ext cx="4375730" cy="4352637"/>
          </a:xfrm>
          <a:prstGeom prst="rect">
            <a:avLst/>
          </a:prstGeom>
        </p:spPr>
      </p:pic>
      <p:sp>
        <p:nvSpPr>
          <p:cNvPr id="30723" name="Text Placeholder 5"/>
          <p:cNvSpPr>
            <a:spLocks noGrp="1"/>
          </p:cNvSpPr>
          <p:nvPr>
            <p:ph type="body" sz="quarter" idx="10"/>
          </p:nvPr>
        </p:nvSpPr>
        <p:spPr>
          <a:xfrm>
            <a:off x="561975" y="1646533"/>
            <a:ext cx="3962400" cy="3962400"/>
          </a:xfrm>
        </p:spPr>
        <p:txBody>
          <a:bodyPr rtlCol="0">
            <a:noAutofit/>
          </a:bodyPr>
          <a:lstStyle/>
          <a:p>
            <a:pPr marL="0" indent="0" algn="l" defTabSz="914400">
              <a:spcBef>
                <a:spcPts val="0"/>
              </a:spcBef>
              <a:spcAft>
                <a:spcPts val="0"/>
              </a:spcAft>
              <a:buNone/>
            </a:pPr>
            <a:r>
              <a:rPr lang="zh-CN" sz="1600" b="0" i="0" spc="0" baseline="0" dirty="0">
                <a:solidFill>
                  <a:srgbClr val="652D89">
                    <a:lumMod val="75000"/>
                  </a:srgbClr>
                </a:solidFill>
                <a:ea typeface="黑体" pitchFamily="2" charset="-122"/>
              </a:rPr>
              <a:t>CLX 是一个全球教育者社区，用户在其中分享最佳实践和实用解决方案，可显著提高各地的教育水平。 </a:t>
            </a:r>
          </a:p>
          <a:p>
            <a:pPr marL="0" indent="0" algn="l" defTabSz="914400">
              <a:spcBef>
                <a:spcPts val="1475"/>
              </a:spcBef>
              <a:spcAft>
                <a:spcPts val="0"/>
              </a:spcAft>
              <a:buNone/>
            </a:pPr>
            <a:r>
              <a:rPr lang="zh-CN" sz="1600" b="0" i="0" spc="0" baseline="0" dirty="0">
                <a:solidFill>
                  <a:srgbClr val="652D89">
                    <a:lumMod val="75000"/>
                  </a:srgbClr>
                </a:solidFill>
                <a:ea typeface="黑体" pitchFamily="2" charset="-122"/>
              </a:rPr>
              <a:t>加入 CLX 可以：</a:t>
            </a:r>
          </a:p>
          <a:p>
            <a:pPr marL="231800" indent="-231800" algn="l" defTabSz="914400">
              <a:spcBef>
                <a:spcPts val="1440"/>
              </a:spcBef>
              <a:spcAft>
                <a:spcPts val="0"/>
              </a:spcAft>
              <a:buClr>
                <a:srgbClr val="652D89"/>
              </a:buClr>
              <a:buFont typeface="Arial"/>
              <a:buChar char="•"/>
            </a:pPr>
            <a:r>
              <a:rPr lang="zh-CN" sz="1600" b="0" i="0" spc="0" baseline="0" dirty="0">
                <a:solidFill>
                  <a:srgbClr val="652D89">
                    <a:lumMod val="75000"/>
                  </a:srgbClr>
                </a:solidFill>
                <a:ea typeface="黑体" pitchFamily="2" charset="-122"/>
              </a:rPr>
              <a:t>与全世界的教育者联系</a:t>
            </a:r>
          </a:p>
          <a:p>
            <a:pPr marL="231800" indent="-231800" algn="l" defTabSz="914400">
              <a:spcBef>
                <a:spcPts val="1440"/>
              </a:spcBef>
              <a:spcAft>
                <a:spcPts val="0"/>
              </a:spcAft>
              <a:buClr>
                <a:srgbClr val="652D89"/>
              </a:buClr>
              <a:buFont typeface="Arial"/>
              <a:buChar char="•"/>
            </a:pPr>
            <a:r>
              <a:rPr lang="zh-CN" sz="1600" b="0" i="0" spc="0" baseline="0" dirty="0">
                <a:solidFill>
                  <a:srgbClr val="652D89">
                    <a:lumMod val="75000"/>
                  </a:srgbClr>
                </a:solidFill>
                <a:ea typeface="黑体" pitchFamily="2" charset="-122"/>
              </a:rPr>
              <a:t>参与亲和团体</a:t>
            </a:r>
          </a:p>
          <a:p>
            <a:pPr marL="231800" indent="-231800" algn="l" defTabSz="914400">
              <a:spcBef>
                <a:spcPts val="1440"/>
              </a:spcBef>
              <a:spcAft>
                <a:spcPts val="0"/>
              </a:spcAft>
              <a:buClr>
                <a:srgbClr val="652D89"/>
              </a:buClr>
              <a:buFont typeface="Arial"/>
              <a:buChar char="•"/>
            </a:pPr>
            <a:r>
              <a:rPr lang="zh-CN" sz="1600" b="0" i="0" spc="0" baseline="0" dirty="0">
                <a:solidFill>
                  <a:srgbClr val="652D89">
                    <a:lumMod val="75000"/>
                  </a:srgbClr>
                </a:solidFill>
                <a:ea typeface="黑体" pitchFamily="2" charset="-122"/>
              </a:rPr>
              <a:t>访问免费的在线专业发展</a:t>
            </a:r>
          </a:p>
          <a:p>
            <a:pPr marL="231800" indent="-231800" algn="l" defTabSz="914400">
              <a:spcBef>
                <a:spcPts val="1440"/>
              </a:spcBef>
              <a:spcAft>
                <a:spcPts val="0"/>
              </a:spcAft>
              <a:buClr>
                <a:srgbClr val="652D89"/>
              </a:buClr>
              <a:buFont typeface="Arial"/>
              <a:buChar char="•"/>
            </a:pPr>
            <a:r>
              <a:rPr lang="zh-CN" sz="1600" b="0" i="0" spc="0" baseline="0" dirty="0">
                <a:solidFill>
                  <a:srgbClr val="652D89">
                    <a:lumMod val="75000"/>
                  </a:srgbClr>
                </a:solidFill>
                <a:ea typeface="黑体" pitchFamily="2" charset="-122"/>
              </a:rPr>
              <a:t>通过 CLX Leader Recognition Program 获得思科和社区的认可</a:t>
            </a:r>
          </a:p>
        </p:txBody>
      </p:sp>
      <p:pic>
        <p:nvPicPr>
          <p:cNvPr id="8" name="Picture Placeholder 7" descr="CLX_Screen.JPG"/>
          <p:cNvPicPr>
            <a:picLocks noGrp="1" noChangeAspect="1"/>
          </p:cNvPicPr>
          <p:nvPr>
            <p:ph type="pic" sz="quarter" idx="11"/>
          </p:nvPr>
        </p:nvPicPr>
        <p:blipFill>
          <a:blip r:embed="rId4" cstate="print"/>
          <a:srcRect l="9256" r="9256"/>
          <a:stretch>
            <a:fillRect/>
          </a:stretch>
        </p:blipFill>
        <p:spPr>
          <a:xfrm>
            <a:off x="5241925" y="2057400"/>
            <a:ext cx="3429000" cy="3259138"/>
          </a:xfrm>
        </p:spPr>
      </p:pic>
      <p:sp>
        <p:nvSpPr>
          <p:cNvPr id="14" name="Rectangle 25"/>
          <p:cNvSpPr txBox="1">
            <a:spLocks noChangeArrowheads="1"/>
          </p:cNvSpPr>
          <p:nvPr/>
        </p:nvSpPr>
        <p:spPr>
          <a:xfrm>
            <a:off x="229702" y="432215"/>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pPr algn="l" defTabSz="914400">
              <a:buNone/>
            </a:pPr>
            <a:r>
              <a:rPr lang="zh-CN" sz="3200" b="0" i="0" dirty="0">
                <a:solidFill>
                  <a:schemeClr val="tx1"/>
                </a:solidFill>
                <a:ea typeface="黑体" pitchFamily="2" charset="-122"/>
                <a:cs typeface="+mn-cs"/>
              </a:rPr>
              <a:t>互联学习交换 (CLX)</a:t>
            </a:r>
            <a:endParaRPr lang="fr-FR" sz="3200" dirty="0">
              <a:ea typeface="黑体" pitchFamily="2" charset="-122"/>
            </a:endParaRPr>
          </a:p>
        </p:txBody>
      </p:sp>
      <p:sp>
        <p:nvSpPr>
          <p:cNvPr id="5" name="Rectangle 4"/>
          <p:cNvSpPr/>
          <p:nvPr/>
        </p:nvSpPr>
        <p:spPr>
          <a:xfrm>
            <a:off x="369453" y="5310921"/>
            <a:ext cx="4341092" cy="692728"/>
          </a:xfrm>
          <a:prstGeom prst="rect">
            <a:avLst/>
          </a:prstGeom>
          <a:gradFill flip="none" rotWithShape="1">
            <a:gsLst>
              <a:gs pos="0">
                <a:schemeClr val="bg1"/>
              </a:gs>
              <a:gs pos="100000">
                <a:srgbClr val="FFFFFF">
                  <a:alpha val="0"/>
                </a:srgbClr>
              </a:gs>
              <a:gs pos="56000">
                <a:schemeClr val="bg1">
                  <a:alpha val="52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extBox 11"/>
          <p:cNvSpPr txBox="1"/>
          <p:nvPr/>
        </p:nvSpPr>
        <p:spPr>
          <a:xfrm>
            <a:off x="653951" y="5454846"/>
            <a:ext cx="1981200" cy="369332"/>
          </a:xfrm>
          <a:prstGeom prst="rect">
            <a:avLst/>
          </a:prstGeom>
          <a:noFill/>
        </p:spPr>
        <p:txBody>
          <a:bodyPr>
            <a:spAutoFit/>
          </a:bodyPr>
          <a:lstStyle/>
          <a:p>
            <a:pPr algn="l" defTabSz="914400">
              <a:spcBef>
                <a:spcPts val="0"/>
              </a:spcBef>
              <a:spcAft>
                <a:spcPts val="0"/>
              </a:spcAft>
              <a:buNone/>
            </a:pPr>
            <a:r>
              <a:rPr lang="zh-CN" sz="1800" b="0" i="0" spc="-100">
                <a:solidFill>
                  <a:srgbClr val="652D89"/>
                </a:solidFill>
                <a:latin typeface="Arial"/>
                <a:ea typeface="+mn-ea"/>
                <a:cs typeface="+mn-cs"/>
                <a:hlinkClick r:id="rId5"/>
              </a:rPr>
              <a:t>http://clx.cisco.com</a:t>
            </a:r>
            <a:endParaRPr lang="en-US" spc="-100" dirty="0">
              <a:solidFill>
                <a:schemeClr val="accent6"/>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tgtEl>
                                          <p:spTgt spid="30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Title 2"/>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latin typeface="黑体" pitchFamily="2" charset="-122"/>
                <a:ea typeface="黑体" pitchFamily="2" charset="-122"/>
              </a:rPr>
              <a:t>让我们保持联系</a:t>
            </a:r>
            <a:endParaRPr lang="en-US" dirty="0">
              <a:latin typeface="黑体" pitchFamily="2" charset="-122"/>
              <a:ea typeface="黑体" pitchFamily="2" charset="-122"/>
            </a:endParaRPr>
          </a:p>
        </p:txBody>
      </p:sp>
      <p:sp>
        <p:nvSpPr>
          <p:cNvPr id="90115" name="Text Placeholder 6"/>
          <p:cNvSpPr>
            <a:spLocks noGrp="1"/>
          </p:cNvSpPr>
          <p:nvPr>
            <p:ph type="body" sz="quarter" idx="4294967295"/>
          </p:nvPr>
        </p:nvSpPr>
        <p:spPr>
          <a:xfrm>
            <a:off x="2524125" y="1673225"/>
            <a:ext cx="6619875" cy="4813300"/>
          </a:xfrm>
        </p:spPr>
        <p:txBody>
          <a:bodyPr/>
          <a:lstStyle/>
          <a:p>
            <a:pPr marL="0" indent="3200" algn="l" defTabSz="914400">
              <a:spcBef>
                <a:spcPts val="3600"/>
              </a:spcBef>
              <a:buNone/>
            </a:pPr>
            <a:r>
              <a:rPr lang="zh-CN" sz="2600" b="0" i="0" dirty="0">
                <a:solidFill>
                  <a:srgbClr val="2B3082"/>
                </a:solidFill>
                <a:latin typeface="黑体" pitchFamily="2" charset="-122"/>
                <a:ea typeface="黑体" pitchFamily="2" charset="-122"/>
              </a:rPr>
              <a:t>发表评论或照片</a:t>
            </a:r>
            <a:r>
              <a:rPr lang="zh-CN" sz="2600" b="0" i="0" dirty="0">
                <a:solidFill>
                  <a:srgbClr val="2B3082"/>
                </a:solidFill>
                <a:latin typeface="Arial"/>
                <a:ea typeface="+mn-ea"/>
                <a:cs typeface="+mn-cs"/>
              </a:rPr>
              <a:t/>
            </a:r>
            <a:br>
              <a:rPr lang="zh-CN" sz="2600" b="0" i="0" dirty="0">
                <a:solidFill>
                  <a:srgbClr val="2B3082"/>
                </a:solidFill>
                <a:latin typeface="Arial"/>
                <a:ea typeface="+mn-ea"/>
                <a:cs typeface="+mn-cs"/>
              </a:rPr>
            </a:br>
            <a:r>
              <a:rPr lang="zh-CN" sz="2600" b="0" i="0" dirty="0">
                <a:solidFill>
                  <a:srgbClr val="2B3082"/>
                </a:solidFill>
                <a:latin typeface="Arial"/>
                <a:ea typeface="+mn-ea"/>
                <a:cs typeface="+mn-cs"/>
                <a:hlinkClick r:id="rId3"/>
              </a:rPr>
              <a:t>http://www.facebook.com/#!/CiscoEducation</a:t>
            </a:r>
            <a:endParaRPr sz="2600" dirty="0" smtClean="0"/>
          </a:p>
          <a:p>
            <a:pPr marL="0" indent="3200" algn="l" defTabSz="914400">
              <a:spcBef>
                <a:spcPts val="3600"/>
              </a:spcBef>
              <a:buNone/>
            </a:pPr>
            <a:r>
              <a:rPr lang="zh-CN" sz="2600" b="0" i="0" dirty="0">
                <a:solidFill>
                  <a:srgbClr val="2B3082"/>
                </a:solidFill>
                <a:latin typeface="黑体" pitchFamily="2" charset="-122"/>
                <a:ea typeface="黑体" pitchFamily="2" charset="-122"/>
              </a:rPr>
              <a:t>关注我们</a:t>
            </a:r>
            <a:r>
              <a:rPr lang="zh-CN" sz="2600" b="0" i="0" dirty="0">
                <a:solidFill>
                  <a:srgbClr val="2B3082"/>
                </a:solidFill>
                <a:latin typeface="Arial"/>
                <a:ea typeface="+mn-ea"/>
                <a:cs typeface="+mn-cs"/>
              </a:rPr>
              <a:t/>
            </a:r>
            <a:br>
              <a:rPr lang="zh-CN" sz="2600" b="0" i="0" dirty="0">
                <a:solidFill>
                  <a:srgbClr val="2B3082"/>
                </a:solidFill>
                <a:latin typeface="Arial"/>
                <a:ea typeface="+mn-ea"/>
                <a:cs typeface="+mn-cs"/>
              </a:rPr>
            </a:br>
            <a:r>
              <a:rPr lang="zh-CN" sz="2600" b="0" i="0" dirty="0">
                <a:solidFill>
                  <a:srgbClr val="2B3082"/>
                </a:solidFill>
                <a:latin typeface="Arial"/>
                <a:ea typeface="+mn-ea"/>
                <a:cs typeface="+mn-cs"/>
                <a:hlinkClick r:id="rId4"/>
              </a:rPr>
              <a:t>http://twitter.com/#!/CiscoEDU</a:t>
            </a:r>
            <a:endParaRPr sz="2600" dirty="0" smtClean="0"/>
          </a:p>
          <a:p>
            <a:pPr marL="0" indent="3200" algn="l" defTabSz="914400">
              <a:spcBef>
                <a:spcPts val="3600"/>
              </a:spcBef>
              <a:buNone/>
            </a:pPr>
            <a:r>
              <a:rPr lang="zh-CN" sz="2600" b="0" i="0" dirty="0">
                <a:solidFill>
                  <a:srgbClr val="2B3082"/>
                </a:solidFill>
                <a:latin typeface="黑体" pitchFamily="2" charset="-122"/>
                <a:ea typeface="黑体" pitchFamily="2" charset="-122"/>
              </a:rPr>
              <a:t>查看思科教育博客</a:t>
            </a:r>
            <a:r>
              <a:rPr lang="zh-CN" sz="2600" b="0" i="0" dirty="0">
                <a:solidFill>
                  <a:srgbClr val="2B3082"/>
                </a:solidFill>
                <a:latin typeface="Arial"/>
                <a:ea typeface="+mn-ea"/>
                <a:cs typeface="+mn-cs"/>
              </a:rPr>
              <a:t/>
            </a:r>
            <a:br>
              <a:rPr lang="zh-CN" sz="2600" b="0" i="0" dirty="0">
                <a:solidFill>
                  <a:srgbClr val="2B3082"/>
                </a:solidFill>
                <a:latin typeface="Arial"/>
                <a:ea typeface="+mn-ea"/>
                <a:cs typeface="+mn-cs"/>
              </a:rPr>
            </a:br>
            <a:r>
              <a:rPr lang="zh-CN" sz="2600" b="0" i="0" dirty="0">
                <a:solidFill>
                  <a:srgbClr val="2B3082"/>
                </a:solidFill>
                <a:latin typeface="Arial"/>
                <a:ea typeface="+mn-ea"/>
                <a:cs typeface="+mn-cs"/>
                <a:hlinkClick r:id="rId5"/>
              </a:rPr>
              <a:t>http://blogs.cisco.com/category/education/</a:t>
            </a:r>
            <a:endParaRPr sz="2600" dirty="0" smtClean="0"/>
          </a:p>
          <a:p>
            <a:pPr marL="0" indent="3200" algn="l" defTabSz="914400">
              <a:spcBef>
                <a:spcPts val="3600"/>
              </a:spcBef>
              <a:buNone/>
            </a:pPr>
            <a:r>
              <a:rPr lang="zh-CN" sz="2600" b="0" i="0" dirty="0">
                <a:solidFill>
                  <a:srgbClr val="2B3082"/>
                </a:solidFill>
                <a:latin typeface="黑体" pitchFamily="2" charset="-122"/>
                <a:ea typeface="黑体" pitchFamily="2" charset="-122"/>
              </a:rPr>
              <a:t>订阅以观看思科教育视频</a:t>
            </a:r>
            <a:r>
              <a:rPr lang="zh-CN" sz="2600" b="0" i="0" dirty="0">
                <a:solidFill>
                  <a:srgbClr val="2B3082"/>
                </a:solidFill>
                <a:latin typeface="Arial"/>
                <a:ea typeface="+mn-ea"/>
                <a:cs typeface="+mn-cs"/>
              </a:rPr>
              <a:t/>
            </a:r>
            <a:br>
              <a:rPr lang="zh-CN" sz="2600" b="0" i="0" dirty="0">
                <a:solidFill>
                  <a:srgbClr val="2B3082"/>
                </a:solidFill>
                <a:latin typeface="Arial"/>
                <a:ea typeface="+mn-ea"/>
                <a:cs typeface="+mn-cs"/>
              </a:rPr>
            </a:br>
            <a:r>
              <a:rPr lang="zh-CN" sz="2600" b="0" i="0" dirty="0">
                <a:solidFill>
                  <a:srgbClr val="2B3082"/>
                </a:solidFill>
                <a:latin typeface="Arial"/>
                <a:ea typeface="+mn-ea"/>
                <a:cs typeface="+mn-cs"/>
                <a:hlinkClick r:id="rId6"/>
              </a:rPr>
              <a:t>http://www.youtubecisco.com/education</a:t>
            </a:r>
            <a:endParaRPr lang="en-US" sz="2600" dirty="0" smtClean="0"/>
          </a:p>
          <a:p>
            <a:pPr marL="0" indent="3200" algn="l" defTabSz="914400">
              <a:spcBef>
                <a:spcPts val="3600"/>
              </a:spcBef>
              <a:buNone/>
            </a:pPr>
            <a:endParaRPr sz="2600" dirty="0" smtClean="0"/>
          </a:p>
        </p:txBody>
      </p:sp>
      <p:pic>
        <p:nvPicPr>
          <p:cNvPr id="90116" name="Picture 10" descr="YouTube.bmp"/>
          <p:cNvPicPr>
            <a:picLocks noChangeAspect="1"/>
          </p:cNvPicPr>
          <p:nvPr/>
        </p:nvPicPr>
        <p:blipFill>
          <a:blip r:embed="rId7" cstate="print"/>
          <a:srcRect/>
          <a:stretch>
            <a:fillRect/>
          </a:stretch>
        </p:blipFill>
        <p:spPr bwMode="auto">
          <a:xfrm>
            <a:off x="457200" y="5178425"/>
            <a:ext cx="895350" cy="895350"/>
          </a:xfrm>
          <a:prstGeom prst="rect">
            <a:avLst/>
          </a:prstGeom>
          <a:noFill/>
          <a:ln w="9525">
            <a:noFill/>
            <a:miter lim="800000"/>
            <a:headEnd/>
            <a:tailEnd/>
          </a:ln>
        </p:spPr>
      </p:pic>
      <p:pic>
        <p:nvPicPr>
          <p:cNvPr id="90117" name="Picture 11" descr="Facebook.bmp"/>
          <p:cNvPicPr>
            <a:picLocks noChangeAspect="1"/>
          </p:cNvPicPr>
          <p:nvPr/>
        </p:nvPicPr>
        <p:blipFill>
          <a:blip r:embed="rId8" cstate="print"/>
          <a:srcRect/>
          <a:stretch>
            <a:fillRect/>
          </a:stretch>
        </p:blipFill>
        <p:spPr bwMode="auto">
          <a:xfrm>
            <a:off x="457200" y="1673225"/>
            <a:ext cx="895350" cy="895350"/>
          </a:xfrm>
          <a:prstGeom prst="rect">
            <a:avLst/>
          </a:prstGeom>
          <a:noFill/>
          <a:ln w="9525">
            <a:noFill/>
            <a:miter lim="800000"/>
            <a:headEnd/>
            <a:tailEnd/>
          </a:ln>
        </p:spPr>
      </p:pic>
      <p:pic>
        <p:nvPicPr>
          <p:cNvPr id="90118" name="Picture 12" descr="Twitter.bmp"/>
          <p:cNvPicPr>
            <a:picLocks noChangeAspect="1"/>
          </p:cNvPicPr>
          <p:nvPr/>
        </p:nvPicPr>
        <p:blipFill>
          <a:blip r:embed="rId9" cstate="print"/>
          <a:srcRect/>
          <a:stretch>
            <a:fillRect/>
          </a:stretch>
        </p:blipFill>
        <p:spPr bwMode="auto">
          <a:xfrm>
            <a:off x="457200" y="2816225"/>
            <a:ext cx="914400" cy="914400"/>
          </a:xfrm>
          <a:prstGeom prst="rect">
            <a:avLst/>
          </a:prstGeom>
          <a:noFill/>
          <a:ln w="9525">
            <a:noFill/>
            <a:miter lim="800000"/>
            <a:headEnd/>
            <a:tailEnd/>
          </a:ln>
        </p:spPr>
      </p:pic>
      <p:pic>
        <p:nvPicPr>
          <p:cNvPr id="90119" name="Picture 2" descr="C:\Users\gserda\AppData\Local\Microsoft\Windows\Temporary Internet Files\Content.Outlook\A39PGKAK\example1 (2).jpg"/>
          <p:cNvPicPr>
            <a:picLocks noChangeAspect="1" noChangeArrowheads="1"/>
          </p:cNvPicPr>
          <p:nvPr/>
        </p:nvPicPr>
        <p:blipFill>
          <a:blip r:embed="rId10" cstate="print"/>
          <a:srcRect/>
          <a:stretch>
            <a:fillRect/>
          </a:stretch>
        </p:blipFill>
        <p:spPr bwMode="auto">
          <a:xfrm>
            <a:off x="533400" y="4035425"/>
            <a:ext cx="83820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serda\Documents\Edu Photos\AM72681.jpg"/>
          <p:cNvPicPr>
            <a:picLocks noChangeAspect="1" noChangeArrowheads="1"/>
          </p:cNvPicPr>
          <p:nvPr/>
        </p:nvPicPr>
        <p:blipFill>
          <a:blip r:embed="rId3" cstate="print"/>
          <a:srcRect/>
          <a:stretch>
            <a:fillRect/>
          </a:stretch>
        </p:blipFill>
        <p:spPr bwMode="auto">
          <a:xfrm>
            <a:off x="0" y="762000"/>
            <a:ext cx="9144000" cy="6096000"/>
          </a:xfrm>
          <a:prstGeom prst="rect">
            <a:avLst/>
          </a:prstGeom>
          <a:ln>
            <a:noFill/>
          </a:ln>
          <a:effectLst/>
        </p:spPr>
      </p:pic>
      <p:sp>
        <p:nvSpPr>
          <p:cNvPr id="24621" name="Oval 45"/>
          <p:cNvSpPr>
            <a:spLocks/>
          </p:cNvSpPr>
          <p:nvPr/>
        </p:nvSpPr>
        <p:spPr bwMode="auto">
          <a:xfrm rot="10800000" flipH="1">
            <a:off x="1036935" y="5346625"/>
            <a:ext cx="557808" cy="57182"/>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4622" name="Oval 46"/>
          <p:cNvSpPr>
            <a:spLocks/>
          </p:cNvSpPr>
          <p:nvPr/>
        </p:nvSpPr>
        <p:spPr bwMode="auto">
          <a:xfrm rot="10800000" flipH="1">
            <a:off x="1607245" y="5387924"/>
            <a:ext cx="322660" cy="57977"/>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0" name="Rectangle 19"/>
          <p:cNvSpPr/>
          <p:nvPr/>
        </p:nvSpPr>
        <p:spPr>
          <a:xfrm>
            <a:off x="0" y="377682"/>
            <a:ext cx="9144000" cy="7446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7" name="Rounded Rectangle 26"/>
          <p:cNvSpPr/>
          <p:nvPr/>
        </p:nvSpPr>
        <p:spPr>
          <a:xfrm>
            <a:off x="699448" y="5036594"/>
            <a:ext cx="2010701" cy="878243"/>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554" algn="ctr" defTabSz="914400">
              <a:buNone/>
            </a:pPr>
            <a:r>
              <a:rPr lang="zh-CN" altLang="en-US" sz="1800" b="1" i="0" kern="1200" dirty="0" smtClean="0">
                <a:solidFill>
                  <a:srgbClr val="0096D6">
                    <a:lumMod val="75000"/>
                  </a:srgbClr>
                </a:solidFill>
                <a:latin typeface="+mj-lt"/>
                <a:ea typeface="黑体" pitchFamily="2" charset="-122"/>
                <a:cs typeface="Arial"/>
              </a:rPr>
              <a:t>可视化</a:t>
            </a:r>
          </a:p>
          <a:p>
            <a:pPr marL="13350" algn="l" defTabSz="914400">
              <a:buNone/>
            </a:pPr>
            <a:r>
              <a:rPr lang="zh-CN" altLang="en-US" sz="1400" b="0" i="0" kern="1200" dirty="0" smtClean="0">
                <a:solidFill>
                  <a:srgbClr val="1A1A1A"/>
                </a:solidFill>
                <a:latin typeface="+mj-lt"/>
                <a:ea typeface="黑体" pitchFamily="2" charset="-122"/>
                <a:cs typeface="Arial"/>
              </a:rPr>
              <a:t>随处</a:t>
            </a:r>
            <a:r>
              <a:rPr lang="zh-CN" altLang="en-US" sz="1400" b="0" i="0" kern="1200" dirty="0">
                <a:solidFill>
                  <a:srgbClr val="1A1A1A"/>
                </a:solidFill>
                <a:latin typeface="+mj-lt"/>
                <a:ea typeface="黑体" pitchFamily="2" charset="-122"/>
                <a:cs typeface="Arial"/>
              </a:rPr>
              <a:t>提供高质量视频；实时和离线 </a:t>
            </a:r>
          </a:p>
        </p:txBody>
      </p:sp>
      <p:sp>
        <p:nvSpPr>
          <p:cNvPr id="30" name="Rounded Rectangle 29"/>
          <p:cNvSpPr/>
          <p:nvPr/>
        </p:nvSpPr>
        <p:spPr>
          <a:xfrm>
            <a:off x="1055424" y="2383077"/>
            <a:ext cx="2062349" cy="878243"/>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zh-CN" altLang="en-US" sz="1800" b="1" i="0" kern="1200" dirty="0" smtClean="0">
                <a:solidFill>
                  <a:srgbClr val="0096D6">
                    <a:lumMod val="75000"/>
                  </a:srgbClr>
                </a:solidFill>
                <a:latin typeface="+mj-lt"/>
                <a:ea typeface="黑体" pitchFamily="2" charset="-122"/>
                <a:cs typeface="Arial"/>
              </a:rPr>
              <a:t>移动化</a:t>
            </a:r>
            <a:endParaRPr lang="zh-CN" altLang="en-US" sz="2000" b="1" kern="1200" dirty="0" smtClean="0">
              <a:solidFill>
                <a:srgbClr val="0096D6">
                  <a:lumMod val="75000"/>
                </a:srgbClr>
              </a:solidFill>
              <a:latin typeface="+mj-lt"/>
              <a:ea typeface="黑体" pitchFamily="2" charset="-122"/>
              <a:cs typeface="Arial" pitchFamily="34" charset="0"/>
              <a:sym typeface="Ciscoregular" charset="0"/>
            </a:endParaRPr>
          </a:p>
          <a:p>
            <a:pPr marL="13350" algn="l" defTabSz="914400">
              <a:buNone/>
            </a:pPr>
            <a:r>
              <a:rPr lang="zh-CN" altLang="en-US" sz="1400" b="0" i="0" kern="1200" dirty="0" smtClean="0">
                <a:solidFill>
                  <a:srgbClr val="1A1A1A"/>
                </a:solidFill>
                <a:latin typeface="+mj-lt"/>
                <a:ea typeface="黑体" pitchFamily="2" charset="-122"/>
                <a:cs typeface="Arial"/>
              </a:rPr>
              <a:t>丰富</a:t>
            </a:r>
            <a:r>
              <a:rPr lang="zh-CN" altLang="en-US" sz="1400" b="0" i="0" kern="1200" dirty="0">
                <a:solidFill>
                  <a:srgbClr val="1A1A1A"/>
                </a:solidFill>
                <a:latin typeface="+mj-lt"/>
                <a:ea typeface="黑体" pitchFamily="2" charset="-122"/>
                <a:cs typeface="Arial"/>
              </a:rPr>
              <a:t>、安全的协作；</a:t>
            </a:r>
            <a:br>
              <a:rPr lang="zh-CN" altLang="en-US" sz="1400" b="0" i="0" kern="1200" dirty="0">
                <a:solidFill>
                  <a:srgbClr val="1A1A1A"/>
                </a:solidFill>
                <a:latin typeface="+mj-lt"/>
                <a:ea typeface="黑体" pitchFamily="2" charset="-122"/>
                <a:cs typeface="Arial"/>
              </a:rPr>
            </a:br>
            <a:r>
              <a:rPr lang="zh-CN" altLang="en-US" sz="1400" b="0" i="0" kern="1200" dirty="0">
                <a:solidFill>
                  <a:srgbClr val="1A1A1A"/>
                </a:solidFill>
                <a:latin typeface="+mj-lt"/>
                <a:ea typeface="黑体" pitchFamily="2" charset="-122"/>
                <a:cs typeface="Arial"/>
              </a:rPr>
              <a:t>任何设备，任何位置</a:t>
            </a:r>
          </a:p>
        </p:txBody>
      </p:sp>
      <p:sp>
        <p:nvSpPr>
          <p:cNvPr id="32" name="Rounded Rectangle 31"/>
          <p:cNvSpPr/>
          <p:nvPr/>
        </p:nvSpPr>
        <p:spPr>
          <a:xfrm>
            <a:off x="5863239" y="2401311"/>
            <a:ext cx="2355343" cy="1027689"/>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zh-CN" altLang="en-US" sz="1800" b="1" i="0" kern="1200" dirty="0" smtClean="0">
                <a:solidFill>
                  <a:srgbClr val="0096D6">
                    <a:lumMod val="75000"/>
                  </a:srgbClr>
                </a:solidFill>
                <a:latin typeface="+mj-lt"/>
                <a:ea typeface="黑体" pitchFamily="2" charset="-122"/>
                <a:cs typeface="Arial"/>
              </a:rPr>
              <a:t>社交</a:t>
            </a:r>
            <a:endParaRPr lang="zh-CN" altLang="en-US" sz="2000" b="1" kern="1200" dirty="0" smtClean="0">
              <a:solidFill>
                <a:srgbClr val="0096D6">
                  <a:lumMod val="75000"/>
                </a:srgbClr>
              </a:solidFill>
              <a:latin typeface="+mj-lt"/>
              <a:ea typeface="黑体" pitchFamily="2" charset="-122"/>
              <a:cs typeface="Arial" pitchFamily="34" charset="0"/>
              <a:sym typeface="Ciscoregular" charset="0"/>
            </a:endParaRPr>
          </a:p>
          <a:p>
            <a:pPr marL="13350" algn="l" defTabSz="914400">
              <a:buNone/>
            </a:pPr>
            <a:r>
              <a:rPr lang="zh-CN" altLang="en-US" sz="1400" b="0" i="0" dirty="0" smtClean="0">
                <a:solidFill>
                  <a:srgbClr val="1A1A1A"/>
                </a:solidFill>
                <a:latin typeface="+mj-lt"/>
                <a:ea typeface="黑体" pitchFamily="2" charset="-122"/>
                <a:cs typeface="Arial"/>
              </a:rPr>
              <a:t>用来</a:t>
            </a:r>
            <a:r>
              <a:rPr lang="zh-CN" altLang="en-US" sz="1400" b="0" i="0" dirty="0">
                <a:solidFill>
                  <a:srgbClr val="1A1A1A"/>
                </a:solidFill>
                <a:latin typeface="+mj-lt"/>
                <a:ea typeface="黑体" pitchFamily="2" charset="-122"/>
                <a:cs typeface="Arial"/>
              </a:rPr>
              <a:t>定位、连接和参与的学习网络</a:t>
            </a:r>
          </a:p>
          <a:p>
            <a:pPr marL="13350" algn="l" defTabSz="914400">
              <a:buNone/>
            </a:pPr>
            <a:endParaRPr lang="zh-CN" altLang="en-US" sz="1400" kern="1200" dirty="0">
              <a:solidFill>
                <a:srgbClr val="1A1A1A"/>
              </a:solidFill>
              <a:latin typeface="+mj-lt"/>
              <a:ea typeface="黑体" pitchFamily="2" charset="-122"/>
              <a:cs typeface="Arial" pitchFamily="34" charset="0"/>
              <a:sym typeface="Ciscoregular" charset="0"/>
            </a:endParaRPr>
          </a:p>
        </p:txBody>
      </p:sp>
      <p:sp>
        <p:nvSpPr>
          <p:cNvPr id="33" name="Rounded Rectangle 32"/>
          <p:cNvSpPr/>
          <p:nvPr/>
        </p:nvSpPr>
        <p:spPr>
          <a:xfrm>
            <a:off x="5531425" y="5111297"/>
            <a:ext cx="2874445" cy="878243"/>
          </a:xfrm>
          <a:prstGeom prst="roundRect">
            <a:avLst/>
          </a:prstGeom>
          <a:solidFill>
            <a:schemeClr val="lt1">
              <a:alpha val="71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zh-CN" altLang="en-US" sz="1800" b="1" i="0" kern="1200" dirty="0" smtClean="0">
                <a:solidFill>
                  <a:srgbClr val="0096D6">
                    <a:lumMod val="75000"/>
                  </a:srgbClr>
                </a:solidFill>
                <a:latin typeface="+mj-lt"/>
                <a:ea typeface="黑体" pitchFamily="2" charset="-122"/>
                <a:cs typeface="Arial"/>
              </a:rPr>
              <a:t>虚拟化</a:t>
            </a:r>
            <a:endParaRPr lang="zh-CN" altLang="en-US" sz="2000" b="1" kern="1200" dirty="0" smtClean="0">
              <a:solidFill>
                <a:srgbClr val="0096D6">
                  <a:lumMod val="75000"/>
                </a:srgbClr>
              </a:solidFill>
              <a:latin typeface="+mj-lt"/>
              <a:ea typeface="黑体" pitchFamily="2" charset="-122"/>
              <a:cs typeface="Arial" pitchFamily="34" charset="0"/>
              <a:sym typeface="Ciscoregular" charset="0"/>
            </a:endParaRPr>
          </a:p>
          <a:p>
            <a:pPr marL="13350" algn="l" defTabSz="914400">
              <a:buNone/>
            </a:pPr>
            <a:r>
              <a:rPr lang="zh-CN" altLang="en-US" sz="1400" b="0" i="0" kern="1200" dirty="0" smtClean="0">
                <a:solidFill>
                  <a:srgbClr val="1A1A1A"/>
                </a:solidFill>
                <a:latin typeface="+mj-lt"/>
                <a:ea typeface="黑体" pitchFamily="2" charset="-122"/>
                <a:cs typeface="Arial"/>
              </a:rPr>
              <a:t>通过 </a:t>
            </a:r>
            <a:r>
              <a:rPr lang="en-US" altLang="zh-CN" sz="1400" b="0" i="0" kern="1200" dirty="0" smtClean="0">
                <a:solidFill>
                  <a:srgbClr val="1A1A1A"/>
                </a:solidFill>
                <a:latin typeface="+mj-lt"/>
                <a:ea typeface="黑体" pitchFamily="2" charset="-122"/>
                <a:cs typeface="Arial"/>
              </a:rPr>
              <a:t>VDI </a:t>
            </a:r>
            <a:r>
              <a:rPr lang="zh-CN" altLang="en-US" sz="1400" b="0" i="0" kern="1200" dirty="0" smtClean="0">
                <a:solidFill>
                  <a:srgbClr val="1A1A1A"/>
                </a:solidFill>
                <a:latin typeface="+mj-lt"/>
                <a:ea typeface="黑体" pitchFamily="2" charset="-122"/>
                <a:cs typeface="Arial"/>
              </a:rPr>
              <a:t>经济基础</a:t>
            </a:r>
            <a:r>
              <a:rPr lang="zh-CN" altLang="en-US" sz="1400" b="0" i="0" kern="1200" dirty="0">
                <a:solidFill>
                  <a:srgbClr val="1A1A1A"/>
                </a:solidFill>
                <a:latin typeface="+mj-lt"/>
                <a:ea typeface="黑体" pitchFamily="2" charset="-122"/>
                <a:cs typeface="Arial"/>
              </a:rPr>
              <a:t>实现托管应用、语音和视频交互</a:t>
            </a:r>
          </a:p>
        </p:txBody>
      </p:sp>
      <p:sp>
        <p:nvSpPr>
          <p:cNvPr id="17" name="Rectangle 16"/>
          <p:cNvSpPr/>
          <p:nvPr/>
        </p:nvSpPr>
        <p:spPr>
          <a:xfrm>
            <a:off x="0" y="742833"/>
            <a:ext cx="9144000" cy="1979273"/>
          </a:xfrm>
          <a:prstGeom prst="rect">
            <a:avLst/>
          </a:prstGeom>
          <a:gradFill>
            <a:gsLst>
              <a:gs pos="0">
                <a:schemeClr val="bg1"/>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itle 12"/>
          <p:cNvSpPr>
            <a:spLocks noGrp="1"/>
          </p:cNvSpPr>
          <p:nvPr>
            <p:ph type="title"/>
          </p:nvPr>
        </p:nvSpPr>
        <p:spPr/>
        <p:txBody>
          <a:bodyPr/>
          <a:lstStyle/>
          <a:p>
            <a:pPr algn="l" defTabSz="914400">
              <a:lnSpc>
                <a:spcPct val="80000"/>
              </a:lnSpc>
              <a:spcBef>
                <a:spcPct val="0"/>
              </a:spcBef>
              <a:buNone/>
            </a:pPr>
            <a:r>
              <a:rPr lang="zh-CN" altLang="en-US" sz="3200" b="0" i="0" spc="0" baseline="0">
                <a:solidFill>
                  <a:srgbClr val="1E1F81"/>
                </a:solidFill>
                <a:ea typeface="黑体" pitchFamily="2" charset="-122"/>
              </a:rPr>
              <a:t>教育工作方式正在演变</a:t>
            </a:r>
            <a:br>
              <a:rPr lang="zh-CN" altLang="en-US" sz="3200" b="0" i="0" spc="0" baseline="0">
                <a:solidFill>
                  <a:srgbClr val="1E1F81"/>
                </a:solidFill>
                <a:ea typeface="黑体" pitchFamily="2" charset="-122"/>
              </a:rPr>
            </a:br>
            <a:r>
              <a:rPr lang="zh-CN" altLang="en-US" sz="2400" b="0" i="0" spc="0" baseline="0">
                <a:solidFill>
                  <a:srgbClr val="1E1F81"/>
                </a:solidFill>
                <a:ea typeface="黑体" pitchFamily="2" charset="-122"/>
              </a:rPr>
              <a:t>需要新解决方案支持不断增长的</a:t>
            </a:r>
            <a:r>
              <a:rPr lang="zh-CN" altLang="en-US" sz="2400" b="0" i="0" spc="0" baseline="0" smtClean="0">
                <a:solidFill>
                  <a:srgbClr val="1E1F81"/>
                </a:solidFill>
                <a:ea typeface="黑体" pitchFamily="2" charset="-122"/>
              </a:rPr>
              <a:t>趋势</a:t>
            </a:r>
            <a:endParaRPr lang="zh-CN" altLang="en-US" sz="2400">
              <a:solidFill>
                <a:srgbClr val="1E1F81"/>
              </a:solidFill>
              <a:ea typeface="黑体" pitchFamily="2" charset="-122"/>
            </a:endParaRPr>
          </a:p>
        </p:txBody>
      </p:sp>
    </p:spTree>
    <p:extLst>
      <p:ext uri="{BB962C8B-B14F-4D97-AF65-F5344CB8AC3E}">
        <p14:creationId xmlns="" xmlns:p14="http://schemas.microsoft.com/office/powerpoint/2010/main" val="174311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ed Rectangle 40"/>
          <p:cNvSpPr/>
          <p:nvPr/>
        </p:nvSpPr>
        <p:spPr>
          <a:xfrm>
            <a:off x="1112999" y="1608881"/>
            <a:ext cx="6918003" cy="4679560"/>
          </a:xfrm>
          <a:prstGeom prst="roundRect">
            <a:avLst>
              <a:gd name="adj" fmla="val 575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3535809"/>
            <a:ext cx="9144000" cy="281869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itle 17"/>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ea typeface="黑体" pitchFamily="2" charset="-122"/>
              </a:rPr>
              <a:t>此外，虚拟化市场正在增长</a:t>
            </a:r>
            <a:endParaRPr lang="en-US" dirty="0">
              <a:ea typeface="黑体" pitchFamily="2" charset="-122"/>
            </a:endParaRPr>
          </a:p>
        </p:txBody>
      </p:sp>
      <p:sp>
        <p:nvSpPr>
          <p:cNvPr id="23" name="Rectangle 22"/>
          <p:cNvSpPr/>
          <p:nvPr/>
        </p:nvSpPr>
        <p:spPr>
          <a:xfrm>
            <a:off x="242208" y="6265367"/>
            <a:ext cx="7117060" cy="3545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buNone/>
            </a:pPr>
            <a:r>
              <a:rPr lang="zh-CN" altLang="en-US" sz="1000" b="0" i="0" dirty="0">
                <a:solidFill>
                  <a:srgbClr val="FFFFFF">
                    <a:lumMod val="50000"/>
                  </a:srgbClr>
                </a:solidFill>
                <a:ea typeface="黑体" pitchFamily="2" charset="-122"/>
              </a:rPr>
              <a:t>思科根据 </a:t>
            </a:r>
            <a:r>
              <a:rPr lang="en-US" altLang="zh-CN" sz="1000" b="0" i="0" dirty="0">
                <a:solidFill>
                  <a:srgbClr val="FFFFFF">
                    <a:lumMod val="50000"/>
                  </a:srgbClr>
                </a:solidFill>
                <a:ea typeface="黑体" pitchFamily="2" charset="-122"/>
              </a:rPr>
              <a:t>Gartner </a:t>
            </a:r>
            <a:r>
              <a:rPr lang="zh-CN" altLang="en-US" sz="1000" b="0" i="0" dirty="0">
                <a:solidFill>
                  <a:srgbClr val="FFFFFF">
                    <a:lumMod val="50000"/>
                  </a:srgbClr>
                </a:solidFill>
                <a:ea typeface="黑体" pitchFamily="2" charset="-122"/>
              </a:rPr>
              <a:t>数据绘制的图示</a:t>
            </a:r>
            <a:r>
              <a:rPr lang="zh-CN" altLang="en-US" sz="1000" b="0" i="0" dirty="0" smtClean="0">
                <a:solidFill>
                  <a:srgbClr val="FFFFFF">
                    <a:lumMod val="50000"/>
                  </a:srgbClr>
                </a:solidFill>
                <a:ea typeface="黑体" pitchFamily="2" charset="-122"/>
              </a:rPr>
              <a:t>。来源</a:t>
            </a:r>
            <a:r>
              <a:rPr lang="zh-CN" altLang="en-US" sz="1000" b="0" i="0" dirty="0">
                <a:solidFill>
                  <a:srgbClr val="FFFFFF">
                    <a:lumMod val="50000"/>
                  </a:srgbClr>
                </a:solidFill>
                <a:ea typeface="黑体" pitchFamily="2" charset="-122"/>
              </a:rPr>
              <a:t>：</a:t>
            </a:r>
            <a:r>
              <a:rPr lang="en-US" altLang="zh-CN" sz="1000" b="0" i="0" dirty="0">
                <a:solidFill>
                  <a:srgbClr val="FFFFFF">
                    <a:lumMod val="50000"/>
                  </a:srgbClr>
                </a:solidFill>
                <a:ea typeface="黑体" pitchFamily="2" charset="-122"/>
              </a:rPr>
              <a:t>Gartner, Inc., Forecast</a:t>
            </a:r>
            <a:r>
              <a:rPr lang="zh-CN" altLang="en-US" sz="1000" b="0" i="0" dirty="0">
                <a:solidFill>
                  <a:srgbClr val="FFFFFF">
                    <a:lumMod val="50000"/>
                  </a:srgbClr>
                </a:solidFill>
                <a:ea typeface="黑体" pitchFamily="2" charset="-122"/>
              </a:rPr>
              <a:t>：全球托管虚拟桌面数量，</a:t>
            </a:r>
            <a:r>
              <a:rPr lang="en-US" altLang="zh-CN" sz="1000" b="0" i="0" dirty="0">
                <a:solidFill>
                  <a:srgbClr val="FFFFFF">
                    <a:lumMod val="50000"/>
                  </a:srgbClr>
                </a:solidFill>
                <a:ea typeface="黑体" pitchFamily="2" charset="-122"/>
              </a:rPr>
              <a:t>2010-2014</a:t>
            </a:r>
            <a:r>
              <a:rPr lang="zh-CN" altLang="en-US" sz="1000" b="0" i="0" dirty="0">
                <a:solidFill>
                  <a:srgbClr val="FFFFFF">
                    <a:lumMod val="50000"/>
                  </a:srgbClr>
                </a:solidFill>
                <a:ea typeface="黑体" pitchFamily="2" charset="-122"/>
              </a:rPr>
              <a:t>（</a:t>
            </a:r>
            <a:r>
              <a:rPr lang="en-US" altLang="zh-CN" sz="1000" b="0" i="0" dirty="0">
                <a:solidFill>
                  <a:srgbClr val="FFFFFF">
                    <a:lumMod val="50000"/>
                  </a:srgbClr>
                </a:solidFill>
                <a:ea typeface="黑体" pitchFamily="2" charset="-122"/>
              </a:rPr>
              <a:t>2010 </a:t>
            </a:r>
            <a:r>
              <a:rPr lang="zh-CN" altLang="en-US" sz="1000" b="0" i="0" dirty="0">
                <a:solidFill>
                  <a:srgbClr val="FFFFFF">
                    <a:lumMod val="50000"/>
                  </a:srgbClr>
                </a:solidFill>
                <a:ea typeface="黑体" pitchFamily="2" charset="-122"/>
              </a:rPr>
              <a:t>更新），</a:t>
            </a:r>
            <a:r>
              <a:rPr lang="en-US" altLang="zh-CN" sz="1000" b="0" i="0" dirty="0">
                <a:solidFill>
                  <a:srgbClr val="FFFFFF">
                    <a:lumMod val="50000"/>
                  </a:srgbClr>
                </a:solidFill>
                <a:ea typeface="黑体" pitchFamily="2" charset="-122"/>
              </a:rPr>
              <a:t>2010 – 2014</a:t>
            </a:r>
            <a:r>
              <a:rPr lang="zh-CN" altLang="en-US" sz="1000" b="0" i="0" dirty="0">
                <a:solidFill>
                  <a:srgbClr val="FFFFFF">
                    <a:lumMod val="50000"/>
                  </a:srgbClr>
                </a:solidFill>
                <a:ea typeface="黑体" pitchFamily="2" charset="-122"/>
              </a:rPr>
              <a:t>（</a:t>
            </a:r>
            <a:r>
              <a:rPr lang="en-US" altLang="zh-CN" sz="1000" b="0" i="0" dirty="0">
                <a:solidFill>
                  <a:srgbClr val="FFFFFF">
                    <a:lumMod val="50000"/>
                  </a:srgbClr>
                </a:solidFill>
                <a:ea typeface="黑体" pitchFamily="2" charset="-122"/>
              </a:rPr>
              <a:t>2010 </a:t>
            </a:r>
            <a:r>
              <a:rPr lang="zh-CN" altLang="en-US" sz="1000" b="0" i="0" dirty="0">
                <a:solidFill>
                  <a:srgbClr val="FFFFFF">
                    <a:lumMod val="50000"/>
                  </a:srgbClr>
                </a:solidFill>
                <a:ea typeface="黑体" pitchFamily="2" charset="-122"/>
              </a:rPr>
              <a:t>更新），</a:t>
            </a:r>
            <a:r>
              <a:rPr lang="en-US" altLang="zh-CN" sz="1000" b="0" i="0" dirty="0" err="1">
                <a:solidFill>
                  <a:srgbClr val="FFFFFF">
                    <a:lumMod val="50000"/>
                  </a:srgbClr>
                </a:solidFill>
                <a:ea typeface="黑体" pitchFamily="2" charset="-122"/>
              </a:rPr>
              <a:t>Ranjit</a:t>
            </a:r>
            <a:r>
              <a:rPr lang="en-US" altLang="zh-CN" sz="1000" b="0" i="0" dirty="0">
                <a:solidFill>
                  <a:srgbClr val="FFFFFF">
                    <a:lumMod val="50000"/>
                  </a:srgbClr>
                </a:solidFill>
                <a:ea typeface="黑体" pitchFamily="2" charset="-122"/>
              </a:rPr>
              <a:t> </a:t>
            </a:r>
            <a:r>
              <a:rPr lang="en-US" altLang="zh-CN" sz="1000" b="0" i="0" dirty="0" err="1">
                <a:solidFill>
                  <a:srgbClr val="FFFFFF">
                    <a:lumMod val="50000"/>
                  </a:srgbClr>
                </a:solidFill>
                <a:ea typeface="黑体" pitchFamily="2" charset="-122"/>
              </a:rPr>
              <a:t>Atwal</a:t>
            </a:r>
            <a:r>
              <a:rPr lang="zh-CN" altLang="en-US" sz="1000" b="0" i="0" dirty="0">
                <a:solidFill>
                  <a:srgbClr val="FFFFFF">
                    <a:lumMod val="50000"/>
                  </a:srgbClr>
                </a:solidFill>
                <a:ea typeface="黑体" pitchFamily="2" charset="-122"/>
              </a:rPr>
              <a:t>，</a:t>
            </a:r>
            <a:r>
              <a:rPr lang="en-US" altLang="zh-CN" sz="1000" b="0" i="0" dirty="0">
                <a:solidFill>
                  <a:srgbClr val="FFFFFF">
                    <a:lumMod val="50000"/>
                  </a:srgbClr>
                </a:solidFill>
                <a:ea typeface="黑体" pitchFamily="2" charset="-122"/>
              </a:rPr>
              <a:t>2010 </a:t>
            </a:r>
            <a:r>
              <a:rPr lang="zh-CN" altLang="en-US" sz="1000" b="0" i="0" dirty="0">
                <a:solidFill>
                  <a:srgbClr val="FFFFFF">
                    <a:lumMod val="50000"/>
                  </a:srgbClr>
                </a:solidFill>
                <a:ea typeface="黑体" pitchFamily="2" charset="-122"/>
              </a:rPr>
              <a:t>年 </a:t>
            </a:r>
            <a:r>
              <a:rPr lang="en-US" altLang="zh-CN" sz="1000" b="0" i="0" dirty="0">
                <a:solidFill>
                  <a:srgbClr val="FFFFFF">
                    <a:lumMod val="50000"/>
                  </a:srgbClr>
                </a:solidFill>
                <a:ea typeface="黑体" pitchFamily="2" charset="-122"/>
              </a:rPr>
              <a:t>12 </a:t>
            </a:r>
            <a:r>
              <a:rPr lang="zh-CN" altLang="en-US" sz="1000" b="0" i="0" dirty="0">
                <a:solidFill>
                  <a:srgbClr val="FFFFFF">
                    <a:lumMod val="50000"/>
                  </a:srgbClr>
                </a:solidFill>
                <a:ea typeface="黑体" pitchFamily="2" charset="-122"/>
              </a:rPr>
              <a:t>月 </a:t>
            </a:r>
            <a:r>
              <a:rPr lang="en-US" altLang="zh-CN" sz="1000" b="0" i="0" dirty="0">
                <a:solidFill>
                  <a:srgbClr val="FFFFFF">
                    <a:lumMod val="50000"/>
                  </a:srgbClr>
                </a:solidFill>
                <a:ea typeface="黑体" pitchFamily="2" charset="-122"/>
              </a:rPr>
              <a:t>1 </a:t>
            </a:r>
            <a:r>
              <a:rPr lang="zh-CN" altLang="en-US" sz="1000" b="0" i="0" dirty="0">
                <a:solidFill>
                  <a:srgbClr val="FFFFFF">
                    <a:lumMod val="50000"/>
                  </a:srgbClr>
                </a:solidFill>
                <a:ea typeface="黑体" pitchFamily="2" charset="-122"/>
              </a:rPr>
              <a:t>日</a:t>
            </a:r>
            <a:r>
              <a:rPr lang="zh-CN" altLang="en-US" sz="1000" b="0" i="0" dirty="0" smtClean="0">
                <a:solidFill>
                  <a:srgbClr val="FFFFFF">
                    <a:lumMod val="50000"/>
                  </a:srgbClr>
                </a:solidFill>
                <a:ea typeface="黑体" pitchFamily="2" charset="-122"/>
              </a:rPr>
              <a:t>。</a:t>
            </a:r>
            <a:endParaRPr lang="zh-CN" altLang="en-US" sz="1000" dirty="0">
              <a:solidFill>
                <a:schemeClr val="bg1">
                  <a:lumMod val="50000"/>
                </a:schemeClr>
              </a:solidFill>
              <a:ea typeface="黑体" pitchFamily="2" charset="-122"/>
            </a:endParaRPr>
          </a:p>
        </p:txBody>
      </p:sp>
      <p:grpSp>
        <p:nvGrpSpPr>
          <p:cNvPr id="4" name="Group 28"/>
          <p:cNvGrpSpPr/>
          <p:nvPr/>
        </p:nvGrpSpPr>
        <p:grpSpPr>
          <a:xfrm>
            <a:off x="1608879" y="1632030"/>
            <a:ext cx="6491807" cy="4686182"/>
            <a:chOff x="363560" y="1454150"/>
            <a:chExt cx="2627061" cy="4718050"/>
          </a:xfrm>
        </p:grpSpPr>
        <p:graphicFrame>
          <p:nvGraphicFramePr>
            <p:cNvPr id="8" name="Chart 7"/>
            <p:cNvGraphicFramePr/>
            <p:nvPr/>
          </p:nvGraphicFramePr>
          <p:xfrm>
            <a:off x="363560" y="1454150"/>
            <a:ext cx="2627061" cy="471805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17"/>
            <p:cNvGrpSpPr/>
            <p:nvPr/>
          </p:nvGrpSpPr>
          <p:grpSpPr>
            <a:xfrm>
              <a:off x="720117" y="2386422"/>
              <a:ext cx="1690338" cy="3211320"/>
              <a:chOff x="720117" y="2386422"/>
              <a:chExt cx="1690338" cy="3211320"/>
            </a:xfrm>
          </p:grpSpPr>
          <p:sp>
            <p:nvSpPr>
              <p:cNvPr id="17" name="TextBox 16"/>
              <p:cNvSpPr txBox="1"/>
              <p:nvPr/>
            </p:nvSpPr>
            <p:spPr>
              <a:xfrm>
                <a:off x="1879366" y="4665704"/>
                <a:ext cx="222020" cy="263389"/>
              </a:xfrm>
              <a:prstGeom prst="rect">
                <a:avLst/>
              </a:prstGeom>
              <a:noFill/>
            </p:spPr>
            <p:txBody>
              <a:bodyPr wrap="square" rtlCol="0">
                <a:spAutoFit/>
              </a:bodyPr>
              <a:lstStyle/>
              <a:p>
                <a:pPr algn="ctr" defTabSz="914400">
                  <a:buNone/>
                </a:pPr>
                <a:r>
                  <a:rPr lang="zh-CN" sz="1100" b="0" i="0" kern="1200">
                    <a:solidFill>
                      <a:srgbClr val="FFFFFF"/>
                    </a:solidFill>
                    <a:latin typeface="Arial"/>
                    <a:ea typeface="+mn-ea"/>
                    <a:cs typeface="+mn-cs"/>
                  </a:rPr>
                  <a:t>78%</a:t>
                </a:r>
              </a:p>
            </p:txBody>
          </p:sp>
          <p:sp>
            <p:nvSpPr>
              <p:cNvPr id="19" name="TextBox 18"/>
              <p:cNvSpPr txBox="1"/>
              <p:nvPr/>
            </p:nvSpPr>
            <p:spPr>
              <a:xfrm>
                <a:off x="1300264" y="5070794"/>
                <a:ext cx="222020" cy="263389"/>
              </a:xfrm>
              <a:prstGeom prst="rect">
                <a:avLst/>
              </a:prstGeom>
              <a:noFill/>
            </p:spPr>
            <p:txBody>
              <a:bodyPr wrap="square" rtlCol="0">
                <a:spAutoFit/>
              </a:bodyPr>
              <a:lstStyle/>
              <a:p>
                <a:pPr algn="ctr" defTabSz="914400">
                  <a:buNone/>
                </a:pPr>
                <a:r>
                  <a:rPr lang="zh-CN" sz="1100" b="0" i="0" kern="1200">
                    <a:solidFill>
                      <a:srgbClr val="FFFFFF"/>
                    </a:solidFill>
                    <a:latin typeface="Arial"/>
                    <a:ea typeface="+mn-ea"/>
                    <a:cs typeface="+mn-cs"/>
                  </a:rPr>
                  <a:t>91%</a:t>
                </a:r>
              </a:p>
            </p:txBody>
          </p:sp>
          <p:sp>
            <p:nvSpPr>
              <p:cNvPr id="20" name="TextBox 19"/>
              <p:cNvSpPr txBox="1"/>
              <p:nvPr/>
            </p:nvSpPr>
            <p:spPr>
              <a:xfrm>
                <a:off x="720117" y="5334353"/>
                <a:ext cx="222020" cy="263389"/>
              </a:xfrm>
              <a:prstGeom prst="rect">
                <a:avLst/>
              </a:prstGeom>
              <a:noFill/>
            </p:spPr>
            <p:txBody>
              <a:bodyPr wrap="square" rtlCol="0">
                <a:spAutoFit/>
              </a:bodyPr>
              <a:lstStyle/>
              <a:p>
                <a:pPr algn="ctr" defTabSz="914400">
                  <a:buNone/>
                </a:pPr>
                <a:r>
                  <a:rPr lang="zh-CN" sz="1100" b="0" i="0" kern="1200">
                    <a:solidFill>
                      <a:srgbClr val="FFFFFF"/>
                    </a:solidFill>
                    <a:latin typeface="Arial"/>
                    <a:ea typeface="+mn-ea"/>
                    <a:cs typeface="+mn-cs"/>
                  </a:rPr>
                  <a:t>138%</a:t>
                </a:r>
              </a:p>
            </p:txBody>
          </p:sp>
          <p:cxnSp>
            <p:nvCxnSpPr>
              <p:cNvPr id="22" name="Straight Arrow Connector 21"/>
              <p:cNvCxnSpPr/>
              <p:nvPr/>
            </p:nvCxnSpPr>
            <p:spPr>
              <a:xfrm flipV="1">
                <a:off x="857869" y="4635528"/>
                <a:ext cx="386278" cy="504510"/>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20398" y="3738216"/>
                <a:ext cx="427980" cy="821836"/>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18152" y="2386422"/>
                <a:ext cx="392303" cy="1298887"/>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rot="16200000">
            <a:off x="671391" y="3734159"/>
            <a:ext cx="1483521" cy="261610"/>
          </a:xfrm>
          <a:prstGeom prst="rect">
            <a:avLst/>
          </a:prstGeom>
          <a:noFill/>
        </p:spPr>
        <p:txBody>
          <a:bodyPr wrap="square" rtlCol="0">
            <a:spAutoFit/>
          </a:bodyPr>
          <a:lstStyle/>
          <a:p>
            <a:pPr algn="ctr" defTabSz="914400">
              <a:buNone/>
            </a:pPr>
            <a:r>
              <a:rPr lang="zh-CN" altLang="en-US" sz="1100" b="0" i="0" kern="1200" dirty="0">
                <a:solidFill>
                  <a:srgbClr val="FFFFFF">
                    <a:lumMod val="50000"/>
                  </a:srgbClr>
                </a:solidFill>
                <a:latin typeface="+mj-lt"/>
                <a:ea typeface="黑体" pitchFamily="2" charset="-122"/>
              </a:rPr>
              <a:t>单位：百万</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91" y="465216"/>
            <a:ext cx="7435849" cy="838200"/>
          </a:xfrm>
        </p:spPr>
        <p:txBody>
          <a:bodyPr/>
          <a:lstStyle/>
          <a:p>
            <a:pPr algn="l" defTabSz="914400">
              <a:lnSpc>
                <a:spcPct val="80000"/>
              </a:lnSpc>
              <a:spcBef>
                <a:spcPct val="0"/>
              </a:spcBef>
              <a:buNone/>
            </a:pPr>
            <a:r>
              <a:rPr lang="zh-CN" altLang="en-US" sz="3200" b="0" i="0" spc="0" baseline="0" dirty="0">
                <a:solidFill>
                  <a:srgbClr val="2B3082"/>
                </a:solidFill>
                <a:latin typeface="+mn-lt"/>
                <a:ea typeface="黑体" pitchFamily="2" charset="-122"/>
              </a:rPr>
              <a:t>桌面虚拟化</a:t>
            </a:r>
            <a:r>
              <a:rPr lang="zh-CN" altLang="en-US" sz="3200" b="0" i="0" spc="0" baseline="0" dirty="0" smtClean="0">
                <a:solidFill>
                  <a:srgbClr val="2B3082"/>
                </a:solidFill>
                <a:latin typeface="+mn-lt"/>
                <a:ea typeface="黑体" pitchFamily="2" charset="-122"/>
              </a:rPr>
              <a:t>简介</a:t>
            </a:r>
            <a:endParaRPr lang="zh-CN" altLang="en-US" sz="3200" dirty="0">
              <a:latin typeface="+mn-lt"/>
              <a:ea typeface="黑体" pitchFamily="2" charset="-122"/>
            </a:endParaRPr>
          </a:p>
        </p:txBody>
      </p:sp>
      <p:sp>
        <p:nvSpPr>
          <p:cNvPr id="3" name="Content Placeholder 2"/>
          <p:cNvSpPr>
            <a:spLocks noGrp="1"/>
          </p:cNvSpPr>
          <p:nvPr>
            <p:ph idx="1"/>
          </p:nvPr>
        </p:nvSpPr>
        <p:spPr>
          <a:xfrm>
            <a:off x="793751" y="1347944"/>
            <a:ext cx="8063170" cy="4885660"/>
          </a:xfrm>
        </p:spPr>
        <p:txBody>
          <a:bodyPr>
            <a:noAutofit/>
          </a:bodyPr>
          <a:lstStyle/>
          <a:p>
            <a:pPr marL="231800" indent="-231800" algn="l" defTabSz="914400">
              <a:spcBef>
                <a:spcPts val="1440"/>
              </a:spcBef>
              <a:buClr>
                <a:srgbClr val="1E1F81"/>
              </a:buClr>
              <a:buSzPct val="90000"/>
              <a:buFont typeface="Arial"/>
              <a:buChar char="•"/>
            </a:pPr>
            <a:r>
              <a:rPr lang="zh-CN" altLang="en-US" sz="2000" b="0" i="0" dirty="0">
                <a:solidFill>
                  <a:srgbClr val="2B3082"/>
                </a:solidFill>
                <a:latin typeface="+mn-lt"/>
                <a:ea typeface="黑体" pitchFamily="2" charset="-122"/>
              </a:rPr>
              <a:t>桌面虚拟化可为任何设备上的用户提供虚拟桌面</a:t>
            </a:r>
            <a:r>
              <a:rPr lang="zh-CN" altLang="en-US" sz="2000" b="0" i="0" dirty="0" smtClean="0">
                <a:solidFill>
                  <a:srgbClr val="2B3082"/>
                </a:solidFill>
                <a:latin typeface="+mn-lt"/>
                <a:ea typeface="黑体" pitchFamily="2" charset="-122"/>
              </a:rPr>
              <a:t>。用户</a:t>
            </a:r>
            <a:r>
              <a:rPr lang="zh-CN" altLang="en-US" sz="2000" b="0" i="0" dirty="0">
                <a:solidFill>
                  <a:srgbClr val="2B3082"/>
                </a:solidFill>
                <a:latin typeface="+mn-lt"/>
                <a:ea typeface="黑体" pitchFamily="2" charset="-122"/>
              </a:rPr>
              <a:t>的虚拟桌面环境通过网络动态组合和交付。</a:t>
            </a:r>
          </a:p>
          <a:p>
            <a:pPr marL="231800" indent="-231800" algn="l" defTabSz="914400">
              <a:lnSpc>
                <a:spcPct val="95000"/>
              </a:lnSpc>
              <a:spcBef>
                <a:spcPts val="1440"/>
              </a:spcBef>
              <a:buClr>
                <a:srgbClr val="00ADEF"/>
              </a:buClr>
              <a:buSzPct val="90000"/>
              <a:buFont typeface="Arial"/>
              <a:buChar char="•"/>
            </a:pPr>
            <a:endParaRPr lang="zh-CN" altLang="en-US" dirty="0" smtClean="0">
              <a:latin typeface="+mn-lt"/>
              <a:ea typeface="黑体" pitchFamily="2" charset="-122"/>
            </a:endParaRPr>
          </a:p>
          <a:p>
            <a:pPr marL="231800" indent="-231800" algn="l" defTabSz="914400">
              <a:lnSpc>
                <a:spcPct val="95000"/>
              </a:lnSpc>
              <a:spcBef>
                <a:spcPts val="1440"/>
              </a:spcBef>
              <a:buClr>
                <a:srgbClr val="00ADEF"/>
              </a:buClr>
              <a:buSzPct val="90000"/>
              <a:buFont typeface="Arial"/>
              <a:buChar char="•"/>
            </a:pPr>
            <a:endParaRPr lang="zh-CN" altLang="en-US" dirty="0" smtClean="0">
              <a:latin typeface="+mn-lt"/>
              <a:ea typeface="黑体" pitchFamily="2" charset="-122"/>
            </a:endParaRPr>
          </a:p>
          <a:p>
            <a:pPr marL="231800" indent="-231800" algn="l" defTabSz="914400">
              <a:lnSpc>
                <a:spcPct val="95000"/>
              </a:lnSpc>
              <a:spcBef>
                <a:spcPts val="1440"/>
              </a:spcBef>
              <a:buClr>
                <a:srgbClr val="00ADEF"/>
              </a:buClr>
              <a:buSzPct val="90000"/>
              <a:buFont typeface="Arial"/>
              <a:buChar char="•"/>
            </a:pPr>
            <a:endParaRPr lang="zh-CN" altLang="en-US" dirty="0" smtClean="0">
              <a:latin typeface="+mn-lt"/>
              <a:ea typeface="黑体" pitchFamily="2" charset="-122"/>
            </a:endParaRPr>
          </a:p>
          <a:p>
            <a:pPr marL="231800" indent="-231800" algn="l" defTabSz="914400">
              <a:lnSpc>
                <a:spcPct val="95000"/>
              </a:lnSpc>
              <a:spcBef>
                <a:spcPts val="1440"/>
              </a:spcBef>
              <a:buClr>
                <a:srgbClr val="00ADEF"/>
              </a:buClr>
              <a:buSzPct val="90000"/>
              <a:buFont typeface="Arial"/>
              <a:buChar char="•"/>
            </a:pPr>
            <a:endParaRPr lang="zh-CN" altLang="en-US" dirty="0" smtClean="0">
              <a:latin typeface="+mn-lt"/>
              <a:ea typeface="黑体" pitchFamily="2" charset="-122"/>
            </a:endParaRPr>
          </a:p>
          <a:p>
            <a:pPr marL="231800" indent="-231800" algn="l" defTabSz="914400">
              <a:lnSpc>
                <a:spcPct val="95000"/>
              </a:lnSpc>
              <a:spcBef>
                <a:spcPts val="1440"/>
              </a:spcBef>
              <a:buClr>
                <a:srgbClr val="00ADEF"/>
              </a:buClr>
              <a:buSzPct val="90000"/>
              <a:buFont typeface="Arial"/>
              <a:buChar char="•"/>
            </a:pPr>
            <a:endParaRPr lang="zh-CN" altLang="en-US" dirty="0" smtClean="0">
              <a:latin typeface="+mn-lt"/>
              <a:ea typeface="黑体" pitchFamily="2" charset="-122"/>
            </a:endParaRPr>
          </a:p>
          <a:p>
            <a:pPr marL="231800" indent="-231800" algn="l" defTabSz="914400">
              <a:lnSpc>
                <a:spcPct val="95000"/>
              </a:lnSpc>
              <a:spcBef>
                <a:spcPts val="1440"/>
              </a:spcBef>
              <a:buClr>
                <a:srgbClr val="00ADEF"/>
              </a:buClr>
              <a:buSzPct val="90000"/>
              <a:buFont typeface="Arial"/>
              <a:buChar char="•"/>
            </a:pPr>
            <a:endParaRPr lang="zh-CN" altLang="en-US" dirty="0" smtClean="0">
              <a:latin typeface="+mn-lt"/>
              <a:ea typeface="黑体" pitchFamily="2" charset="-122"/>
            </a:endParaRPr>
          </a:p>
          <a:p>
            <a:pPr marL="231800" indent="-231800" algn="l" defTabSz="914400">
              <a:spcBef>
                <a:spcPts val="1440"/>
              </a:spcBef>
              <a:buClr>
                <a:srgbClr val="1E1F81"/>
              </a:buClr>
              <a:buSzPct val="90000"/>
              <a:buFont typeface="Arial"/>
              <a:buChar char="•"/>
            </a:pPr>
            <a:r>
              <a:rPr lang="zh-CN" altLang="en-US" sz="2000" b="0" i="0" dirty="0" smtClean="0">
                <a:solidFill>
                  <a:srgbClr val="2B3082"/>
                </a:solidFill>
                <a:latin typeface="+mn-lt"/>
                <a:ea typeface="黑体" pitchFamily="2" charset="-122"/>
              </a:rPr>
              <a:t>校园</a:t>
            </a:r>
            <a:r>
              <a:rPr lang="zh-CN" altLang="en-US" sz="2000" b="0" i="0" dirty="0">
                <a:solidFill>
                  <a:srgbClr val="2B3082"/>
                </a:solidFill>
                <a:latin typeface="+mn-lt"/>
                <a:ea typeface="黑体" pitchFamily="2" charset="-122"/>
              </a:rPr>
              <a:t>中不同类型的用户需要不同类型的桌面</a:t>
            </a:r>
            <a:r>
              <a:rPr lang="zh-CN" altLang="en-US" sz="2000" b="0" i="0" dirty="0" smtClean="0">
                <a:solidFill>
                  <a:srgbClr val="2B3082"/>
                </a:solidFill>
                <a:latin typeface="+mn-lt"/>
                <a:ea typeface="黑体" pitchFamily="2" charset="-122"/>
              </a:rPr>
              <a:t>。一些</a:t>
            </a:r>
            <a:r>
              <a:rPr lang="zh-CN" altLang="en-US" sz="2000" b="0" i="0" dirty="0">
                <a:solidFill>
                  <a:srgbClr val="2B3082"/>
                </a:solidFill>
                <a:latin typeface="+mn-lt"/>
                <a:ea typeface="黑体" pitchFamily="2" charset="-122"/>
              </a:rPr>
              <a:t>用户要求简洁和标准化，而另一些用户要求高性能和个性化</a:t>
            </a:r>
            <a:r>
              <a:rPr lang="zh-CN" altLang="en-US" sz="2000" b="0" i="0" dirty="0" smtClean="0">
                <a:solidFill>
                  <a:srgbClr val="2B3082"/>
                </a:solidFill>
                <a:latin typeface="+mn-lt"/>
                <a:ea typeface="黑体" pitchFamily="2" charset="-122"/>
              </a:rPr>
              <a:t>。</a:t>
            </a:r>
            <a:endParaRPr lang="zh-CN" altLang="en-US" dirty="0">
              <a:latin typeface="+mn-lt"/>
              <a:ea typeface="黑体" pitchFamily="2" charset="-122"/>
            </a:endParaRPr>
          </a:p>
        </p:txBody>
      </p:sp>
      <p:pic>
        <p:nvPicPr>
          <p:cNvPr id="58370" name="Picture 2"/>
          <p:cNvPicPr>
            <a:picLocks noChangeAspect="1" noChangeArrowheads="1"/>
          </p:cNvPicPr>
          <p:nvPr/>
        </p:nvPicPr>
        <p:blipFill>
          <a:blip r:embed="rId3" cstate="print"/>
          <a:srcRect/>
          <a:stretch>
            <a:fillRect/>
          </a:stretch>
        </p:blipFill>
        <p:spPr bwMode="auto">
          <a:xfrm>
            <a:off x="569173" y="2583215"/>
            <a:ext cx="2200275" cy="168592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3212691" y="2417192"/>
            <a:ext cx="2314575" cy="1847850"/>
          </a:xfrm>
          <a:prstGeom prst="rect">
            <a:avLst/>
          </a:prstGeom>
          <a:noFill/>
          <a:ln w="9525">
            <a:noFill/>
            <a:miter lim="800000"/>
            <a:headEnd/>
            <a:tailEnd/>
          </a:ln>
          <a:effectLst/>
        </p:spPr>
      </p:pic>
      <p:sp>
        <p:nvSpPr>
          <p:cNvPr id="9" name="Rectangle 8"/>
          <p:cNvSpPr/>
          <p:nvPr/>
        </p:nvSpPr>
        <p:spPr>
          <a:xfrm>
            <a:off x="926411" y="4345103"/>
            <a:ext cx="1441420" cy="307777"/>
          </a:xfrm>
          <a:prstGeom prst="rect">
            <a:avLst/>
          </a:prstGeom>
        </p:spPr>
        <p:txBody>
          <a:bodyPr wrap="none">
            <a:spAutoFit/>
          </a:bodyPr>
          <a:lstStyle/>
          <a:p>
            <a:pPr algn="l" defTabSz="914400">
              <a:buNone/>
            </a:pPr>
            <a:r>
              <a:rPr lang="zh-CN" altLang="en-US" sz="1400" b="1" i="0" smtClean="0">
                <a:solidFill>
                  <a:srgbClr val="8E8E95"/>
                </a:solidFill>
                <a:ea typeface="黑体" pitchFamily="2" charset="-122"/>
              </a:rPr>
              <a:t>从任意位置访问</a:t>
            </a:r>
            <a:endParaRPr lang="zh-CN" altLang="en-US" sz="1400" b="1">
              <a:solidFill>
                <a:srgbClr val="8E8E95"/>
              </a:solidFill>
              <a:ea typeface="黑体" pitchFamily="2" charset="-122"/>
            </a:endParaRPr>
          </a:p>
        </p:txBody>
      </p:sp>
      <p:sp>
        <p:nvSpPr>
          <p:cNvPr id="10" name="Rectangle 9"/>
          <p:cNvSpPr/>
          <p:nvPr/>
        </p:nvSpPr>
        <p:spPr>
          <a:xfrm>
            <a:off x="3609465" y="4338008"/>
            <a:ext cx="1261884" cy="307777"/>
          </a:xfrm>
          <a:prstGeom prst="rect">
            <a:avLst/>
          </a:prstGeom>
        </p:spPr>
        <p:txBody>
          <a:bodyPr wrap="none">
            <a:spAutoFit/>
          </a:bodyPr>
          <a:lstStyle/>
          <a:p>
            <a:pPr algn="l" defTabSz="914400">
              <a:buNone/>
            </a:pPr>
            <a:r>
              <a:rPr lang="zh-CN" altLang="en-US" sz="1400" b="1" i="0" smtClean="0">
                <a:solidFill>
                  <a:srgbClr val="8E8E95"/>
                </a:solidFill>
                <a:ea typeface="黑体" pitchFamily="2" charset="-122"/>
              </a:rPr>
              <a:t>动态桌面组合</a:t>
            </a:r>
            <a:endParaRPr lang="zh-CN" altLang="en-US" sz="1400" b="1">
              <a:solidFill>
                <a:srgbClr val="8E8E95"/>
              </a:solidFill>
              <a:ea typeface="黑体" pitchFamily="2" charset="-122"/>
            </a:endParaRPr>
          </a:p>
        </p:txBody>
      </p:sp>
      <p:sp>
        <p:nvSpPr>
          <p:cNvPr id="11" name="Rectangle 10"/>
          <p:cNvSpPr/>
          <p:nvPr/>
        </p:nvSpPr>
        <p:spPr>
          <a:xfrm>
            <a:off x="6636615" y="4341546"/>
            <a:ext cx="1082348" cy="307777"/>
          </a:xfrm>
          <a:prstGeom prst="rect">
            <a:avLst/>
          </a:prstGeom>
        </p:spPr>
        <p:txBody>
          <a:bodyPr wrap="none">
            <a:spAutoFit/>
          </a:bodyPr>
          <a:lstStyle/>
          <a:p>
            <a:pPr algn="l" defTabSz="914400">
              <a:buNone/>
            </a:pPr>
            <a:r>
              <a:rPr lang="zh-CN" altLang="en-US" sz="1400" b="1" i="0" dirty="0" smtClean="0">
                <a:solidFill>
                  <a:srgbClr val="8E8E95"/>
                </a:solidFill>
                <a:ea typeface="黑体" pitchFamily="2" charset="-122"/>
              </a:rPr>
              <a:t>提供富媒体</a:t>
            </a:r>
            <a:endParaRPr lang="zh-CN" altLang="en-US" sz="1400" b="1" i="0" dirty="0">
              <a:solidFill>
                <a:srgbClr val="8E8E95"/>
              </a:solidFill>
              <a:ea typeface="黑体" pitchFamily="2" charset="-122"/>
            </a:endParaRPr>
          </a:p>
        </p:txBody>
      </p:sp>
      <p:pic>
        <p:nvPicPr>
          <p:cNvPr id="58374" name="Picture 6"/>
          <p:cNvPicPr>
            <a:picLocks noChangeAspect="1" noChangeArrowheads="1"/>
          </p:cNvPicPr>
          <p:nvPr/>
        </p:nvPicPr>
        <p:blipFill>
          <a:blip r:embed="rId5" cstate="print"/>
          <a:srcRect/>
          <a:stretch>
            <a:fillRect/>
          </a:stretch>
        </p:blipFill>
        <p:spPr bwMode="auto">
          <a:xfrm>
            <a:off x="5812022" y="2795754"/>
            <a:ext cx="2857500" cy="14097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700"/>
                                        <p:tgtEl>
                                          <p:spTgt spid="58370"/>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fade">
                                      <p:cBhvr>
                                        <p:cTn id="11" dur="700"/>
                                        <p:tgtEl>
                                          <p:spTgt spid="5837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7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a:off x="1849531" y="-440831"/>
            <a:ext cx="5444938" cy="9144000"/>
          </a:xfrm>
          <a:prstGeom prst="round2SameRect">
            <a:avLst>
              <a:gd name="adj1" fmla="val 116"/>
              <a:gd name="adj2" fmla="val 0"/>
            </a:avLst>
          </a:prstGeom>
          <a:gradFill flip="none" rotWithShape="1">
            <a:gsLst>
              <a:gs pos="100000">
                <a:srgbClr val="C4C4C4">
                  <a:alpha val="72000"/>
                </a:srgbClr>
              </a:gs>
              <a:gs pos="0">
                <a:srgbClr val="E4E4E4"/>
              </a:gs>
              <a:gs pos="39000">
                <a:srgbClr val="DBDBDB">
                  <a:alpha val="86000"/>
                </a:srgbClr>
              </a:gs>
              <a:gs pos="73000">
                <a:schemeClr val="bg1">
                  <a:lumMod val="95000"/>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 name="Text Placeholder 2"/>
          <p:cNvSpPr txBox="1">
            <a:spLocks/>
          </p:cNvSpPr>
          <p:nvPr/>
        </p:nvSpPr>
        <p:spPr>
          <a:xfrm>
            <a:off x="229703" y="1543961"/>
            <a:ext cx="3879590" cy="5532677"/>
          </a:xfrm>
          <a:prstGeom prst="rect">
            <a:avLst/>
          </a:prstGeom>
        </p:spPr>
        <p:txBody>
          <a:bodyPr vert="horz" lIns="91440" tIns="45720" rIns="91440" bIns="45720" rtlCol="0">
            <a:noAutofit/>
          </a:bodyPr>
          <a:lstStyle>
            <a:lvl1pPr marL="231775" indent="-231775" algn="l" defTabSz="914400" rtl="0" eaLnBrk="1" latinLnBrk="0" hangingPunct="1">
              <a:lnSpc>
                <a:spcPct val="95000"/>
              </a:lnSpc>
              <a:spcBef>
                <a:spcPts val="1480"/>
              </a:spcBef>
              <a:buClr>
                <a:srgbClr val="00ADEF"/>
              </a:buClr>
              <a:buSzPct val="90000"/>
              <a:buFont typeface="Arial"/>
              <a:buChar char="•"/>
              <a:tabLst/>
              <a:defRPr lang="en-US" sz="2200" kern="1200">
                <a:solidFill>
                  <a:srgbClr val="2B348E"/>
                </a:solidFill>
                <a:latin typeface="+mj-lt"/>
                <a:ea typeface="+mn-ea"/>
                <a:cs typeface="+mn-cs"/>
              </a:defRPr>
            </a:lvl1pPr>
            <a:lvl2pPr marL="569913" indent="-163513" algn="l" defTabSz="914400" rtl="0" eaLnBrk="1" latinLnBrk="0" hangingPunct="1">
              <a:lnSpc>
                <a:spcPct val="95000"/>
              </a:lnSpc>
              <a:spcBef>
                <a:spcPts val="600"/>
              </a:spcBef>
              <a:buClr>
                <a:srgbClr val="00ADEF"/>
              </a:buClr>
              <a:buFont typeface="Arial"/>
              <a:buChar char="•"/>
              <a:defRPr lang="en-US" sz="1800" kern="1200">
                <a:solidFill>
                  <a:srgbClr val="2B348E"/>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a:solidFill>
                  <a:srgbClr val="2B348E"/>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1000"/>
              </a:spcBef>
              <a:buNone/>
            </a:pPr>
            <a:r>
              <a:rPr lang="zh-CN" altLang="en-US" sz="2400" b="0" i="0" dirty="0">
                <a:solidFill>
                  <a:srgbClr val="652D89">
                    <a:lumMod val="75000"/>
                  </a:srgbClr>
                </a:solidFill>
                <a:latin typeface="+mn-lt"/>
                <a:ea typeface="黑体" pitchFamily="2" charset="-122"/>
              </a:rPr>
              <a:t>教育领域中的压力和</a:t>
            </a:r>
            <a:r>
              <a:rPr lang="zh-CN" altLang="en-US" sz="2400" b="0" i="0" dirty="0" smtClean="0">
                <a:solidFill>
                  <a:srgbClr val="652D89">
                    <a:lumMod val="75000"/>
                  </a:srgbClr>
                </a:solidFill>
                <a:latin typeface="+mn-lt"/>
                <a:ea typeface="黑体" pitchFamily="2" charset="-122"/>
              </a:rPr>
              <a:t>挑战</a:t>
            </a:r>
            <a:endParaRPr lang="zh-CN" altLang="en-US" sz="2400" dirty="0" smtClean="0">
              <a:solidFill>
                <a:schemeClr val="accent6">
                  <a:lumMod val="75000"/>
                </a:schemeClr>
              </a:solidFill>
              <a:latin typeface="+mn-lt"/>
              <a:ea typeface="黑体" pitchFamily="2" charset="-122"/>
            </a:endParaRPr>
          </a:p>
          <a:p>
            <a:pPr>
              <a:buClr>
                <a:schemeClr val="accent1"/>
              </a:buClr>
            </a:pPr>
            <a:r>
              <a:rPr lang="zh-CN" altLang="en-US" sz="2000" dirty="0" smtClean="0">
                <a:solidFill>
                  <a:srgbClr val="0070C0"/>
                </a:solidFill>
                <a:latin typeface="+mn-lt"/>
                <a:ea typeface="黑体" pitchFamily="2" charset="-122"/>
              </a:rPr>
              <a:t>不断</a:t>
            </a:r>
            <a:r>
              <a:rPr lang="zh-CN" altLang="en-US" sz="2000" dirty="0">
                <a:solidFill>
                  <a:srgbClr val="0070C0"/>
                </a:solidFill>
                <a:latin typeface="+mn-lt"/>
                <a:ea typeface="黑体" pitchFamily="2" charset="-122"/>
              </a:rPr>
              <a:t>增加的成本（</a:t>
            </a:r>
            <a:r>
              <a:rPr lang="en-US" altLang="zh-CN" sz="2000" dirty="0">
                <a:solidFill>
                  <a:srgbClr val="0070C0"/>
                </a:solidFill>
                <a:latin typeface="+mn-lt"/>
                <a:ea typeface="黑体" pitchFamily="2" charset="-122"/>
              </a:rPr>
              <a:t>PC </a:t>
            </a:r>
            <a:r>
              <a:rPr lang="zh-CN" altLang="en-US" sz="2000" dirty="0">
                <a:solidFill>
                  <a:srgbClr val="0070C0"/>
                </a:solidFill>
                <a:latin typeface="+mn-lt"/>
                <a:ea typeface="黑体" pitchFamily="2" charset="-122"/>
              </a:rPr>
              <a:t>更新、能源和支持）</a:t>
            </a:r>
          </a:p>
          <a:p>
            <a:pPr>
              <a:buClr>
                <a:schemeClr val="accent1"/>
              </a:buClr>
            </a:pPr>
            <a:r>
              <a:rPr lang="zh-CN" altLang="en-US" sz="2000" dirty="0">
                <a:solidFill>
                  <a:srgbClr val="0070C0"/>
                </a:solidFill>
                <a:latin typeface="+mn-lt"/>
                <a:ea typeface="黑体" pitchFamily="2" charset="-122"/>
              </a:rPr>
              <a:t>学生、教师和职员不断增长的期望</a:t>
            </a:r>
          </a:p>
          <a:p>
            <a:pPr>
              <a:buClr>
                <a:schemeClr val="accent1"/>
              </a:buClr>
            </a:pPr>
            <a:r>
              <a:rPr lang="zh-CN" altLang="en-US" sz="2000" dirty="0">
                <a:solidFill>
                  <a:srgbClr val="0070C0"/>
                </a:solidFill>
                <a:latin typeface="+mn-lt"/>
                <a:ea typeface="黑体" pitchFamily="2" charset="-122"/>
              </a:rPr>
              <a:t>移动性和 </a:t>
            </a:r>
            <a:r>
              <a:rPr lang="en-US" altLang="zh-CN" sz="2000" dirty="0">
                <a:solidFill>
                  <a:srgbClr val="0070C0"/>
                </a:solidFill>
                <a:latin typeface="+mn-lt"/>
                <a:ea typeface="黑体" pitchFamily="2" charset="-122"/>
              </a:rPr>
              <a:t>BYOD</a:t>
            </a:r>
          </a:p>
          <a:p>
            <a:pPr>
              <a:buClr>
                <a:schemeClr val="accent1"/>
              </a:buClr>
            </a:pPr>
            <a:r>
              <a:rPr lang="zh-CN" altLang="en-US" sz="2000" dirty="0">
                <a:solidFill>
                  <a:srgbClr val="0070C0"/>
                </a:solidFill>
                <a:latin typeface="+mn-lt"/>
                <a:ea typeface="黑体" pitchFamily="2" charset="-122"/>
              </a:rPr>
              <a:t>计算机实验室交付模式的限制</a:t>
            </a:r>
          </a:p>
          <a:p>
            <a:pPr>
              <a:buClr>
                <a:schemeClr val="accent1"/>
              </a:buClr>
            </a:pPr>
            <a:r>
              <a:rPr lang="zh-CN" altLang="en-US" sz="2000" dirty="0">
                <a:solidFill>
                  <a:srgbClr val="0070C0"/>
                </a:solidFill>
                <a:latin typeface="+mn-lt"/>
                <a:ea typeface="黑体" pitchFamily="2" charset="-122"/>
              </a:rPr>
              <a:t>数据中心和网络瓶颈</a:t>
            </a:r>
          </a:p>
          <a:p>
            <a:pPr>
              <a:buClr>
                <a:schemeClr val="accent1"/>
              </a:buClr>
            </a:pPr>
            <a:r>
              <a:rPr lang="zh-CN" altLang="en-US" sz="2000" dirty="0">
                <a:solidFill>
                  <a:srgbClr val="0070C0"/>
                </a:solidFill>
                <a:latin typeface="+mn-lt"/>
                <a:ea typeface="黑体" pitchFamily="2" charset="-122"/>
              </a:rPr>
              <a:t>安全性和合规性</a:t>
            </a:r>
          </a:p>
          <a:p>
            <a:pPr>
              <a:buClr>
                <a:schemeClr val="accent1"/>
              </a:buClr>
            </a:pPr>
            <a:r>
              <a:rPr lang="zh-CN" altLang="en-US" sz="2000" dirty="0">
                <a:solidFill>
                  <a:srgbClr val="0070C0"/>
                </a:solidFill>
                <a:latin typeface="+mn-lt"/>
                <a:ea typeface="黑体" pitchFamily="2" charset="-122"/>
              </a:rPr>
              <a:t>新的商业模式 </a:t>
            </a:r>
          </a:p>
        </p:txBody>
      </p:sp>
      <p:sp>
        <p:nvSpPr>
          <p:cNvPr id="2" name="Title 1"/>
          <p:cNvSpPr>
            <a:spLocks noGrp="1"/>
          </p:cNvSpPr>
          <p:nvPr>
            <p:ph type="title"/>
          </p:nvPr>
        </p:nvSpPr>
        <p:spPr/>
        <p:txBody>
          <a:bodyPr/>
          <a:lstStyle/>
          <a:p>
            <a:pPr algn="l" defTabSz="914400">
              <a:lnSpc>
                <a:spcPct val="80000"/>
              </a:lnSpc>
              <a:spcBef>
                <a:spcPct val="0"/>
              </a:spcBef>
              <a:buNone/>
            </a:pPr>
            <a:r>
              <a:rPr lang="zh-CN" sz="3200" b="0" i="0" spc="0" baseline="0" dirty="0">
                <a:solidFill>
                  <a:srgbClr val="2B348E"/>
                </a:solidFill>
                <a:latin typeface="+mn-lt"/>
                <a:ea typeface="黑体" pitchFamily="2" charset="-122"/>
              </a:rPr>
              <a:t>桌面虚拟化和教育</a:t>
            </a:r>
            <a:endParaRPr lang="en-US" dirty="0">
              <a:latin typeface="+mn-lt"/>
              <a:ea typeface="黑体" pitchFamily="2" charset="-122"/>
            </a:endParaRPr>
          </a:p>
        </p:txBody>
      </p:sp>
      <p:grpSp>
        <p:nvGrpSpPr>
          <p:cNvPr id="4" name="Group 3"/>
          <p:cNvGrpSpPr/>
          <p:nvPr/>
        </p:nvGrpSpPr>
        <p:grpSpPr>
          <a:xfrm>
            <a:off x="4383314" y="1403683"/>
            <a:ext cx="4535424" cy="5823772"/>
            <a:chOff x="4383314" y="1403683"/>
            <a:chExt cx="4535424" cy="5823772"/>
          </a:xfrm>
        </p:grpSpPr>
        <p:grpSp>
          <p:nvGrpSpPr>
            <p:cNvPr id="12" name="Group 11"/>
            <p:cNvGrpSpPr/>
            <p:nvPr/>
          </p:nvGrpSpPr>
          <p:grpSpPr>
            <a:xfrm>
              <a:off x="4383314" y="1403683"/>
              <a:ext cx="4535424" cy="5823772"/>
              <a:chOff x="4383314" y="1285101"/>
              <a:chExt cx="4535424" cy="5299411"/>
            </a:xfrm>
          </p:grpSpPr>
          <p:sp>
            <p:nvSpPr>
              <p:cNvPr id="13" name="Round Same Side Corner Rectangle 12"/>
              <p:cNvSpPr/>
              <p:nvPr/>
            </p:nvSpPr>
            <p:spPr>
              <a:xfrm>
                <a:off x="4397827" y="1285101"/>
                <a:ext cx="4513942" cy="502045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6">
                      <a:lumMod val="75000"/>
                    </a:schemeClr>
                  </a:solidFill>
                </a:endParaRPr>
              </a:p>
            </p:txBody>
          </p:sp>
          <p:sp>
            <p:nvSpPr>
              <p:cNvPr id="14" name="Rectangle 13"/>
              <p:cNvSpPr/>
              <p:nvPr/>
            </p:nvSpPr>
            <p:spPr>
              <a:xfrm>
                <a:off x="4383314" y="5522686"/>
                <a:ext cx="4535424" cy="1061826"/>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3" name="Picture 1" descr="C:\Users\gserda\Documents\Edu Photos\AM63436.jpg"/>
            <p:cNvPicPr>
              <a:picLocks noChangeAspect="1" noChangeArrowheads="1"/>
            </p:cNvPicPr>
            <p:nvPr/>
          </p:nvPicPr>
          <p:blipFill>
            <a:blip r:embed="rId3" cstate="print"/>
            <a:srcRect/>
            <a:stretch>
              <a:fillRect/>
            </a:stretch>
          </p:blipFill>
          <p:spPr bwMode="auto">
            <a:xfrm>
              <a:off x="4961964" y="4331589"/>
              <a:ext cx="3576918" cy="2384611"/>
            </a:xfrm>
            <a:prstGeom prst="rect">
              <a:avLst/>
            </a:prstGeom>
            <a:noFill/>
            <a:ln w="38100">
              <a:solidFill>
                <a:schemeClr val="accent6">
                  <a:lumMod val="60000"/>
                  <a:lumOff val="40000"/>
                </a:schemeClr>
              </a:solidFill>
            </a:ln>
          </p:spPr>
        </p:pic>
        <p:sp>
          <p:nvSpPr>
            <p:cNvPr id="17" name="TextBox 16"/>
            <p:cNvSpPr txBox="1"/>
            <p:nvPr/>
          </p:nvSpPr>
          <p:spPr>
            <a:xfrm>
              <a:off x="4410479" y="1516752"/>
              <a:ext cx="4464424" cy="2635624"/>
            </a:xfrm>
            <a:prstGeom prst="rect">
              <a:avLst/>
            </a:prstGeom>
            <a:noFill/>
          </p:spPr>
          <p:txBody>
            <a:bodyPr wrap="square" rtlCol="0">
              <a:noAutofit/>
            </a:bodyPr>
            <a:lstStyle/>
            <a:p>
              <a:pPr algn="l" defTabSz="914400">
                <a:lnSpc>
                  <a:spcPct val="130000"/>
                </a:lnSpc>
                <a:buNone/>
              </a:pPr>
              <a:r>
                <a:rPr lang="zh-CN" altLang="en-US" sz="1600" b="0" i="1" dirty="0" smtClean="0">
                  <a:solidFill>
                    <a:srgbClr val="652D89">
                      <a:lumMod val="75000"/>
                    </a:srgbClr>
                  </a:solidFill>
                  <a:ea typeface="黑体" pitchFamily="2" charset="-122"/>
                </a:rPr>
                <a:t>“如何事半功倍？这正是虚拟桌面的用武之地。我们看到成本的节省，帮助台故障单的减少。你还会看到技术人员为解决问题而必须开车的里程数在减少。你可以随时集中管理特定应用程序，这使得工作在整体上变得更轻松。”</a:t>
              </a:r>
            </a:p>
            <a:p>
              <a:pPr algn="r" defTabSz="914400">
                <a:lnSpc>
                  <a:spcPct val="130000"/>
                </a:lnSpc>
                <a:buNone/>
              </a:pPr>
              <a:r>
                <a:rPr lang="en-US" altLang="zh-CN" sz="1400" b="0" i="0" dirty="0" smtClean="0">
                  <a:solidFill>
                    <a:srgbClr val="652D89">
                      <a:lumMod val="75000"/>
                    </a:srgbClr>
                  </a:solidFill>
                  <a:ea typeface="黑体" pitchFamily="2" charset="-122"/>
                </a:rPr>
                <a:t>Brooks </a:t>
              </a:r>
              <a:r>
                <a:rPr lang="en-US" altLang="zh-CN" sz="1400" b="0" i="0" dirty="0">
                  <a:solidFill>
                    <a:srgbClr val="652D89">
                      <a:lumMod val="75000"/>
                    </a:srgbClr>
                  </a:solidFill>
                  <a:ea typeface="黑体" pitchFamily="2" charset="-122"/>
                </a:rPr>
                <a:t>Moore</a:t>
              </a:r>
            </a:p>
            <a:p>
              <a:pPr algn="r" defTabSz="914400">
                <a:lnSpc>
                  <a:spcPct val="130000"/>
                </a:lnSpc>
                <a:buNone/>
              </a:pPr>
              <a:r>
                <a:rPr lang="zh-CN" altLang="en-US" sz="1400" b="0" i="0" dirty="0">
                  <a:solidFill>
                    <a:srgbClr val="652D89">
                      <a:lumMod val="75000"/>
                    </a:srgbClr>
                  </a:solidFill>
                  <a:ea typeface="黑体" pitchFamily="2" charset="-122"/>
                </a:rPr>
                <a:t>技术服务经理</a:t>
              </a:r>
            </a:p>
            <a:p>
              <a:pPr algn="r" defTabSz="914400">
                <a:lnSpc>
                  <a:spcPct val="130000"/>
                </a:lnSpc>
                <a:buNone/>
              </a:pPr>
              <a:r>
                <a:rPr lang="en-US" altLang="zh-CN" sz="1400" b="0" i="0" dirty="0">
                  <a:solidFill>
                    <a:srgbClr val="652D89">
                      <a:lumMod val="75000"/>
                    </a:srgbClr>
                  </a:solidFill>
                  <a:ea typeface="黑体" pitchFamily="2" charset="-122"/>
                </a:rPr>
                <a:t>Aledo </a:t>
              </a:r>
              <a:r>
                <a:rPr lang="zh-CN" altLang="en-US" sz="1400" b="0" i="0" dirty="0">
                  <a:solidFill>
                    <a:srgbClr val="652D89">
                      <a:lumMod val="75000"/>
                    </a:srgbClr>
                  </a:solidFill>
                  <a:ea typeface="黑体" pitchFamily="2" charset="-122"/>
                </a:rPr>
                <a:t>独立学区</a:t>
              </a:r>
            </a:p>
            <a:p>
              <a:pPr algn="ctr" defTabSz="914400">
                <a:lnSpc>
                  <a:spcPct val="130000"/>
                </a:lnSpc>
                <a:buNone/>
              </a:pPr>
              <a:endParaRPr lang="zh-CN" altLang="en-US" sz="1600" dirty="0" smtClean="0">
                <a:solidFill>
                  <a:srgbClr val="652D89">
                    <a:lumMod val="75000"/>
                  </a:srgbClr>
                </a:solidFill>
                <a:ea typeface="黑体" pitchFamily="2" charset="-122"/>
              </a:endParaRPr>
            </a:p>
            <a:p>
              <a:pPr algn="l" defTabSz="914400">
                <a:lnSpc>
                  <a:spcPct val="130000"/>
                </a:lnSpc>
                <a:buNone/>
              </a:pPr>
              <a:endParaRPr lang="zh-CN" altLang="en-US" dirty="0">
                <a:ea typeface="黑体"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642771"/>
            <a:ext cx="8588861" cy="645459"/>
          </a:xfrm>
        </p:spPr>
        <p:txBody>
          <a:bodyPr/>
          <a:lstStyle/>
          <a:p>
            <a:pPr algn="l" defTabSz="914400">
              <a:lnSpc>
                <a:spcPct val="80000"/>
              </a:lnSpc>
              <a:spcBef>
                <a:spcPct val="0"/>
              </a:spcBef>
              <a:buNone/>
            </a:pPr>
            <a:r>
              <a:rPr lang="en-US" altLang="zh-CN" sz="3200" b="0" i="0" spc="0" baseline="0" dirty="0" smtClean="0">
                <a:solidFill>
                  <a:srgbClr val="2B348E"/>
                </a:solidFill>
                <a:ea typeface="黑体" pitchFamily="2" charset="-122"/>
              </a:rPr>
              <a:t>VXI </a:t>
            </a:r>
            <a:r>
              <a:rPr lang="zh-CN" altLang="en-US" sz="3200" b="0" i="0" spc="0" baseline="0" dirty="0" smtClean="0">
                <a:solidFill>
                  <a:srgbClr val="2B348E"/>
                </a:solidFill>
                <a:ea typeface="黑体" pitchFamily="2" charset="-122"/>
              </a:rPr>
              <a:t>给</a:t>
            </a:r>
            <a:r>
              <a:rPr lang="zh-CN" altLang="en-US" sz="3200" b="0" i="0" spc="0" baseline="0" dirty="0">
                <a:solidFill>
                  <a:srgbClr val="2B348E"/>
                </a:solidFill>
                <a:ea typeface="黑体" pitchFamily="2" charset="-122"/>
              </a:rPr>
              <a:t>教育带来的</a:t>
            </a:r>
            <a:r>
              <a:rPr lang="zh-CN" altLang="en-US" sz="3200" b="0" i="0" spc="0" baseline="0" dirty="0" smtClean="0">
                <a:solidFill>
                  <a:srgbClr val="2B348E"/>
                </a:solidFill>
                <a:ea typeface="黑体" pitchFamily="2" charset="-122"/>
              </a:rPr>
              <a:t>好处</a:t>
            </a:r>
            <a:endParaRPr lang="zh-CN" altLang="en-US" dirty="0">
              <a:ea typeface="黑体" pitchFamily="2" charset="-122"/>
            </a:endParaRPr>
          </a:p>
        </p:txBody>
      </p:sp>
      <p:sp>
        <p:nvSpPr>
          <p:cNvPr id="3" name="Text Placeholder 2"/>
          <p:cNvSpPr>
            <a:spLocks noGrp="1"/>
          </p:cNvSpPr>
          <p:nvPr>
            <p:ph type="body" sz="quarter" idx="4294967295"/>
          </p:nvPr>
        </p:nvSpPr>
        <p:spPr>
          <a:xfrm>
            <a:off x="323757" y="1373086"/>
            <a:ext cx="5368152" cy="4601260"/>
          </a:xfrm>
        </p:spPr>
        <p:txBody>
          <a:bodyPr wrap="square">
            <a:spAutoFit/>
          </a:bodyPr>
          <a:lstStyle/>
          <a:p>
            <a:pPr marL="115854" indent="-58704" algn="l" defTabSz="914400">
              <a:lnSpc>
                <a:spcPct val="100000"/>
              </a:lnSpc>
              <a:spcBef>
                <a:spcPts val="800"/>
              </a:spcBef>
              <a:buNone/>
            </a:pPr>
            <a:r>
              <a:rPr lang="zh-CN" altLang="en-US"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rPr>
              <a:t>管理员</a:t>
            </a:r>
            <a:endParaRPr lang="zh-CN" altLang="en-US"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endParaRPr>
          </a:p>
          <a:p>
            <a:pPr marL="230154" lvl="1" indent="-173004" algn="l" defTabSz="914400">
              <a:lnSpc>
                <a:spcPct val="100000"/>
              </a:lnSpc>
              <a:spcBef>
                <a:spcPts val="600"/>
              </a:spcBef>
              <a:spcAft>
                <a:spcPts val="600"/>
              </a:spcAft>
              <a:buClr>
                <a:srgbClr val="00ADEF"/>
              </a:buClr>
              <a:buSzPct val="80000"/>
              <a:buFont typeface="Arial"/>
              <a:buChar char="•"/>
            </a:pPr>
            <a:r>
              <a:rPr lang="zh-CN" altLang="en-US" sz="1600" b="0" i="0" dirty="0" smtClean="0">
                <a:solidFill>
                  <a:srgbClr val="000000"/>
                </a:solidFill>
                <a:latin typeface="+mn-lt"/>
                <a:ea typeface="黑体" pitchFamily="2" charset="-122"/>
              </a:rPr>
              <a:t>虚拟</a:t>
            </a:r>
            <a:r>
              <a:rPr lang="zh-CN" altLang="en-US" sz="1600" b="0" i="0" dirty="0">
                <a:solidFill>
                  <a:srgbClr val="000000"/>
                </a:solidFill>
                <a:latin typeface="+mn-lt"/>
                <a:ea typeface="黑体" pitchFamily="2" charset="-122"/>
              </a:rPr>
              <a:t>工作空间解决方案实现身临其境的师生交互和速成</a:t>
            </a:r>
            <a:r>
              <a:rPr lang="zh-CN" altLang="en-US" sz="1600" b="0" i="0" dirty="0" smtClean="0">
                <a:solidFill>
                  <a:srgbClr val="000000"/>
                </a:solidFill>
                <a:latin typeface="+mn-lt"/>
                <a:ea typeface="黑体" pitchFamily="2" charset="-122"/>
              </a:rPr>
              <a:t>学习</a:t>
            </a:r>
            <a:endParaRPr lang="zh-CN" altLang="en-US" sz="1600" dirty="0" smtClean="0">
              <a:solidFill>
                <a:srgbClr val="3A3A3A"/>
              </a:solidFill>
              <a:latin typeface="+mn-lt"/>
              <a:ea typeface="黑体" pitchFamily="2" charset="-122"/>
            </a:endParaRPr>
          </a:p>
          <a:p>
            <a:pPr marL="230154" lvl="1" indent="-173004" algn="l" defTabSz="914400">
              <a:lnSpc>
                <a:spcPct val="100000"/>
              </a:lnSpc>
              <a:spcBef>
                <a:spcPts val="600"/>
              </a:spcBef>
              <a:spcAft>
                <a:spcPts val="600"/>
              </a:spcAft>
              <a:buClr>
                <a:srgbClr val="00ADEF"/>
              </a:buClr>
              <a:buSzPct val="80000"/>
              <a:buFont typeface="Arial"/>
              <a:buChar char="•"/>
            </a:pPr>
            <a:r>
              <a:rPr lang="zh-CN" altLang="en-US" sz="1600" b="0" i="0" dirty="0" smtClean="0">
                <a:solidFill>
                  <a:srgbClr val="000000"/>
                </a:solidFill>
                <a:latin typeface="+mn-lt"/>
                <a:ea typeface="黑体" pitchFamily="2" charset="-122"/>
              </a:rPr>
              <a:t>增强</a:t>
            </a:r>
            <a:r>
              <a:rPr lang="zh-CN" altLang="en-US" sz="1600" b="0" i="0" dirty="0">
                <a:solidFill>
                  <a:srgbClr val="000000"/>
                </a:solidFill>
                <a:latin typeface="+mn-lt"/>
                <a:ea typeface="黑体" pitchFamily="2" charset="-122"/>
              </a:rPr>
              <a:t>合规性并降低风险 </a:t>
            </a:r>
            <a:endParaRPr lang="zh-CN" altLang="en-US" sz="1600" dirty="0" smtClean="0">
              <a:solidFill>
                <a:srgbClr val="000000"/>
              </a:solidFill>
              <a:latin typeface="+mn-lt"/>
              <a:ea typeface="黑体" pitchFamily="2" charset="-122"/>
            </a:endParaRPr>
          </a:p>
          <a:p>
            <a:pPr marL="230154" lvl="1" indent="-173004" algn="l" defTabSz="914400">
              <a:lnSpc>
                <a:spcPct val="100000"/>
              </a:lnSpc>
              <a:spcBef>
                <a:spcPts val="600"/>
              </a:spcBef>
              <a:spcAft>
                <a:spcPts val="600"/>
              </a:spcAft>
              <a:buClr>
                <a:srgbClr val="00ADEF"/>
              </a:buClr>
              <a:buSzPct val="80000"/>
              <a:buFont typeface="Arial"/>
              <a:buChar char="•"/>
            </a:pPr>
            <a:r>
              <a:rPr lang="zh-CN" altLang="en-US" sz="1600" b="0" i="0" dirty="0" smtClean="0">
                <a:solidFill>
                  <a:srgbClr val="000000"/>
                </a:solidFill>
                <a:latin typeface="+mn-lt"/>
                <a:ea typeface="黑体" pitchFamily="2" charset="-122"/>
              </a:rPr>
              <a:t>降低成本</a:t>
            </a:r>
            <a:r>
              <a:rPr lang="zh-CN" altLang="en-US" sz="1600" b="0" i="0" dirty="0">
                <a:solidFill>
                  <a:srgbClr val="000000"/>
                </a:solidFill>
                <a:latin typeface="+mn-lt"/>
                <a:ea typeface="黑体" pitchFamily="2" charset="-122"/>
              </a:rPr>
              <a:t>并提高 </a:t>
            </a:r>
            <a:r>
              <a:rPr lang="en-US" altLang="zh-CN" sz="1600" b="0" i="0" dirty="0">
                <a:solidFill>
                  <a:srgbClr val="000000"/>
                </a:solidFill>
                <a:latin typeface="+mn-lt"/>
                <a:ea typeface="黑体" pitchFamily="2" charset="-122"/>
              </a:rPr>
              <a:t>ROI</a:t>
            </a:r>
          </a:p>
          <a:p>
            <a:pPr marL="115854" lvl="1" indent="-58704" algn="l" defTabSz="914400">
              <a:lnSpc>
                <a:spcPct val="100000"/>
              </a:lnSpc>
              <a:spcBef>
                <a:spcPts val="0"/>
              </a:spcBef>
              <a:spcAft>
                <a:spcPts val="600"/>
              </a:spcAft>
              <a:buNone/>
            </a:pPr>
            <a:r>
              <a:rPr lang="zh-CN" altLang="en-US" sz="1600" b="0" i="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rPr>
              <a:t>学生和</a:t>
            </a:r>
            <a:r>
              <a:rPr lang="zh-CN" altLang="en-US"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rPr>
              <a:t>教师</a:t>
            </a:r>
            <a:endParaRPr lang="zh-CN" altLang="en-US"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endParaRPr>
          </a:p>
          <a:p>
            <a:pPr marL="230154" lvl="1" indent="-173004" algn="l" defTabSz="914400">
              <a:lnSpc>
                <a:spcPct val="100000"/>
              </a:lnSpc>
              <a:spcBef>
                <a:spcPts val="0"/>
              </a:spcBef>
              <a:spcAft>
                <a:spcPts val="600"/>
              </a:spcAft>
              <a:buClr>
                <a:srgbClr val="00ADEF"/>
              </a:buClr>
              <a:buSzPct val="80000"/>
              <a:buFont typeface="Arial"/>
              <a:buChar char="•"/>
            </a:pPr>
            <a:r>
              <a:rPr lang="zh-CN" altLang="en-US" sz="1600" b="0" i="0" dirty="0" smtClean="0">
                <a:solidFill>
                  <a:srgbClr val="000000"/>
                </a:solidFill>
                <a:latin typeface="+mn-lt"/>
                <a:ea typeface="黑体" pitchFamily="2" charset="-122"/>
              </a:rPr>
              <a:t>不</a:t>
            </a:r>
            <a:r>
              <a:rPr lang="zh-CN" altLang="en-US" sz="1600" b="0" i="0" dirty="0">
                <a:solidFill>
                  <a:srgbClr val="000000"/>
                </a:solidFill>
                <a:latin typeface="+mn-lt"/>
                <a:ea typeface="黑体" pitchFamily="2" charset="-122"/>
              </a:rPr>
              <a:t>打折扣的体验，可使用任何设备在任何位置访问</a:t>
            </a:r>
          </a:p>
          <a:p>
            <a:pPr marL="230154" lvl="1" indent="-173004" algn="l" defTabSz="914400">
              <a:lnSpc>
                <a:spcPct val="100000"/>
              </a:lnSpc>
              <a:spcBef>
                <a:spcPts val="0"/>
              </a:spcBef>
              <a:spcAft>
                <a:spcPts val="600"/>
              </a:spcAft>
              <a:buClr>
                <a:srgbClr val="00ADEF"/>
              </a:buClr>
              <a:buSzPct val="80000"/>
              <a:buFont typeface="Arial"/>
              <a:buChar char="•"/>
            </a:pPr>
            <a:r>
              <a:rPr lang="zh-CN" altLang="en-US" sz="1600" b="0" i="0" dirty="0">
                <a:solidFill>
                  <a:srgbClr val="000000"/>
                </a:solidFill>
                <a:latin typeface="+mn-lt"/>
                <a:ea typeface="黑体" pitchFamily="2" charset="-122"/>
              </a:rPr>
              <a:t>选择和灵活性，切合不同的学习和教学风格 </a:t>
            </a:r>
            <a:endParaRPr lang="zh-CN" altLang="en-US" sz="1600" dirty="0" smtClean="0">
              <a:solidFill>
                <a:srgbClr val="000000"/>
              </a:solidFill>
              <a:latin typeface="+mn-lt"/>
              <a:ea typeface="黑体" pitchFamily="2" charset="-122"/>
            </a:endParaRPr>
          </a:p>
          <a:p>
            <a:pPr marL="115854" lvl="1" indent="-58704" algn="l" defTabSz="914400">
              <a:lnSpc>
                <a:spcPct val="100000"/>
              </a:lnSpc>
              <a:spcBef>
                <a:spcPts val="0"/>
              </a:spcBef>
              <a:spcAft>
                <a:spcPts val="600"/>
              </a:spcAft>
              <a:buNone/>
            </a:pPr>
            <a:r>
              <a:rPr lang="en-US" altLang="zh-CN"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rPr>
              <a:t>IT </a:t>
            </a:r>
            <a:r>
              <a:rPr lang="zh-CN" altLang="en-US"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rPr>
              <a:t>领导者</a:t>
            </a:r>
            <a:endParaRPr lang="zh-CN" altLang="en-US"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n-lt"/>
              <a:ea typeface="黑体" pitchFamily="2" charset="-122"/>
            </a:endParaRPr>
          </a:p>
          <a:p>
            <a:pPr marL="230154" indent="-173004" algn="l" defTabSz="914400">
              <a:lnSpc>
                <a:spcPct val="100000"/>
              </a:lnSpc>
              <a:spcBef>
                <a:spcPts val="600"/>
              </a:spcBef>
              <a:spcAft>
                <a:spcPts val="600"/>
              </a:spcAft>
              <a:buClr>
                <a:srgbClr val="00ADEF"/>
              </a:buClr>
              <a:buSzPct val="90000"/>
              <a:buFont typeface="Arial"/>
              <a:buChar char="•"/>
            </a:pPr>
            <a:r>
              <a:rPr lang="zh-CN" altLang="en-US" sz="1600" b="0" i="0" dirty="0" smtClean="0">
                <a:solidFill>
                  <a:srgbClr val="000000"/>
                </a:solidFill>
                <a:latin typeface="+mn-lt"/>
                <a:ea typeface="黑体" pitchFamily="2" charset="-122"/>
              </a:rPr>
              <a:t>迅速</a:t>
            </a:r>
            <a:r>
              <a:rPr lang="zh-CN" altLang="en-US" sz="1600" b="0" i="0" dirty="0">
                <a:solidFill>
                  <a:srgbClr val="000000"/>
                </a:solidFill>
                <a:latin typeface="+mn-lt"/>
                <a:ea typeface="黑体" pitchFamily="2" charset="-122"/>
              </a:rPr>
              <a:t>满足不断变化的应用需求</a:t>
            </a:r>
          </a:p>
          <a:p>
            <a:pPr marL="230154" indent="-173004" algn="l" defTabSz="914400">
              <a:lnSpc>
                <a:spcPct val="100000"/>
              </a:lnSpc>
              <a:spcBef>
                <a:spcPts val="600"/>
              </a:spcBef>
              <a:spcAft>
                <a:spcPts val="600"/>
              </a:spcAft>
              <a:buClr>
                <a:srgbClr val="00ADEF"/>
              </a:buClr>
              <a:buSzPct val="90000"/>
              <a:buFont typeface="Arial"/>
              <a:buChar char="•"/>
            </a:pPr>
            <a:r>
              <a:rPr lang="zh-CN" altLang="en-US" sz="1600" b="0" i="0" dirty="0">
                <a:solidFill>
                  <a:srgbClr val="000000"/>
                </a:solidFill>
                <a:latin typeface="+mn-lt"/>
                <a:ea typeface="黑体" pitchFamily="2" charset="-122"/>
              </a:rPr>
              <a:t>最优的业务</a:t>
            </a:r>
            <a:r>
              <a:rPr lang="zh-CN" altLang="en-US" sz="1600" b="0" i="0" dirty="0" smtClean="0">
                <a:solidFill>
                  <a:srgbClr val="000000"/>
                </a:solidFill>
                <a:latin typeface="+mn-lt"/>
                <a:ea typeface="黑体" pitchFamily="2" charset="-122"/>
              </a:rPr>
              <a:t>灵活性</a:t>
            </a:r>
            <a:endParaRPr lang="zh-CN" altLang="en-US" sz="1600" dirty="0" smtClean="0">
              <a:solidFill>
                <a:srgbClr val="000000"/>
              </a:solidFill>
              <a:latin typeface="+mn-lt"/>
              <a:ea typeface="黑体" pitchFamily="2" charset="-122"/>
            </a:endParaRPr>
          </a:p>
          <a:p>
            <a:pPr marL="230154" indent="-173004" algn="l" defTabSz="914400">
              <a:lnSpc>
                <a:spcPct val="100000"/>
              </a:lnSpc>
              <a:spcBef>
                <a:spcPts val="600"/>
              </a:spcBef>
              <a:spcAft>
                <a:spcPts val="600"/>
              </a:spcAft>
              <a:buClr>
                <a:srgbClr val="00ADEF"/>
              </a:buClr>
              <a:buSzPct val="90000"/>
              <a:buFont typeface="Arial"/>
              <a:buChar char="•"/>
            </a:pPr>
            <a:r>
              <a:rPr lang="zh-CN" altLang="en-US" sz="1600" b="0" i="0" dirty="0" smtClean="0">
                <a:solidFill>
                  <a:srgbClr val="000000"/>
                </a:solidFill>
                <a:latin typeface="+mn-lt"/>
                <a:ea typeface="黑体" pitchFamily="2" charset="-122"/>
              </a:rPr>
              <a:t>增强</a:t>
            </a:r>
            <a:r>
              <a:rPr lang="zh-CN" altLang="en-US" sz="1600" b="0" i="0" dirty="0">
                <a:solidFill>
                  <a:srgbClr val="000000"/>
                </a:solidFill>
                <a:latin typeface="+mn-lt"/>
                <a:ea typeface="黑体" pitchFamily="2" charset="-122"/>
              </a:rPr>
              <a:t>的安全性，抵御未授权的应用程序或间谍软件</a:t>
            </a:r>
          </a:p>
          <a:p>
            <a:pPr marL="230154" indent="-173004" algn="l" defTabSz="914400">
              <a:lnSpc>
                <a:spcPct val="100000"/>
              </a:lnSpc>
              <a:spcBef>
                <a:spcPts val="600"/>
              </a:spcBef>
              <a:spcAft>
                <a:spcPts val="600"/>
              </a:spcAft>
              <a:buClr>
                <a:srgbClr val="00ADEF"/>
              </a:buClr>
              <a:buSzPct val="90000"/>
              <a:buFont typeface="Arial"/>
              <a:buChar char="•"/>
            </a:pPr>
            <a:r>
              <a:rPr lang="zh-CN" altLang="en-US" sz="1600" b="0" i="0" dirty="0">
                <a:solidFill>
                  <a:srgbClr val="000000"/>
                </a:solidFill>
                <a:latin typeface="+mn-lt"/>
                <a:ea typeface="黑体" pitchFamily="2" charset="-122"/>
              </a:rPr>
              <a:t>经过验证的设计，部署更快速</a:t>
            </a:r>
          </a:p>
        </p:txBody>
      </p:sp>
      <p:pic>
        <p:nvPicPr>
          <p:cNvPr id="8" name="Picture 2" descr="C:\Users\gserda\Documents\Edu Photos\AM73036.jpg"/>
          <p:cNvPicPr>
            <a:picLocks noChangeAspect="1" noChangeArrowheads="1"/>
          </p:cNvPicPr>
          <p:nvPr/>
        </p:nvPicPr>
        <p:blipFill>
          <a:blip r:embed="rId3" cstate="print"/>
          <a:srcRect l="20735" t="16912" r="35294" b="-74"/>
          <a:stretch>
            <a:fillRect/>
          </a:stretch>
        </p:blipFill>
        <p:spPr bwMode="auto">
          <a:xfrm>
            <a:off x="5715001"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zh-CN" altLang="en-US" sz="3200" b="0" i="0" spc="0" baseline="0" dirty="0" smtClean="0">
                <a:solidFill>
                  <a:srgbClr val="12188E"/>
                </a:solidFill>
                <a:ea typeface="黑体" pitchFamily="2" charset="-122"/>
              </a:rPr>
              <a:t>议题</a:t>
            </a:r>
            <a:endParaRPr lang="zh-CN" altLang="en-US" dirty="0">
              <a:solidFill>
                <a:srgbClr val="12188E"/>
              </a:solidFill>
              <a:ea typeface="黑体" pitchFamily="2" charset="-122"/>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教育领域中的趋势和挑战</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教育领域使用案例</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思科的虚拟化远景</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思科 </a:t>
            </a:r>
            <a:r>
              <a:rPr lang="en-US" altLang="zh-CN"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VXI </a:t>
            </a: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产品组合</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服务支持和经过验证的设计</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案例研究</a:t>
            </a:r>
          </a:p>
          <a:p>
            <a:pPr marL="0" indent="0" algn="l" defTabSz="914400">
              <a:lnSpc>
                <a:spcPct val="60000"/>
              </a:lnSpc>
              <a:spcBef>
                <a:spcPts val="3600"/>
              </a:spcBef>
              <a:buNone/>
            </a:pPr>
            <a:r>
              <a:rPr lang="zh-CN"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n-lt"/>
                <a:ea typeface="黑体" pitchFamily="2" charset="-122"/>
                <a:cs typeface="Arial"/>
              </a:rPr>
              <a:t>总结</a:t>
            </a: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844800"/>
            <a:ext cx="6204205" cy="32660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1"/>
            <a:ext cx="6204205" cy="7492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285918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FY11_Cisco_Arial_4x3_template_dark[1]</Template>
  <TotalTime>26973</TotalTime>
  <Words>7818</Words>
  <Application>Microsoft Office PowerPoint</Application>
  <PresentationFormat>On-screen Show (4:3)</PresentationFormat>
  <Paragraphs>681</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Cisco Arial 4x3 template_dark</vt:lpstr>
      <vt:lpstr>think-cell Slide</vt:lpstr>
      <vt:lpstr>为教育领域提供新虚拟工作空间  统一虚拟桌面、语音和视频</vt:lpstr>
      <vt:lpstr>议题</vt:lpstr>
      <vt:lpstr>Slide 3</vt:lpstr>
      <vt:lpstr>教育工作方式正在演变 需要新解决方案支持不断增长的趋势</vt:lpstr>
      <vt:lpstr>此外，虚拟化市场正在增长</vt:lpstr>
      <vt:lpstr>桌面虚拟化简介</vt:lpstr>
      <vt:lpstr>桌面虚拟化和教育</vt:lpstr>
      <vt:lpstr>VXI 给教育带来的好处</vt:lpstr>
      <vt:lpstr>议题</vt:lpstr>
      <vt:lpstr>教育领域中的 VXI 使用案例</vt:lpstr>
      <vt:lpstr>使用案例：计算机实验室</vt:lpstr>
      <vt:lpstr>使用案例：移动性和 BYOD</vt:lpstr>
      <vt:lpstr>使用案例：简化的 IT</vt:lpstr>
      <vt:lpstr>议题</vt:lpstr>
      <vt:lpstr>VXI 不仅仅是桌面虚拟化</vt:lpstr>
      <vt:lpstr>不打折扣的体验 任何应用，任何数据，任何设备，任何媒体...任何位置！</vt:lpstr>
      <vt:lpstr>思科 VXI 提供新的虚拟工作空间</vt:lpstr>
      <vt:lpstr>语音、视频和虚拟桌面</vt:lpstr>
      <vt:lpstr>Cisco VXI 虚拟化端到端解决方案</vt:lpstr>
      <vt:lpstr>议题</vt:lpstr>
      <vt:lpstr>虚拟化体验客户端 (VXC) 产品组合 提供用户体验</vt:lpstr>
      <vt:lpstr>Cisco VXC 4000</vt:lpstr>
      <vt:lpstr>Cisco VXC 6215</vt:lpstr>
      <vt:lpstr>  Cisco VXI：无边界网络 工作空间优化的网络、安全和移动架构</vt:lpstr>
      <vt:lpstr>Cisco VXI：无边界网络 适用于 VXI 的思科身份服务引擎 (ISE)</vt:lpstr>
      <vt:lpstr>在虚拟桌面性能和扩展方面引领行业 为桌面虚拟化优化的平台</vt:lpstr>
      <vt:lpstr>思科 VXI 数据中心 扩展 + 简化虚拟桌面 = 降低运营成本</vt:lpstr>
      <vt:lpstr>议题</vt:lpstr>
      <vt:lpstr>转换当今的校园： 针对 VXI 的思科服务</vt:lpstr>
      <vt:lpstr>Cisco Validated Designs</vt:lpstr>
      <vt:lpstr>议题</vt:lpstr>
      <vt:lpstr>西雅图大学： 支持高效的研究计划</vt:lpstr>
      <vt:lpstr>Park Hills 学区： 为学生提供下一代学习方式 </vt:lpstr>
      <vt:lpstr>议题</vt:lpstr>
      <vt:lpstr>总结：教育领域中的虚拟化 </vt:lpstr>
      <vt:lpstr>资源</vt:lpstr>
      <vt:lpstr>Slide 37</vt:lpstr>
      <vt:lpstr>让我们保持联系</vt:lpstr>
      <vt:lpstr>Slide 39</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Chart Templates</dc:title>
  <dc:creator>jonawil</dc:creator>
  <cp:lastModifiedBy>Gary Serda</cp:lastModifiedBy>
  <cp:revision>435</cp:revision>
  <dcterms:created xsi:type="dcterms:W3CDTF">2012-03-02T00:20:55Z</dcterms:created>
  <dcterms:modified xsi:type="dcterms:W3CDTF">2012-06-04T22:54:30Z</dcterms:modified>
</cp:coreProperties>
</file>