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5" r:id="rId1"/>
  </p:sldMasterIdLst>
  <p:notesMasterIdLst>
    <p:notesMasterId r:id="rId41"/>
  </p:notesMasterIdLst>
  <p:sldIdLst>
    <p:sldId id="256" r:id="rId2"/>
    <p:sldId id="346" r:id="rId3"/>
    <p:sldId id="331" r:id="rId4"/>
    <p:sldId id="332" r:id="rId5"/>
    <p:sldId id="333" r:id="rId6"/>
    <p:sldId id="361" r:id="rId7"/>
    <p:sldId id="305" r:id="rId8"/>
    <p:sldId id="308" r:id="rId9"/>
    <p:sldId id="378" r:id="rId10"/>
    <p:sldId id="355" r:id="rId11"/>
    <p:sldId id="310" r:id="rId12"/>
    <p:sldId id="357" r:id="rId13"/>
    <p:sldId id="356" r:id="rId14"/>
    <p:sldId id="379" r:id="rId15"/>
    <p:sldId id="362" r:id="rId16"/>
    <p:sldId id="370" r:id="rId17"/>
    <p:sldId id="330" r:id="rId18"/>
    <p:sldId id="369" r:id="rId19"/>
    <p:sldId id="327" r:id="rId20"/>
    <p:sldId id="380" r:id="rId21"/>
    <p:sldId id="334" r:id="rId22"/>
    <p:sldId id="335" r:id="rId23"/>
    <p:sldId id="336" r:id="rId24"/>
    <p:sldId id="363" r:id="rId25"/>
    <p:sldId id="364" r:id="rId26"/>
    <p:sldId id="367" r:id="rId27"/>
    <p:sldId id="338" r:id="rId28"/>
    <p:sldId id="381" r:id="rId29"/>
    <p:sldId id="352" r:id="rId30"/>
    <p:sldId id="340" r:id="rId31"/>
    <p:sldId id="382" r:id="rId32"/>
    <p:sldId id="365" r:id="rId33"/>
    <p:sldId id="366" r:id="rId34"/>
    <p:sldId id="383" r:id="rId35"/>
    <p:sldId id="300" r:id="rId36"/>
    <p:sldId id="301" r:id="rId37"/>
    <p:sldId id="353" r:id="rId38"/>
    <p:sldId id="354" r:id="rId39"/>
    <p:sldId id="302" r:id="rId40"/>
  </p:sldIdLst>
  <p:sldSz cx="9144000" cy="6858000" type="screen4x3"/>
  <p:notesSz cx="6858000" cy="92964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pan" initials="TM" lastIdx="7" clrIdx="0"/>
  <p:cmAuthor id="1" name="Jessica Savage" initials="J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1E1F81"/>
    <a:srgbClr val="12188E"/>
    <a:srgbClr val="F68B1F"/>
    <a:srgbClr val="3A3A3A"/>
    <a:srgbClr val="282828"/>
    <a:srgbClr val="6DB344"/>
    <a:srgbClr val="08252E"/>
    <a:srgbClr val="96CA4B"/>
    <a:srgbClr val="47758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56" autoAdjust="0"/>
    <p:restoredTop sz="90079" autoAdjust="0"/>
  </p:normalViewPr>
  <p:slideViewPr>
    <p:cSldViewPr snapToGrid="0">
      <p:cViewPr varScale="1">
        <p:scale>
          <a:sx n="65" d="100"/>
          <a:sy n="65" d="100"/>
        </p:scale>
        <p:origin x="-1476" y="-114"/>
      </p:cViewPr>
      <p:guideLst>
        <p:guide orient="horz" pos="734"/>
        <p:guide/>
      </p:guideLst>
    </p:cSldViewPr>
  </p:slideViewPr>
  <p:outlineViewPr>
    <p:cViewPr>
      <p:scale>
        <a:sx n="33" d="100"/>
        <a:sy n="33" d="100"/>
      </p:scale>
      <p:origin x="264" y="75426"/>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494" y="153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6"/>
  <c:chart>
    <c:title>
      <c:tx>
        <c:rich>
          <a:bodyPr/>
          <a:lstStyle/>
          <a:p>
            <a:pPr>
              <a:defRPr lang="pt-BR" sz="1800" b="0">
                <a:solidFill>
                  <a:schemeClr val="bg1">
                    <a:lumMod val="50000"/>
                  </a:schemeClr>
                </a:solidFill>
              </a:defRPr>
            </a:pPr>
            <a:r>
              <a:rPr lang="pt-BR" sz="1600" b="0" dirty="0" smtClean="0">
                <a:solidFill>
                  <a:schemeClr val="bg1">
                    <a:lumMod val="50000"/>
                  </a:schemeClr>
                </a:solidFill>
              </a:rPr>
              <a:t>Previsão de base instalada de desktops virtuais hospedados, Gartner</a:t>
            </a:r>
            <a:endParaRPr lang="en-US" sz="1600" b="0" dirty="0">
              <a:solidFill>
                <a:schemeClr val="bg1">
                  <a:lumMod val="50000"/>
                </a:schemeClr>
              </a:solidFill>
            </a:endParaRPr>
          </a:p>
        </c:rich>
      </c:tx>
      <c:layout>
        <c:manualLayout>
          <c:xMode val="edge"/>
          <c:yMode val="edge"/>
          <c:x val="0.18150293131018841"/>
          <c:y val="3.541753179880764E-2"/>
        </c:manualLayout>
      </c:layout>
      <c:spPr>
        <a:scene3d>
          <a:camera prst="orthographicFront"/>
          <a:lightRig rig="threePt" dir="t"/>
        </a:scene3d>
        <a:sp3d>
          <a:bevelT/>
        </a:sp3d>
      </c:spPr>
    </c:title>
    <c:plotArea>
      <c:layout>
        <c:manualLayout>
          <c:layoutTarget val="inner"/>
          <c:xMode val="edge"/>
          <c:yMode val="edge"/>
          <c:x val="6.8869422643033321E-2"/>
          <c:y val="0.16141520331493134"/>
          <c:w val="0.88055575281273779"/>
          <c:h val="0.7298487722682182"/>
        </c:manualLayout>
      </c:layout>
      <c:barChart>
        <c:barDir val="col"/>
        <c:grouping val="clustered"/>
        <c:ser>
          <c:idx val="0"/>
          <c:order val="0"/>
          <c:tx>
            <c:strRef>
              <c:f>Sheet1!$B$1</c:f>
              <c:strCache>
                <c:ptCount val="1"/>
                <c:pt idx="0">
                  <c:v>Gartner HVD Forecast</c:v>
                </c:pt>
              </c:strCache>
            </c:strRef>
          </c:tx>
          <c:spPr>
            <a:gradFill>
              <a:gsLst>
                <a:gs pos="0">
                  <a:srgbClr val="0096D6">
                    <a:lumMod val="75000"/>
                    <a:shade val="30000"/>
                    <a:satMod val="115000"/>
                  </a:srgbClr>
                </a:gs>
                <a:gs pos="50000">
                  <a:srgbClr val="0096D6">
                    <a:lumMod val="75000"/>
                    <a:shade val="67500"/>
                    <a:satMod val="115000"/>
                  </a:srgbClr>
                </a:gs>
                <a:gs pos="100000">
                  <a:srgbClr val="0096D6">
                    <a:lumMod val="75000"/>
                    <a:shade val="100000"/>
                    <a:satMod val="115000"/>
                  </a:srgbClr>
                </a:gs>
              </a:gsLst>
              <a:lin ang="16200000" scaled="1"/>
            </a:gradFill>
            <a:ln>
              <a:noFill/>
            </a:ln>
          </c:spPr>
          <c:cat>
            <c:numRef>
              <c:f>Sheet1!$A$2:$A$5</c:f>
              <c:numCache>
                <c:formatCode>General</c:formatCode>
                <c:ptCount val="4"/>
                <c:pt idx="0">
                  <c:v>2010</c:v>
                </c:pt>
                <c:pt idx="1">
                  <c:v>2011</c:v>
                </c:pt>
                <c:pt idx="2">
                  <c:v>2012</c:v>
                </c:pt>
                <c:pt idx="3">
                  <c:v>2013</c:v>
                </c:pt>
              </c:numCache>
            </c:numRef>
          </c:cat>
          <c:val>
            <c:numRef>
              <c:f>Sheet1!$B$2:$B$5</c:f>
              <c:numCache>
                <c:formatCode>#,##0</c:formatCode>
                <c:ptCount val="4"/>
                <c:pt idx="0">
                  <c:v>5693000</c:v>
                </c:pt>
                <c:pt idx="1">
                  <c:v>13600000</c:v>
                </c:pt>
                <c:pt idx="2">
                  <c:v>26065000</c:v>
                </c:pt>
                <c:pt idx="3">
                  <c:v>46506000</c:v>
                </c:pt>
              </c:numCache>
            </c:numRef>
          </c:val>
        </c:ser>
        <c:axId val="169627648"/>
        <c:axId val="183455744"/>
      </c:barChart>
      <c:catAx>
        <c:axId val="169627648"/>
        <c:scaling>
          <c:orientation val="minMax"/>
        </c:scaling>
        <c:axPos val="b"/>
        <c:numFmt formatCode="General" sourceLinked="1"/>
        <c:majorTickMark val="none"/>
        <c:tickLblPos val="nextTo"/>
        <c:spPr>
          <a:ln>
            <a:solidFill>
              <a:srgbClr val="FFFFFF">
                <a:lumMod val="50000"/>
              </a:srgbClr>
            </a:solidFill>
          </a:ln>
        </c:spPr>
        <c:txPr>
          <a:bodyPr/>
          <a:lstStyle/>
          <a:p>
            <a:pPr>
              <a:defRPr lang="pt-BR" sz="1400">
                <a:solidFill>
                  <a:schemeClr val="bg1">
                    <a:lumMod val="50000"/>
                  </a:schemeClr>
                </a:solidFill>
              </a:defRPr>
            </a:pPr>
            <a:endParaRPr lang="en-US"/>
          </a:p>
        </c:txPr>
        <c:crossAx val="183455744"/>
        <c:crosses val="autoZero"/>
        <c:auto val="1"/>
        <c:lblAlgn val="ctr"/>
        <c:lblOffset val="100"/>
      </c:catAx>
      <c:valAx>
        <c:axId val="183455744"/>
        <c:scaling>
          <c:orientation val="minMax"/>
        </c:scaling>
        <c:axPos val="l"/>
        <c:numFmt formatCode="#,##0" sourceLinked="1"/>
        <c:majorTickMark val="none"/>
        <c:tickLblPos val="nextTo"/>
        <c:spPr>
          <a:ln>
            <a:solidFill>
              <a:schemeClr val="bg1">
                <a:lumMod val="50000"/>
              </a:schemeClr>
            </a:solidFill>
          </a:ln>
        </c:spPr>
        <c:txPr>
          <a:bodyPr/>
          <a:lstStyle/>
          <a:p>
            <a:pPr>
              <a:defRPr lang="pt-BR" sz="1400">
                <a:solidFill>
                  <a:schemeClr val="bg1">
                    <a:lumMod val="50000"/>
                  </a:schemeClr>
                </a:solidFill>
              </a:defRPr>
            </a:pPr>
            <a:endParaRPr lang="en-US"/>
          </a:p>
        </c:txPr>
        <c:crossAx val="169627648"/>
        <c:crosses val="autoZero"/>
        <c:crossBetween val="between"/>
        <c:majorUnit val="10000000"/>
        <c:dispUnits>
          <c:builtInUnit val="millions"/>
        </c:dispUnits>
      </c:valAx>
      <c:spPr>
        <a:gradFill>
          <a:gsLst>
            <a:gs pos="0">
              <a:srgbClr val="FFFFFF">
                <a:lumMod val="85000"/>
              </a:srgbClr>
            </a:gs>
            <a:gs pos="100000">
              <a:schemeClr val="bg1"/>
            </a:gs>
          </a:gsLst>
          <a:lin ang="5400000" scaled="0"/>
        </a:gradFill>
      </c:spPr>
    </c:plotArea>
    <c:plotVisOnly val="1"/>
    <c:dispBlanksAs val="gap"/>
  </c:chart>
  <c:spPr>
    <a:noFill/>
    <a:ln>
      <a:noFill/>
    </a:ln>
    <a:scene3d>
      <a:camera prst="orthographicFront"/>
      <a:lightRig rig="threePt" dir="t"/>
    </a:scene3d>
    <a:sp3d/>
  </c:spPr>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C428D34E-F9FD-49E9-AE91-A29F458EF338}" type="datetimeFigureOut">
              <a:rPr lang="en-US" smtClean="0"/>
              <a:pPr/>
              <a:t>6/4/2012</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96FA8831-C8BE-4802-9C2B-197E625A8934}" type="slidenum">
              <a:rPr lang="en-US" smtClean="0"/>
              <a:pPr/>
              <a:t>‹#›</a:t>
            </a:fld>
            <a:endParaRPr lang="en-US" dirty="0"/>
          </a:p>
        </p:txBody>
      </p:sp>
    </p:spTree>
    <p:extLst>
      <p:ext uri="{BB962C8B-B14F-4D97-AF65-F5344CB8AC3E}">
        <p14:creationId xmlns="" xmlns:p14="http://schemas.microsoft.com/office/powerpoint/2010/main" val="3850475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1"/>
          <p:cNvSpPr txBox="1">
            <a:spLocks noGrp="1" noChangeArrowheads="1"/>
          </p:cNvSpPr>
          <p:nvPr/>
        </p:nvSpPr>
        <p:spPr bwMode="auto">
          <a:xfrm>
            <a:off x="5800417" y="8680452"/>
            <a:ext cx="796683" cy="288926"/>
          </a:xfrm>
          <a:prstGeom prst="rect">
            <a:avLst/>
          </a:prstGeom>
          <a:noFill/>
          <a:ln w="9525">
            <a:noFill/>
            <a:miter lim="800000"/>
            <a:headEnd/>
            <a:tailEnd/>
          </a:ln>
        </p:spPr>
        <p:txBody>
          <a:bodyPr lIns="18769" tIns="0" rIns="18769" bIns="0" anchor="b"/>
          <a:lstStyle/>
          <a:p>
            <a:pPr algn="r" defTabSz="899495">
              <a:buNone/>
            </a:pPr>
            <a:fld id="{AFADD62D-4B1A-431D-9358-5D868E3510AE}" type="slidenum">
              <a:rPr lang="fr-BE" sz="800" b="0" i="0">
                <a:solidFill>
                  <a:schemeClr val="tx1"/>
                </a:solidFill>
                <a:latin typeface="Calibri"/>
                <a:ea typeface="+mn-ea"/>
                <a:cs typeface="+mn-cs"/>
              </a:rPr>
              <a:pPr algn="r" defTabSz="899495">
                <a:buNone/>
              </a:pPr>
              <a:t>1</a:t>
            </a:fld>
            <a:endParaRPr lang="en-US" sz="800"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394461" y="4378328"/>
            <a:ext cx="5988326" cy="4251325"/>
          </a:xfrm>
          <a:noFill/>
          <a:ln/>
        </p:spPr>
        <p:txBody>
          <a:bodyPr>
            <a:normAutofit/>
          </a:bodyPr>
          <a:lstStyle/>
          <a:p>
            <a:pPr marL="228051" indent="-228051" algn="l" defTabSz="914400">
              <a:buNone/>
            </a:pPr>
            <a:r>
              <a:rPr lang="fr-BE" sz="1200" b="0" i="0">
                <a:solidFill>
                  <a:schemeClr val="tx1"/>
                </a:solidFill>
                <a:latin typeface="Calibri"/>
                <a:ea typeface="+mn-ea"/>
                <a:cs typeface="+mn-cs"/>
              </a:rPr>
              <a:t>Defina o VXI aqui</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1"/>
          <p:cNvSpPr>
            <a:spLocks noGrp="1" noChangeArrowheads="1"/>
          </p:cNvSpPr>
          <p:nvPr>
            <p:ph type="sldNum" sz="quarter" idx="5"/>
          </p:nvPr>
        </p:nvSpPr>
        <p:spPr bwMode="auto">
          <a:xfrm>
            <a:off x="3884614" y="8829674"/>
            <a:ext cx="2971800" cy="465139"/>
          </a:xfrm>
          <a:prstGeom prst="rect">
            <a:avLst/>
          </a:prstGeom>
          <a:noFill/>
          <a:ln>
            <a:miter lim="800000"/>
            <a:headEnd/>
            <a:tailEnd/>
          </a:ln>
        </p:spPr>
        <p:txBody>
          <a:bodyPr wrap="square" numCol="1" anchorCtr="0" compatLnSpc="1">
            <a:prstTxWarp prst="textNoShape">
              <a:avLst/>
            </a:prstTxWarp>
          </a:bodyPr>
          <a:lstStyle/>
          <a:p>
            <a:pPr algn="r" defTabSz="914400">
              <a:spcBef>
                <a:spcPct val="0"/>
              </a:spcBef>
              <a:spcAft>
                <a:spcPct val="0"/>
              </a:spcAft>
              <a:buNone/>
            </a:pPr>
            <a:fld id="{7A679D06-76B8-4027-9D16-0F59867F909A}" type="slidenum">
              <a:rPr lang="fr-BE" sz="1200" b="0" i="0">
                <a:solidFill>
                  <a:schemeClr val="tx1"/>
                </a:solidFill>
                <a:latin typeface="Calibri"/>
                <a:ea typeface="+mn-ea"/>
                <a:cs typeface="+mn-cs"/>
              </a:rPr>
              <a:pPr algn="r" defTabSz="914400">
                <a:spcBef>
                  <a:spcPct val="0"/>
                </a:spcBef>
                <a:spcAft>
                  <a:spcPct val="0"/>
                </a:spcAft>
                <a:buNone/>
              </a:pPr>
              <a:t>10</a:t>
            </a:fld>
            <a:endParaRPr lang="en-US" dirty="0"/>
          </a:p>
        </p:txBody>
      </p:sp>
      <p:sp>
        <p:nvSpPr>
          <p:cNvPr id="76802" name="Rectangle 2"/>
          <p:cNvSpPr>
            <a:spLocks noGrp="1" noRot="1" noChangeAspect="1" noChangeArrowheads="1" noTextEdit="1"/>
          </p:cNvSpPr>
          <p:nvPr>
            <p:ph type="sldImg"/>
          </p:nvPr>
        </p:nvSpPr>
        <p:spPr bwMode="auto">
          <a:xfrm>
            <a:off x="800100" y="242888"/>
            <a:ext cx="5318125" cy="3989387"/>
          </a:xfrm>
          <a:noFill/>
          <a:ln>
            <a:solidFill>
              <a:srgbClr val="000000"/>
            </a:solidFill>
            <a:miter lim="800000"/>
            <a:headEnd/>
            <a:tailEnd/>
          </a:ln>
        </p:spPr>
      </p:sp>
      <p:sp>
        <p:nvSpPr>
          <p:cNvPr id="76803" name="Rectangle 3"/>
          <p:cNvSpPr>
            <a:spLocks noGrp="1" noChangeArrowheads="1"/>
          </p:cNvSpPr>
          <p:nvPr>
            <p:ph type="body" idx="1"/>
          </p:nvPr>
        </p:nvSpPr>
        <p:spPr bwMode="auto">
          <a:xfrm>
            <a:off x="395290" y="4379914"/>
            <a:ext cx="5989637" cy="4252912"/>
          </a:xfrm>
          <a:noFill/>
        </p:spPr>
        <p:txBody>
          <a:bodyPr wrap="square" lIns="90505" tIns="45252" rIns="90505" bIns="45252" numCol="1" anchor="t" anchorCtr="0" compatLnSpc="1">
            <a:prstTxWarp prst="textNoShape">
              <a:avLst/>
            </a:prstTxWarp>
            <a:normAutofit lnSpcReduction="10000"/>
          </a:bodyPr>
          <a:lstStyle/>
          <a:p>
            <a:pPr marL="0" algn="l" defTabSz="914400">
              <a:buNone/>
            </a:pPr>
            <a:r>
              <a:rPr lang="fr-BE" sz="1200" b="0" i="0" kern="1200">
                <a:solidFill>
                  <a:schemeClr val="tx1"/>
                </a:solidFill>
                <a:latin typeface="Calibri"/>
                <a:ea typeface="+mn-ea"/>
                <a:cs typeface="+mn-cs"/>
              </a:rPr>
              <a:t>O Cisco VXI capacita líderes nos setores de educação</a:t>
            </a:r>
            <a:r>
              <a:rPr lang="fr-BE" sz="1200" b="0" i="0" kern="1200" baseline="0">
                <a:solidFill>
                  <a:schemeClr val="tx1"/>
                </a:solidFill>
                <a:latin typeface="Calibri"/>
                <a:ea typeface="+mn-ea"/>
                <a:cs typeface="+mn-cs"/>
              </a:rPr>
              <a:t> e </a:t>
            </a:r>
            <a:r>
              <a:rPr lang="fr-BE" sz="1200" b="0" i="0" kern="1200">
                <a:solidFill>
                  <a:schemeClr val="tx1"/>
                </a:solidFill>
                <a:latin typeface="Calibri"/>
                <a:ea typeface="+mn-ea"/>
                <a:cs typeface="+mn-cs"/>
              </a:rPr>
              <a:t>TI a oferecerem serviços de espaço de trabalho flexíveis e seguros, com experiências de usuário perfeitas para alunos, professores e administradores.</a:t>
            </a:r>
          </a:p>
          <a:p>
            <a:pPr marL="0" algn="l" defTabSz="914400">
              <a:buNone/>
            </a:pPr>
            <a:r>
              <a:rPr lang="fr-BE" sz="1200" b="0" i="0" kern="1200">
                <a:solidFill>
                  <a:schemeClr val="tx1"/>
                </a:solidFill>
                <a:latin typeface="Calibri"/>
                <a:ea typeface="+mn-ea"/>
                <a:cs typeface="+mn-cs"/>
              </a:rPr>
              <a:t> </a:t>
            </a:r>
          </a:p>
          <a:p>
            <a:pPr marL="0" algn="l" defTabSz="914400">
              <a:buNone/>
            </a:pPr>
            <a:r>
              <a:rPr lang="fr-BE" sz="1200" b="0" i="0" kern="1200">
                <a:solidFill>
                  <a:schemeClr val="tx1"/>
                </a:solidFill>
                <a:latin typeface="Calibri"/>
                <a:ea typeface="+mn-ea"/>
                <a:cs typeface="+mn-cs"/>
              </a:rPr>
              <a:t>O Cisco VXI ajuda</a:t>
            </a:r>
            <a:r>
              <a:rPr lang="fr-BE" sz="1200" b="0" i="0" kern="1200" baseline="0">
                <a:solidFill>
                  <a:schemeClr val="tx1"/>
                </a:solidFill>
                <a:latin typeface="Calibri"/>
                <a:ea typeface="+mn-ea"/>
                <a:cs typeface="+mn-cs"/>
              </a:rPr>
              <a:t> a lidar com casos de uso importantes no setor da educação</a:t>
            </a:r>
            <a:r>
              <a:rPr lang="fr-BE" sz="1200" b="0" i="0" kern="1200">
                <a:solidFill>
                  <a:schemeClr val="tx1"/>
                </a:solidFill>
                <a:latin typeface="Calibri"/>
                <a:ea typeface="+mn-ea"/>
                <a:cs typeface="+mn-cs"/>
              </a:rPr>
              <a:t>:</a:t>
            </a:r>
          </a:p>
          <a:p>
            <a:pPr marL="0" algn="l" defTabSz="914400">
              <a:buNone/>
            </a:pPr>
            <a:r>
              <a:rPr lang="fr-BE" sz="1200" b="0" i="0" kern="1200">
                <a:solidFill>
                  <a:schemeClr val="tx1"/>
                </a:solidFill>
                <a:latin typeface="Calibri"/>
                <a:ea typeface="+mn-ea"/>
                <a:cs typeface="+mn-cs"/>
              </a:rPr>
              <a:t> </a:t>
            </a:r>
          </a:p>
          <a:p>
            <a:pPr marL="0" marR="0" indent="0" algn="l" defTabSz="914400">
              <a:lnSpc>
                <a:spcPct val="100000"/>
              </a:lnSpc>
              <a:spcBef>
                <a:spcPts val="0"/>
              </a:spcBef>
              <a:spcAft>
                <a:spcPts val="0"/>
              </a:spcAft>
              <a:buClr>
                <a:schemeClr val="tx1"/>
              </a:buClr>
              <a:buFont typeface="Arial"/>
              <a:buChar char="•"/>
              <a:tabLst/>
            </a:pPr>
            <a:r>
              <a:rPr lang="fr-BE" sz="1200" b="0" i="0" kern="1200">
                <a:solidFill>
                  <a:schemeClr val="tx1"/>
                </a:solidFill>
                <a:latin typeface="Calibri"/>
                <a:ea typeface="+mn-ea"/>
                <a:cs typeface="+mn-cs"/>
              </a:rPr>
              <a:t>Oferece</a:t>
            </a:r>
            <a:r>
              <a:rPr lang="fr-BE" sz="1200" b="0" i="0" kern="1200" baseline="0">
                <a:solidFill>
                  <a:schemeClr val="tx1"/>
                </a:solidFill>
                <a:latin typeface="Calibri"/>
                <a:ea typeface="+mn-ea"/>
                <a:cs typeface="+mn-cs"/>
              </a:rPr>
              <a:t> </a:t>
            </a:r>
            <a:r>
              <a:rPr lang="fr-BE" sz="1200" b="0" i="0" kern="1200">
                <a:solidFill>
                  <a:schemeClr val="tx1"/>
                </a:solidFill>
                <a:latin typeface="Calibri"/>
                <a:ea typeface="+mn-ea"/>
                <a:cs typeface="+mn-cs"/>
              </a:rPr>
              <a:t>espaços de trabalho virtuais para ambientes de aprendizagem remota</a:t>
            </a:r>
            <a:r>
              <a:rPr lang="fr-BE" sz="1200" b="0" i="0" kern="1200" baseline="0">
                <a:solidFill>
                  <a:schemeClr val="tx1"/>
                </a:solidFill>
                <a:latin typeface="Calibri"/>
                <a:ea typeface="+mn-ea"/>
                <a:cs typeface="+mn-cs"/>
              </a:rPr>
              <a:t> em vez de laboratórios de informática fixos. </a:t>
            </a:r>
            <a:endParaRPr lang="en-US" sz="1200" kern="1200" dirty="0" smtClean="0">
              <a:solidFill>
                <a:schemeClr val="tx1"/>
              </a:solidFill>
              <a:latin typeface="+mn-lt"/>
              <a:ea typeface="+mn-ea"/>
              <a:cs typeface="+mn-cs"/>
            </a:endParaRPr>
          </a:p>
          <a:p>
            <a:pPr marL="0" algn="l" defTabSz="914400">
              <a:buClr>
                <a:schemeClr val="tx1"/>
              </a:buClr>
              <a:buFont typeface="Arial"/>
              <a:buChar char="•"/>
            </a:pPr>
            <a:r>
              <a:rPr lang="fr-BE" sz="1200" b="0" i="0" kern="1200">
                <a:solidFill>
                  <a:schemeClr val="tx1"/>
                </a:solidFill>
                <a:latin typeface="Calibri"/>
                <a:ea typeface="+mn-ea"/>
                <a:cs typeface="+mn-cs"/>
              </a:rPr>
              <a:t>Provisiona</a:t>
            </a:r>
            <a:r>
              <a:rPr lang="fr-BE" sz="1200" b="0" i="0" kern="1200" baseline="0">
                <a:solidFill>
                  <a:schemeClr val="tx1"/>
                </a:solidFill>
                <a:latin typeface="Calibri"/>
                <a:ea typeface="+mn-ea"/>
                <a:cs typeface="+mn-cs"/>
              </a:rPr>
              <a:t> um espaço de trabalho virtual para </a:t>
            </a:r>
            <a:r>
              <a:rPr lang="fr-BE" sz="1200" b="0" i="0" kern="1200">
                <a:solidFill>
                  <a:schemeClr val="tx1"/>
                </a:solidFill>
                <a:latin typeface="Calibri"/>
                <a:ea typeface="+mn-ea"/>
                <a:cs typeface="+mn-cs"/>
              </a:rPr>
              <a:t>todos os alunos, professores e funcionários, proporcionando uma experiência consistente dentro e fora do campus.</a:t>
            </a:r>
            <a:r>
              <a:rPr lang="fr-BE" sz="1200" b="0" i="0" kern="1200" baseline="0">
                <a:solidFill>
                  <a:schemeClr val="tx1"/>
                </a:solidFill>
                <a:latin typeface="Calibri"/>
                <a:ea typeface="+mn-ea"/>
                <a:cs typeface="+mn-cs"/>
              </a:rPr>
              <a:t> </a:t>
            </a:r>
            <a:endParaRPr lang="en-US" sz="1200" kern="1200" dirty="0" smtClean="0">
              <a:solidFill>
                <a:schemeClr val="tx1"/>
              </a:solidFill>
              <a:latin typeface="+mn-lt"/>
              <a:ea typeface="+mn-ea"/>
              <a:cs typeface="+mn-cs"/>
            </a:endParaRPr>
          </a:p>
          <a:p>
            <a:pPr marL="0" algn="l" defTabSz="914400">
              <a:buClr>
                <a:schemeClr val="tx1"/>
              </a:buClr>
              <a:buFont typeface="Arial"/>
              <a:buChar char="•"/>
            </a:pPr>
            <a:r>
              <a:rPr lang="fr-BE" sz="1200" b="0" i="0" kern="1200">
                <a:solidFill>
                  <a:schemeClr val="tx1"/>
                </a:solidFill>
                <a:latin typeface="Calibri"/>
                <a:ea typeface="+mn-ea"/>
                <a:cs typeface="+mn-cs"/>
              </a:rPr>
              <a:t>Fornece desktops não persistentes ou “limpos” de vírus, malware ou aplicativos não autorizados, aumentando a conformidade dos dados e a segurança.</a:t>
            </a:r>
          </a:p>
          <a:p>
            <a:pPr marL="0" algn="l" defTabSz="914400">
              <a:buClr>
                <a:schemeClr val="tx1"/>
              </a:buClr>
              <a:buFont typeface="Arial"/>
              <a:buChar char="•"/>
            </a:pPr>
            <a:r>
              <a:rPr lang="fr-BE" sz="1200" b="0" i="0" kern="1200">
                <a:solidFill>
                  <a:schemeClr val="tx1"/>
                </a:solidFill>
                <a:latin typeface="Calibri"/>
                <a:ea typeface="+mn-ea"/>
                <a:cs typeface="+mn-cs"/>
              </a:rPr>
              <a:t>Permite que os alunos acessem um espaço de trabalho pessoal a partir de seus próprios dispositivos, como tablets ou smartphones. </a:t>
            </a:r>
          </a:p>
          <a:p>
            <a:pPr marL="0" algn="l" defTabSz="914400">
              <a:buClr>
                <a:schemeClr val="tx1"/>
              </a:buClr>
              <a:buFont typeface="Arial"/>
              <a:buChar char="•"/>
            </a:pPr>
            <a:r>
              <a:rPr lang="fr-BE" sz="1200" b="0" i="0" kern="1200">
                <a:solidFill>
                  <a:schemeClr val="tx1"/>
                </a:solidFill>
                <a:latin typeface="Calibri"/>
                <a:ea typeface="+mn-ea"/>
                <a:cs typeface="+mn-cs"/>
              </a:rPr>
              <a:t>Cria a oportunidade de dimensionar</a:t>
            </a:r>
            <a:r>
              <a:rPr lang="fr-BE" sz="1200" b="0" i="0" kern="1200" baseline="0">
                <a:solidFill>
                  <a:schemeClr val="tx1"/>
                </a:solidFill>
                <a:latin typeface="Calibri"/>
                <a:ea typeface="+mn-ea"/>
                <a:cs typeface="+mn-cs"/>
              </a:rPr>
              <a:t> os recursos existentes de TI:</a:t>
            </a:r>
            <a:endParaRPr lang="en-US" sz="1200" kern="1200" dirty="0" smtClean="0">
              <a:solidFill>
                <a:schemeClr val="tx1"/>
              </a:solidFill>
              <a:latin typeface="+mn-lt"/>
              <a:ea typeface="+mn-ea"/>
              <a:cs typeface="+mn-cs"/>
            </a:endParaRPr>
          </a:p>
          <a:p>
            <a:pPr marL="457200" lvl="1" algn="l" defTabSz="914400">
              <a:buClr>
                <a:schemeClr val="tx1"/>
              </a:buClr>
              <a:buFont typeface="Arial"/>
              <a:buChar char="•"/>
            </a:pPr>
            <a:r>
              <a:rPr lang="fr-BE" sz="1200" b="0" i="0" kern="1200">
                <a:solidFill>
                  <a:schemeClr val="tx1"/>
                </a:solidFill>
                <a:latin typeface="Calibri"/>
                <a:ea typeface="+mn-ea"/>
                <a:cs typeface="+mn-cs"/>
              </a:rPr>
              <a:t>Otimização de adições, movimentações e alterações em grandes populações de desktops, e ao mesmo tempo mantém um consumo mínimo de tempo e recursos de TI</a:t>
            </a:r>
          </a:p>
          <a:p>
            <a:pPr marL="457200" lvl="1" algn="l" defTabSz="914400">
              <a:buClr>
                <a:schemeClr val="tx1"/>
              </a:buClr>
              <a:buFont typeface="Arial"/>
              <a:buChar char="•"/>
            </a:pPr>
            <a:r>
              <a:rPr lang="fr-BE" sz="1200" b="0" i="0" kern="1200">
                <a:solidFill>
                  <a:schemeClr val="tx1"/>
                </a:solidFill>
                <a:latin typeface="Calibri"/>
                <a:ea typeface="+mn-ea"/>
                <a:cs typeface="+mn-cs"/>
              </a:rPr>
              <a:t>Simplificação da migração para sistemas operacionais mais recentes</a:t>
            </a:r>
          </a:p>
          <a:p>
            <a:pPr marL="457200" lvl="1" algn="l" defTabSz="914400">
              <a:buClr>
                <a:schemeClr val="tx1"/>
              </a:buClr>
              <a:buFont typeface="Arial"/>
              <a:buChar char="•"/>
            </a:pPr>
            <a:r>
              <a:rPr lang="fr-BE" sz="1200" b="0" i="0" kern="1200">
                <a:solidFill>
                  <a:schemeClr val="tx1"/>
                </a:solidFill>
                <a:latin typeface="Calibri"/>
                <a:ea typeface="+mn-ea"/>
                <a:cs typeface="+mn-cs"/>
              </a:rPr>
              <a:t>Redução das chamadas ao suporte e ao help desk</a:t>
            </a:r>
          </a:p>
          <a:p>
            <a:pPr marL="0" marR="0" indent="0" algn="l" defTabSz="914400">
              <a:lnSpc>
                <a:spcPct val="100000"/>
              </a:lnSpc>
              <a:spcBef>
                <a:spcPts val="0"/>
              </a:spcBef>
              <a:spcAft>
                <a:spcPts val="0"/>
              </a:spcAft>
              <a:buClr>
                <a:schemeClr val="tx1"/>
              </a:buClr>
              <a:buFont typeface="Arial"/>
              <a:buChar char="•"/>
              <a:tabLst/>
            </a:pPr>
            <a:r>
              <a:rPr lang="fr-BE" sz="1200" b="0" i="0" kern="1200">
                <a:solidFill>
                  <a:schemeClr val="tx1"/>
                </a:solidFill>
                <a:latin typeface="Calibri"/>
                <a:ea typeface="+mn-ea"/>
                <a:cs typeface="+mn-cs"/>
              </a:rPr>
              <a:t>Um modelo de TI</a:t>
            </a:r>
            <a:r>
              <a:rPr lang="fr-BE" sz="1200" b="0" i="0" kern="1200" baseline="0">
                <a:solidFill>
                  <a:schemeClr val="tx1"/>
                </a:solidFill>
                <a:latin typeface="Calibri"/>
                <a:ea typeface="+mn-ea"/>
                <a:cs typeface="+mn-cs"/>
              </a:rPr>
              <a:t> mais sustentável através da e</a:t>
            </a:r>
            <a:r>
              <a:rPr lang="fr-BE" sz="1200" b="0" i="0" kern="1200">
                <a:solidFill>
                  <a:schemeClr val="tx1"/>
                </a:solidFill>
                <a:latin typeface="Calibri"/>
                <a:ea typeface="+mn-ea"/>
                <a:cs typeface="+mn-cs"/>
              </a:rPr>
              <a:t>xtensão do tempo entre atualizações necessárias de hardware de desktop e da redução dos custos de</a:t>
            </a:r>
            <a:r>
              <a:rPr lang="fr-BE" sz="1200" b="0" i="0" kern="1200" baseline="0">
                <a:solidFill>
                  <a:schemeClr val="tx1"/>
                </a:solidFill>
                <a:latin typeface="Calibri"/>
                <a:ea typeface="+mn-ea"/>
                <a:cs typeface="+mn-cs"/>
              </a:rPr>
              <a:t> energia.</a:t>
            </a:r>
          </a:p>
          <a:p>
            <a:pPr marL="0" marR="0" indent="0" algn="l" defTabSz="914400">
              <a:lnSpc>
                <a:spcPct val="100000"/>
              </a:lnSpc>
              <a:spcBef>
                <a:spcPts val="0"/>
              </a:spcBef>
              <a:spcAft>
                <a:spcPts val="0"/>
              </a:spcAft>
              <a:buFont typeface="Arial"/>
              <a:buChar char="•"/>
              <a:tabLst/>
            </a:pPr>
            <a:endParaRPr lang="en-US" sz="1200" kern="1200" baseline="0" dirty="0" smtClean="0">
              <a:solidFill>
                <a:schemeClr val="tx1"/>
              </a:solidFill>
              <a:latin typeface="+mn-lt"/>
              <a:ea typeface="+mn-ea"/>
              <a:cs typeface="+mn-cs"/>
            </a:endParaRPr>
          </a:p>
          <a:p>
            <a:pPr marL="0" marR="0" indent="0" algn="l" defTabSz="914400">
              <a:lnSpc>
                <a:spcPct val="100000"/>
              </a:lnSpc>
              <a:spcBef>
                <a:spcPts val="0"/>
              </a:spcBef>
              <a:spcAft>
                <a:spcPts val="0"/>
              </a:spcAft>
              <a:buNone/>
              <a:tabLst/>
            </a:pPr>
            <a:r>
              <a:rPr lang="fr-BE" sz="1200" b="0" i="0" kern="1200" baseline="0">
                <a:solidFill>
                  <a:schemeClr val="tx1"/>
                </a:solidFill>
                <a:latin typeface="Calibri"/>
                <a:ea typeface="+mn-ea"/>
                <a:cs typeface="+mn-cs"/>
              </a:rPr>
              <a:t>Nos próximos slides, vamos explorar algumas dessas oportunidades de forma mais detalhada.</a:t>
            </a:r>
            <a:endParaRPr lang="en-US" sz="1200" kern="1200" dirty="0" smtClean="0">
              <a:solidFill>
                <a:schemeClr val="tx1"/>
              </a:solidFill>
              <a:latin typeface="+mn-lt"/>
              <a:ea typeface="+mn-ea"/>
              <a:cs typeface="+mn-cs"/>
            </a:endParaRPr>
          </a:p>
          <a:p>
            <a:pPr marL="0" algn="l" defTabSz="914400">
              <a:buFont typeface="Arial"/>
              <a:buChar char="•"/>
            </a:pPr>
            <a:endParaRPr lang="en-US" sz="1200" kern="1200" dirty="0" smtClean="0">
              <a:solidFill>
                <a:schemeClr val="tx1"/>
              </a:solidFill>
              <a:latin typeface="+mn-lt"/>
              <a:ea typeface="+mn-ea"/>
              <a:cs typeface="+mn-cs"/>
            </a:endParaRPr>
          </a:p>
          <a:p>
            <a:pPr marL="0" algn="l" defTabSz="914400">
              <a:spcBef>
                <a:spcPts val="870"/>
              </a:spcBef>
              <a:buNone/>
            </a:pPr>
            <a:endParaRPr lang="en-US" sz="14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0975" y="4416425"/>
            <a:ext cx="6496049" cy="4183063"/>
          </a:xfrm>
        </p:spPr>
        <p:txBody>
          <a:bodyPr>
            <a:noAutofit/>
          </a:bodyPr>
          <a:lstStyle/>
          <a:p>
            <a:pPr marL="0" algn="l" defTabSz="914400">
              <a:buNone/>
            </a:pPr>
            <a:r>
              <a:rPr lang="fr-BE" sz="1100" b="0" i="0" kern="1200" baseline="0">
                <a:solidFill>
                  <a:schemeClr val="tx1"/>
                </a:solidFill>
                <a:latin typeface="Calibri"/>
                <a:ea typeface="+mn-ea"/>
                <a:cs typeface="+mn-cs"/>
              </a:rPr>
              <a:t>Fluxo de trabalho antigo</a:t>
            </a:r>
          </a:p>
          <a:p>
            <a:pPr marL="0" algn="l" defTabSz="914400">
              <a:buNone/>
            </a:pPr>
            <a:r>
              <a:rPr lang="fr-BE" sz="1100" b="0" i="0" kern="1200" baseline="0">
                <a:solidFill>
                  <a:schemeClr val="tx1"/>
                </a:solidFill>
                <a:latin typeface="Calibri"/>
                <a:ea typeface="+mn-ea"/>
                <a:cs typeface="+mn-cs"/>
              </a:rPr>
              <a:t>Os laboratórios de informática tradicionais são ambientes fixos, nos quais o sistema operacional e os aplicativos são vinculados a uma estação de trabalho específica. </a:t>
            </a:r>
          </a:p>
          <a:p>
            <a:pPr marL="0" algn="l" defTabSz="914400">
              <a:buNone/>
            </a:pPr>
            <a:r>
              <a:rPr lang="fr-BE" sz="1100" b="0" i="0" kern="1200" baseline="0">
                <a:solidFill>
                  <a:schemeClr val="tx1"/>
                </a:solidFill>
                <a:latin typeface="Calibri"/>
                <a:ea typeface="+mn-ea"/>
                <a:cs typeface="+mn-cs"/>
              </a:rPr>
              <a:t>A configuração dos laboratórios muitas vezes é determinada pelos requisitos de aplicativos específicos do curso . Com isso, os laboratórios precisam ser reconfigurados quando os cursos mudam.</a:t>
            </a:r>
          </a:p>
          <a:p>
            <a:pPr marL="0" algn="l" defTabSz="914400">
              <a:buNone/>
            </a:pPr>
            <a:r>
              <a:rPr lang="fr-BE" sz="1100" b="0" i="0" kern="1200" baseline="0">
                <a:solidFill>
                  <a:schemeClr val="tx1"/>
                </a:solidFill>
                <a:latin typeface="Calibri"/>
                <a:ea typeface="+mn-ea"/>
                <a:cs typeface="+mn-cs"/>
              </a:rPr>
              <a:t>O acesso aos laboratórios é limitado ao “horário de funcionamento</a:t>
            </a:r>
            <a:r>
              <a:rPr lang="fr-BE" sz="1100" b="0" i="0" kern="1200" baseline="0" smtClean="0">
                <a:solidFill>
                  <a:schemeClr val="tx1"/>
                </a:solidFill>
                <a:latin typeface="Calibri"/>
                <a:ea typeface="+mn-ea"/>
                <a:cs typeface="+mn-cs"/>
              </a:rPr>
              <a:t>” .</a:t>
            </a:r>
            <a:endParaRPr lang="fr-BE" sz="1100" b="0" i="0" kern="1200" baseline="0">
              <a:solidFill>
                <a:schemeClr val="tx1"/>
              </a:solidFill>
              <a:latin typeface="Calibri"/>
              <a:ea typeface="+mn-ea"/>
              <a:cs typeface="+mn-cs"/>
            </a:endParaRPr>
          </a:p>
          <a:p>
            <a:pPr marL="0" algn="l" defTabSz="914400">
              <a:buNone/>
            </a:pPr>
            <a:endParaRPr lang="en-US" sz="1100" kern="1200" baseline="0" dirty="0" smtClean="0">
              <a:solidFill>
                <a:schemeClr val="tx1"/>
              </a:solidFill>
              <a:latin typeface="+mn-lt"/>
              <a:ea typeface="+mn-ea"/>
              <a:cs typeface="+mn-cs"/>
            </a:endParaRPr>
          </a:p>
          <a:p>
            <a:pPr marL="0" algn="l" defTabSz="914400">
              <a:buNone/>
            </a:pPr>
            <a:r>
              <a:rPr lang="fr-BE" sz="1100" b="0" i="0" kern="1200" baseline="0">
                <a:solidFill>
                  <a:schemeClr val="tx1"/>
                </a:solidFill>
                <a:latin typeface="Calibri"/>
                <a:ea typeface="+mn-ea"/>
                <a:cs typeface="+mn-cs"/>
              </a:rPr>
              <a:t>Novo fluxo de dados</a:t>
            </a:r>
          </a:p>
          <a:p>
            <a:pPr marL="0" algn="l" defTabSz="914400">
              <a:buNone/>
            </a:pPr>
            <a:r>
              <a:rPr lang="fr-BE" sz="1100" b="0" i="0" kern="1200" baseline="0">
                <a:solidFill>
                  <a:schemeClr val="tx1"/>
                </a:solidFill>
                <a:latin typeface="Calibri"/>
                <a:ea typeface="+mn-ea"/>
                <a:cs typeface="+mn-cs"/>
              </a:rPr>
              <a:t>O VXI permite que as salas de aula e os laboratórios de informática sejam transformados de ambientes fixos em espaços de aprendizagem instantaneamente personalizáveis, direcionados às necessidades de cada turma ou professor.</a:t>
            </a:r>
          </a:p>
          <a:p>
            <a:pPr marL="0" algn="l" defTabSz="914400">
              <a:buNone/>
            </a:pPr>
            <a:endParaRPr lang="en-US" sz="1100" kern="1200" baseline="0" dirty="0" smtClean="0">
              <a:solidFill>
                <a:schemeClr val="tx1"/>
              </a:solidFill>
              <a:latin typeface="+mn-lt"/>
              <a:ea typeface="+mn-ea"/>
              <a:cs typeface="+mn-cs"/>
            </a:endParaRPr>
          </a:p>
          <a:p>
            <a:pPr marL="0" algn="l" defTabSz="914400">
              <a:buNone/>
            </a:pPr>
            <a:r>
              <a:rPr lang="fr-BE" sz="1100" b="0" i="0" kern="1200" baseline="0">
                <a:solidFill>
                  <a:schemeClr val="tx1"/>
                </a:solidFill>
                <a:latin typeface="Calibri"/>
                <a:ea typeface="+mn-ea"/>
                <a:cs typeface="+mn-cs"/>
              </a:rPr>
              <a:t>Como o VXI separa o sistema operacional e os aplicativos do dispositivo cliente, os alunos e professores podem fazer login em um espaço de trabalho virtual, configurado de acordo com seus requisitos exclusivos. Como resultado, os laboratórios de informática existentes podem ser replanejados como recursos para várias finalidades, atendendo a uma quantidade muito maior de usuários finais.</a:t>
            </a:r>
          </a:p>
          <a:p>
            <a:pPr marL="0" algn="l" defTabSz="914400">
              <a:buNone/>
            </a:pPr>
            <a:endParaRPr lang="en-US" sz="1100" kern="1200" baseline="0" dirty="0" smtClean="0">
              <a:solidFill>
                <a:schemeClr val="tx1"/>
              </a:solidFill>
              <a:latin typeface="+mn-lt"/>
              <a:ea typeface="+mn-ea"/>
              <a:cs typeface="+mn-cs"/>
            </a:endParaRPr>
          </a:p>
          <a:p>
            <a:pPr marL="0" algn="l" defTabSz="914400">
              <a:buNone/>
            </a:pPr>
            <a:r>
              <a:rPr lang="fr-BE" sz="1100" b="0" i="0" kern="1200" baseline="0">
                <a:solidFill>
                  <a:schemeClr val="tx1"/>
                </a:solidFill>
                <a:latin typeface="Calibri"/>
                <a:ea typeface="+mn-ea"/>
                <a:cs typeface="+mn-cs"/>
              </a:rPr>
              <a:t>Quando os requisitos dos alunos ou professores mudam, esses espaços de trabalho virtuais podem ser reconfigurados rapidamente, bastando carregar um outro desktop virtual.  Isso permite que a equipe de TI forneça suporte a uma maior quantidade de espaços de trabalho de usuários finais.</a:t>
            </a:r>
          </a:p>
          <a:p>
            <a:pPr marL="0" algn="l" defTabSz="914400">
              <a:buNone/>
            </a:pPr>
            <a:endParaRPr lang="en-US" sz="1100" kern="1200" baseline="0" dirty="0" smtClean="0">
              <a:solidFill>
                <a:schemeClr val="tx1"/>
              </a:solidFill>
              <a:latin typeface="+mn-lt"/>
              <a:ea typeface="+mn-ea"/>
              <a:cs typeface="+mn-cs"/>
            </a:endParaRPr>
          </a:p>
          <a:p>
            <a:pPr marL="0" algn="l" defTabSz="914400">
              <a:buNone/>
            </a:pPr>
            <a:r>
              <a:rPr lang="fr-BE" sz="1100" b="0" i="0" kern="1200" baseline="0">
                <a:solidFill>
                  <a:schemeClr val="tx1"/>
                </a:solidFill>
                <a:latin typeface="Calibri"/>
                <a:ea typeface="+mn-ea"/>
                <a:cs typeface="+mn-cs"/>
              </a:rPr>
              <a:t>Além disso, o usuário final não precisa estar presente pessoalmente em um laboratório específico para ter acesso a seu espaço de trabalho. Isso oferece benefícios específicos para alunos remotos ou fora do campus que participem de cursos on-line. Agora, eles podem a ter acesso aos mesmos recursos computacionais e aplicativos que os alunos no campus.</a:t>
            </a:r>
            <a:endParaRPr lang="en-US" sz="1100" dirty="0"/>
          </a:p>
        </p:txBody>
      </p:sp>
      <p:sp>
        <p:nvSpPr>
          <p:cNvPr id="4" name="Slide Number Placeholder 3"/>
          <p:cNvSpPr>
            <a:spLocks noGrp="1"/>
          </p:cNvSpPr>
          <p:nvPr>
            <p:ph type="sldNum" sz="quarter" idx="10"/>
          </p:nvPr>
        </p:nvSpPr>
        <p:spPr/>
        <p:txBody>
          <a:bodyPr/>
          <a:lstStyle/>
          <a:p>
            <a:pPr algn="r" defTabSz="914400">
              <a:buNone/>
            </a:pPr>
            <a:fld id="{F4D643A1-0A69-4170-AB49-1D0ACAA27C71}" type="slidenum">
              <a:rPr lang="fr-BE" sz="1200" b="0" i="0">
                <a:solidFill>
                  <a:schemeClr val="tx1"/>
                </a:solidFill>
                <a:latin typeface="Calibri"/>
                <a:ea typeface="+mn-ea"/>
                <a:cs typeface="+mn-cs"/>
              </a:rPr>
              <a:pPr algn="r" defTabSz="914400">
                <a:buNone/>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a:buNone/>
            </a:pPr>
            <a:r>
              <a:rPr lang="fr-BE" sz="1200" b="0" i="0" kern="1200" baseline="0">
                <a:solidFill>
                  <a:schemeClr val="tx1"/>
                </a:solidFill>
                <a:latin typeface="Calibri"/>
                <a:ea typeface="+mn-ea"/>
                <a:cs typeface="+mn-cs"/>
              </a:rPr>
              <a:t>Fluxo de trabalho antigo</a:t>
            </a:r>
          </a:p>
          <a:p>
            <a:pPr marL="0" algn="l" defTabSz="914400">
              <a:buNone/>
            </a:pPr>
            <a:r>
              <a:rPr lang="fr-BE" sz="1200" b="0" i="0" kern="1200" baseline="0">
                <a:solidFill>
                  <a:schemeClr val="tx1"/>
                </a:solidFill>
                <a:latin typeface="Calibri"/>
                <a:ea typeface="+mn-ea"/>
                <a:cs typeface="+mn-cs"/>
              </a:rPr>
              <a:t>Há não muito tempo, as escolas, faculdades e universidades podiam “recomendar” ou determinar quais dispositivos os alunos, professores e funcionários deveriam usar para se conectar à rede.</a:t>
            </a:r>
          </a:p>
          <a:p>
            <a:pPr marL="0" algn="l" defTabSz="914400">
              <a:buNone/>
            </a:pPr>
            <a:endParaRPr lang="en-US" sz="1200" kern="1200" baseline="0" dirty="0" smtClean="0">
              <a:solidFill>
                <a:schemeClr val="tx1"/>
              </a:solidFill>
              <a:latin typeface="+mn-lt"/>
              <a:ea typeface="+mn-ea"/>
              <a:cs typeface="+mn-cs"/>
            </a:endParaRPr>
          </a:p>
          <a:p>
            <a:pPr marL="0" algn="l" defTabSz="914400">
              <a:buNone/>
            </a:pPr>
            <a:r>
              <a:rPr lang="fr-BE" sz="1200" b="0" i="0" kern="1200" baseline="0">
                <a:solidFill>
                  <a:schemeClr val="tx1"/>
                </a:solidFill>
                <a:latin typeface="Calibri"/>
                <a:ea typeface="+mn-ea"/>
                <a:cs typeface="+mn-cs"/>
              </a:rPr>
              <a:t>Os usuários finais geralmente tinham apenas um dispositivo, na maioria das vezes um laptop.</a:t>
            </a:r>
          </a:p>
          <a:p>
            <a:pPr marL="0" algn="l" defTabSz="914400">
              <a:buNone/>
            </a:pPr>
            <a:endParaRPr lang="en-US" sz="1200" kern="1200" baseline="0" dirty="0" smtClean="0">
              <a:solidFill>
                <a:schemeClr val="tx1"/>
              </a:solidFill>
              <a:latin typeface="+mn-lt"/>
              <a:ea typeface="+mn-ea"/>
              <a:cs typeface="+mn-cs"/>
            </a:endParaRPr>
          </a:p>
          <a:p>
            <a:pPr marL="0" algn="l" defTabSz="914400">
              <a:buNone/>
            </a:pPr>
            <a:r>
              <a:rPr lang="fr-BE" sz="1200" b="0" i="0" kern="1200" baseline="0">
                <a:solidFill>
                  <a:schemeClr val="tx1"/>
                </a:solidFill>
                <a:latin typeface="Calibri"/>
                <a:ea typeface="+mn-ea"/>
                <a:cs typeface="+mn-cs"/>
              </a:rPr>
              <a:t>Novo fluxo de dados</a:t>
            </a:r>
          </a:p>
          <a:p>
            <a:pPr marL="0" algn="l" defTabSz="914400">
              <a:buNone/>
            </a:pPr>
            <a:r>
              <a:rPr lang="fr-BE" sz="1200" b="0" i="0" kern="1200" baseline="0">
                <a:solidFill>
                  <a:schemeClr val="tx1"/>
                </a:solidFill>
                <a:latin typeface="Calibri"/>
                <a:ea typeface="+mn-ea"/>
                <a:cs typeface="+mn-cs"/>
              </a:rPr>
              <a:t>Os tempos mudaram!</a:t>
            </a:r>
          </a:p>
          <a:p>
            <a:pPr marL="0" algn="l" defTabSz="914400">
              <a:buNone/>
            </a:pPr>
            <a:r>
              <a:rPr lang="fr-BE" sz="1200" b="0" i="0" kern="1200" baseline="0">
                <a:solidFill>
                  <a:schemeClr val="tx1"/>
                </a:solidFill>
                <a:latin typeface="Calibri"/>
                <a:ea typeface="+mn-ea"/>
                <a:cs typeface="+mn-cs"/>
              </a:rPr>
              <a:t>A geração de alunos de hoje quer se conectar em qualquer lugar, no dispositivo que preferir. </a:t>
            </a:r>
          </a:p>
          <a:p>
            <a:pPr marL="0" algn="l" defTabSz="914400">
              <a:buNone/>
            </a:pPr>
            <a:r>
              <a:rPr lang="fr-BE" sz="1200" b="0" i="0" kern="1200" baseline="0">
                <a:solidFill>
                  <a:schemeClr val="tx1"/>
                </a:solidFill>
                <a:latin typeface="Calibri"/>
                <a:ea typeface="+mn-ea"/>
                <a:cs typeface="+mn-cs"/>
              </a:rPr>
              <a:t>Além disso, os usuários finais costumam ter vários dispositivos (laptop, tablet e/ou smartphone).</a:t>
            </a:r>
          </a:p>
          <a:p>
            <a:pPr marL="0" algn="l" defTabSz="914400">
              <a:buNone/>
            </a:pPr>
            <a:endParaRPr lang="en-US" sz="1200" kern="1200" baseline="0" dirty="0" smtClean="0">
              <a:solidFill>
                <a:schemeClr val="tx1"/>
              </a:solidFill>
              <a:latin typeface="+mn-lt"/>
              <a:ea typeface="+mn-ea"/>
              <a:cs typeface="+mn-cs"/>
            </a:endParaRPr>
          </a:p>
          <a:p>
            <a:pPr marL="0" algn="l" defTabSz="914400">
              <a:buNone/>
            </a:pPr>
            <a:r>
              <a:rPr lang="fr-BE" sz="1200" b="0" i="0" kern="1200" baseline="0">
                <a:solidFill>
                  <a:schemeClr val="tx1"/>
                </a:solidFill>
                <a:latin typeface="Calibri"/>
                <a:ea typeface="+mn-ea"/>
                <a:cs typeface="+mn-cs"/>
              </a:rPr>
              <a:t>Resultados</a:t>
            </a:r>
          </a:p>
          <a:p>
            <a:pPr marL="0" algn="l" defTabSz="914400">
              <a:buNone/>
            </a:pPr>
            <a:r>
              <a:rPr lang="fr-BE" sz="1200" b="0" i="0" kern="1200" baseline="0">
                <a:solidFill>
                  <a:schemeClr val="tx1"/>
                </a:solidFill>
                <a:latin typeface="Calibri"/>
                <a:ea typeface="+mn-ea"/>
                <a:cs typeface="+mn-cs"/>
              </a:rPr>
              <a:t>O VXI permite que os alunos, professores e funcionários façam login em seus respectivos ambientes de trabalho virtuais e acessem os recursos e aplicativos necessários para o trabalho e realização das tarefas do curso.</a:t>
            </a:r>
          </a:p>
          <a:p>
            <a:pPr marL="0" algn="l" defTabSz="914400">
              <a:buNone/>
            </a:pPr>
            <a:r>
              <a:rPr lang="fr-BE" sz="1200" b="0" i="0" kern="1200" baseline="0">
                <a:solidFill>
                  <a:schemeClr val="tx1"/>
                </a:solidFill>
                <a:latin typeface="Calibri"/>
                <a:ea typeface="+mn-ea"/>
                <a:cs typeface="+mn-cs"/>
              </a:rPr>
              <a:t>Essa experiência é consistente em todos os dispositivos.</a:t>
            </a:r>
          </a:p>
          <a:p>
            <a:pPr marL="0" algn="l" defTabSz="914400">
              <a:buNone/>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F4D643A1-0A69-4170-AB49-1D0ACAA27C71}" type="slidenum">
              <a:rPr lang="fr-BE" sz="1200" b="0" i="0">
                <a:solidFill>
                  <a:schemeClr val="tx1"/>
                </a:solidFill>
                <a:latin typeface="Calibri"/>
                <a:ea typeface="+mn-ea"/>
                <a:cs typeface="+mn-cs"/>
              </a:rPr>
              <a:pPr algn="r" defTabSz="914400">
                <a:buNone/>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90505" lvl="1" indent="-179405" algn="l" defTabSz="914400">
              <a:lnSpc>
                <a:spcPct val="95000"/>
              </a:lnSpc>
              <a:spcAft>
                <a:spcPts val="600"/>
              </a:spcAft>
              <a:buNone/>
            </a:pPr>
            <a:r>
              <a:rPr lang="fr-BE" sz="1600" b="0" i="0" kern="1200">
                <a:solidFill>
                  <a:srgbClr val="3A3A3A"/>
                </a:solidFill>
                <a:latin typeface="Calibri"/>
                <a:ea typeface="+mn-ea"/>
                <a:cs typeface="+mn-cs"/>
              </a:rPr>
              <a:t>Fluxo de trabalho antigo</a:t>
            </a:r>
          </a:p>
          <a:p>
            <a:pPr marL="290505" lvl="1" indent="-179405" algn="l" defTabSz="914400">
              <a:lnSpc>
                <a:spcPct val="95000"/>
              </a:lnSpc>
              <a:spcAft>
                <a:spcPts val="600"/>
              </a:spcAft>
              <a:buClr>
                <a:srgbClr val="00ADEF"/>
              </a:buClr>
              <a:buSzPct val="80000"/>
              <a:buFont typeface="Arial"/>
              <a:buChar char="•"/>
            </a:pPr>
            <a:r>
              <a:rPr lang="fr-BE" sz="1600" b="0" i="0" kern="1200">
                <a:solidFill>
                  <a:srgbClr val="3A3A3A"/>
                </a:solidFill>
                <a:latin typeface="Calibri"/>
                <a:ea typeface="+mn-ea"/>
                <a:cs typeface="+mn-cs"/>
              </a:rPr>
              <a:t>Alto custo de manutenção das estações de trabalho da instituição com as correções de segurança e software atuais</a:t>
            </a:r>
          </a:p>
          <a:p>
            <a:pPr marL="290505" lvl="1" indent="-179405" algn="l" defTabSz="914400">
              <a:lnSpc>
                <a:spcPct val="95000"/>
              </a:lnSpc>
              <a:spcAft>
                <a:spcPts val="600"/>
              </a:spcAft>
              <a:buClr>
                <a:srgbClr val="00ADEF"/>
              </a:buClr>
              <a:buSzPct val="80000"/>
              <a:buFont typeface="Arial"/>
              <a:buChar char="•"/>
            </a:pPr>
            <a:r>
              <a:rPr lang="fr-BE" sz="1600" b="0" i="0">
                <a:solidFill>
                  <a:srgbClr val="000000"/>
                </a:solidFill>
                <a:latin typeface="Calibri"/>
                <a:ea typeface="+mn-ea"/>
                <a:cs typeface="+mn-cs"/>
              </a:rPr>
              <a:t>Configuração que exige presença nas salas de aula, nos laboratórios e nos escritórios específicos</a:t>
            </a:r>
            <a:endParaRPr lang="en-US" sz="1600" kern="1200" dirty="0" smtClean="0">
              <a:solidFill>
                <a:srgbClr val="3A3A3A"/>
              </a:solidFill>
              <a:latin typeface="+mn-lt"/>
              <a:ea typeface="+mn-ea"/>
              <a:cs typeface="+mn-cs"/>
            </a:endParaRPr>
          </a:p>
          <a:p>
            <a:pPr marL="290505" lvl="1" indent="-179405" algn="l" defTabSz="914400">
              <a:lnSpc>
                <a:spcPct val="95000"/>
              </a:lnSpc>
              <a:spcAft>
                <a:spcPts val="600"/>
              </a:spcAft>
              <a:buClr>
                <a:srgbClr val="00ADEF"/>
              </a:buClr>
              <a:buSzPct val="80000"/>
              <a:buFont typeface="Arial"/>
              <a:buChar char="•"/>
            </a:pPr>
            <a:r>
              <a:rPr lang="fr-BE" sz="1600" b="0" i="0" kern="1200">
                <a:solidFill>
                  <a:srgbClr val="3A3A3A"/>
                </a:solidFill>
                <a:latin typeface="Calibri"/>
                <a:ea typeface="+mn-ea"/>
                <a:cs typeface="+mn-cs"/>
              </a:rPr>
              <a:t>A equipe de suporte de TI não pode se expandir para receber novos usuários ou dispositivos</a:t>
            </a:r>
          </a:p>
          <a:p>
            <a:pPr marL="290505" lvl="1" indent="-179405" algn="l" defTabSz="914400">
              <a:lnSpc>
                <a:spcPct val="95000"/>
              </a:lnSpc>
              <a:spcAft>
                <a:spcPts val="600"/>
              </a:spcAft>
              <a:buClr>
                <a:srgbClr val="00ADEF"/>
              </a:buClr>
              <a:buSzPct val="80000"/>
              <a:buFont typeface="Arial"/>
              <a:buChar char="•"/>
            </a:pPr>
            <a:r>
              <a:rPr lang="fr-BE" sz="1600" b="0" i="0" kern="1200">
                <a:solidFill>
                  <a:srgbClr val="3A3A3A"/>
                </a:solidFill>
                <a:latin typeface="Calibri"/>
                <a:ea typeface="+mn-ea"/>
                <a:cs typeface="+mn-cs"/>
              </a:rPr>
              <a:t>Altos custos com energia</a:t>
            </a:r>
          </a:p>
          <a:p>
            <a:pPr marL="0" algn="l" defTabSz="914400">
              <a:buNone/>
            </a:pPr>
            <a:endParaRPr lang="en-US" dirty="0"/>
          </a:p>
        </p:txBody>
      </p:sp>
      <p:sp>
        <p:nvSpPr>
          <p:cNvPr id="4" name="Slide Number Placeholder 3"/>
          <p:cNvSpPr>
            <a:spLocks noGrp="1"/>
          </p:cNvSpPr>
          <p:nvPr>
            <p:ph type="sldNum" sz="quarter" idx="10"/>
          </p:nvPr>
        </p:nvSpPr>
        <p:spPr/>
        <p:txBody>
          <a:bodyPr/>
          <a:lstStyle/>
          <a:p>
            <a:pPr algn="r" defTabSz="914400">
              <a:buNone/>
            </a:pPr>
            <a:fld id="{F4D643A1-0A69-4170-AB49-1D0ACAA27C71}" type="slidenum">
              <a:rPr lang="fr-BE" sz="1200" b="0" i="0">
                <a:solidFill>
                  <a:schemeClr val="tx1"/>
                </a:solidFill>
                <a:latin typeface="Calibri"/>
                <a:ea typeface="+mn-ea"/>
                <a:cs typeface="+mn-cs"/>
              </a:rPr>
              <a:pPr algn="r" defTabSz="914400">
                <a:buNone/>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fr-BE" sz="1200" b="0" i="0">
                <a:solidFill>
                  <a:schemeClr val="tx1"/>
                </a:solidFill>
                <a:latin typeface="Calibri"/>
                <a:ea typeface="+mn-ea"/>
                <a:cs typeface="+mn-cs"/>
              </a:rPr>
              <a:pPr algn="r" defTabSz="914400">
                <a:buNone/>
              </a:pPr>
              <a:t>14</a:t>
            </a:fld>
            <a:endParaRPr lang="en-US" dirty="0"/>
          </a:p>
        </p:txBody>
      </p:sp>
    </p:spTree>
    <p:extLst>
      <p:ext uri="{BB962C8B-B14F-4D97-AF65-F5344CB8AC3E}">
        <p14:creationId xmlns="" xmlns:p14="http://schemas.microsoft.com/office/powerpoint/2010/main" val="1171575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a:buNone/>
            </a:pPr>
            <a:r>
              <a:rPr lang="fr-BE" sz="1200" b="0" i="0">
                <a:solidFill>
                  <a:schemeClr val="tx1"/>
                </a:solidFill>
                <a:latin typeface="Calibri"/>
                <a:ea typeface="+mn-ea"/>
                <a:cs typeface="+mn-cs"/>
              </a:rPr>
              <a:t>O VXI é </a:t>
            </a:r>
            <a:r>
              <a:rPr lang="fr-BE" sz="1200" b="0" i="0" baseline="0">
                <a:solidFill>
                  <a:schemeClr val="tx1"/>
                </a:solidFill>
                <a:latin typeface="Calibri"/>
                <a:ea typeface="+mn-ea"/>
                <a:cs typeface="+mn-cs"/>
              </a:rPr>
              <a:t>mais do que virtualização de desktops</a:t>
            </a:r>
            <a:endParaRPr lang="en-US" dirty="0" smtClean="0"/>
          </a:p>
          <a:p>
            <a:pPr marL="0" algn="l" defTabSz="914400">
              <a:buNone/>
            </a:pPr>
            <a:endParaRPr lang="en-US" sz="1200" kern="1200" dirty="0" smtClean="0">
              <a:solidFill>
                <a:schemeClr val="tx1"/>
              </a:solidFill>
              <a:latin typeface="+mn-lt"/>
              <a:ea typeface="+mn-ea"/>
              <a:cs typeface="+mn-cs"/>
            </a:endParaRPr>
          </a:p>
          <a:p>
            <a:pPr marL="0" algn="l" defTabSz="914400">
              <a:buNone/>
            </a:pPr>
            <a:r>
              <a:rPr lang="fr-BE" sz="1200" b="0" i="0">
                <a:solidFill>
                  <a:schemeClr val="tx1"/>
                </a:solidFill>
                <a:latin typeface="Calibri"/>
                <a:ea typeface="+mn-ea"/>
                <a:cs typeface="+mn-cs"/>
              </a:rPr>
              <a:t>O Cisco VXI</a:t>
            </a:r>
            <a:r>
              <a:rPr lang="fr-BE" sz="1200" b="0" i="0" baseline="0">
                <a:solidFill>
                  <a:schemeClr val="tx1"/>
                </a:solidFill>
                <a:latin typeface="Calibri"/>
                <a:ea typeface="+mn-ea"/>
                <a:cs typeface="+mn-cs"/>
              </a:rPr>
              <a:t> é mais do que “VDI”; ele combina os recursos mais conhecidos da virtualização de desktops a:</a:t>
            </a:r>
          </a:p>
          <a:p>
            <a:pPr marL="0" algn="l" defTabSz="914400">
              <a:buNone/>
            </a:pPr>
            <a:r>
              <a:rPr lang="fr-BE" sz="1200" b="0" i="0" baseline="0">
                <a:solidFill>
                  <a:schemeClr val="tx1"/>
                </a:solidFill>
                <a:latin typeface="Calibri"/>
                <a:ea typeface="+mn-ea"/>
                <a:cs typeface="+mn-cs"/>
              </a:rPr>
              <a:t>sistema de ponta a ponta</a:t>
            </a:r>
          </a:p>
          <a:p>
            <a:pPr marL="0" algn="l" defTabSz="914400">
              <a:buNone/>
            </a:pPr>
            <a:r>
              <a:rPr lang="fr-BE" sz="1200" b="0" i="0" baseline="0">
                <a:solidFill>
                  <a:schemeClr val="tx1"/>
                </a:solidFill>
                <a:latin typeface="Calibri"/>
                <a:ea typeface="+mn-ea"/>
                <a:cs typeface="+mn-cs"/>
              </a:rPr>
              <a:t>suporte a multimídia</a:t>
            </a:r>
          </a:p>
          <a:p>
            <a:pPr marL="0" algn="l" defTabSz="914400">
              <a:buNone/>
            </a:pPr>
            <a:r>
              <a:rPr lang="fr-BE" sz="1200" b="0" i="0" baseline="0">
                <a:solidFill>
                  <a:schemeClr val="tx1"/>
                </a:solidFill>
                <a:latin typeface="Calibri"/>
                <a:ea typeface="+mn-ea"/>
                <a:cs typeface="+mn-cs"/>
              </a:rPr>
              <a:t>segurança aprimorada</a:t>
            </a:r>
          </a:p>
          <a:p>
            <a:pPr marL="0" algn="l" defTabSz="914400">
              <a:buNone/>
            </a:pPr>
            <a:r>
              <a:rPr lang="fr-BE" sz="1200" b="0" i="0" baseline="0">
                <a:solidFill>
                  <a:schemeClr val="tx1"/>
                </a:solidFill>
                <a:latin typeface="Calibri"/>
                <a:ea typeface="+mn-ea"/>
                <a:cs typeface="+mn-cs"/>
              </a:rPr>
              <a:t>migração de aplicativos e suporte a aceleração</a:t>
            </a:r>
          </a:p>
          <a:p>
            <a:pPr marL="0" algn="l" defTabSz="914400">
              <a:buNone/>
            </a:pPr>
            <a:r>
              <a:rPr lang="fr-BE" sz="1200" b="0" i="0" baseline="0">
                <a:solidFill>
                  <a:schemeClr val="tx1"/>
                </a:solidFill>
                <a:latin typeface="Calibri"/>
                <a:ea typeface="+mn-ea"/>
                <a:cs typeface="+mn-cs"/>
              </a:rPr>
              <a:t>POE/Energy Wise</a:t>
            </a:r>
          </a:p>
          <a:p>
            <a:pPr marL="0" algn="l" defTabSz="914400">
              <a:buNone/>
            </a:pPr>
            <a:endParaRPr lang="en-US" baseline="0" dirty="0" smtClean="0"/>
          </a:p>
          <a:p>
            <a:pPr marL="0" algn="l" defTabSz="914400">
              <a:buNone/>
            </a:pPr>
            <a:r>
              <a:rPr lang="fr-BE" sz="1200" b="0" i="0" baseline="0">
                <a:solidFill>
                  <a:schemeClr val="tx1"/>
                </a:solidFill>
                <a:latin typeface="Calibri"/>
                <a:ea typeface="+mn-ea"/>
                <a:cs typeface="+mn-cs"/>
              </a:rPr>
              <a:t>Só a Cisco está bem posicionada para oferecer essa solução abrangente</a:t>
            </a:r>
            <a:endParaRPr lang="en-US" dirty="0"/>
          </a:p>
        </p:txBody>
      </p:sp>
      <p:sp>
        <p:nvSpPr>
          <p:cNvPr id="4" name="Slide Number Placeholder 3"/>
          <p:cNvSpPr>
            <a:spLocks noGrp="1"/>
          </p:cNvSpPr>
          <p:nvPr>
            <p:ph type="sldNum" sz="quarter" idx="10"/>
          </p:nvPr>
        </p:nvSpPr>
        <p:spPr/>
        <p:txBody>
          <a:bodyPr/>
          <a:lstStyle/>
          <a:p>
            <a:pPr algn="r" defTabSz="914400">
              <a:buNone/>
            </a:pPr>
            <a:fld id="{5876B895-5FFE-434B-978E-B9447D6E27B9}" type="slidenum">
              <a:rPr lang="fr-BE" sz="1200" b="0" i="0">
                <a:solidFill>
                  <a:schemeClr val="tx1"/>
                </a:solidFill>
                <a:latin typeface="Calibri"/>
                <a:ea typeface="+mn-ea"/>
                <a:cs typeface="+mn-cs"/>
              </a:rPr>
              <a:pPr algn="r" defTabSz="914400">
                <a:buNone/>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a:p>
        </p:txBody>
      </p:sp>
      <p:sp>
        <p:nvSpPr>
          <p:cNvPr id="4" name="Slide Number Placeholder 3"/>
          <p:cNvSpPr>
            <a:spLocks noGrp="1"/>
          </p:cNvSpPr>
          <p:nvPr>
            <p:ph type="sldNum" sz="quarter" idx="10"/>
          </p:nvPr>
        </p:nvSpPr>
        <p:spPr/>
        <p:txBody>
          <a:bodyPr/>
          <a:lstStyle/>
          <a:p>
            <a:fld id="{96FA8831-C8BE-4802-9C2B-197E625A8934}"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9551" y="4416425"/>
            <a:ext cx="6467474" cy="4183063"/>
          </a:xfrm>
        </p:spPr>
        <p:txBody>
          <a:bodyPr>
            <a:noAutofit/>
          </a:bodyPr>
          <a:lstStyle/>
          <a:p>
            <a:pPr marL="0" algn="l" defTabSz="914400">
              <a:buNone/>
            </a:pPr>
            <a:r>
              <a:rPr lang="fr-BE" sz="1200" b="0" i="0">
                <a:solidFill>
                  <a:schemeClr val="tx1"/>
                </a:solidFill>
                <a:latin typeface="Calibri"/>
                <a:ea typeface="+mn-ea"/>
                <a:cs typeface="+mn-cs"/>
              </a:rPr>
              <a:t>Antes:</a:t>
            </a:r>
          </a:p>
          <a:p>
            <a:pPr marL="114300" indent="-114300" algn="l" defTabSz="914400">
              <a:lnSpc>
                <a:spcPct val="90000"/>
              </a:lnSpc>
              <a:spcBef>
                <a:spcPts val="1200"/>
              </a:spcBef>
              <a:buNone/>
            </a:pPr>
            <a:r>
              <a:rPr lang="fr-BE" sz="1800" b="0" i="0">
                <a:solidFill>
                  <a:srgbClr val="F79646"/>
                </a:solidFill>
                <a:latin typeface="Calibri"/>
                <a:ea typeface="+mn-ea"/>
                <a:cs typeface="+mn-cs"/>
              </a:rPr>
              <a:t>Experiência impraticável</a:t>
            </a:r>
          </a:p>
          <a:p>
            <a:pPr marL="292059" lvl="1" indent="-114300" algn="l" defTabSz="914400">
              <a:lnSpc>
                <a:spcPct val="90000"/>
              </a:lnSpc>
              <a:spcBef>
                <a:spcPts val="600"/>
              </a:spcBef>
              <a:buNone/>
            </a:pPr>
            <a:r>
              <a:rPr lang="fr-BE" sz="1400" b="0" i="0">
                <a:solidFill>
                  <a:srgbClr val="F79646"/>
                </a:solidFill>
                <a:latin typeface="Calibri"/>
                <a:ea typeface="+mn-ea"/>
                <a:cs typeface="+mn-cs"/>
              </a:rPr>
              <a:t>Efeito “hairpin”</a:t>
            </a:r>
          </a:p>
          <a:p>
            <a:pPr marL="114300" indent="-114300" algn="l" defTabSz="914400">
              <a:lnSpc>
                <a:spcPct val="90000"/>
              </a:lnSpc>
              <a:spcBef>
                <a:spcPts val="1200"/>
              </a:spcBef>
              <a:buNone/>
            </a:pPr>
            <a:r>
              <a:rPr lang="fr-BE" sz="1800" b="0" i="0">
                <a:solidFill>
                  <a:srgbClr val="F79646"/>
                </a:solidFill>
                <a:latin typeface="Calibri"/>
                <a:ea typeface="+mn-ea"/>
                <a:cs typeface="+mn-cs"/>
              </a:rPr>
              <a:t>Maiores custos e utilização de recursos</a:t>
            </a:r>
          </a:p>
          <a:p>
            <a:pPr marL="292059" lvl="1" indent="-114300" algn="l" defTabSz="914400">
              <a:lnSpc>
                <a:spcPct val="90000"/>
              </a:lnSpc>
              <a:spcBef>
                <a:spcPts val="600"/>
              </a:spcBef>
              <a:buNone/>
            </a:pPr>
            <a:r>
              <a:rPr lang="fr-BE" sz="1400" b="0" i="0">
                <a:solidFill>
                  <a:srgbClr val="F79646"/>
                </a:solidFill>
                <a:latin typeface="Calibri"/>
                <a:ea typeface="+mn-ea"/>
                <a:cs typeface="+mn-cs"/>
              </a:rPr>
              <a:t>Explosão da largura de banda</a:t>
            </a:r>
          </a:p>
          <a:p>
            <a:pPr marL="292059" lvl="1" indent="-114300" algn="l" defTabSz="914400">
              <a:lnSpc>
                <a:spcPct val="90000"/>
              </a:lnSpc>
              <a:spcBef>
                <a:spcPts val="600"/>
              </a:spcBef>
              <a:buNone/>
            </a:pPr>
            <a:r>
              <a:rPr lang="fr-BE" sz="1400" b="0" i="0">
                <a:solidFill>
                  <a:srgbClr val="F79646"/>
                </a:solidFill>
                <a:latin typeface="Calibri"/>
                <a:ea typeface="+mn-ea"/>
                <a:cs typeface="+mn-cs"/>
              </a:rPr>
              <a:t>Processamento pesado da máquina virtual no data center</a:t>
            </a:r>
          </a:p>
          <a:p>
            <a:pPr marL="0" algn="l" defTabSz="914400">
              <a:buNone/>
            </a:pPr>
            <a:endParaRPr lang="en-US" dirty="0" smtClean="0"/>
          </a:p>
          <a:p>
            <a:pPr marL="0" algn="l" defTabSz="914400">
              <a:buNone/>
            </a:pPr>
            <a:r>
              <a:rPr lang="fr-BE" sz="1200" b="0" i="0">
                <a:solidFill>
                  <a:schemeClr val="tx1"/>
                </a:solidFill>
                <a:latin typeface="Calibri"/>
                <a:ea typeface="+mn-ea"/>
                <a:cs typeface="+mn-cs"/>
              </a:rPr>
              <a:t>Depois:</a:t>
            </a:r>
          </a:p>
          <a:p>
            <a:pPr marL="114300" indent="-114300" algn="l" defTabSz="914400">
              <a:lnSpc>
                <a:spcPct val="90000"/>
              </a:lnSpc>
              <a:spcBef>
                <a:spcPts val="1200"/>
              </a:spcBef>
              <a:buNone/>
            </a:pPr>
            <a:r>
              <a:rPr lang="fr-BE" sz="1800" b="0" i="0">
                <a:solidFill>
                  <a:srgbClr val="F79646"/>
                </a:solidFill>
                <a:latin typeface="Calibri"/>
                <a:ea typeface="+mn-ea"/>
                <a:cs typeface="+mn-cs"/>
              </a:rPr>
              <a:t>Experiência de usuário perfeita</a:t>
            </a:r>
          </a:p>
          <a:p>
            <a:pPr marL="292059" lvl="1" indent="-114300" algn="l" defTabSz="914400">
              <a:lnSpc>
                <a:spcPct val="90000"/>
              </a:lnSpc>
              <a:spcBef>
                <a:spcPts val="600"/>
              </a:spcBef>
              <a:buNone/>
            </a:pPr>
            <a:r>
              <a:rPr lang="fr-BE" sz="1400" b="0" i="0">
                <a:solidFill>
                  <a:srgbClr val="F79646"/>
                </a:solidFill>
                <a:latin typeface="Calibri"/>
                <a:ea typeface="+mn-ea"/>
                <a:cs typeface="+mn-cs"/>
              </a:rPr>
              <a:t>Encaminhamento de voz e vídeo de ponto a ponto</a:t>
            </a:r>
          </a:p>
          <a:p>
            <a:pPr marL="114300" indent="-114300" algn="l" defTabSz="914400">
              <a:lnSpc>
                <a:spcPct val="90000"/>
              </a:lnSpc>
              <a:spcBef>
                <a:spcPts val="1200"/>
              </a:spcBef>
              <a:buNone/>
            </a:pPr>
            <a:r>
              <a:rPr lang="fr-BE" sz="1800" b="0" i="0">
                <a:solidFill>
                  <a:srgbClr val="F79646"/>
                </a:solidFill>
                <a:latin typeface="Calibri"/>
                <a:ea typeface="+mn-ea"/>
                <a:cs typeface="+mn-cs"/>
              </a:rPr>
              <a:t>Recursos otimizados</a:t>
            </a:r>
          </a:p>
          <a:p>
            <a:pPr marL="292059" lvl="1" indent="-114300" algn="l" defTabSz="914400">
              <a:lnSpc>
                <a:spcPct val="90000"/>
              </a:lnSpc>
              <a:spcBef>
                <a:spcPts val="600"/>
              </a:spcBef>
              <a:buNone/>
            </a:pPr>
            <a:r>
              <a:rPr lang="fr-BE" sz="1400" b="0" i="0">
                <a:solidFill>
                  <a:srgbClr val="F79646"/>
                </a:solidFill>
                <a:latin typeface="Calibri"/>
                <a:ea typeface="+mn-ea"/>
                <a:cs typeface="+mn-cs"/>
              </a:rPr>
              <a:t>Redução de largura de banda de megabytes para kilobytes</a:t>
            </a:r>
          </a:p>
          <a:p>
            <a:pPr marL="292059" lvl="1" indent="-114300" algn="l" defTabSz="914400">
              <a:lnSpc>
                <a:spcPct val="90000"/>
              </a:lnSpc>
              <a:spcBef>
                <a:spcPts val="600"/>
              </a:spcBef>
              <a:buNone/>
            </a:pPr>
            <a:r>
              <a:rPr lang="fr-BE" sz="1400" b="0" i="0">
                <a:solidFill>
                  <a:srgbClr val="F79646"/>
                </a:solidFill>
                <a:latin typeface="Calibri"/>
                <a:ea typeface="+mn-ea"/>
                <a:cs typeface="+mn-cs"/>
              </a:rPr>
              <a:t>Processamento reduzido no data center</a:t>
            </a:r>
          </a:p>
          <a:p>
            <a:pPr marL="114300" indent="-114300" algn="l" defTabSz="914400">
              <a:lnSpc>
                <a:spcPct val="90000"/>
              </a:lnSpc>
              <a:spcBef>
                <a:spcPts val="1200"/>
              </a:spcBef>
              <a:buClr>
                <a:srgbClr val="F79646"/>
              </a:buClr>
              <a:buFont typeface="Arial"/>
              <a:buChar char="•"/>
            </a:pPr>
            <a:r>
              <a:rPr lang="fr-BE" sz="1800" b="0" i="0">
                <a:solidFill>
                  <a:srgbClr val="F79646"/>
                </a:solidFill>
                <a:latin typeface="Calibri"/>
                <a:ea typeface="+mn-ea"/>
                <a:cs typeface="+mn-cs"/>
              </a:rPr>
              <a:t>Voz e vídeo de nível empresarial</a:t>
            </a:r>
          </a:p>
          <a:p>
            <a:pPr marL="0" algn="l" defTabSz="914400">
              <a:buNone/>
            </a:pPr>
            <a:endParaRPr lang="en-US" dirty="0"/>
          </a:p>
        </p:txBody>
      </p:sp>
      <p:sp>
        <p:nvSpPr>
          <p:cNvPr id="4" name="Slide Number Placeholder 3"/>
          <p:cNvSpPr>
            <a:spLocks noGrp="1"/>
          </p:cNvSpPr>
          <p:nvPr>
            <p:ph type="sldNum" sz="quarter" idx="10"/>
          </p:nvPr>
        </p:nvSpPr>
        <p:spPr/>
        <p:txBody>
          <a:bodyPr/>
          <a:lstStyle/>
          <a:p>
            <a:pPr algn="r" defTabSz="914400">
              <a:buNone/>
            </a:pPr>
            <a:fld id="{5876B895-5FFE-434B-978E-B9447D6E27B9}" type="slidenum">
              <a:rPr lang="fr-BE" sz="1200" b="0" i="0" kern="1200">
                <a:solidFill>
                  <a:prstClr val="black"/>
                </a:solidFill>
                <a:latin typeface="Calibri"/>
                <a:ea typeface="+mn-ea"/>
                <a:cs typeface="+mn-cs"/>
              </a:rPr>
              <a:pPr algn="r" defTabSz="914400">
                <a:buNone/>
              </a:pPr>
              <a:t>17</a:t>
            </a:fld>
            <a:endParaRPr lang="en-US" sz="1200" kern="1200" dirty="0">
              <a:solidFill>
                <a:prstClr val="black"/>
              </a:solidFill>
              <a:latin typeface="Calibri"/>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6366673" y="8934873"/>
            <a:ext cx="388937" cy="278913"/>
          </a:xfrm>
        </p:spPr>
        <p:txBody>
          <a:bodyPr/>
          <a:lstStyle/>
          <a:p>
            <a:pPr algn="r" defTabSz="914400">
              <a:buNone/>
            </a:pPr>
            <a:fld id="{E47FD1A1-53E5-4C1F-AEDC-C489D8ECA207}" type="slidenum">
              <a:rPr lang="fr-BE" sz="1200" b="0" i="0">
                <a:solidFill>
                  <a:prstClr val="black"/>
                </a:solidFill>
                <a:latin typeface="Calibri"/>
                <a:ea typeface="+mn-ea"/>
                <a:cs typeface="+mn-cs"/>
              </a:rPr>
              <a:pPr algn="r" defTabSz="914400">
                <a:buNone/>
              </a:pPr>
              <a:t>18</a:t>
            </a:fld>
            <a:endParaRPr lang="en-US" sz="1200" dirty="0">
              <a:solidFill>
                <a:prstClr val="black"/>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6366672" y="8934879"/>
            <a:ext cx="388936" cy="278905"/>
          </a:xfrm>
        </p:spPr>
        <p:txBody>
          <a:bodyPr/>
          <a:lstStyle/>
          <a:p>
            <a:pPr algn="r" defTabSz="914400">
              <a:buNone/>
            </a:pPr>
            <a:fld id="{168FE730-B185-4C56-BE69-9870AA471BAF}" type="slidenum">
              <a:rPr lang="fr-BE" sz="1200" b="0" i="0" kern="1200">
                <a:solidFill>
                  <a:prstClr val="black"/>
                </a:solidFill>
                <a:latin typeface="Calibri"/>
                <a:ea typeface="+mn-ea"/>
                <a:cs typeface="+mn-cs"/>
              </a:rPr>
              <a:pPr algn="r" defTabSz="914400">
                <a:buNone/>
              </a:pPr>
              <a:t>19</a:t>
            </a:fld>
            <a:endParaRPr lang="en-US" sz="1200" kern="1200" dirty="0">
              <a:solidFill>
                <a:prstClr val="black"/>
              </a:solidFill>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fr-BE" sz="1200" b="0" i="0">
                <a:solidFill>
                  <a:schemeClr val="tx1"/>
                </a:solidFill>
                <a:latin typeface="Calibri"/>
                <a:ea typeface="+mn-ea"/>
                <a:cs typeface="+mn-cs"/>
              </a:rPr>
              <a:pPr algn="r" defTabSz="914400">
                <a:buNone/>
              </a:pPr>
              <a:t>2</a:t>
            </a:fld>
            <a:endParaRPr lang="en-US" dirty="0"/>
          </a:p>
        </p:txBody>
      </p:sp>
    </p:spTree>
    <p:extLst>
      <p:ext uri="{BB962C8B-B14F-4D97-AF65-F5344CB8AC3E}">
        <p14:creationId xmlns="" xmlns:p14="http://schemas.microsoft.com/office/powerpoint/2010/main" val="1171575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fr-BE" sz="1200" b="0" i="0">
                <a:solidFill>
                  <a:schemeClr val="tx1"/>
                </a:solidFill>
                <a:latin typeface="Calibri"/>
                <a:ea typeface="+mn-ea"/>
                <a:cs typeface="+mn-cs"/>
              </a:rPr>
              <a:pPr algn="r" defTabSz="914400">
                <a:buNone/>
              </a:pPr>
              <a:t>20</a:t>
            </a:fld>
            <a:endParaRPr lang="en-US" dirty="0"/>
          </a:p>
        </p:txBody>
      </p:sp>
    </p:spTree>
    <p:extLst>
      <p:ext uri="{BB962C8B-B14F-4D97-AF65-F5344CB8AC3E}">
        <p14:creationId xmlns="" xmlns:p14="http://schemas.microsoft.com/office/powerpoint/2010/main" val="1171575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a:buNone/>
            </a:pPr>
            <a:r>
              <a:rPr lang="fr-BE" sz="1200" b="0" i="0">
                <a:solidFill>
                  <a:schemeClr val="tx1"/>
                </a:solidFill>
                <a:latin typeface="Calibri"/>
                <a:ea typeface="+mn-ea"/>
                <a:cs typeface="+mn-cs"/>
              </a:rPr>
              <a:t>Estamos atendendo a encomendas dos modelos VXC</a:t>
            </a:r>
            <a:r>
              <a:rPr lang="fr-BE" sz="1200" b="0" i="0" baseline="0">
                <a:solidFill>
                  <a:schemeClr val="tx1"/>
                </a:solidFill>
                <a:latin typeface="Calibri"/>
                <a:ea typeface="+mn-ea"/>
                <a:cs typeface="+mn-cs"/>
              </a:rPr>
              <a:t> 2100, 2200 e Cius. E no quarto trimestre de 2011, vamos aumentar o portfólio VXC com o novo thin client VXC 6215 e o dispositivo de software VXC 4000.</a:t>
            </a:r>
            <a:endParaRPr lang="en-US" dirty="0"/>
          </a:p>
        </p:txBody>
      </p:sp>
      <p:sp>
        <p:nvSpPr>
          <p:cNvPr id="4" name="Slide Number Placeholder 3"/>
          <p:cNvSpPr>
            <a:spLocks noGrp="1"/>
          </p:cNvSpPr>
          <p:nvPr>
            <p:ph type="sldNum" sz="quarter" idx="10"/>
          </p:nvPr>
        </p:nvSpPr>
        <p:spPr/>
        <p:txBody>
          <a:bodyPr/>
          <a:lstStyle/>
          <a:p>
            <a:pPr algn="r" defTabSz="914400">
              <a:buNone/>
            </a:pPr>
            <a:fld id="{FDA4D267-26D7-446E-9C26-527D78C5C6B4}" type="slidenum">
              <a:rPr lang="fr-BE" sz="1200" b="0" i="0" kern="1200">
                <a:solidFill>
                  <a:prstClr val="black"/>
                </a:solidFill>
                <a:latin typeface="Calibri"/>
                <a:ea typeface="+mn-ea"/>
                <a:cs typeface="+mn-cs"/>
              </a:rPr>
              <a:pPr algn="r" defTabSz="914400">
                <a:buNone/>
              </a:pPr>
              <a:t>21</a:t>
            </a:fld>
            <a:endParaRPr lang="en-US" sz="1200" kern="1200" dirty="0">
              <a:solidFill>
                <a:prstClr val="black"/>
              </a:solidFill>
              <a:latin typeface="Calibri"/>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7744" marR="0" indent="-237744" algn="l" defTabSz="914400">
              <a:lnSpc>
                <a:spcPct val="95000"/>
              </a:lnSpc>
              <a:spcBef>
                <a:spcPts val="1440"/>
              </a:spcBef>
              <a:spcAft>
                <a:spcPts val="0"/>
              </a:spcAft>
              <a:buClr>
                <a:schemeClr val="tx1"/>
              </a:buClr>
              <a:buFont typeface="Wingdings"/>
              <a:buChar char="§"/>
              <a:tabLst/>
            </a:pPr>
            <a:r>
              <a:rPr lang="fr-BE" sz="1200" b="0" i="0">
                <a:solidFill>
                  <a:schemeClr val="tx1"/>
                </a:solidFill>
                <a:latin typeface="Calibri"/>
                <a:ea typeface="+mn-ea"/>
                <a:cs typeface="+mn-cs"/>
              </a:rPr>
              <a:t>Cisco Virtualization</a:t>
            </a:r>
            <a:r>
              <a:rPr lang="fr-BE" sz="1200" b="0" i="0" baseline="0">
                <a:solidFill>
                  <a:schemeClr val="tx1"/>
                </a:solidFill>
                <a:latin typeface="Calibri"/>
                <a:ea typeface="+mn-ea"/>
                <a:cs typeface="+mn-cs"/>
              </a:rPr>
              <a:t> Experience Client 2110</a:t>
            </a:r>
            <a:r>
              <a:rPr lang="fr-BE" sz="1200" b="0" i="0">
                <a:solidFill>
                  <a:schemeClr val="tx1"/>
                </a:solidFill>
                <a:latin typeface="Calibri"/>
                <a:ea typeface="+mn-ea"/>
                <a:cs typeface="+mn-cs"/>
              </a:rPr>
              <a:t>: “integrado” como parte dos telefones IP 9900 e 8900 com vídeo integrado. Nós removemos a base existente e encaixamos a mochila. Você pode se conectar através da porta de acessório, do POE…</a:t>
            </a:r>
            <a:r>
              <a:rPr lang="fr-BE" sz="1200" b="0" i="0" baseline="0">
                <a:solidFill>
                  <a:schemeClr val="tx1"/>
                </a:solidFill>
                <a:latin typeface="Calibri"/>
                <a:ea typeface="+mn-ea"/>
                <a:cs typeface="+mn-cs"/>
              </a:rPr>
              <a:t> uma implantação elegante. Contém telefone e zero client.</a:t>
            </a:r>
          </a:p>
          <a:p>
            <a:pPr marL="237744" marR="0" indent="-237744" algn="l" defTabSz="914400">
              <a:lnSpc>
                <a:spcPct val="95000"/>
              </a:lnSpc>
              <a:spcBef>
                <a:spcPts val="1440"/>
              </a:spcBef>
              <a:spcAft>
                <a:spcPts val="0"/>
              </a:spcAft>
              <a:buClr>
                <a:schemeClr val="tx1"/>
              </a:buClr>
              <a:buFont typeface="Wingdings"/>
              <a:buChar char="§"/>
              <a:tabLst/>
            </a:pPr>
            <a:r>
              <a:rPr lang="fr-BE" sz="1200" b="0" i="0" baseline="0">
                <a:solidFill>
                  <a:schemeClr val="tx1"/>
                </a:solidFill>
                <a:latin typeface="Calibri"/>
                <a:ea typeface="+mn-ea"/>
                <a:cs typeface="+mn-cs"/>
              </a:rPr>
              <a:t>Compatível com Citrix XenDesktop e VMware View</a:t>
            </a:r>
          </a:p>
          <a:p>
            <a:pPr marL="237744" marR="0" indent="-237744" algn="l" defTabSz="914400">
              <a:lnSpc>
                <a:spcPct val="95000"/>
              </a:lnSpc>
              <a:spcBef>
                <a:spcPts val="1440"/>
              </a:spcBef>
              <a:spcAft>
                <a:spcPts val="0"/>
              </a:spcAft>
              <a:buClr>
                <a:schemeClr val="tx1"/>
              </a:buClr>
              <a:buFont typeface="Wingdings"/>
              <a:buChar char="§"/>
              <a:tabLst/>
            </a:pPr>
            <a:r>
              <a:rPr lang="fr-BE" sz="1200" b="0" i="0" baseline="0">
                <a:solidFill>
                  <a:schemeClr val="tx1"/>
                </a:solidFill>
                <a:latin typeface="Calibri"/>
                <a:ea typeface="+mn-ea"/>
                <a:cs typeface="+mn-cs"/>
              </a:rPr>
              <a:t>Compatível com PoE (Power Over Ethernet)</a:t>
            </a:r>
          </a:p>
          <a:p>
            <a:pPr marL="237744" marR="0" indent="-237744" algn="l" defTabSz="914400">
              <a:lnSpc>
                <a:spcPct val="95000"/>
              </a:lnSpc>
              <a:spcBef>
                <a:spcPts val="1440"/>
              </a:spcBef>
              <a:spcAft>
                <a:spcPts val="0"/>
              </a:spcAft>
              <a:buClr>
                <a:schemeClr val="tx1"/>
              </a:buClr>
              <a:buFont typeface="Wingdings"/>
              <a:buChar char="§"/>
              <a:tabLst/>
            </a:pPr>
            <a:r>
              <a:rPr lang="fr-BE" sz="1200" b="0" i="0" baseline="0">
                <a:solidFill>
                  <a:schemeClr val="tx1"/>
                </a:solidFill>
                <a:latin typeface="Calibri"/>
                <a:ea typeface="+mn-ea"/>
                <a:cs typeface="+mn-cs"/>
              </a:rPr>
              <a:t>Usa uma única porta Ethernet para o telefone e o thin client</a:t>
            </a:r>
          </a:p>
          <a:p>
            <a:pPr marL="237744" marR="0" indent="-237744" algn="l" defTabSz="914400">
              <a:lnSpc>
                <a:spcPct val="95000"/>
              </a:lnSpc>
              <a:spcBef>
                <a:spcPts val="1440"/>
              </a:spcBef>
              <a:spcAft>
                <a:spcPts val="0"/>
              </a:spcAft>
              <a:buFont typeface="Wingdings"/>
              <a:buChar char="§"/>
              <a:tabLst/>
            </a:pPr>
            <a:endParaRPr lang="en-US" baseline="0" dirty="0" smtClean="0"/>
          </a:p>
          <a:p>
            <a:pPr marL="237744" marR="0" indent="-237744" algn="l" defTabSz="914400">
              <a:lnSpc>
                <a:spcPct val="95000"/>
              </a:lnSpc>
              <a:spcBef>
                <a:spcPts val="1440"/>
              </a:spcBef>
              <a:spcAft>
                <a:spcPts val="0"/>
              </a:spcAft>
              <a:buClr>
                <a:schemeClr val="tx1"/>
              </a:buClr>
              <a:buFont typeface="Wingdings"/>
              <a:buChar char="§"/>
              <a:tabLst/>
            </a:pPr>
            <a:r>
              <a:rPr lang="fr-BE" sz="1200" b="0" i="0" baseline="0">
                <a:solidFill>
                  <a:schemeClr val="tx1"/>
                </a:solidFill>
                <a:latin typeface="Calibri"/>
                <a:ea typeface="+mn-ea"/>
                <a:cs typeface="+mn-cs"/>
              </a:rPr>
              <a:t>VMware View</a:t>
            </a:r>
          </a:p>
          <a:p>
            <a:pPr marL="0" algn="l" defTabSz="914400">
              <a:buNone/>
            </a:pPr>
            <a:endParaRPr lang="en-US" dirty="0"/>
          </a:p>
        </p:txBody>
      </p:sp>
      <p:sp>
        <p:nvSpPr>
          <p:cNvPr id="4" name="Slide Number Placeholder 3"/>
          <p:cNvSpPr>
            <a:spLocks noGrp="1"/>
          </p:cNvSpPr>
          <p:nvPr>
            <p:ph type="sldNum" sz="quarter" idx="10"/>
          </p:nvPr>
        </p:nvSpPr>
        <p:spPr>
          <a:xfrm>
            <a:off x="6366671" y="8904897"/>
            <a:ext cx="388937" cy="278987"/>
          </a:xfrm>
        </p:spPr>
        <p:txBody>
          <a:bodyPr/>
          <a:lstStyle/>
          <a:p>
            <a:pPr algn="r" defTabSz="914400">
              <a:buNone/>
            </a:pPr>
            <a:fld id="{567B6F56-350B-4E5B-A84B-F03C933C9AF6}" type="slidenum">
              <a:rPr lang="fr-BE" sz="1200" b="0" i="0" kern="1200">
                <a:solidFill>
                  <a:prstClr val="black"/>
                </a:solidFill>
                <a:latin typeface="Calibri"/>
                <a:ea typeface="+mn-ea"/>
                <a:cs typeface="+mn-cs"/>
              </a:rPr>
              <a:pPr algn="r" defTabSz="914400">
                <a:buNone/>
              </a:pPr>
              <a:t>22</a:t>
            </a:fld>
            <a:endParaRPr lang="en-US" sz="1200" kern="1200" dirty="0">
              <a:solidFill>
                <a:prstClr val="black"/>
              </a:solidFill>
              <a:latin typeface="Calibri"/>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7744" marR="0" indent="-237744" algn="l" defTabSz="914400">
              <a:lnSpc>
                <a:spcPct val="95000"/>
              </a:lnSpc>
              <a:spcBef>
                <a:spcPts val="1440"/>
              </a:spcBef>
              <a:spcAft>
                <a:spcPts val="0"/>
              </a:spcAft>
              <a:buClr>
                <a:schemeClr val="tx1"/>
              </a:buClr>
              <a:buFont typeface="Wingdings"/>
              <a:buChar char="§"/>
              <a:tabLst/>
            </a:pPr>
            <a:r>
              <a:rPr lang="fr-BE" sz="1200" b="0" i="0">
                <a:solidFill>
                  <a:schemeClr val="tx1"/>
                </a:solidFill>
                <a:latin typeface="Calibri"/>
                <a:ea typeface="+mn-ea"/>
                <a:cs typeface="+mn-cs"/>
              </a:rPr>
              <a:t>Cisco Virtualization</a:t>
            </a:r>
            <a:r>
              <a:rPr lang="fr-BE" sz="1200" b="0" i="0" baseline="0">
                <a:solidFill>
                  <a:schemeClr val="tx1"/>
                </a:solidFill>
                <a:latin typeface="Calibri"/>
                <a:ea typeface="+mn-ea"/>
                <a:cs typeface="+mn-cs"/>
              </a:rPr>
              <a:t> Experience Client 2110</a:t>
            </a:r>
            <a:r>
              <a:rPr lang="fr-BE" sz="1200" b="0" i="0">
                <a:solidFill>
                  <a:schemeClr val="tx1"/>
                </a:solidFill>
                <a:latin typeface="Calibri"/>
                <a:ea typeface="+mn-ea"/>
                <a:cs typeface="+mn-cs"/>
              </a:rPr>
              <a:t>: “integrado” como parte dos telefones IP 9900 e 8900 com vídeo integrado. Nós removemos a base existente e encaixamos a mochila. Você pode se conectar através da porta de acessório, do POE…</a:t>
            </a:r>
            <a:r>
              <a:rPr lang="fr-BE" sz="1200" b="0" i="0" baseline="0">
                <a:solidFill>
                  <a:schemeClr val="tx1"/>
                </a:solidFill>
                <a:latin typeface="Calibri"/>
                <a:ea typeface="+mn-ea"/>
                <a:cs typeface="+mn-cs"/>
              </a:rPr>
              <a:t> uma implantação elegante. Contém telefone e zero client.</a:t>
            </a:r>
          </a:p>
          <a:p>
            <a:pPr marL="237744" marR="0" indent="-237744" algn="l" defTabSz="914400">
              <a:lnSpc>
                <a:spcPct val="95000"/>
              </a:lnSpc>
              <a:spcBef>
                <a:spcPts val="1440"/>
              </a:spcBef>
              <a:spcAft>
                <a:spcPts val="0"/>
              </a:spcAft>
              <a:buClr>
                <a:schemeClr val="tx1"/>
              </a:buClr>
              <a:buFont typeface="Wingdings"/>
              <a:buChar char="§"/>
              <a:tabLst/>
            </a:pPr>
            <a:r>
              <a:rPr lang="fr-BE" sz="1200" b="0" i="0" baseline="0">
                <a:solidFill>
                  <a:schemeClr val="tx1"/>
                </a:solidFill>
                <a:latin typeface="Calibri"/>
                <a:ea typeface="+mn-ea"/>
                <a:cs typeface="+mn-cs"/>
              </a:rPr>
              <a:t>Compatível com Citrix XenDesktop e VMware View</a:t>
            </a:r>
          </a:p>
          <a:p>
            <a:pPr marL="237744" marR="0" indent="-237744" algn="l" defTabSz="914400">
              <a:lnSpc>
                <a:spcPct val="95000"/>
              </a:lnSpc>
              <a:spcBef>
                <a:spcPts val="1440"/>
              </a:spcBef>
              <a:spcAft>
                <a:spcPts val="0"/>
              </a:spcAft>
              <a:buClr>
                <a:schemeClr val="tx1"/>
              </a:buClr>
              <a:buFont typeface="Wingdings"/>
              <a:buChar char="§"/>
              <a:tabLst/>
            </a:pPr>
            <a:r>
              <a:rPr lang="fr-BE" sz="1200" b="0" i="0" baseline="0">
                <a:solidFill>
                  <a:schemeClr val="tx1"/>
                </a:solidFill>
                <a:latin typeface="Calibri"/>
                <a:ea typeface="+mn-ea"/>
                <a:cs typeface="+mn-cs"/>
              </a:rPr>
              <a:t>Compatível com PoE (Power Over Ethernet)</a:t>
            </a:r>
          </a:p>
          <a:p>
            <a:pPr marL="237744" marR="0" indent="-237744" algn="l" defTabSz="914400">
              <a:lnSpc>
                <a:spcPct val="95000"/>
              </a:lnSpc>
              <a:spcBef>
                <a:spcPts val="1440"/>
              </a:spcBef>
              <a:spcAft>
                <a:spcPts val="0"/>
              </a:spcAft>
              <a:buClr>
                <a:schemeClr val="tx1"/>
              </a:buClr>
              <a:buFont typeface="Wingdings"/>
              <a:buChar char="§"/>
              <a:tabLst/>
            </a:pPr>
            <a:r>
              <a:rPr lang="fr-BE" sz="1200" b="0" i="0" baseline="0">
                <a:solidFill>
                  <a:schemeClr val="tx1"/>
                </a:solidFill>
                <a:latin typeface="Calibri"/>
                <a:ea typeface="+mn-ea"/>
                <a:cs typeface="+mn-cs"/>
              </a:rPr>
              <a:t>Usa uma única porta Ethernet para o telefone e o thin client</a:t>
            </a:r>
          </a:p>
          <a:p>
            <a:pPr marL="237744" marR="0" indent="-237744" algn="l" defTabSz="914400">
              <a:lnSpc>
                <a:spcPct val="95000"/>
              </a:lnSpc>
              <a:spcBef>
                <a:spcPts val="1440"/>
              </a:spcBef>
              <a:spcAft>
                <a:spcPts val="0"/>
              </a:spcAft>
              <a:buFont typeface="Wingdings"/>
              <a:buChar char="§"/>
              <a:tabLst/>
            </a:pPr>
            <a:endParaRPr lang="en-US" baseline="0" dirty="0" smtClean="0"/>
          </a:p>
          <a:p>
            <a:pPr marL="0" algn="l" defTabSz="914400">
              <a:buNone/>
            </a:pPr>
            <a:endParaRPr lang="en-US" dirty="0"/>
          </a:p>
        </p:txBody>
      </p:sp>
      <p:sp>
        <p:nvSpPr>
          <p:cNvPr id="4" name="Slide Number Placeholder 3"/>
          <p:cNvSpPr>
            <a:spLocks noGrp="1"/>
          </p:cNvSpPr>
          <p:nvPr>
            <p:ph type="sldNum" sz="quarter" idx="10"/>
          </p:nvPr>
        </p:nvSpPr>
        <p:spPr>
          <a:xfrm>
            <a:off x="6366671" y="8904897"/>
            <a:ext cx="388937" cy="278987"/>
          </a:xfrm>
        </p:spPr>
        <p:txBody>
          <a:bodyPr/>
          <a:lstStyle/>
          <a:p>
            <a:pPr algn="r" defTabSz="914400">
              <a:buNone/>
            </a:pPr>
            <a:fld id="{567B6F56-350B-4E5B-A84B-F03C933C9AF6}" type="slidenum">
              <a:rPr lang="fr-BE" sz="1200" b="0" i="0" kern="1200">
                <a:solidFill>
                  <a:prstClr val="black"/>
                </a:solidFill>
                <a:latin typeface="Calibri"/>
                <a:ea typeface="+mn-ea"/>
                <a:cs typeface="+mn-cs"/>
              </a:rPr>
              <a:pPr algn="r" defTabSz="914400">
                <a:buNone/>
              </a:pPr>
              <a:t>23</a:t>
            </a:fld>
            <a:endParaRPr lang="en-US" sz="1200" kern="1200" dirty="0">
              <a:solidFill>
                <a:prstClr val="black"/>
              </a:solidFill>
              <a:latin typeface="Calibri"/>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2245027E-657E-4C4E-9A32-29318DE6140C}" type="slidenum">
              <a:rPr lang="fr-BE" sz="1200" b="0" i="0">
                <a:solidFill>
                  <a:schemeClr val="tx1"/>
                </a:solidFill>
                <a:latin typeface="Calibri"/>
                <a:ea typeface="+mn-ea"/>
                <a:cs typeface="+mn-cs"/>
              </a:rPr>
              <a:pPr algn="r" defTabSz="914400">
                <a:buNone/>
              </a:pPr>
              <a:t>24</a:t>
            </a:fld>
            <a:endParaRPr lang="en-US"/>
          </a:p>
        </p:txBody>
      </p:sp>
    </p:spTree>
    <p:extLst>
      <p:ext uri="{BB962C8B-B14F-4D97-AF65-F5344CB8AC3E}">
        <p14:creationId xmlns="" xmlns:p14="http://schemas.microsoft.com/office/powerpoint/2010/main" val="2568276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5800417" y="8680452"/>
            <a:ext cx="796683" cy="288926"/>
          </a:xfrm>
          <a:prstGeom prst="rect">
            <a:avLst/>
          </a:prstGeom>
          <a:noFill/>
          <a:ln w="9525">
            <a:noFill/>
            <a:miter lim="800000"/>
            <a:headEnd/>
            <a:tailEnd/>
          </a:ln>
        </p:spPr>
        <p:txBody>
          <a:bodyPr lIns="18783" tIns="0" rIns="18783" bIns="0" anchor="b"/>
          <a:lstStyle/>
          <a:p>
            <a:pPr algn="r" defTabSz="901690">
              <a:buNone/>
            </a:pPr>
            <a:fld id="{13BA62FE-A262-47BE-B4A1-25A2F9BED1C0}" type="slidenum">
              <a:rPr lang="fr-BE" sz="800" b="0" i="0">
                <a:solidFill>
                  <a:prstClr val="black"/>
                </a:solidFill>
                <a:latin typeface="Calibri"/>
                <a:ea typeface="+mn-ea"/>
                <a:cs typeface="+mn-cs"/>
              </a:rPr>
              <a:pPr algn="r" defTabSz="901690">
                <a:buNone/>
              </a:pPr>
              <a:t>25</a:t>
            </a:fld>
            <a:endParaRPr lang="en-US" sz="800" dirty="0">
              <a:solidFill>
                <a:prstClr val="black"/>
              </a:solidFill>
              <a:latin typeface="Calibri"/>
            </a:endParaRPr>
          </a:p>
        </p:txBody>
      </p:sp>
      <p:sp>
        <p:nvSpPr>
          <p:cNvPr id="90114" name="Rectangle 2"/>
          <p:cNvSpPr>
            <a:spLocks noGrp="1" noRot="1" noChangeAspect="1" noChangeArrowheads="1" noTextEdit="1"/>
          </p:cNvSpPr>
          <p:nvPr>
            <p:ph type="sldImg"/>
          </p:nvPr>
        </p:nvSpPr>
        <p:spPr>
          <a:xfrm>
            <a:off x="793750" y="242888"/>
            <a:ext cx="5326063" cy="3994150"/>
          </a:xfrm>
          <a:ln/>
        </p:spPr>
      </p:sp>
      <p:sp>
        <p:nvSpPr>
          <p:cNvPr id="90115" name="Rectangle 3"/>
          <p:cNvSpPr>
            <a:spLocks noGrp="1" noChangeArrowheads="1"/>
          </p:cNvSpPr>
          <p:nvPr>
            <p:ph type="body" idx="1"/>
          </p:nvPr>
        </p:nvSpPr>
        <p:spPr>
          <a:xfrm>
            <a:off x="304800" y="4378328"/>
            <a:ext cx="6315075" cy="4251325"/>
          </a:xfrm>
          <a:noFill/>
          <a:ln/>
        </p:spPr>
        <p:txBody>
          <a:bodyPr lIns="95487" tIns="50092" rIns="95487" bIns="50092">
            <a:noAutofit/>
          </a:bodyPr>
          <a:lstStyle/>
          <a:p>
            <a:pPr marL="0" algn="l" defTabSz="914400">
              <a:buNone/>
            </a:pPr>
            <a:r>
              <a:rPr lang="en-US" sz="1100" b="1" i="0" kern="1200">
                <a:solidFill>
                  <a:schemeClr val="tx1"/>
                </a:solidFill>
                <a:latin typeface="Calibri"/>
                <a:ea typeface="+mn-ea"/>
                <a:cs typeface="+mn-cs"/>
              </a:rPr>
              <a:t>Acesso baseado em políticas para o VXI com o Cisco Identity Services Engine (ISE)</a:t>
            </a:r>
            <a:endParaRPr lang="en-US" sz="1100" kern="1200" dirty="0" smtClean="0">
              <a:solidFill>
                <a:schemeClr val="tx1"/>
              </a:solidFill>
              <a:latin typeface="+mn-lt"/>
              <a:ea typeface="+mn-ea"/>
              <a:cs typeface="+mn-cs"/>
            </a:endParaRPr>
          </a:p>
          <a:p>
            <a:pPr marL="0" algn="l" defTabSz="914400">
              <a:lnSpc>
                <a:spcPts val="600"/>
              </a:lnSpc>
              <a:buNone/>
            </a:pPr>
            <a:r>
              <a:rPr lang="fr-BE" sz="1100" b="0" i="0" kern="1200">
                <a:solidFill>
                  <a:schemeClr val="tx1"/>
                </a:solidFill>
                <a:latin typeface="Calibri"/>
                <a:ea typeface="+mn-ea"/>
                <a:cs typeface="+mn-cs"/>
              </a:rPr>
              <a:t> </a:t>
            </a:r>
            <a:endParaRPr lang="fr-BE" sz="500" b="0" i="0" kern="1200">
              <a:solidFill>
                <a:schemeClr val="tx1"/>
              </a:solidFill>
              <a:latin typeface="Calibri"/>
              <a:ea typeface="+mn-ea"/>
              <a:cs typeface="+mn-cs"/>
            </a:endParaRPr>
          </a:p>
          <a:p>
            <a:pPr marL="0" algn="l" defTabSz="914400">
              <a:buNone/>
            </a:pPr>
            <a:r>
              <a:rPr lang="fr-BE" sz="1100" b="0" i="0" kern="1200">
                <a:solidFill>
                  <a:schemeClr val="tx1"/>
                </a:solidFill>
                <a:latin typeface="Calibri"/>
                <a:ea typeface="+mn-ea"/>
                <a:cs typeface="+mn-cs"/>
              </a:rPr>
              <a:t>O Cisco Identity Services Engine (ISE) foi criado para oferecer serviços baseados em políticas que podem ser escalados facilmente em vários aplicativos e serviços de rede. Ele foi validado para o Cisco Virtualization Experience Infrastructure (VXI) com o intuito de proporcionar acesso seguro (baseado em funções e dispositivos) aos dados corporativos através de desktops virtuais. Com a combinação dos recursos de rede e VDI, as empresas agora têm flexibilidade para permitir que os usuários tragam dispositivos pessoais para a rede corporativa sem comprometer a integridade dos dados. .  </a:t>
            </a:r>
          </a:p>
          <a:p>
            <a:pPr marL="0" algn="l" defTabSz="914400">
              <a:lnSpc>
                <a:spcPts val="600"/>
              </a:lnSpc>
              <a:buNone/>
            </a:pPr>
            <a:r>
              <a:rPr lang="fr-BE" sz="1100" b="0" i="0" kern="1200">
                <a:solidFill>
                  <a:schemeClr val="tx1"/>
                </a:solidFill>
                <a:latin typeface="Calibri"/>
                <a:ea typeface="+mn-ea"/>
                <a:cs typeface="+mn-cs"/>
              </a:rPr>
              <a:t> </a:t>
            </a:r>
          </a:p>
          <a:p>
            <a:pPr marL="0" algn="l" defTabSz="914400">
              <a:buNone/>
            </a:pPr>
            <a:r>
              <a:rPr lang="fr-BE" sz="1100" b="1" i="0" kern="1200">
                <a:solidFill>
                  <a:schemeClr val="tx1"/>
                </a:solidFill>
                <a:latin typeface="Calibri"/>
                <a:ea typeface="+mn-ea"/>
                <a:cs typeface="+mn-cs"/>
              </a:rPr>
              <a:t>Escalável para atender às necessidades organizacionais</a:t>
            </a:r>
            <a:r>
              <a:rPr lang="fr-BE" sz="1100" b="0" i="0" kern="1200">
                <a:solidFill>
                  <a:schemeClr val="tx1"/>
                </a:solidFill>
                <a:latin typeface="Calibri"/>
                <a:ea typeface="+mn-ea"/>
                <a:cs typeface="+mn-cs"/>
              </a:rPr>
              <a:t>: permite que a TI amplie de forma simples e eficiente o suporte dos desktops físicos aos ambientes de desktops virtuais com vários dispositivos por usuário. O ISE centraliza toda a criação de políticas e propaga as informações com perfeição para todos os switches, controladores sem fio e dispositivos de acesso à rede (NAD) da Cisco. </a:t>
            </a:r>
          </a:p>
          <a:p>
            <a:pPr marL="0" algn="l" defTabSz="914400">
              <a:lnSpc>
                <a:spcPts val="600"/>
              </a:lnSpc>
              <a:buNone/>
            </a:pPr>
            <a:r>
              <a:rPr lang="fr-BE" sz="1100" b="0" i="0" kern="1200">
                <a:solidFill>
                  <a:schemeClr val="tx1"/>
                </a:solidFill>
                <a:latin typeface="Calibri"/>
                <a:ea typeface="+mn-ea"/>
                <a:cs typeface="+mn-cs"/>
              </a:rPr>
              <a:t> </a:t>
            </a:r>
          </a:p>
          <a:p>
            <a:pPr marL="0" algn="l" defTabSz="914400">
              <a:buNone/>
            </a:pPr>
            <a:r>
              <a:rPr lang="fr-BE" sz="1100" b="1" i="0" kern="1200">
                <a:solidFill>
                  <a:schemeClr val="tx1"/>
                </a:solidFill>
                <a:latin typeface="Calibri"/>
                <a:ea typeface="+mn-ea"/>
                <a:cs typeface="+mn-cs"/>
              </a:rPr>
              <a:t>Segurança e conformidade dos dados para</a:t>
            </a:r>
            <a:r>
              <a:rPr lang="fr-BE" sz="1100" b="0" i="0" kern="1200">
                <a:solidFill>
                  <a:schemeClr val="tx1"/>
                </a:solidFill>
                <a:latin typeface="Calibri"/>
                <a:ea typeface="+mn-ea"/>
                <a:cs typeface="+mn-cs"/>
              </a:rPr>
              <a:t> </a:t>
            </a:r>
            <a:r>
              <a:rPr lang="fr-BE" sz="1100" b="1" i="0" kern="1200">
                <a:solidFill>
                  <a:schemeClr val="tx1"/>
                </a:solidFill>
                <a:latin typeface="Calibri"/>
                <a:ea typeface="+mn-ea"/>
                <a:cs typeface="+mn-cs"/>
              </a:rPr>
              <a:t>programas traga seu próprio dispositivo (BYOD) e tablets móveis</a:t>
            </a:r>
            <a:r>
              <a:rPr lang="fr-BE" sz="1100" b="0" i="0" kern="1200">
                <a:solidFill>
                  <a:schemeClr val="tx1"/>
                </a:solidFill>
                <a:latin typeface="Calibri"/>
                <a:ea typeface="+mn-ea"/>
                <a:cs typeface="+mn-cs"/>
              </a:rPr>
              <a:t>: o ISE ajuda a TI a simplificar a maneira de gerenciar o fenômeno traga seu próprio dispositivo (BYOD), no qual os usuários esperam podem acessar seus desktops virtuais através de vários dispositivos.  A plataforma de política centralizada Cisco ISE permite a criação coordenada de políticas e consistência em seu cumprimento em toda a infraestrutura corporativa, com qualquer usuário, utilizando qualquer dispositivo a partir de qualquer local, em sessões virtuais e não virtuais. </a:t>
            </a:r>
          </a:p>
          <a:p>
            <a:pPr marL="0" algn="l" defTabSz="914400">
              <a:lnSpc>
                <a:spcPts val="600"/>
              </a:lnSpc>
              <a:buNone/>
            </a:pPr>
            <a:r>
              <a:rPr lang="fr-BE" sz="1100" b="0" i="0" kern="1200">
                <a:solidFill>
                  <a:schemeClr val="tx1"/>
                </a:solidFill>
                <a:latin typeface="Calibri"/>
                <a:ea typeface="+mn-ea"/>
                <a:cs typeface="+mn-cs"/>
              </a:rPr>
              <a:t> </a:t>
            </a:r>
          </a:p>
          <a:p>
            <a:pPr marL="0" algn="l" defTabSz="914400">
              <a:buNone/>
            </a:pPr>
            <a:r>
              <a:rPr lang="fr-BE" sz="1100" b="0" i="0" kern="1200">
                <a:solidFill>
                  <a:schemeClr val="tx1"/>
                </a:solidFill>
                <a:latin typeface="Calibri"/>
                <a:ea typeface="+mn-ea"/>
                <a:cs typeface="+mn-cs"/>
              </a:rPr>
              <a:t>O ISE oferece criação de perfis de dispositivos, e associa políticas diferentes a dispositivos corporativos e não corporativos, dispositivo a dispositivo. Ele reconhece tablets como o iPad e o Cius e outros dispositivos não corporativos, e exige que o usuário utilizando um tablet ou dispositivo pessoal na rede corporativa acesse dados corporativos apenas através do desktop virtual. O dispositivo corporativo terá maior flexibilidade para acessar dados diretamente no desktop ou através de uma sessão de VDI. Esse modelo de flexibilidade e controle permite que o administrador de TI garanta a contenção dos dados nos desktops virtuais ou dispositivos corporativos, minimizando a ameaça de vazamento de dados por meio do desktop pessoal do funcionário depois que ele deixa a empresa.</a:t>
            </a:r>
          </a:p>
          <a:p>
            <a:pPr marL="0" algn="l" defTabSz="914400">
              <a:buNone/>
            </a:pPr>
            <a:r>
              <a:rPr lang="fr-BE" sz="1100" b="0" i="0" kern="1200">
                <a:solidFill>
                  <a:schemeClr val="tx1"/>
                </a:solidFill>
                <a:latin typeface="Calibri"/>
                <a:ea typeface="+mn-ea"/>
                <a:cs typeface="+mn-cs"/>
              </a:rPr>
              <a:t> </a:t>
            </a:r>
          </a:p>
          <a:p>
            <a:pPr marL="0" algn="l" defTabSz="914400">
              <a:buNone/>
            </a:pPr>
            <a:endParaRPr lang="en-US" sz="11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6925" y="244475"/>
            <a:ext cx="5319713" cy="3990975"/>
          </a:xfrm>
        </p:spPr>
      </p:sp>
      <p:sp>
        <p:nvSpPr>
          <p:cNvPr id="3" name="Notes Placeholder 2"/>
          <p:cNvSpPr>
            <a:spLocks noGrp="1"/>
          </p:cNvSpPr>
          <p:nvPr>
            <p:ph type="body" idx="1"/>
          </p:nvPr>
        </p:nvSpPr>
        <p:spPr/>
        <p:txBody>
          <a:bodyPr>
            <a:normAutofit/>
          </a:bodyPr>
          <a:lstStyle/>
          <a:p>
            <a:pPr marL="0" algn="l" defTabSz="895746">
              <a:buNone/>
            </a:pPr>
            <a:r>
              <a:rPr lang="fr-BE" sz="1200" b="0" i="0">
                <a:solidFill>
                  <a:schemeClr val="tx1"/>
                </a:solidFill>
                <a:latin typeface="Arial"/>
                <a:ea typeface="+mn-ea"/>
                <a:cs typeface="+mn-cs"/>
              </a:rPr>
              <a:t>O uso do Cisco</a:t>
            </a:r>
            <a:r>
              <a:rPr lang="fr-BE" sz="1200" b="0" i="0" baseline="0">
                <a:solidFill>
                  <a:schemeClr val="tx1"/>
                </a:solidFill>
                <a:latin typeface="Arial"/>
                <a:ea typeface="+mn-ea"/>
                <a:cs typeface="+mn-cs"/>
              </a:rPr>
              <a:t> Unified Computing System como base de sua infraestrutura de desktop virtual une computação, redes, virtualização e acesso a armazenamento usando inovações tecnológicas para apresentar uma plataforma ideal para a virtualização de desktops</a:t>
            </a:r>
            <a:endParaRPr lang="en-US" dirty="0" smtClean="0">
              <a:latin typeface="Arial" charset="0"/>
            </a:endParaRPr>
          </a:p>
          <a:p>
            <a:pPr marL="0" algn="l" defTabSz="895746">
              <a:buNone/>
            </a:pPr>
            <a:r>
              <a:rPr lang="fr-BE" sz="1200" b="0" i="0">
                <a:solidFill>
                  <a:schemeClr val="tx1"/>
                </a:solidFill>
                <a:latin typeface="Arial"/>
                <a:ea typeface="+mn-ea"/>
                <a:cs typeface="+mn-cs"/>
              </a:rPr>
              <a:t>Mais especificamente, o Cisco UCS custa</a:t>
            </a:r>
            <a:r>
              <a:rPr lang="fr-BE" sz="1200" b="0" i="0" baseline="0">
                <a:solidFill>
                  <a:schemeClr val="tx1"/>
                </a:solidFill>
                <a:latin typeface="Arial"/>
                <a:ea typeface="+mn-ea"/>
                <a:cs typeface="+mn-cs"/>
              </a:rPr>
              <a:t> no mínimo 20% menos do que os concorrentes, graças a sua arquitetura radicalmente simplificada, que exige menos componentes.</a:t>
            </a:r>
          </a:p>
          <a:p>
            <a:pPr marL="0" algn="l" defTabSz="895746">
              <a:buNone/>
            </a:pPr>
            <a:r>
              <a:rPr lang="fr-BE" sz="1200" b="0" i="0" baseline="0">
                <a:solidFill>
                  <a:schemeClr val="tx1"/>
                </a:solidFill>
                <a:latin typeface="Arial"/>
                <a:ea typeface="+mn-ea"/>
                <a:cs typeface="+mn-cs"/>
              </a:rPr>
              <a:t>Suporta 60% mais desktops virtuais sem prejudicar o desempenho do usuário</a:t>
            </a:r>
          </a:p>
          <a:p>
            <a:pPr marL="0" algn="l" defTabSz="895746">
              <a:buNone/>
            </a:pPr>
            <a:r>
              <a:rPr lang="fr-BE" sz="1200" b="0" i="0" baseline="0">
                <a:solidFill>
                  <a:schemeClr val="tx1"/>
                </a:solidFill>
                <a:latin typeface="Arial"/>
                <a:ea typeface="+mn-ea"/>
                <a:cs typeface="+mn-cs"/>
              </a:rPr>
              <a:t>É fácil de implantar e dimensionar</a:t>
            </a:r>
          </a:p>
          <a:p>
            <a:pPr marL="0" algn="l" defTabSz="895746">
              <a:buNone/>
            </a:pPr>
            <a:r>
              <a:rPr lang="fr-BE" sz="1200" b="0" i="0">
                <a:solidFill>
                  <a:schemeClr val="tx1"/>
                </a:solidFill>
                <a:latin typeface="Calibri"/>
                <a:ea typeface="+mn-ea"/>
                <a:cs typeface="+mn-cs"/>
              </a:rPr>
              <a:t>Escalabilidade robusta: dimensionamento de todo o sistema para 320 servidores x 120 desktops virtuais por servidor = até 38.400 desktops</a:t>
            </a:r>
            <a:endParaRPr lang="en-US" baseline="0" dirty="0" smtClean="0">
              <a:latin typeface="Arial" charset="0"/>
            </a:endParaRPr>
          </a:p>
          <a:p>
            <a:pPr marL="0" algn="l" defTabSz="895746">
              <a:buNone/>
            </a:pPr>
            <a:r>
              <a:rPr lang="fr-BE" sz="1200" b="0" i="0" baseline="0">
                <a:solidFill>
                  <a:schemeClr val="tx1"/>
                </a:solidFill>
                <a:latin typeface="Arial"/>
                <a:ea typeface="+mn-ea"/>
                <a:cs typeface="+mn-cs"/>
              </a:rPr>
              <a:t>O melhor e mais econômico uso de memória para um servidor de dois soquetes, somado a uma E/S incrivelmente rápida e protegida para evitar engarrafamentos</a:t>
            </a:r>
            <a:endParaRPr lang="en-US" dirty="0"/>
          </a:p>
        </p:txBody>
      </p:sp>
      <p:sp>
        <p:nvSpPr>
          <p:cNvPr id="4" name="Slide Number Placeholder 3"/>
          <p:cNvSpPr>
            <a:spLocks noGrp="1"/>
          </p:cNvSpPr>
          <p:nvPr>
            <p:ph type="sldNum" sz="quarter" idx="10"/>
          </p:nvPr>
        </p:nvSpPr>
        <p:spPr/>
        <p:txBody>
          <a:bodyPr/>
          <a:lstStyle/>
          <a:p>
            <a:pPr algn="r" defTabSz="914400">
              <a:buNone/>
            </a:pPr>
            <a:fld id="{634D9984-92D9-4FC0-9CDC-A25ECE250237}" type="slidenum">
              <a:rPr lang="fr-BE" sz="1200" b="0" i="0">
                <a:solidFill>
                  <a:schemeClr val="tx1"/>
                </a:solidFill>
                <a:latin typeface="Calibri"/>
                <a:ea typeface="+mn-ea"/>
                <a:cs typeface="+mn-cs"/>
              </a:rPr>
              <a:pPr algn="r" defTabSz="914400">
                <a:buNone/>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algn="l" defTabSz="914400">
              <a:buNone/>
            </a:pPr>
            <a:r>
              <a:rPr lang="fr-BE" sz="1200" b="0" i="0" kern="1200">
                <a:solidFill>
                  <a:schemeClr val="tx1"/>
                </a:solidFill>
                <a:latin typeface="Calibri"/>
                <a:ea typeface="+mn-ea"/>
                <a:cs typeface="+mn-cs"/>
              </a:rPr>
              <a:t>Escalabilidade do domínio de gerenciamento.</a:t>
            </a:r>
          </a:p>
          <a:p>
            <a:pPr marL="0" algn="l" defTabSz="914400">
              <a:buNone/>
            </a:pPr>
            <a:r>
              <a:rPr lang="fr-BE" sz="1200" b="0" i="0" kern="1200">
                <a:solidFill>
                  <a:schemeClr val="tx1"/>
                </a:solidFill>
                <a:latin typeface="Calibri"/>
                <a:ea typeface="+mn-ea"/>
                <a:cs typeface="+mn-cs"/>
              </a:rPr>
              <a:t> </a:t>
            </a:r>
          </a:p>
          <a:p>
            <a:pPr marL="0" algn="l" defTabSz="914400">
              <a:buNone/>
            </a:pPr>
            <a:r>
              <a:rPr lang="fr-BE" sz="1200" b="0" i="0" kern="1200">
                <a:solidFill>
                  <a:schemeClr val="tx1"/>
                </a:solidFill>
                <a:latin typeface="Calibri"/>
                <a:ea typeface="+mn-ea"/>
                <a:cs typeface="+mn-cs"/>
              </a:rPr>
              <a:t>Aceitava</a:t>
            </a:r>
            <a:r>
              <a:rPr lang="fr-BE" sz="1200" b="0" i="0" kern="1200" baseline="0">
                <a:solidFill>
                  <a:schemeClr val="tx1"/>
                </a:solidFill>
                <a:latin typeface="Calibri"/>
                <a:ea typeface="+mn-ea"/>
                <a:cs typeface="+mn-cs"/>
              </a:rPr>
              <a:t> 12 chassis por Fabric Interconnect com o B250 M2 = 110 desktops virtuais por blade: </a:t>
            </a:r>
          </a:p>
          <a:p>
            <a:pPr marL="0" algn="l" defTabSz="914400">
              <a:buNone/>
            </a:pPr>
            <a:r>
              <a:rPr lang="fr-BE" sz="1200" b="0" i="0" kern="1200" baseline="0">
                <a:solidFill>
                  <a:schemeClr val="tx1"/>
                </a:solidFill>
                <a:latin typeface="Calibri"/>
                <a:ea typeface="+mn-ea"/>
                <a:cs typeface="+mn-cs"/>
              </a:rPr>
              <a:t>= 4*110 por chassi * 12 = 5.280 por domínio de gerenciamento.</a:t>
            </a:r>
          </a:p>
          <a:p>
            <a:pPr marL="0" algn="l" defTabSz="914400">
              <a:buNone/>
            </a:pPr>
            <a:endParaRPr lang="en-US" sz="1200" kern="1200" baseline="0" dirty="0" smtClean="0">
              <a:solidFill>
                <a:schemeClr val="tx1"/>
              </a:solidFill>
              <a:latin typeface="+mn-lt"/>
              <a:ea typeface="+mn-ea"/>
              <a:cs typeface="+mn-cs"/>
            </a:endParaRPr>
          </a:p>
          <a:p>
            <a:pPr marL="0" algn="l" defTabSz="914400">
              <a:buNone/>
            </a:pPr>
            <a:r>
              <a:rPr lang="fr-BE" sz="1200" b="0" i="0" kern="1200">
                <a:solidFill>
                  <a:schemeClr val="tx1"/>
                </a:solidFill>
                <a:latin typeface="Calibri"/>
                <a:ea typeface="+mn-ea"/>
                <a:cs typeface="+mn-cs"/>
              </a:rPr>
              <a:t>O controle de qualidade confirmou o suporte a 20 chassis com Capitola. Podemos falar sobre como era a antiga arquitetura: B250M2 em 20 chassis = 160x4 = 640 desktops/chassi -&gt; 640x20 = 12.800 desktops/domínio de gerenciamento UCS.</a:t>
            </a:r>
          </a:p>
          <a:p>
            <a:pPr marL="0" algn="l" defTabSz="914400">
              <a:buNone/>
            </a:pPr>
            <a:r>
              <a:rPr lang="fr-BE" sz="1200" b="0" i="0" kern="1200">
                <a:solidFill>
                  <a:schemeClr val="tx1"/>
                </a:solidFill>
                <a:latin typeface="Calibri"/>
                <a:ea typeface="+mn-ea"/>
                <a:cs typeface="+mn-cs"/>
              </a:rPr>
              <a:t> </a:t>
            </a:r>
          </a:p>
          <a:p>
            <a:pPr marL="0" algn="l" defTabSz="914400">
              <a:buNone/>
            </a:pPr>
            <a:r>
              <a:rPr lang="fr-BE" sz="1200" b="0" i="0" kern="1200">
                <a:solidFill>
                  <a:schemeClr val="tx1"/>
                </a:solidFill>
                <a:latin typeface="Calibri"/>
                <a:ea typeface="+mn-ea"/>
                <a:cs typeface="+mn-cs"/>
              </a:rPr>
              <a:t>Com o B230M1, teremos a mesma densidade por servidor obtida com o B250M2. Isso significa 2x mais VMs no domínio de gerenciamento UCS (o B230 tem metade da largura comparado ao b250, de largura completa).</a:t>
            </a:r>
          </a:p>
          <a:p>
            <a:pPr marL="0" algn="l" defTabSz="914400">
              <a:buNone/>
            </a:pPr>
            <a:r>
              <a:rPr lang="fr-BE" sz="1200" b="0" i="0" kern="1200">
                <a:solidFill>
                  <a:schemeClr val="tx1"/>
                </a:solidFill>
                <a:latin typeface="Calibri"/>
                <a:ea typeface="+mn-ea"/>
                <a:cs typeface="+mn-cs"/>
              </a:rPr>
              <a:t> </a:t>
            </a:r>
          </a:p>
          <a:p>
            <a:pPr marL="0" algn="l" defTabSz="914400">
              <a:buNone/>
            </a:pPr>
            <a:r>
              <a:rPr lang="fr-BE" sz="1200" b="0" i="0" kern="1200">
                <a:solidFill>
                  <a:schemeClr val="tx1"/>
                </a:solidFill>
                <a:latin typeface="Calibri"/>
                <a:ea typeface="+mn-ea"/>
                <a:cs typeface="+mn-cs"/>
              </a:rPr>
              <a:t>Adição de 20% mais densidade com o B230M2. Isso resulta em aproximadamente 192 VMs/blade.  </a:t>
            </a:r>
          </a:p>
          <a:p>
            <a:pPr marL="0" algn="l" defTabSz="914400">
              <a:buNone/>
            </a:pPr>
            <a:endParaRPr lang="en-US" sz="1200" kern="1200" dirty="0" smtClean="0">
              <a:solidFill>
                <a:schemeClr val="tx1"/>
              </a:solidFill>
              <a:latin typeface="+mn-lt"/>
              <a:ea typeface="+mn-ea"/>
              <a:cs typeface="+mn-cs"/>
            </a:endParaRPr>
          </a:p>
          <a:p>
            <a:pPr marL="0" algn="l" defTabSz="914400">
              <a:buNone/>
            </a:pPr>
            <a:r>
              <a:rPr lang="fr-BE" sz="1200" b="0" i="0" kern="1200">
                <a:solidFill>
                  <a:schemeClr val="tx1"/>
                </a:solidFill>
                <a:latin typeface="Calibri"/>
                <a:ea typeface="+mn-ea"/>
                <a:cs typeface="+mn-cs"/>
              </a:rPr>
              <a:t>Maior escalabilidade de domínio</a:t>
            </a:r>
            <a:r>
              <a:rPr lang="fr-BE" sz="1200" b="0" i="0" kern="1200" baseline="0">
                <a:solidFill>
                  <a:schemeClr val="tx1"/>
                </a:solidFill>
                <a:latin typeface="Calibri"/>
                <a:ea typeface="+mn-ea"/>
                <a:cs typeface="+mn-cs"/>
              </a:rPr>
              <a:t> de gerenciamento com o B230M2 e 20 chassis por domínio, de 5.280 desktops virtuais por gerenciamento de FI na antiga arquitetura por domínio para 192*8 blades*20 chassis = 30.720 desktops virtuais com a arquitetura Capitola.</a:t>
            </a:r>
          </a:p>
          <a:p>
            <a:pPr marL="0" algn="l" defTabSz="914400">
              <a:buNone/>
            </a:pPr>
            <a:endParaRPr lang="en-US" sz="1200" kern="1200" baseline="0" dirty="0" smtClean="0">
              <a:solidFill>
                <a:schemeClr val="tx1"/>
              </a:solidFill>
              <a:latin typeface="+mn-lt"/>
              <a:ea typeface="+mn-ea"/>
              <a:cs typeface="+mn-cs"/>
            </a:endParaRPr>
          </a:p>
          <a:p>
            <a:pPr marL="0" algn="l" defTabSz="914400">
              <a:buNone/>
            </a:pPr>
            <a:r>
              <a:rPr lang="fr-BE" sz="1200" b="0" i="0" kern="1200" baseline="0">
                <a:solidFill>
                  <a:schemeClr val="tx1"/>
                </a:solidFill>
                <a:latin typeface="Calibri"/>
                <a:ea typeface="+mn-ea"/>
                <a:cs typeface="+mn-cs"/>
              </a:rPr>
              <a:t>Mudando de 110 desktops virtuais com Windows 7 por servidor B250 M2 para 160 desktops virtuais por servidor B250.</a:t>
            </a:r>
          </a:p>
          <a:p>
            <a:pPr marL="0" algn="l" defTabSz="914400">
              <a:buNone/>
            </a:pPr>
            <a:endParaRPr lang="en-US" sz="1200" kern="1200" baseline="0" dirty="0" smtClean="0">
              <a:solidFill>
                <a:schemeClr val="tx1"/>
              </a:solidFill>
              <a:latin typeface="+mn-lt"/>
              <a:ea typeface="+mn-ea"/>
              <a:cs typeface="+mn-cs"/>
            </a:endParaRPr>
          </a:p>
          <a:p>
            <a:pPr marL="0" algn="l" defTabSz="914400">
              <a:buNone/>
            </a:pPr>
            <a:endParaRPr lang="en-US" sz="1200" kern="1200" baseline="0" dirty="0" smtClean="0">
              <a:solidFill>
                <a:schemeClr val="tx1"/>
              </a:solidFill>
              <a:latin typeface="+mn-lt"/>
              <a:ea typeface="+mn-ea"/>
              <a:cs typeface="+mn-cs"/>
            </a:endParaRPr>
          </a:p>
          <a:p>
            <a:pPr marL="0" algn="l" defTabSz="914400">
              <a:buNone/>
            </a:pPr>
            <a:endParaRPr lang="en-US" sz="1200" kern="1200" baseline="0" dirty="0" smtClean="0">
              <a:solidFill>
                <a:schemeClr val="tx1"/>
              </a:solidFill>
              <a:latin typeface="+mn-lt"/>
              <a:ea typeface="+mn-ea"/>
              <a:cs typeface="+mn-cs"/>
            </a:endParaRPr>
          </a:p>
          <a:p>
            <a:pPr marL="0" algn="l" defTabSz="914400">
              <a:buNone/>
            </a:pPr>
            <a:endParaRPr lang="en-US" sz="1200" kern="1200" dirty="0" smtClean="0">
              <a:solidFill>
                <a:schemeClr val="tx1"/>
              </a:solidFill>
              <a:latin typeface="+mn-lt"/>
              <a:ea typeface="+mn-ea"/>
              <a:cs typeface="+mn-cs"/>
            </a:endParaRPr>
          </a:p>
          <a:p>
            <a:pPr marL="0" algn="l" defTabSz="914400">
              <a:buNone/>
            </a:pPr>
            <a:endParaRPr lang="en-US" dirty="0"/>
          </a:p>
        </p:txBody>
      </p:sp>
      <p:sp>
        <p:nvSpPr>
          <p:cNvPr id="4" name="Slide Number Placeholder 3"/>
          <p:cNvSpPr>
            <a:spLocks noGrp="1"/>
          </p:cNvSpPr>
          <p:nvPr>
            <p:ph type="sldNum" sz="quarter" idx="10"/>
          </p:nvPr>
        </p:nvSpPr>
        <p:spPr/>
        <p:txBody>
          <a:bodyPr/>
          <a:lstStyle/>
          <a:p>
            <a:pPr algn="r" defTabSz="914400">
              <a:buNone/>
            </a:pPr>
            <a:fld id="{5876B895-5FFE-434B-978E-B9447D6E27B9}" type="slidenum">
              <a:rPr lang="fr-BE" sz="1200" b="0" i="0" kern="1200">
                <a:solidFill>
                  <a:prstClr val="black"/>
                </a:solidFill>
                <a:latin typeface="Calibri"/>
                <a:ea typeface="+mn-ea"/>
                <a:cs typeface="+mn-cs"/>
              </a:rPr>
              <a:pPr algn="r" defTabSz="914400">
                <a:buNone/>
              </a:pPr>
              <a:t>27</a:t>
            </a:fld>
            <a:endParaRPr lang="en-US" sz="1200" kern="1200" dirty="0">
              <a:solidFill>
                <a:prstClr val="black"/>
              </a:solidFill>
              <a:latin typeface="Calibri"/>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fr-BE" sz="1200" b="0" i="0">
                <a:solidFill>
                  <a:schemeClr val="tx1"/>
                </a:solidFill>
                <a:latin typeface="Calibri"/>
                <a:ea typeface="+mn-ea"/>
                <a:cs typeface="+mn-cs"/>
              </a:rPr>
              <a:pPr algn="r" defTabSz="914400">
                <a:buNone/>
              </a:pPr>
              <a:t>28</a:t>
            </a:fld>
            <a:endParaRPr lang="en-US" dirty="0"/>
          </a:p>
        </p:txBody>
      </p:sp>
    </p:spTree>
    <p:extLst>
      <p:ext uri="{BB962C8B-B14F-4D97-AF65-F5344CB8AC3E}">
        <p14:creationId xmlns="" xmlns:p14="http://schemas.microsoft.com/office/powerpoint/2010/main" val="1171575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xfrm>
            <a:off x="361950" y="4416425"/>
            <a:ext cx="6096000" cy="4183063"/>
          </a:xfrm>
          <a:noFill/>
        </p:spPr>
        <p:txBody>
          <a:bodyPr wrap="square" numCol="1" anchor="t" anchorCtr="0" compatLnSpc="1">
            <a:prstTxWarp prst="textNoShape">
              <a:avLst/>
            </a:prstTxWarp>
            <a:noAutofit/>
          </a:bodyPr>
          <a:lstStyle/>
          <a:p>
            <a:pPr marL="0" algn="l" defTabSz="914400">
              <a:spcBef>
                <a:spcPct val="0"/>
              </a:spcBef>
              <a:buNone/>
            </a:pPr>
            <a:r>
              <a:rPr lang="fr-BE" sz="1200" b="0" i="0">
                <a:solidFill>
                  <a:schemeClr val="tx1"/>
                </a:solidFill>
                <a:latin typeface="Calibri"/>
                <a:ea typeface="+mn-ea"/>
                <a:cs typeface="+mn-cs"/>
              </a:rPr>
              <a:t>Os campus são construídos da mesma maneira há 50 anos, e o sistema de cada prédio tem sua própria rede. Redes para dados, voz, vídeo, relógios e campainhas, gerenciamento de energia, controles do prédio, paginação de sobrecarga etc. </a:t>
            </a:r>
          </a:p>
          <a:p>
            <a:pPr marL="457200" lvl="1" algn="l" defTabSz="914400">
              <a:spcBef>
                <a:spcPct val="0"/>
              </a:spcBef>
              <a:buNone/>
            </a:pPr>
            <a:r>
              <a:rPr lang="fr-BE" sz="1200" b="0" i="0">
                <a:solidFill>
                  <a:schemeClr val="tx1"/>
                </a:solidFill>
                <a:latin typeface="Calibri"/>
                <a:ea typeface="+mn-ea"/>
                <a:cs typeface="+mn-cs"/>
              </a:rPr>
              <a:t>As soluções Cisco Connected Learning convergem essas redes múltiplas em um ambiente que conecta sistemas de aprendizagem, criação, serviços e dados para aprimorar a pesquisa e a colaboração global, aumentar a segurança das informações, aprimorar os serviços aos alunos, permitir comunicações e colaboração em tempo real, melhorar o uso de energia e criar um campus ecológico e inteligente. </a:t>
            </a:r>
          </a:p>
          <a:p>
            <a:pPr marL="0" algn="l" defTabSz="914400">
              <a:spcBef>
                <a:spcPct val="0"/>
              </a:spcBef>
              <a:buNone/>
            </a:pPr>
            <a:r>
              <a:rPr lang="fr-BE" sz="1200" b="0" i="0">
                <a:solidFill>
                  <a:schemeClr val="tx1"/>
                </a:solidFill>
                <a:latin typeface="Calibri"/>
                <a:ea typeface="+mn-ea"/>
                <a:cs typeface="+mn-cs"/>
              </a:rPr>
              <a:t>Essas soluções avançadas podem transformar seu campus em um ambiente conectado de aprendizagem. Porém, para que ofereçam tal valor, essas soluções devem ser </a:t>
            </a:r>
            <a:r>
              <a:rPr lang="fr-BE" sz="1200" b="1" i="0">
                <a:solidFill>
                  <a:schemeClr val="tx1"/>
                </a:solidFill>
                <a:latin typeface="Calibri"/>
                <a:ea typeface="+mn-ea"/>
                <a:cs typeface="+mn-cs"/>
              </a:rPr>
              <a:t>implantadas de forma rápida, eficiente e com o mínimo de interrupções</a:t>
            </a:r>
            <a:r>
              <a:rPr lang="fr-BE" sz="1200" b="0" i="0">
                <a:solidFill>
                  <a:schemeClr val="tx1"/>
                </a:solidFill>
                <a:latin typeface="Calibri"/>
                <a:ea typeface="+mn-ea"/>
                <a:cs typeface="+mn-cs"/>
              </a:rPr>
              <a:t> para maximizar o retorno de seus investimentos e escalar os serviços de seu campus para o futuro. </a:t>
            </a:r>
          </a:p>
          <a:p>
            <a:pPr marL="0" algn="l" defTabSz="914400">
              <a:spcBef>
                <a:spcPct val="0"/>
              </a:spcBef>
              <a:buNone/>
            </a:pPr>
            <a:endParaRPr lang="en-US" dirty="0" smtClean="0"/>
          </a:p>
          <a:p>
            <a:pPr marL="0" algn="l" defTabSz="914400">
              <a:spcBef>
                <a:spcPct val="0"/>
              </a:spcBef>
              <a:buNone/>
            </a:pPr>
            <a:r>
              <a:rPr lang="fr-BE" sz="1200" b="0" i="0">
                <a:solidFill>
                  <a:schemeClr val="tx1"/>
                </a:solidFill>
                <a:latin typeface="Calibri"/>
                <a:ea typeface="+mn-ea"/>
                <a:cs typeface="+mn-cs"/>
              </a:rPr>
              <a:t>Os serviços Cisco e nossos parceiros são os especialistas nessas soluções avançadas e nos serviços de suporte necessários para a manutenção delas.</a:t>
            </a:r>
          </a:p>
          <a:p>
            <a:pPr marL="457200" lvl="1" algn="l" defTabSz="914400">
              <a:spcBef>
                <a:spcPct val="0"/>
              </a:spcBef>
              <a:buNone/>
            </a:pPr>
            <a:r>
              <a:rPr lang="fr-BE" sz="1200" b="0" i="0">
                <a:solidFill>
                  <a:schemeClr val="tx1"/>
                </a:solidFill>
                <a:latin typeface="Calibri"/>
                <a:ea typeface="+mn-ea"/>
                <a:cs typeface="+mn-cs"/>
              </a:rPr>
              <a:t>Trabalhando com organizações de ensino superior para </a:t>
            </a:r>
            <a:r>
              <a:rPr lang="fr-BE" sz="1200" b="1" i="0">
                <a:solidFill>
                  <a:schemeClr val="tx1"/>
                </a:solidFill>
                <a:latin typeface="Calibri"/>
                <a:ea typeface="+mn-ea"/>
                <a:cs typeface="+mn-cs"/>
              </a:rPr>
              <a:t>otimizar os processos, conter os custos</a:t>
            </a:r>
            <a:r>
              <a:rPr lang="fr-BE" sz="1200" b="0" i="0">
                <a:solidFill>
                  <a:schemeClr val="tx1"/>
                </a:solidFill>
                <a:latin typeface="Calibri"/>
                <a:ea typeface="+mn-ea"/>
                <a:cs typeface="+mn-cs"/>
              </a:rPr>
              <a:t> e possibilitar comunicações e interações em tempo real, os serviços da Cisco e de nossos parceiros podem ajudá-lo a planejar e criar experiências conectadas de aprendizagem que realmente façam jus ao século XXI. Ao contribuir para </a:t>
            </a:r>
            <a:r>
              <a:rPr lang="fr-BE" sz="1200" b="1" i="0">
                <a:solidFill>
                  <a:schemeClr val="tx1"/>
                </a:solidFill>
                <a:latin typeface="Calibri"/>
                <a:ea typeface="+mn-ea"/>
                <a:cs typeface="+mn-cs"/>
              </a:rPr>
              <a:t>otimizar os recursos existentes</a:t>
            </a:r>
            <a:r>
              <a:rPr lang="fr-BE" sz="1200" b="0" i="0">
                <a:solidFill>
                  <a:schemeClr val="tx1"/>
                </a:solidFill>
                <a:latin typeface="Calibri"/>
                <a:ea typeface="+mn-ea"/>
                <a:cs typeface="+mn-cs"/>
              </a:rPr>
              <a:t> e integrar novas tecnologias de forma rápida e perfeita, nós garantimos o acesso seguro e confiável aos dados e recursos para administradores, pesquisadores, funcionários, alunos e professores. </a:t>
            </a:r>
          </a:p>
          <a:p>
            <a:pPr marL="0" algn="l" defTabSz="914400">
              <a:spcBef>
                <a:spcPct val="0"/>
              </a:spcBef>
              <a:buNone/>
            </a:pPr>
            <a:r>
              <a:rPr lang="fr-BE" sz="1200" b="0" i="0">
                <a:solidFill>
                  <a:schemeClr val="tx1"/>
                </a:solidFill>
                <a:latin typeface="Calibri"/>
                <a:ea typeface="+mn-ea"/>
                <a:cs typeface="+mn-cs"/>
              </a:rPr>
              <a:t>www.cisco.com/go/educationservices</a:t>
            </a:r>
          </a:p>
          <a:p>
            <a:pPr marL="0" algn="l" defTabSz="914400">
              <a:spcBef>
                <a:spcPct val="0"/>
              </a:spcBef>
              <a:buNone/>
            </a:pPr>
            <a:endParaRPr lang="en-US" dirty="0" smtClean="0"/>
          </a:p>
        </p:txBody>
      </p:sp>
      <p:sp>
        <p:nvSpPr>
          <p:cNvPr id="1280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defTabSz="914400">
              <a:spcBef>
                <a:spcPct val="0"/>
              </a:spcBef>
              <a:spcAft>
                <a:spcPct val="0"/>
              </a:spcAft>
              <a:buNone/>
            </a:pPr>
            <a:fld id="{EBEE12F6-CFEB-4383-BE79-6C19672CC601}" type="slidenum">
              <a:rPr lang="fr-BE" sz="1200" b="0" i="0">
                <a:solidFill>
                  <a:schemeClr val="tx1"/>
                </a:solidFill>
                <a:latin typeface="Calibri"/>
                <a:ea typeface="+mn-ea"/>
                <a:cs typeface="+mn-cs"/>
              </a:rPr>
              <a:pPr algn="r" defTabSz="914400">
                <a:spcBef>
                  <a:spcPct val="0"/>
                </a:spcBef>
                <a:spcAft>
                  <a:spcPct val="0"/>
                </a:spcAft>
                <a:buNone/>
              </a:pPr>
              <a:t>29</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5876B895-5FFE-434B-978E-B9447D6E27B9}" type="slidenum">
              <a:rPr lang="fr-BE" sz="1200" b="0" i="0" kern="1200">
                <a:solidFill>
                  <a:prstClr val="black"/>
                </a:solidFill>
                <a:latin typeface="Calibri"/>
                <a:ea typeface="+mn-ea"/>
                <a:cs typeface="+mn-cs"/>
              </a:rPr>
              <a:pPr algn="r" defTabSz="914400">
                <a:buNone/>
              </a:pPr>
              <a:t>3</a:t>
            </a:fld>
            <a:endParaRPr lang="en-US" sz="1200" kern="1200" dirty="0">
              <a:solidFill>
                <a:prstClr val="black"/>
              </a:solidFill>
              <a:latin typeface="Calibri"/>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5876B895-5FFE-434B-978E-B9447D6E27B9}" type="slidenum">
              <a:rPr lang="fr-BE" sz="1200" b="0" i="0" kern="1200">
                <a:solidFill>
                  <a:prstClr val="black"/>
                </a:solidFill>
                <a:latin typeface="Calibri"/>
                <a:ea typeface="+mn-ea"/>
                <a:cs typeface="+mn-cs"/>
              </a:rPr>
              <a:pPr algn="r" defTabSz="914400">
                <a:buNone/>
              </a:pPr>
              <a:t>30</a:t>
            </a:fld>
            <a:endParaRPr lang="en-US" sz="1200" kern="1200" dirty="0">
              <a:solidFill>
                <a:prstClr val="black"/>
              </a:solidFill>
              <a:latin typeface="Calibri"/>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fr-BE" sz="1200" b="0" i="0">
                <a:solidFill>
                  <a:schemeClr val="tx1"/>
                </a:solidFill>
                <a:latin typeface="Calibri"/>
                <a:ea typeface="+mn-ea"/>
                <a:cs typeface="+mn-cs"/>
              </a:rPr>
              <a:pPr algn="r" defTabSz="914400">
                <a:buNone/>
              </a:pPr>
              <a:t>31</a:t>
            </a:fld>
            <a:endParaRPr lang="en-US" dirty="0"/>
          </a:p>
        </p:txBody>
      </p:sp>
    </p:spTree>
    <p:extLst>
      <p:ext uri="{BB962C8B-B14F-4D97-AF65-F5344CB8AC3E}">
        <p14:creationId xmlns="" xmlns:p14="http://schemas.microsoft.com/office/powerpoint/2010/main" val="1171575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xfrm>
            <a:off x="788988" y="236538"/>
            <a:ext cx="5335587" cy="4003675"/>
          </a:xfrm>
          <a:noFill/>
          <a:ln>
            <a:solidFill>
              <a:srgbClr val="000000"/>
            </a:solidFill>
            <a:miter lim="800000"/>
            <a:headEnd/>
            <a:tailEnd/>
          </a:ln>
        </p:spPr>
      </p:sp>
      <p:sp>
        <p:nvSpPr>
          <p:cNvPr id="1156099" name="Rectangle 3"/>
          <p:cNvSpPr>
            <a:spLocks noGrp="1" noChangeArrowheads="1"/>
          </p:cNvSpPr>
          <p:nvPr>
            <p:ph type="body" idx="1"/>
          </p:nvPr>
        </p:nvSpPr>
        <p:spPr>
          <a:xfrm>
            <a:off x="396875" y="4386263"/>
            <a:ext cx="5983288" cy="4251325"/>
          </a:xfrm>
        </p:spPr>
        <p:txBody>
          <a:bodyPr/>
          <a:lstStyle/>
          <a:p>
            <a:pPr marL="114300" indent="-114300" algn="l" defTabSz="814365">
              <a:lnSpc>
                <a:spcPct val="85000"/>
              </a:lnSpc>
              <a:spcBef>
                <a:spcPct val="40000"/>
              </a:spcBef>
              <a:spcAft>
                <a:spcPts val="0"/>
              </a:spcAft>
              <a:buNone/>
            </a:pPr>
            <a:r>
              <a:rPr lang="fr-BE" sz="1200" b="0" i="0">
                <a:solidFill>
                  <a:schemeClr val="tx1"/>
                </a:solidFill>
                <a:latin typeface="Calibri"/>
                <a:ea typeface="+mn-ea"/>
                <a:cs typeface="+mn-cs"/>
              </a:rPr>
              <a:t>Situação</a:t>
            </a:r>
          </a:p>
          <a:p>
            <a:pPr marL="114300" indent="-114300" algn="l" defTabSz="814365">
              <a:lnSpc>
                <a:spcPct val="85000"/>
              </a:lnSpc>
              <a:spcBef>
                <a:spcPct val="40000"/>
              </a:spcBef>
              <a:spcAft>
                <a:spcPts val="0"/>
              </a:spcAft>
              <a:buClr>
                <a:srgbClr val="1F497D"/>
              </a:buClr>
              <a:buFont typeface="Wingdings"/>
              <a:buChar char="§"/>
            </a:pPr>
            <a:r>
              <a:rPr lang="fr-BE" sz="1200" b="0" i="0">
                <a:solidFill>
                  <a:schemeClr val="tx1"/>
                </a:solidFill>
                <a:latin typeface="Calibri"/>
                <a:ea typeface="+mn-ea"/>
                <a:cs typeface="+mn-cs"/>
              </a:rPr>
              <a:t>Ciclos de vida curtos para computadores desktop, gerenciamento difícil do ambiente de aplicativos de desktop e grandes despesas operacionais</a:t>
            </a:r>
          </a:p>
          <a:p>
            <a:pPr marL="114300" indent="-114300" algn="l" defTabSz="814365">
              <a:lnSpc>
                <a:spcPct val="85000"/>
              </a:lnSpc>
              <a:spcBef>
                <a:spcPct val="40000"/>
              </a:spcBef>
              <a:spcAft>
                <a:spcPts val="0"/>
              </a:spcAft>
              <a:buClr>
                <a:srgbClr val="1F497D"/>
              </a:buClr>
              <a:buFont typeface="Wingdings"/>
              <a:buChar char="§"/>
            </a:pPr>
            <a:r>
              <a:rPr lang="fr-BE" sz="1200" b="0" i="0">
                <a:solidFill>
                  <a:schemeClr val="tx1"/>
                </a:solidFill>
                <a:latin typeface="Calibri"/>
                <a:ea typeface="+mn-ea"/>
                <a:cs typeface="+mn-cs"/>
              </a:rPr>
              <a:t>Incapacidade de atender a solicitações específicas e em tempo real dos usuários, professores, alunos e reitores da faculdade com relação a aplicativos de software</a:t>
            </a:r>
          </a:p>
          <a:p>
            <a:pPr marL="114300" indent="-114300" algn="l" defTabSz="814365">
              <a:lnSpc>
                <a:spcPct val="85000"/>
              </a:lnSpc>
              <a:spcBef>
                <a:spcPct val="40000"/>
              </a:spcBef>
              <a:spcAft>
                <a:spcPts val="0"/>
              </a:spcAft>
              <a:buClr>
                <a:srgbClr val="1F497D"/>
              </a:buClr>
              <a:buFont typeface="Wingdings"/>
              <a:buChar char="§"/>
            </a:pPr>
            <a:r>
              <a:rPr lang="fr-BE" sz="1200" b="0" i="0">
                <a:solidFill>
                  <a:schemeClr val="tx1"/>
                </a:solidFill>
                <a:latin typeface="Calibri"/>
                <a:ea typeface="+mn-ea"/>
                <a:cs typeface="+mn-cs"/>
              </a:rPr>
              <a:t>Falta de conexão entre desktops, aplicativos e dados no data center</a:t>
            </a:r>
          </a:p>
          <a:p>
            <a:pPr marL="0" algn="l" defTabSz="914400">
              <a:spcBef>
                <a:spcPts val="0"/>
              </a:spcBef>
              <a:spcAft>
                <a:spcPts val="0"/>
              </a:spcAft>
              <a:buNone/>
            </a:pPr>
            <a:endParaRPr lang="en-US" dirty="0" smtClean="0"/>
          </a:p>
          <a:p>
            <a:pPr marL="0" algn="l" defTabSz="914400">
              <a:spcBef>
                <a:spcPts val="0"/>
              </a:spcBef>
              <a:spcAft>
                <a:spcPts val="0"/>
              </a:spcAft>
              <a:buNone/>
            </a:pPr>
            <a:r>
              <a:rPr lang="fr-BE" sz="1200" b="0" i="0">
                <a:solidFill>
                  <a:schemeClr val="tx1"/>
                </a:solidFill>
                <a:latin typeface="Calibri"/>
                <a:ea typeface="+mn-ea"/>
                <a:cs typeface="+mn-cs"/>
              </a:rPr>
              <a:t>Solução</a:t>
            </a:r>
          </a:p>
          <a:p>
            <a:pPr marL="114300" indent="-114300" algn="l" defTabSz="814365">
              <a:lnSpc>
                <a:spcPct val="85000"/>
              </a:lnSpc>
              <a:spcBef>
                <a:spcPct val="40000"/>
              </a:spcBef>
              <a:spcAft>
                <a:spcPts val="0"/>
              </a:spcAft>
              <a:buClr>
                <a:srgbClr val="1F497D"/>
              </a:buClr>
              <a:buFont typeface="Wingdings"/>
              <a:buChar char="§"/>
            </a:pPr>
            <a:r>
              <a:rPr lang="fr-BE" sz="1200" b="0" i="0">
                <a:solidFill>
                  <a:schemeClr val="tx1"/>
                </a:solidFill>
                <a:latin typeface="Calibri"/>
                <a:ea typeface="+mn-ea"/>
                <a:cs typeface="+mn-cs"/>
              </a:rPr>
              <a:t>Implemente um moderno Cisco Unified Computing System com tecnologia otimizada para o VMware e os desktops virtuais</a:t>
            </a:r>
          </a:p>
          <a:p>
            <a:pPr marL="114300" indent="-114300" algn="l" defTabSz="814365">
              <a:lnSpc>
                <a:spcPct val="85000"/>
              </a:lnSpc>
              <a:spcBef>
                <a:spcPct val="40000"/>
              </a:spcBef>
              <a:spcAft>
                <a:spcPts val="0"/>
              </a:spcAft>
              <a:buClr>
                <a:srgbClr val="1F497D"/>
              </a:buClr>
              <a:buFont typeface="Wingdings"/>
              <a:buChar char="§"/>
            </a:pPr>
            <a:r>
              <a:rPr lang="fr-BE" sz="1200" b="0" i="0">
                <a:solidFill>
                  <a:schemeClr val="tx1"/>
                </a:solidFill>
                <a:latin typeface="Calibri"/>
                <a:ea typeface="+mn-ea"/>
                <a:cs typeface="+mn-cs"/>
              </a:rPr>
              <a:t>Permita o gerenciamento do servidor a partir de uma única tela usando o sistema de computação unificada</a:t>
            </a:r>
          </a:p>
          <a:p>
            <a:pPr marL="0" algn="l" defTabSz="914400">
              <a:spcBef>
                <a:spcPts val="0"/>
              </a:spcBef>
              <a:spcAft>
                <a:spcPts val="0"/>
              </a:spcAft>
              <a:buNone/>
            </a:pPr>
            <a:endParaRPr lang="en-US" dirty="0" smtClean="0"/>
          </a:p>
          <a:p>
            <a:pPr marL="0" algn="l" defTabSz="914400">
              <a:spcBef>
                <a:spcPts val="0"/>
              </a:spcBef>
              <a:spcAft>
                <a:spcPts val="0"/>
              </a:spcAft>
              <a:buNone/>
            </a:pPr>
            <a:r>
              <a:rPr lang="fr-BE" sz="1200" b="0" i="0">
                <a:solidFill>
                  <a:schemeClr val="tx1"/>
                </a:solidFill>
                <a:latin typeface="Calibri"/>
                <a:ea typeface="+mn-ea"/>
                <a:cs typeface="+mn-cs"/>
              </a:rPr>
              <a:t>Resultados</a:t>
            </a:r>
          </a:p>
          <a:p>
            <a:pPr marL="114300" indent="-114300" algn="l" defTabSz="814365">
              <a:lnSpc>
                <a:spcPct val="85000"/>
              </a:lnSpc>
              <a:spcBef>
                <a:spcPct val="40000"/>
              </a:spcBef>
              <a:spcAft>
                <a:spcPts val="0"/>
              </a:spcAft>
              <a:buClr>
                <a:srgbClr val="1F497D"/>
              </a:buClr>
              <a:buFont typeface="Wingdings"/>
              <a:buChar char="§"/>
            </a:pPr>
            <a:r>
              <a:rPr lang="fr-BE" sz="1200" b="0" i="0">
                <a:solidFill>
                  <a:schemeClr val="tx1"/>
                </a:solidFill>
                <a:latin typeface="Calibri"/>
                <a:ea typeface="+mn-ea"/>
                <a:cs typeface="+mn-cs"/>
              </a:rPr>
              <a:t>Capacidade de implantar aplicativos de software e requisitos comerciais específicos em qualquer departamento educativo ou administrativo, sob demanda</a:t>
            </a:r>
          </a:p>
          <a:p>
            <a:pPr marL="114300" indent="-114300" algn="l" defTabSz="814365">
              <a:lnSpc>
                <a:spcPct val="85000"/>
              </a:lnSpc>
              <a:spcBef>
                <a:spcPct val="40000"/>
              </a:spcBef>
              <a:spcAft>
                <a:spcPts val="0"/>
              </a:spcAft>
              <a:buClr>
                <a:srgbClr val="1F497D"/>
              </a:buClr>
              <a:buFont typeface="Wingdings"/>
              <a:buChar char="§"/>
            </a:pPr>
            <a:r>
              <a:rPr lang="fr-BE" sz="1200" b="0" i="0">
                <a:solidFill>
                  <a:schemeClr val="tx1"/>
                </a:solidFill>
                <a:latin typeface="Calibri"/>
                <a:ea typeface="+mn-ea"/>
                <a:cs typeface="+mn-cs"/>
              </a:rPr>
              <a:t>Tempos de resposta menores para alunos e professores, contribuindo para o cumprimento das necessidades educativas e administrativas</a:t>
            </a:r>
          </a:p>
          <a:p>
            <a:pPr marL="114300" indent="-114300" algn="l" defTabSz="814365">
              <a:lnSpc>
                <a:spcPct val="85000"/>
              </a:lnSpc>
              <a:spcBef>
                <a:spcPct val="40000"/>
              </a:spcBef>
              <a:spcAft>
                <a:spcPts val="0"/>
              </a:spcAft>
              <a:buClr>
                <a:srgbClr val="1F497D"/>
              </a:buClr>
              <a:buFont typeface="Wingdings"/>
              <a:buChar char="§"/>
            </a:pPr>
            <a:r>
              <a:rPr lang="fr-BE" sz="1200" b="0" i="0">
                <a:solidFill>
                  <a:schemeClr val="tx1"/>
                </a:solidFill>
                <a:latin typeface="Calibri"/>
                <a:ea typeface="+mn-ea"/>
                <a:cs typeface="+mn-cs"/>
              </a:rPr>
              <a:t>Conversão das máquinas do laboratório para desktops virtuais, queda nas despesas operacionais e prolongamento do ciclo de vida do desktop</a:t>
            </a:r>
          </a:p>
          <a:p>
            <a:pPr marL="0" algn="l" defTabSz="914400">
              <a:spcBef>
                <a:spcPts val="0"/>
              </a:spcBef>
              <a:spcAft>
                <a:spcPts val="0"/>
              </a:spcAft>
              <a:buNone/>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xfrm>
            <a:off x="788988" y="236538"/>
            <a:ext cx="5335587" cy="4003675"/>
          </a:xfrm>
          <a:noFill/>
          <a:ln>
            <a:solidFill>
              <a:srgbClr val="000000"/>
            </a:solidFill>
            <a:miter lim="800000"/>
            <a:headEnd/>
            <a:tailEnd/>
          </a:ln>
        </p:spPr>
      </p:sp>
      <p:sp>
        <p:nvSpPr>
          <p:cNvPr id="1156099" name="Rectangle 3"/>
          <p:cNvSpPr>
            <a:spLocks noGrp="1" noChangeArrowheads="1"/>
          </p:cNvSpPr>
          <p:nvPr>
            <p:ph type="body" idx="1"/>
          </p:nvPr>
        </p:nvSpPr>
        <p:spPr>
          <a:xfrm>
            <a:off x="396875" y="4386263"/>
            <a:ext cx="5983288" cy="4251325"/>
          </a:xfrm>
        </p:spPr>
        <p:txBody>
          <a:bodyPr/>
          <a:lstStyle/>
          <a:p>
            <a:pPr marL="114300" indent="-114300" algn="l" defTabSz="814365">
              <a:lnSpc>
                <a:spcPct val="85000"/>
              </a:lnSpc>
              <a:spcBef>
                <a:spcPct val="40000"/>
              </a:spcBef>
              <a:spcAft>
                <a:spcPts val="0"/>
              </a:spcAft>
              <a:buNone/>
            </a:pPr>
            <a:r>
              <a:rPr lang="fr-BE" sz="1200" b="0" i="0">
                <a:solidFill>
                  <a:schemeClr val="tx1"/>
                </a:solidFill>
                <a:latin typeface="Calibri"/>
                <a:ea typeface="+mn-ea"/>
                <a:cs typeface="+mn-cs"/>
              </a:rPr>
              <a:t>Situação</a:t>
            </a:r>
          </a:p>
          <a:p>
            <a:pPr marL="114300" indent="-114300" algn="l" defTabSz="814365">
              <a:lnSpc>
                <a:spcPct val="85000"/>
              </a:lnSpc>
              <a:spcBef>
                <a:spcPct val="40000"/>
              </a:spcBef>
              <a:spcAft>
                <a:spcPts val="0"/>
              </a:spcAft>
              <a:buClr>
                <a:srgbClr val="1F497D"/>
              </a:buClr>
              <a:buFont typeface="Wingdings"/>
              <a:buChar char="§"/>
            </a:pPr>
            <a:r>
              <a:rPr lang="fr-BE" sz="1200" b="0" i="0">
                <a:solidFill>
                  <a:schemeClr val="tx1"/>
                </a:solidFill>
                <a:latin typeface="Calibri"/>
                <a:ea typeface="+mn-ea"/>
                <a:cs typeface="+mn-cs"/>
              </a:rPr>
              <a:t>Ciclos de vida curtos para computadores desktop, gerenciamento difícil do ambiente de aplicativos de desktop e grandes despesas operacionais</a:t>
            </a:r>
          </a:p>
          <a:p>
            <a:pPr marL="114300" indent="-114300" algn="l" defTabSz="814365">
              <a:lnSpc>
                <a:spcPct val="85000"/>
              </a:lnSpc>
              <a:spcBef>
                <a:spcPct val="40000"/>
              </a:spcBef>
              <a:spcAft>
                <a:spcPts val="0"/>
              </a:spcAft>
              <a:buClr>
                <a:srgbClr val="1F497D"/>
              </a:buClr>
              <a:buFont typeface="Wingdings"/>
              <a:buChar char="§"/>
            </a:pPr>
            <a:r>
              <a:rPr lang="fr-BE" sz="1200" b="0" i="0">
                <a:solidFill>
                  <a:schemeClr val="tx1"/>
                </a:solidFill>
                <a:latin typeface="Calibri"/>
                <a:ea typeface="+mn-ea"/>
                <a:cs typeface="+mn-cs"/>
              </a:rPr>
              <a:t>Incapacidade de atender a solicitações específicas e em tempo real dos usuários, professores, alunos e reitores da faculdade com relação a aplicativos de software</a:t>
            </a:r>
          </a:p>
          <a:p>
            <a:pPr marL="114300" indent="-114300" algn="l" defTabSz="814365">
              <a:lnSpc>
                <a:spcPct val="85000"/>
              </a:lnSpc>
              <a:spcBef>
                <a:spcPct val="40000"/>
              </a:spcBef>
              <a:spcAft>
                <a:spcPts val="0"/>
              </a:spcAft>
              <a:buClr>
                <a:srgbClr val="1F497D"/>
              </a:buClr>
              <a:buFont typeface="Wingdings"/>
              <a:buChar char="§"/>
            </a:pPr>
            <a:r>
              <a:rPr lang="fr-BE" sz="1200" b="0" i="0">
                <a:solidFill>
                  <a:schemeClr val="tx1"/>
                </a:solidFill>
                <a:latin typeface="Calibri"/>
                <a:ea typeface="+mn-ea"/>
                <a:cs typeface="+mn-cs"/>
              </a:rPr>
              <a:t>Falta de conexão entre desktops, aplicativos e dados no data center</a:t>
            </a:r>
          </a:p>
          <a:p>
            <a:pPr marL="0" algn="l" defTabSz="914400">
              <a:spcBef>
                <a:spcPts val="0"/>
              </a:spcBef>
              <a:spcAft>
                <a:spcPts val="0"/>
              </a:spcAft>
              <a:buNone/>
            </a:pPr>
            <a:endParaRPr lang="en-US" dirty="0" smtClean="0"/>
          </a:p>
          <a:p>
            <a:pPr marL="0" algn="l" defTabSz="914400">
              <a:spcBef>
                <a:spcPts val="0"/>
              </a:spcBef>
              <a:spcAft>
                <a:spcPts val="0"/>
              </a:spcAft>
              <a:buNone/>
            </a:pPr>
            <a:r>
              <a:rPr lang="fr-BE" sz="1200" b="0" i="0">
                <a:solidFill>
                  <a:schemeClr val="tx1"/>
                </a:solidFill>
                <a:latin typeface="Calibri"/>
                <a:ea typeface="+mn-ea"/>
                <a:cs typeface="+mn-cs"/>
              </a:rPr>
              <a:t>Solução</a:t>
            </a:r>
          </a:p>
          <a:p>
            <a:pPr marL="114300" indent="-114300" algn="l" defTabSz="814365">
              <a:lnSpc>
                <a:spcPct val="85000"/>
              </a:lnSpc>
              <a:spcBef>
                <a:spcPct val="40000"/>
              </a:spcBef>
              <a:spcAft>
                <a:spcPts val="0"/>
              </a:spcAft>
              <a:buClr>
                <a:srgbClr val="1F497D"/>
              </a:buClr>
              <a:buFont typeface="Wingdings"/>
              <a:buChar char="§"/>
            </a:pPr>
            <a:r>
              <a:rPr lang="fr-BE" sz="1200" b="0" i="0">
                <a:solidFill>
                  <a:schemeClr val="tx1"/>
                </a:solidFill>
                <a:latin typeface="Calibri"/>
                <a:ea typeface="+mn-ea"/>
                <a:cs typeface="+mn-cs"/>
              </a:rPr>
              <a:t>Implemente um moderno Cisco Unified Computing System com tecnologia otimizada para o VMware e os desktops virtuais</a:t>
            </a:r>
          </a:p>
          <a:p>
            <a:pPr marL="114300" indent="-114300" algn="l" defTabSz="814365">
              <a:lnSpc>
                <a:spcPct val="85000"/>
              </a:lnSpc>
              <a:spcBef>
                <a:spcPct val="40000"/>
              </a:spcBef>
              <a:spcAft>
                <a:spcPts val="0"/>
              </a:spcAft>
              <a:buClr>
                <a:srgbClr val="1F497D"/>
              </a:buClr>
              <a:buFont typeface="Wingdings"/>
              <a:buChar char="§"/>
            </a:pPr>
            <a:r>
              <a:rPr lang="fr-BE" sz="1200" b="0" i="0">
                <a:solidFill>
                  <a:schemeClr val="tx1"/>
                </a:solidFill>
                <a:latin typeface="Calibri"/>
                <a:ea typeface="+mn-ea"/>
                <a:cs typeface="+mn-cs"/>
              </a:rPr>
              <a:t>Permita o gerenciamento do servidor a partir de uma única tela usando o sistema de computação unificada</a:t>
            </a:r>
          </a:p>
          <a:p>
            <a:pPr marL="0" algn="l" defTabSz="914400">
              <a:spcBef>
                <a:spcPts val="0"/>
              </a:spcBef>
              <a:spcAft>
                <a:spcPts val="0"/>
              </a:spcAft>
              <a:buNone/>
            </a:pPr>
            <a:endParaRPr lang="en-US" dirty="0" smtClean="0"/>
          </a:p>
          <a:p>
            <a:pPr marL="0" algn="l" defTabSz="914400">
              <a:spcBef>
                <a:spcPts val="0"/>
              </a:spcBef>
              <a:spcAft>
                <a:spcPts val="0"/>
              </a:spcAft>
              <a:buNone/>
            </a:pPr>
            <a:r>
              <a:rPr lang="fr-BE" sz="1200" b="0" i="0">
                <a:solidFill>
                  <a:schemeClr val="tx1"/>
                </a:solidFill>
                <a:latin typeface="Calibri"/>
                <a:ea typeface="+mn-ea"/>
                <a:cs typeface="+mn-cs"/>
              </a:rPr>
              <a:t>Resultados</a:t>
            </a:r>
          </a:p>
          <a:p>
            <a:pPr marL="114300" indent="-114300" algn="l" defTabSz="814365">
              <a:lnSpc>
                <a:spcPct val="85000"/>
              </a:lnSpc>
              <a:spcBef>
                <a:spcPct val="40000"/>
              </a:spcBef>
              <a:spcAft>
                <a:spcPts val="0"/>
              </a:spcAft>
              <a:buClr>
                <a:srgbClr val="1F497D"/>
              </a:buClr>
              <a:buFont typeface="Wingdings"/>
              <a:buChar char="§"/>
            </a:pPr>
            <a:r>
              <a:rPr lang="fr-BE" sz="1200" b="0" i="0">
                <a:solidFill>
                  <a:schemeClr val="tx1"/>
                </a:solidFill>
                <a:latin typeface="Calibri"/>
                <a:ea typeface="+mn-ea"/>
                <a:cs typeface="+mn-cs"/>
              </a:rPr>
              <a:t>Capacidade de implantar aplicativos de software e requisitos comerciais específicos em qualquer departamento educativo ou administrativo, sob demanda</a:t>
            </a:r>
          </a:p>
          <a:p>
            <a:pPr marL="114300" indent="-114300" algn="l" defTabSz="814365">
              <a:lnSpc>
                <a:spcPct val="85000"/>
              </a:lnSpc>
              <a:spcBef>
                <a:spcPct val="40000"/>
              </a:spcBef>
              <a:spcAft>
                <a:spcPts val="0"/>
              </a:spcAft>
              <a:buClr>
                <a:srgbClr val="1F497D"/>
              </a:buClr>
              <a:buFont typeface="Wingdings"/>
              <a:buChar char="§"/>
            </a:pPr>
            <a:r>
              <a:rPr lang="fr-BE" sz="1200" b="0" i="0">
                <a:solidFill>
                  <a:schemeClr val="tx1"/>
                </a:solidFill>
                <a:latin typeface="Calibri"/>
                <a:ea typeface="+mn-ea"/>
                <a:cs typeface="+mn-cs"/>
              </a:rPr>
              <a:t>Tempos de resposta menores para alunos e professores, contribuindo para o cumprimento das necessidades educativas e administrativas</a:t>
            </a:r>
          </a:p>
          <a:p>
            <a:pPr marL="114300" indent="-114300" algn="l" defTabSz="814365">
              <a:lnSpc>
                <a:spcPct val="85000"/>
              </a:lnSpc>
              <a:spcBef>
                <a:spcPct val="40000"/>
              </a:spcBef>
              <a:spcAft>
                <a:spcPts val="0"/>
              </a:spcAft>
              <a:buClr>
                <a:srgbClr val="1F497D"/>
              </a:buClr>
              <a:buFont typeface="Wingdings"/>
              <a:buChar char="§"/>
            </a:pPr>
            <a:r>
              <a:rPr lang="fr-BE" sz="1200" b="0" i="0">
                <a:solidFill>
                  <a:schemeClr val="tx1"/>
                </a:solidFill>
                <a:latin typeface="Calibri"/>
                <a:ea typeface="+mn-ea"/>
                <a:cs typeface="+mn-cs"/>
              </a:rPr>
              <a:t>Conversão das máquinas do laboratório para desktops virtuais, queda nas despesas operacionais e prolongamento do ciclo de vida do desktop</a:t>
            </a:r>
          </a:p>
          <a:p>
            <a:pPr marL="0" algn="l" defTabSz="914400">
              <a:spcBef>
                <a:spcPts val="0"/>
              </a:spcBef>
              <a:spcAft>
                <a:spcPts val="0"/>
              </a:spcAft>
              <a:buNone/>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fr-BE" sz="1200" b="0" i="0">
                <a:solidFill>
                  <a:schemeClr val="tx1"/>
                </a:solidFill>
                <a:latin typeface="Calibri"/>
                <a:ea typeface="+mn-ea"/>
                <a:cs typeface="+mn-cs"/>
              </a:rPr>
              <a:pPr algn="r" defTabSz="914400">
                <a:buNone/>
              </a:pPr>
              <a:t>34</a:t>
            </a:fld>
            <a:endParaRPr lang="en-US" dirty="0"/>
          </a:p>
        </p:txBody>
      </p:sp>
    </p:spTree>
    <p:extLst>
      <p:ext uri="{BB962C8B-B14F-4D97-AF65-F5344CB8AC3E}">
        <p14:creationId xmlns="" xmlns:p14="http://schemas.microsoft.com/office/powerpoint/2010/main" val="11715750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1" y="4416425"/>
            <a:ext cx="6629400" cy="4183063"/>
          </a:xfrm>
        </p:spPr>
        <p:txBody>
          <a:bodyPr>
            <a:noAutofit/>
          </a:bodyPr>
          <a:lstStyle/>
          <a:p>
            <a:pPr marL="0" algn="l" defTabSz="914400">
              <a:lnSpc>
                <a:spcPts val="1000"/>
              </a:lnSpc>
              <a:buNone/>
            </a:pPr>
            <a:r>
              <a:rPr lang="fr-BE" sz="1000" b="0" i="0">
                <a:solidFill>
                  <a:schemeClr val="tx1"/>
                </a:solidFill>
                <a:latin typeface="Calibri"/>
                <a:ea typeface="+mn-ea"/>
                <a:cs typeface="+mn-cs"/>
              </a:rPr>
              <a:t>A calculadora de ROI estará disponível…</a:t>
            </a:r>
          </a:p>
          <a:p>
            <a:pPr marL="0" algn="l" defTabSz="914400">
              <a:lnSpc>
                <a:spcPts val="300"/>
              </a:lnSpc>
              <a:buNone/>
            </a:pPr>
            <a:endParaRPr lang="en-US" sz="1000" dirty="0" smtClean="0"/>
          </a:p>
          <a:p>
            <a:pPr marL="0" algn="l" defTabSz="914400">
              <a:lnSpc>
                <a:spcPts val="1000"/>
              </a:lnSpc>
              <a:buNone/>
            </a:pPr>
            <a:r>
              <a:rPr lang="fr-BE" sz="1000" b="0" i="0">
                <a:solidFill>
                  <a:schemeClr val="tx1"/>
                </a:solidFill>
                <a:latin typeface="Calibri"/>
                <a:ea typeface="+mn-ea"/>
                <a:cs typeface="+mn-cs"/>
              </a:rPr>
              <a:t>Quem é o comprador típico? Há diversos</a:t>
            </a:r>
            <a:r>
              <a:rPr lang="fr-BE" sz="1000" b="0" i="0" baseline="0">
                <a:solidFill>
                  <a:schemeClr val="tx1"/>
                </a:solidFill>
                <a:latin typeface="Calibri"/>
                <a:ea typeface="+mn-ea"/>
                <a:cs typeface="+mn-cs"/>
              </a:rPr>
              <a:t> centros de compra, pessoas preocupadas com voz e comunicações unificadas, pessoas preocupadas com a rede, pessoas concentradas no DC, pessoas concentradas nos desktops….</a:t>
            </a:r>
          </a:p>
          <a:p>
            <a:pPr marL="0" algn="l" defTabSz="914400">
              <a:lnSpc>
                <a:spcPts val="300"/>
              </a:lnSpc>
              <a:buNone/>
            </a:pPr>
            <a:endParaRPr lang="en-US" sz="1000" baseline="0" dirty="0" smtClean="0"/>
          </a:p>
          <a:p>
            <a:pPr marL="0" algn="l" defTabSz="914400">
              <a:lnSpc>
                <a:spcPts val="1000"/>
              </a:lnSpc>
              <a:buNone/>
            </a:pPr>
            <a:r>
              <a:rPr lang="fr-BE" sz="1000" b="0" i="0" baseline="0">
                <a:solidFill>
                  <a:schemeClr val="tx1"/>
                </a:solidFill>
                <a:latin typeface="Calibri"/>
                <a:ea typeface="+mn-ea"/>
                <a:cs typeface="+mn-cs"/>
              </a:rPr>
              <a:t>Os clientes estão começando a acordar… a maioria está trilhando esse caminho… cerca de 25% dos clientes vai conduzir de 25 a 50% de seus desktops nessa direção!  Todas as organizações estão reestruturando suas empresas para lidar com essa nova abordagem de VXI… exigida pelo CIO… analisando a tecnologia, sobre o processo e sobre as pessoas.</a:t>
            </a:r>
          </a:p>
          <a:p>
            <a:pPr marL="0" algn="l" defTabSz="914400">
              <a:lnSpc>
                <a:spcPts val="300"/>
              </a:lnSpc>
              <a:buNone/>
            </a:pPr>
            <a:endParaRPr lang="en-US" sz="1000" baseline="0" dirty="0" smtClean="0"/>
          </a:p>
          <a:p>
            <a:pPr marL="0" algn="l" defTabSz="914400">
              <a:lnSpc>
                <a:spcPts val="1000"/>
              </a:lnSpc>
              <a:buNone/>
            </a:pPr>
            <a:r>
              <a:rPr lang="fr-BE" sz="1000" b="0" i="0" baseline="0">
                <a:solidFill>
                  <a:schemeClr val="tx1"/>
                </a:solidFill>
                <a:latin typeface="Calibri"/>
                <a:ea typeface="+mn-ea"/>
                <a:cs typeface="+mn-cs"/>
              </a:rPr>
              <a:t>Mais de 80% de nossos clientes… estão considerando a virtualização nesse ambiente. Alguns motivadores importantes:</a:t>
            </a:r>
          </a:p>
          <a:p>
            <a:pPr marL="457200" lvl="1" algn="l" defTabSz="914400">
              <a:lnSpc>
                <a:spcPts val="1000"/>
              </a:lnSpc>
              <a:buNone/>
            </a:pPr>
            <a:r>
              <a:rPr lang="fr-BE" sz="1000" b="0" i="0" baseline="0">
                <a:solidFill>
                  <a:schemeClr val="tx1"/>
                </a:solidFill>
                <a:latin typeface="Calibri"/>
                <a:ea typeface="+mn-ea"/>
                <a:cs typeface="+mn-cs"/>
              </a:rPr>
              <a:t>Migração para o Windows 7.</a:t>
            </a:r>
          </a:p>
          <a:p>
            <a:pPr marL="457200" lvl="1" algn="l" defTabSz="914400">
              <a:lnSpc>
                <a:spcPts val="1000"/>
              </a:lnSpc>
              <a:buNone/>
            </a:pPr>
            <a:r>
              <a:rPr lang="fr-BE" sz="1000" b="0" i="0" baseline="0">
                <a:solidFill>
                  <a:schemeClr val="tx1"/>
                </a:solidFill>
                <a:latin typeface="Calibri"/>
                <a:ea typeface="+mn-ea"/>
                <a:cs typeface="+mn-cs"/>
              </a:rPr>
              <a:t>Trabalhadores terceirizados (centrais de atendimento)</a:t>
            </a:r>
          </a:p>
          <a:p>
            <a:pPr marL="457200" lvl="1" algn="l" defTabSz="914400">
              <a:lnSpc>
                <a:spcPts val="1000"/>
              </a:lnSpc>
              <a:buNone/>
            </a:pPr>
            <a:r>
              <a:rPr lang="fr-BE" sz="1000" b="0" i="0" baseline="0">
                <a:solidFill>
                  <a:schemeClr val="tx1"/>
                </a:solidFill>
                <a:latin typeface="Calibri"/>
                <a:ea typeface="+mn-ea"/>
                <a:cs typeface="+mn-cs"/>
              </a:rPr>
              <a:t>Novas oportunidades para um servidor</a:t>
            </a:r>
          </a:p>
          <a:p>
            <a:pPr marL="457200" lvl="1" algn="l" defTabSz="914400">
              <a:lnSpc>
                <a:spcPts val="1000"/>
              </a:lnSpc>
              <a:buNone/>
            </a:pPr>
            <a:r>
              <a:rPr lang="fr-BE" sz="1000" b="0" i="0" baseline="0">
                <a:solidFill>
                  <a:schemeClr val="tx1"/>
                </a:solidFill>
                <a:latin typeface="Calibri"/>
                <a:ea typeface="+mn-ea"/>
                <a:cs typeface="+mn-cs"/>
              </a:rPr>
              <a:t>Em um ciclo de atualização de DC, faça parceria com seus colegas de DC</a:t>
            </a:r>
          </a:p>
          <a:p>
            <a:pPr marL="457200" lvl="1" algn="l" defTabSz="914400">
              <a:lnSpc>
                <a:spcPts val="300"/>
              </a:lnSpc>
              <a:buNone/>
            </a:pPr>
            <a:endParaRPr lang="en-US" sz="1000" baseline="0" dirty="0" smtClean="0"/>
          </a:p>
          <a:p>
            <a:pPr marL="457200" lvl="1" algn="l" defTabSz="914400">
              <a:lnSpc>
                <a:spcPts val="1000"/>
              </a:lnSpc>
              <a:buNone/>
            </a:pPr>
            <a:r>
              <a:rPr lang="fr-BE" sz="1000" b="0" i="0" baseline="0">
                <a:solidFill>
                  <a:schemeClr val="tx1"/>
                </a:solidFill>
                <a:latin typeface="Calibri"/>
                <a:ea typeface="+mn-ea"/>
                <a:cs typeface="+mn-cs"/>
              </a:rPr>
              <a:t>VMworld: analista se surpreende com a quantidade de clientes que tentavam unificar o UC e o DV. A parceria com UC e DV e os ciclos de atualização seguem juntos. A Cisco está em uma posição perfeita para fazer isso.</a:t>
            </a:r>
          </a:p>
          <a:p>
            <a:pPr marL="457200" lvl="1" algn="l" defTabSz="914400">
              <a:lnSpc>
                <a:spcPts val="300"/>
              </a:lnSpc>
              <a:buNone/>
            </a:pPr>
            <a:endParaRPr lang="en-US" sz="1000" baseline="0" dirty="0" smtClean="0"/>
          </a:p>
          <a:p>
            <a:pPr marL="457200" lvl="1" algn="l" defTabSz="914400">
              <a:lnSpc>
                <a:spcPts val="1000"/>
              </a:lnSpc>
              <a:buNone/>
            </a:pPr>
            <a:r>
              <a:rPr lang="fr-BE" sz="1000" b="0" i="0" baseline="0">
                <a:solidFill>
                  <a:schemeClr val="tx1"/>
                </a:solidFill>
                <a:latin typeface="Calibri"/>
                <a:ea typeface="+mn-ea"/>
                <a:cs typeface="+mn-cs"/>
              </a:rPr>
              <a:t>Use o screenpop em um desktop, a diferença técnica não é tão grande. Máquina virtual em DC, em execução como seu PC. Conexões iguais às feitas da maneira normal. O usuário vê no monitor… e é capaz de ter os aplicativos UC virtualizados no DC, mas localmente ele opera através do CPI que controla o telefone</a:t>
            </a:r>
          </a:p>
          <a:p>
            <a:pPr marL="457200" lvl="1" algn="l" defTabSz="914400">
              <a:lnSpc>
                <a:spcPts val="300"/>
              </a:lnSpc>
              <a:buNone/>
            </a:pPr>
            <a:endParaRPr lang="en-US" sz="1000" baseline="0" dirty="0" smtClean="0"/>
          </a:p>
          <a:p>
            <a:pPr marL="457200" lvl="1" algn="l" defTabSz="914400">
              <a:lnSpc>
                <a:spcPts val="1000"/>
              </a:lnSpc>
              <a:buNone/>
            </a:pPr>
            <a:r>
              <a:rPr lang="fr-BE" sz="1000" b="0" i="0" baseline="0">
                <a:solidFill>
                  <a:schemeClr val="tx1"/>
                </a:solidFill>
                <a:latin typeface="Calibri"/>
                <a:ea typeface="+mn-ea"/>
                <a:cs typeface="+mn-cs"/>
              </a:rPr>
              <a:t>Microsoft (relacionamento) o que significa para a Cisco. (em nível de virtualização). À parte da licença… parceira no UC, concorrente no OCS… sobreposição de concorrência em alguns espaços, e parceira em outros… o que estamos fazendo no DC é diferente do que estamos fazendo nos terminais… parceria e concorrência.</a:t>
            </a:r>
          </a:p>
          <a:p>
            <a:pPr marL="457200" lvl="1" algn="l" defTabSz="914400">
              <a:lnSpc>
                <a:spcPts val="300"/>
              </a:lnSpc>
              <a:buNone/>
            </a:pPr>
            <a:endParaRPr lang="en-US" sz="1000" baseline="0" dirty="0" smtClean="0"/>
          </a:p>
          <a:p>
            <a:pPr marL="457200" lvl="1" algn="l" defTabSz="914400">
              <a:lnSpc>
                <a:spcPts val="1000"/>
              </a:lnSpc>
              <a:buNone/>
            </a:pPr>
            <a:r>
              <a:rPr lang="fr-BE" sz="1000" b="0" i="0" baseline="0">
                <a:solidFill>
                  <a:schemeClr val="tx1"/>
                </a:solidFill>
                <a:latin typeface="Calibri"/>
                <a:ea typeface="+mn-ea"/>
                <a:cs typeface="+mn-cs"/>
              </a:rPr>
              <a:t>Citrix e Vmware: os maiores participantes do mercado de hipervisores.</a:t>
            </a:r>
          </a:p>
          <a:p>
            <a:pPr marL="457200" lvl="1" algn="l" defTabSz="914400">
              <a:lnSpc>
                <a:spcPts val="300"/>
              </a:lnSpc>
              <a:buNone/>
            </a:pPr>
            <a:endParaRPr lang="en-US" sz="1000" baseline="0" dirty="0" smtClean="0"/>
          </a:p>
          <a:p>
            <a:pPr marL="457200" lvl="1" algn="l" defTabSz="914400">
              <a:lnSpc>
                <a:spcPts val="1000"/>
              </a:lnSpc>
              <a:buNone/>
            </a:pPr>
            <a:r>
              <a:rPr lang="fr-BE" sz="1000" b="0" i="0" baseline="0">
                <a:solidFill>
                  <a:schemeClr val="tx1"/>
                </a:solidFill>
                <a:latin typeface="Calibri"/>
                <a:ea typeface="+mn-ea"/>
                <a:cs typeface="+mn-cs"/>
              </a:rPr>
              <a:t>Preço: será competitivo. Enfoque no valor da "solução" Intervalo de US$ 300-400/unidade </a:t>
            </a:r>
          </a:p>
          <a:p>
            <a:pPr marL="457200" lvl="1" algn="l" defTabSz="914400">
              <a:lnSpc>
                <a:spcPts val="300"/>
              </a:lnSpc>
              <a:buNone/>
            </a:pPr>
            <a:endParaRPr lang="en-US" sz="1000" baseline="0" dirty="0" smtClean="0"/>
          </a:p>
          <a:p>
            <a:pPr marL="457200" lvl="1" algn="l" defTabSz="914400">
              <a:lnSpc>
                <a:spcPts val="1000"/>
              </a:lnSpc>
              <a:buNone/>
            </a:pPr>
            <a:r>
              <a:rPr lang="fr-BE" sz="1000" b="0" i="0" baseline="0">
                <a:solidFill>
                  <a:schemeClr val="tx1"/>
                </a:solidFill>
                <a:latin typeface="Calibri"/>
                <a:ea typeface="+mn-ea"/>
                <a:cs typeface="+mn-cs"/>
              </a:rPr>
              <a:t>Traga seu próprio… funcionários trazendo seus próprios laptops. Não importa qual é o dispositivo; se você comprar a licença, vai funcionar. Ampla variedade, liberdade de escolha do dispositivo, melhor em sua classe. O usuário escolhe, não é obrigado a aceitar um terminal.</a:t>
            </a:r>
          </a:p>
          <a:p>
            <a:pPr marL="457200" lvl="1" algn="l" defTabSz="914400">
              <a:lnSpc>
                <a:spcPts val="300"/>
              </a:lnSpc>
              <a:buNone/>
            </a:pPr>
            <a:endParaRPr lang="en-US" sz="1000" baseline="0" dirty="0" smtClean="0"/>
          </a:p>
          <a:p>
            <a:pPr marL="457200" lvl="1" algn="l" defTabSz="914400">
              <a:lnSpc>
                <a:spcPts val="1000"/>
              </a:lnSpc>
              <a:buNone/>
            </a:pPr>
            <a:r>
              <a:rPr lang="fr-BE" sz="1000" b="0" i="0" baseline="0">
                <a:solidFill>
                  <a:schemeClr val="tx1"/>
                </a:solidFill>
                <a:latin typeface="Calibri"/>
                <a:ea typeface="+mn-ea"/>
                <a:cs typeface="+mn-cs"/>
              </a:rPr>
              <a:t>Boa parte disso veio da organização de vendas, da equipe GET… um imenso interesse dos clientes… muito do crédito é da equipe de vendas, que exige isso do CDO.</a:t>
            </a:r>
          </a:p>
          <a:p>
            <a:pPr marL="457200" lvl="1" algn="l" defTabSz="914400">
              <a:lnSpc>
                <a:spcPts val="300"/>
              </a:lnSpc>
              <a:buNone/>
            </a:pPr>
            <a:endParaRPr lang="en-US" sz="1000" baseline="0" dirty="0" smtClean="0"/>
          </a:p>
          <a:p>
            <a:pPr marL="457200" lvl="1" algn="l" defTabSz="914400">
              <a:lnSpc>
                <a:spcPts val="1000"/>
              </a:lnSpc>
              <a:buNone/>
            </a:pPr>
            <a:r>
              <a:rPr lang="fr-BE" sz="1000" b="0" i="0" baseline="0">
                <a:solidFill>
                  <a:schemeClr val="tx1"/>
                </a:solidFill>
                <a:latin typeface="Calibri"/>
                <a:ea typeface="+mn-ea"/>
                <a:cs typeface="+mn-cs"/>
              </a:rPr>
              <a:t>As demonstrações estarão disponíveis em EBCs e kit portáteis… par de VDs, Quad etc… um usa Quad para chamar o outro com CUPC… as demonstrações são uma parte importante da capacitação para vendas.</a:t>
            </a:r>
          </a:p>
          <a:p>
            <a:pPr marL="457200" lvl="1" algn="l" defTabSz="914400">
              <a:lnSpc>
                <a:spcPts val="300"/>
              </a:lnSpc>
              <a:buNone/>
            </a:pPr>
            <a:endParaRPr lang="en-US" sz="1000" baseline="0" dirty="0" smtClean="0"/>
          </a:p>
          <a:p>
            <a:pPr marL="457200" lvl="1" algn="l" defTabSz="914400">
              <a:lnSpc>
                <a:spcPts val="1000"/>
              </a:lnSpc>
              <a:buNone/>
            </a:pPr>
            <a:r>
              <a:rPr lang="fr-BE" sz="1000" b="0" i="0" baseline="0">
                <a:solidFill>
                  <a:schemeClr val="tx1"/>
                </a:solidFill>
                <a:latin typeface="Calibri"/>
                <a:ea typeface="+mn-ea"/>
                <a:cs typeface="+mn-cs"/>
              </a:rPr>
              <a:t>Os casos de clientes serão muito importantes! </a:t>
            </a:r>
          </a:p>
          <a:p>
            <a:pPr marL="457200" lvl="1" algn="l" defTabSz="914400">
              <a:lnSpc>
                <a:spcPts val="300"/>
              </a:lnSpc>
              <a:buNone/>
            </a:pPr>
            <a:endParaRPr lang="en-US" sz="1000" baseline="0" dirty="0" smtClean="0"/>
          </a:p>
          <a:p>
            <a:pPr marL="457200" lvl="1" algn="l" defTabSz="914400">
              <a:lnSpc>
                <a:spcPts val="1000"/>
              </a:lnSpc>
              <a:buNone/>
            </a:pPr>
            <a:r>
              <a:rPr lang="fr-BE" sz="1000" b="0" i="0" baseline="0">
                <a:solidFill>
                  <a:schemeClr val="tx1"/>
                </a:solidFill>
                <a:latin typeface="Calibri"/>
                <a:ea typeface="+mn-ea"/>
                <a:cs typeface="+mn-cs"/>
              </a:rPr>
              <a:t>Caso de cliente: ING, acordo enorme de US$ $14 milhões… no DC. </a:t>
            </a:r>
          </a:p>
        </p:txBody>
      </p:sp>
      <p:sp>
        <p:nvSpPr>
          <p:cNvPr id="4" name="Slide Number Placeholder 3"/>
          <p:cNvSpPr>
            <a:spLocks noGrp="1"/>
          </p:cNvSpPr>
          <p:nvPr>
            <p:ph type="sldNum" sz="quarter" idx="10"/>
          </p:nvPr>
        </p:nvSpPr>
        <p:spPr/>
        <p:txBody>
          <a:bodyPr/>
          <a:lstStyle/>
          <a:p>
            <a:pPr algn="r" defTabSz="914400">
              <a:buNone/>
            </a:pPr>
            <a:fld id="{567B6F56-350B-4E5B-A84B-F03C933C9AF6}" type="slidenum">
              <a:rPr lang="fr-BE" sz="1200" b="0" i="0">
                <a:solidFill>
                  <a:schemeClr val="tx1"/>
                </a:solidFill>
                <a:latin typeface="Calibri"/>
                <a:ea typeface="+mn-ea"/>
                <a:cs typeface="+mn-cs"/>
              </a:rPr>
              <a:pPr algn="r" defTabSz="914400">
                <a:buNone/>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fr-BE" sz="1200" b="0" i="0">
                <a:solidFill>
                  <a:schemeClr val="tx1"/>
                </a:solidFill>
                <a:latin typeface="Calibri"/>
                <a:ea typeface="+mn-ea"/>
                <a:cs typeface="+mn-cs"/>
              </a:rPr>
              <a:pPr algn="r" defTabSz="914400">
                <a:buNone/>
              </a:pPr>
              <a:t>36</a:t>
            </a:fld>
            <a:endParaRPr lang="en-US" dirty="0"/>
          </a:p>
        </p:txBody>
      </p:sp>
    </p:spTree>
    <p:extLst>
      <p:ext uri="{BB962C8B-B14F-4D97-AF65-F5344CB8AC3E}">
        <p14:creationId xmlns="" xmlns:p14="http://schemas.microsoft.com/office/powerpoint/2010/main" val="35073152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0" algn="l" defTabSz="914400">
              <a:spcBef>
                <a:spcPct val="0"/>
              </a:spcBef>
              <a:buClr>
                <a:schemeClr val="tx1"/>
              </a:buClr>
              <a:buFontTx/>
              <a:buChar char="•"/>
            </a:pPr>
            <a:r>
              <a:rPr lang="fr-BE" sz="1200" b="0" i="0">
                <a:solidFill>
                  <a:schemeClr val="tx1"/>
                </a:solidFill>
                <a:latin typeface="Calibri"/>
                <a:ea typeface="+mn-ea"/>
                <a:cs typeface="+mn-cs"/>
              </a:rPr>
              <a:t>  O CLX é uma comunidade global de educadores de escolas, faculdades e universidades que trabalham juntos para compartilhar práticas recomendadas e soluções práticas que melhoram sensivelmente a educação em todos os lugares.</a:t>
            </a:r>
          </a:p>
          <a:p>
            <a:pPr marL="0" algn="l" defTabSz="914400">
              <a:spcBef>
                <a:spcPct val="0"/>
              </a:spcBef>
              <a:buClr>
                <a:schemeClr val="tx1"/>
              </a:buClr>
              <a:buFontTx/>
              <a:buChar char="•"/>
            </a:pPr>
            <a:r>
              <a:rPr lang="fr-BE" sz="1200" b="0" i="0">
                <a:solidFill>
                  <a:schemeClr val="tx1"/>
                </a:solidFill>
                <a:latin typeface="Calibri"/>
                <a:ea typeface="+mn-ea"/>
                <a:cs typeface="+mn-cs"/>
              </a:rPr>
              <a:t>  A Cisco tem orgulho em patrocinar o CLX.  Agradecemos a você por ser um dos primeiros a se unir a nós nessa jornada para promover a colaboração e demonstrar estratégias práticas e inovadoras, ajudando a garantir que todos os alunos atinjam seu potencial máximo.</a:t>
            </a:r>
          </a:p>
          <a:p>
            <a:pPr marL="0" algn="l" defTabSz="914400">
              <a:spcBef>
                <a:spcPct val="0"/>
              </a:spcBef>
              <a:buClr>
                <a:schemeClr val="tx1"/>
              </a:buClr>
              <a:buFontTx/>
              <a:buChar char="•"/>
            </a:pPr>
            <a:r>
              <a:rPr lang="fr-BE" sz="1200" b="0" i="0">
                <a:solidFill>
                  <a:schemeClr val="tx1"/>
                </a:solidFill>
                <a:latin typeface="Calibri"/>
                <a:ea typeface="+mn-ea"/>
                <a:cs typeface="+mn-cs"/>
              </a:rPr>
              <a:t>  Nós incentivamos educadores interessados na aprendizagem on-line como você a participarem do CLX e entrar em contato com colegas de mentalidades semelhantes à sua ao redor do mundo.</a:t>
            </a:r>
          </a:p>
          <a:p>
            <a:pPr marL="0" algn="l" defTabSz="914400">
              <a:spcBef>
                <a:spcPct val="0"/>
              </a:spcBef>
              <a:buClr>
                <a:schemeClr val="tx1"/>
              </a:buClr>
              <a:buFontTx/>
              <a:buChar char="•"/>
            </a:pPr>
            <a:r>
              <a:rPr lang="fr-BE" sz="1200" b="0" i="0">
                <a:solidFill>
                  <a:schemeClr val="tx1"/>
                </a:solidFill>
                <a:latin typeface="Calibri"/>
                <a:ea typeface="+mn-ea"/>
                <a:cs typeface="+mn-cs"/>
              </a:rPr>
              <a:t>  Os Grupos de Assuntos Especiais podem ser um recurso de desenvolvimento profissional valiosíssimo, que permitirá a você trocar práticas compartilhadas e compartilhar recursos com outros membros da comunidade.</a:t>
            </a:r>
          </a:p>
          <a:p>
            <a:pPr marL="0" algn="l" defTabSz="914400">
              <a:spcBef>
                <a:spcPct val="0"/>
              </a:spcBef>
              <a:buFontTx/>
              <a:buChar char="•"/>
            </a:pPr>
            <a:endParaRPr lang="en-US" dirty="0" smtClean="0"/>
          </a:p>
        </p:txBody>
      </p:sp>
      <p:sp>
        <p:nvSpPr>
          <p:cNvPr id="1290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defTabSz="914400">
              <a:spcBef>
                <a:spcPct val="0"/>
              </a:spcBef>
              <a:spcAft>
                <a:spcPct val="0"/>
              </a:spcAft>
              <a:buNone/>
            </a:pPr>
            <a:fld id="{59E4A89D-D872-428A-97B4-66667EF223EA}" type="slidenum">
              <a:rPr lang="fr-BE" sz="1200" b="0" i="0">
                <a:solidFill>
                  <a:schemeClr val="tx1"/>
                </a:solidFill>
                <a:latin typeface="Calibri"/>
                <a:ea typeface="+mn-ea"/>
                <a:cs typeface="+mn-cs"/>
              </a:rPr>
              <a:pPr algn="r" defTabSz="914400">
                <a:spcBef>
                  <a:spcPct val="0"/>
                </a:spcBef>
                <a:spcAft>
                  <a:spcPct val="0"/>
                </a:spcAft>
                <a:buNone/>
              </a:pPr>
              <a:t>37</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a:p>
        </p:txBody>
      </p:sp>
      <p:sp>
        <p:nvSpPr>
          <p:cNvPr id="4" name="Slide Number Placeholder 3"/>
          <p:cNvSpPr>
            <a:spLocks noGrp="1"/>
          </p:cNvSpPr>
          <p:nvPr>
            <p:ph type="sldNum" sz="quarter" idx="10"/>
          </p:nvPr>
        </p:nvSpPr>
        <p:spPr/>
        <p:txBody>
          <a:bodyPr/>
          <a:lstStyle/>
          <a:p>
            <a:fld id="{96FA8831-C8BE-4802-9C2B-197E625A8934}"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fr-BE" sz="1200" b="0" i="0">
                <a:solidFill>
                  <a:schemeClr val="tx1"/>
                </a:solidFill>
                <a:latin typeface="Calibri"/>
                <a:ea typeface="+mn-ea"/>
                <a:cs typeface="+mn-cs"/>
              </a:rPr>
              <a:pPr algn="r" defTabSz="914400">
                <a:buNone/>
              </a:pPr>
              <a:t>39</a:t>
            </a:fld>
            <a:endParaRPr lang="en-US" dirty="0"/>
          </a:p>
        </p:txBody>
      </p:sp>
    </p:spTree>
    <p:extLst>
      <p:ext uri="{BB962C8B-B14F-4D97-AF65-F5344CB8AC3E}">
        <p14:creationId xmlns="" xmlns:p14="http://schemas.microsoft.com/office/powerpoint/2010/main" val="3574149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3138" y="4378326"/>
            <a:ext cx="6322407" cy="4252913"/>
          </a:xfrm>
        </p:spPr>
        <p:txBody>
          <a:bodyPr/>
          <a:lstStyle/>
          <a:p>
            <a:pPr marL="0" marR="0" indent="0" algn="l" defTabSz="914400">
              <a:lnSpc>
                <a:spcPct val="100000"/>
              </a:lnSpc>
              <a:spcBef>
                <a:spcPts val="0"/>
              </a:spcBef>
              <a:spcAft>
                <a:spcPts val="0"/>
              </a:spcAft>
              <a:buNone/>
              <a:tabLst/>
            </a:pPr>
            <a:r>
              <a:rPr lang="fr-BE" sz="1200" b="0" i="0" kern="1200">
                <a:solidFill>
                  <a:schemeClr val="tx1"/>
                </a:solidFill>
                <a:latin typeface="Calibri"/>
                <a:ea typeface="+mn-ea"/>
                <a:cs typeface="+mn-cs"/>
              </a:rPr>
              <a:t>O significado de “ir para a escola” está mudando. </a:t>
            </a:r>
          </a:p>
          <a:p>
            <a:pPr marL="0" marR="0" indent="0" algn="l" defTabSz="914400">
              <a:lnSpc>
                <a:spcPct val="100000"/>
              </a:lnSpc>
              <a:spcBef>
                <a:spcPts val="0"/>
              </a:spcBef>
              <a:spcAft>
                <a:spcPts val="0"/>
              </a:spcAft>
              <a:buNone/>
              <a:tabLst/>
            </a:pPr>
            <a:r>
              <a:rPr lang="fr-BE" sz="1200" b="0" i="0" kern="1200">
                <a:solidFill>
                  <a:schemeClr val="tx1"/>
                </a:solidFill>
                <a:latin typeface="Calibri"/>
                <a:ea typeface="+mn-ea"/>
                <a:cs typeface="+mn-cs"/>
              </a:rPr>
              <a:t>As escolas são mais importantes do que nunca, mas a ideia que se tem da</a:t>
            </a:r>
            <a:r>
              <a:rPr lang="fr-BE" sz="1200" b="0" i="0" kern="1200" baseline="0">
                <a:solidFill>
                  <a:schemeClr val="tx1"/>
                </a:solidFill>
                <a:latin typeface="Calibri"/>
                <a:ea typeface="+mn-ea"/>
                <a:cs typeface="+mn-cs"/>
              </a:rPr>
              <a:t> sala de aula</a:t>
            </a:r>
            <a:r>
              <a:rPr lang="fr-BE" sz="1200" b="0" i="0" kern="1200">
                <a:solidFill>
                  <a:schemeClr val="tx1"/>
                </a:solidFill>
                <a:latin typeface="Calibri"/>
                <a:ea typeface="+mn-ea"/>
                <a:cs typeface="+mn-cs"/>
              </a:rPr>
              <a:t> está mudando. </a:t>
            </a:r>
          </a:p>
          <a:p>
            <a:pPr marL="0" marR="0" indent="0" algn="l" defTabSz="914400">
              <a:lnSpc>
                <a:spcPct val="100000"/>
              </a:lnSpc>
              <a:spcBef>
                <a:spcPts val="0"/>
              </a:spcBef>
              <a:spcAft>
                <a:spcPts val="0"/>
              </a:spcAft>
              <a:buNone/>
              <a:tabLst/>
            </a:pPr>
            <a:r>
              <a:rPr lang="fr-BE" sz="1200" b="0" i="0" kern="1200">
                <a:solidFill>
                  <a:schemeClr val="tx1"/>
                </a:solidFill>
                <a:latin typeface="Calibri"/>
                <a:ea typeface="+mn-ea"/>
                <a:cs typeface="+mn-cs"/>
              </a:rPr>
              <a:t>Essas mudanças são, em grande parte, motivadas por tendências tecnológicas importantes:</a:t>
            </a:r>
          </a:p>
          <a:p>
            <a:pPr marL="0" marR="0" indent="0" algn="l" defTabSz="914400">
              <a:lnSpc>
                <a:spcPct val="100000"/>
              </a:lnSpc>
              <a:spcBef>
                <a:spcPts val="0"/>
              </a:spcBef>
              <a:spcAft>
                <a:spcPts val="0"/>
              </a:spcAft>
              <a:buClr>
                <a:schemeClr val="tx1"/>
              </a:buClr>
              <a:buFont typeface="Arial"/>
              <a:buChar char="•"/>
              <a:tabLst/>
            </a:pPr>
            <a:r>
              <a:rPr lang="fr-BE" sz="1200" b="0" i="0" kern="1200" baseline="0">
                <a:solidFill>
                  <a:schemeClr val="tx1"/>
                </a:solidFill>
                <a:latin typeface="Calibri"/>
                <a:ea typeface="+mn-ea"/>
                <a:cs typeface="+mn-cs"/>
              </a:rPr>
              <a:t> A mobilidade é essencial para a geração atual de alunos. Mas essa mobilidade vai muito além da conectividade básica. A própria aprendizagem está se tornando móvel.</a:t>
            </a:r>
          </a:p>
          <a:p>
            <a:pPr marL="0" marR="0" indent="0" algn="l" defTabSz="914400">
              <a:lnSpc>
                <a:spcPct val="100000"/>
              </a:lnSpc>
              <a:spcBef>
                <a:spcPts val="0"/>
              </a:spcBef>
              <a:spcAft>
                <a:spcPts val="0"/>
              </a:spcAft>
              <a:buClr>
                <a:schemeClr val="tx1"/>
              </a:buClr>
              <a:buFont typeface="Arial"/>
              <a:buChar char="•"/>
              <a:tabLst/>
            </a:pPr>
            <a:r>
              <a:rPr lang="fr-BE" sz="1200" b="0" i="0" kern="1200" baseline="0">
                <a:solidFill>
                  <a:schemeClr val="tx1"/>
                </a:solidFill>
                <a:latin typeface="Calibri"/>
                <a:ea typeface="+mn-ea"/>
                <a:cs typeface="+mn-cs"/>
              </a:rPr>
              <a:t> Os alunos de hoje cresceram usando ferramentas de redes sociais, e esperam o mesmo grau de interação no campus e nas salas de aula.</a:t>
            </a:r>
          </a:p>
          <a:p>
            <a:pPr marL="0" marR="0" indent="0" algn="l" defTabSz="914400">
              <a:lnSpc>
                <a:spcPct val="100000"/>
              </a:lnSpc>
              <a:spcBef>
                <a:spcPts val="0"/>
              </a:spcBef>
              <a:spcAft>
                <a:spcPts val="0"/>
              </a:spcAft>
              <a:buClr>
                <a:schemeClr val="tx1"/>
              </a:buClr>
              <a:buFont typeface="Arial"/>
              <a:buChar char="•"/>
              <a:tabLst/>
            </a:pPr>
            <a:r>
              <a:rPr lang="fr-BE" sz="1200" b="0" i="0" kern="1200" baseline="0">
                <a:solidFill>
                  <a:schemeClr val="tx1"/>
                </a:solidFill>
                <a:latin typeface="Calibri"/>
                <a:ea typeface="+mn-ea"/>
                <a:cs typeface="+mn-cs"/>
              </a:rPr>
              <a:t> O vídeo está criando novas oportunidades para a expansão do acesso à educação, mantendo a interação entre as pessoas e uma educação assíncrona de alta qualidade.</a:t>
            </a:r>
            <a:endParaRPr lang="en-US" sz="1200" b="0" kern="1200" dirty="0" smtClean="0">
              <a:solidFill>
                <a:schemeClr val="tx1"/>
              </a:solidFill>
              <a:latin typeface="+mn-lt"/>
              <a:ea typeface="+mn-ea"/>
              <a:cs typeface="+mn-cs"/>
            </a:endParaRPr>
          </a:p>
          <a:p>
            <a:pPr marL="0" marR="0" indent="0" algn="l" defTabSz="914400">
              <a:lnSpc>
                <a:spcPct val="100000"/>
              </a:lnSpc>
              <a:spcBef>
                <a:spcPts val="0"/>
              </a:spcBef>
              <a:spcAft>
                <a:spcPts val="0"/>
              </a:spcAft>
              <a:buNone/>
              <a:tabLst/>
            </a:pPr>
            <a:endParaRPr lang="en-US" sz="1200" b="0" kern="1200" dirty="0" smtClean="0">
              <a:solidFill>
                <a:schemeClr val="tx1"/>
              </a:solidFill>
              <a:latin typeface="+mn-lt"/>
              <a:ea typeface="+mn-ea"/>
              <a:cs typeface="+mn-cs"/>
            </a:endParaRPr>
          </a:p>
          <a:p>
            <a:pPr marL="0" marR="0" indent="0" algn="l" defTabSz="914400">
              <a:lnSpc>
                <a:spcPct val="100000"/>
              </a:lnSpc>
              <a:spcBef>
                <a:spcPts val="0"/>
              </a:spcBef>
              <a:spcAft>
                <a:spcPts val="0"/>
              </a:spcAft>
              <a:buNone/>
              <a:tabLst/>
            </a:pPr>
            <a:r>
              <a:rPr lang="fr-BE" sz="1200" b="0" i="0" kern="1200">
                <a:solidFill>
                  <a:schemeClr val="tx1"/>
                </a:solidFill>
                <a:latin typeface="Calibri"/>
                <a:ea typeface="+mn-ea"/>
                <a:cs typeface="+mn-cs"/>
              </a:rPr>
              <a:t>A tecnologia está expandindo as oportunidades de aprendizagem, transformando cada computador, smartphone ou tablet pessoal em um possível recurso acadêmico. </a:t>
            </a:r>
          </a:p>
          <a:p>
            <a:pPr marL="0" marR="0" indent="0" algn="l" defTabSz="914400">
              <a:lnSpc>
                <a:spcPct val="100000"/>
              </a:lnSpc>
              <a:spcBef>
                <a:spcPts val="0"/>
              </a:spcBef>
              <a:spcAft>
                <a:spcPts val="0"/>
              </a:spcAft>
              <a:buNone/>
              <a:tabLst/>
            </a:pPr>
            <a:endParaRPr lang="en-US" sz="1200" b="0" kern="1200" dirty="0" smtClean="0">
              <a:solidFill>
                <a:schemeClr val="tx1"/>
              </a:solidFill>
              <a:latin typeface="+mn-lt"/>
              <a:ea typeface="+mn-ea"/>
              <a:cs typeface="+mn-cs"/>
            </a:endParaRPr>
          </a:p>
          <a:p>
            <a:pPr marL="0" indent="0" algn="l" defTabSz="914400">
              <a:buNone/>
            </a:pPr>
            <a:endParaRPr lang="en-US" sz="1100" dirty="0" smtClean="0">
              <a:solidFill>
                <a:srgbClr val="000000"/>
              </a:solidFill>
            </a:endParaRPr>
          </a:p>
        </p:txBody>
      </p:sp>
      <p:sp>
        <p:nvSpPr>
          <p:cNvPr id="4" name="Slide Number Placeholder 3"/>
          <p:cNvSpPr>
            <a:spLocks noGrp="1"/>
          </p:cNvSpPr>
          <p:nvPr>
            <p:ph type="sldNum" sz="quarter" idx="10"/>
          </p:nvPr>
        </p:nvSpPr>
        <p:spPr/>
        <p:txBody>
          <a:bodyPr/>
          <a:lstStyle/>
          <a:p>
            <a:pPr algn="r" defTabSz="914400">
              <a:buNone/>
            </a:pPr>
            <a:fld id="{8EAAB909-CEE8-4D03-8A78-5C0850B16A3E}" type="slidenum">
              <a:rPr lang="fr-BE" sz="1200" b="0" i="0" kern="1200">
                <a:solidFill>
                  <a:prstClr val="black"/>
                </a:solidFill>
                <a:latin typeface="Calibri"/>
                <a:ea typeface="+mn-ea"/>
                <a:cs typeface="+mn-cs"/>
              </a:rPr>
              <a:pPr algn="r" defTabSz="914400">
                <a:buNone/>
              </a:pPr>
              <a:t>4</a:t>
            </a:fld>
            <a:endParaRPr lang="en-US" sz="1200" kern="1200" dirty="0">
              <a:solidFill>
                <a:prstClr val="black"/>
              </a:solidFill>
              <a:latin typeface="Calibri"/>
              <a:ea typeface="+mn-ea"/>
              <a:cs typeface="+mn-cs"/>
            </a:endParaRPr>
          </a:p>
        </p:txBody>
      </p:sp>
    </p:spTree>
    <p:extLst>
      <p:ext uri="{BB962C8B-B14F-4D97-AF65-F5344CB8AC3E}">
        <p14:creationId xmlns="" xmlns:p14="http://schemas.microsoft.com/office/powerpoint/2010/main" val="2975766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a:buNone/>
            </a:pPr>
            <a:r>
              <a:rPr lang="fr-BE" sz="1200" b="0" i="0" kern="1200">
                <a:solidFill>
                  <a:schemeClr val="tx1"/>
                </a:solidFill>
                <a:latin typeface="Calibri"/>
                <a:ea typeface="+mn-ea"/>
                <a:cs typeface="+mn-cs"/>
              </a:rPr>
              <a:t>De acordo com a Gartner, a virtualização de desktops está crescendo entre as empresas. O mercado mundial de desktops virtuais hospedados deve chegar a 70 milhões de unidades, ou 15% dos desktops e laptops corporativos até 2014.* Mas a qualidade não pode ser prejudicada. Para acelerar esse rápido crescimento do mercado, os clientes precisam garantir que os usuários obtenham uma experiência ampla de alta definição para voz e vídeo, e uma abordagem de sistemas integrados que reduza os custos e a complexidade da implantação. </a:t>
            </a:r>
          </a:p>
          <a:p>
            <a:pPr marL="0" algn="l" defTabSz="914400">
              <a:buNone/>
            </a:pPr>
            <a:r>
              <a:rPr lang="fr-BE" sz="1200" b="0" i="0" kern="1200">
                <a:solidFill>
                  <a:schemeClr val="tx1"/>
                </a:solidFill>
                <a:latin typeface="Calibri"/>
                <a:ea typeface="+mn-ea"/>
                <a:cs typeface="+mn-cs"/>
              </a:rPr>
              <a:t> </a:t>
            </a:r>
          </a:p>
          <a:p>
            <a:pPr marL="0" algn="l" defTabSz="914400">
              <a:buNone/>
            </a:pPr>
            <a:r>
              <a:rPr lang="fr-BE" sz="1200" b="0" i="0" kern="1200">
                <a:solidFill>
                  <a:schemeClr val="tx1"/>
                </a:solidFill>
                <a:latin typeface="Calibri"/>
                <a:ea typeface="+mn-ea"/>
                <a:cs typeface="+mn-cs"/>
              </a:rPr>
              <a:t> </a:t>
            </a:r>
          </a:p>
          <a:p>
            <a:pPr marL="0" algn="l" defTabSz="914400">
              <a:buNone/>
            </a:pPr>
            <a:r>
              <a:rPr lang="fr-BE" sz="1200" b="0" i="0" kern="1200">
                <a:solidFill>
                  <a:schemeClr val="tx1"/>
                </a:solidFill>
                <a:latin typeface="Calibri"/>
                <a:ea typeface="+mn-ea"/>
                <a:cs typeface="+mn-cs"/>
              </a:rPr>
              <a:t> </a:t>
            </a:r>
          </a:p>
          <a:p>
            <a:pPr marL="0" algn="l" defTabSz="914400">
              <a:buNone/>
            </a:pPr>
            <a:endParaRPr lang="en-US" b="0" dirty="0"/>
          </a:p>
        </p:txBody>
      </p:sp>
      <p:sp>
        <p:nvSpPr>
          <p:cNvPr id="4" name="Slide Number Placeholder 3"/>
          <p:cNvSpPr>
            <a:spLocks noGrp="1"/>
          </p:cNvSpPr>
          <p:nvPr>
            <p:ph type="sldNum" sz="quarter" idx="10"/>
          </p:nvPr>
        </p:nvSpPr>
        <p:spPr/>
        <p:txBody>
          <a:bodyPr/>
          <a:lstStyle/>
          <a:p>
            <a:pPr algn="r" defTabSz="914400">
              <a:buNone/>
            </a:pPr>
            <a:fld id="{D8B0DFB1-C835-4049-8551-241CE276AC71}" type="slidenum">
              <a:rPr lang="fr-BE" sz="1200" b="0" i="0" kern="1200">
                <a:solidFill>
                  <a:prstClr val="black"/>
                </a:solidFill>
                <a:latin typeface="Calibri"/>
                <a:ea typeface="+mn-ea"/>
                <a:cs typeface="+mn-cs"/>
              </a:rPr>
              <a:pPr algn="r" defTabSz="914400">
                <a:buNone/>
              </a:pPr>
              <a:t>5</a:t>
            </a:fld>
            <a:endParaRPr lang="en-US" sz="1200" kern="1200" dirty="0">
              <a:solidFill>
                <a:prstClr val="black"/>
              </a:solidFill>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a:p>
        </p:txBody>
      </p:sp>
      <p:sp>
        <p:nvSpPr>
          <p:cNvPr id="4" name="Slide Number Placeholder 3"/>
          <p:cNvSpPr>
            <a:spLocks noGrp="1"/>
          </p:cNvSpPr>
          <p:nvPr>
            <p:ph type="sldNum" sz="quarter" idx="10"/>
          </p:nvPr>
        </p:nvSpPr>
        <p:spPr/>
        <p:txBody>
          <a:bodyPr/>
          <a:lstStyle/>
          <a:p>
            <a:fld id="{96FA8831-C8BE-4802-9C2B-197E625A893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algn="l" defTabSz="914400">
              <a:buNone/>
            </a:pPr>
            <a:r>
              <a:rPr lang="fr-BE" sz="1200" b="0" i="0" kern="1200" baseline="0">
                <a:solidFill>
                  <a:schemeClr val="tx1"/>
                </a:solidFill>
                <a:latin typeface="Calibri"/>
                <a:ea typeface="+mn-ea"/>
                <a:cs typeface="+mn-cs"/>
              </a:rPr>
              <a:t>Os líderes do setor educacional enfrentam grandes pressões e desafios.</a:t>
            </a:r>
          </a:p>
          <a:p>
            <a:pPr marL="0" algn="l" defTabSz="914400">
              <a:buNone/>
            </a:pPr>
            <a:endParaRPr lang="en-US" sz="1200" kern="1200" baseline="0" dirty="0" smtClean="0">
              <a:solidFill>
                <a:schemeClr val="tx1"/>
              </a:solidFill>
              <a:latin typeface="+mn-lt"/>
              <a:ea typeface="+mn-ea"/>
              <a:cs typeface="+mn-cs"/>
            </a:endParaRPr>
          </a:p>
          <a:p>
            <a:pPr marL="0" algn="l" defTabSz="914400">
              <a:buNone/>
            </a:pPr>
            <a:r>
              <a:rPr lang="fr-BE" sz="1200" b="0" i="0" kern="1200" baseline="0">
                <a:solidFill>
                  <a:schemeClr val="tx1"/>
                </a:solidFill>
                <a:latin typeface="Calibri"/>
                <a:ea typeface="+mn-ea"/>
                <a:cs typeface="+mn-cs"/>
              </a:rPr>
              <a:t>Pressão para o controlar ou reduzir o custo dos serviços de TI. </a:t>
            </a:r>
          </a:p>
          <a:p>
            <a:pPr marL="0" algn="l" defTabSz="914400">
              <a:buNone/>
            </a:pPr>
            <a:endParaRPr lang="en-US" sz="1200" kern="1200" baseline="0" dirty="0" smtClean="0">
              <a:solidFill>
                <a:schemeClr val="tx1"/>
              </a:solidFill>
              <a:latin typeface="+mn-lt"/>
              <a:ea typeface="+mn-ea"/>
              <a:cs typeface="+mn-cs"/>
            </a:endParaRPr>
          </a:p>
          <a:p>
            <a:pPr marL="0" algn="l" defTabSz="914400">
              <a:buNone/>
            </a:pPr>
            <a:r>
              <a:rPr lang="fr-BE" sz="1200" b="0" i="0" kern="1200" baseline="0">
                <a:solidFill>
                  <a:schemeClr val="tx1"/>
                </a:solidFill>
                <a:latin typeface="Calibri"/>
                <a:ea typeface="+mn-ea"/>
                <a:cs typeface="+mn-cs"/>
              </a:rPr>
              <a:t>Ao mesmo tempo, a demanda dos alunos, professores e funcionários por serviços de TI robustos está aumentando.</a:t>
            </a:r>
          </a:p>
          <a:p>
            <a:pPr marL="0" algn="l" defTabSz="914400">
              <a:buNone/>
            </a:pPr>
            <a:endParaRPr lang="en-US" sz="1200" kern="1200" baseline="0" dirty="0" smtClean="0">
              <a:solidFill>
                <a:schemeClr val="tx1"/>
              </a:solidFill>
              <a:latin typeface="+mn-lt"/>
              <a:ea typeface="+mn-ea"/>
              <a:cs typeface="+mn-cs"/>
            </a:endParaRPr>
          </a:p>
          <a:p>
            <a:pPr marL="0" algn="l" defTabSz="914400">
              <a:buNone/>
            </a:pPr>
            <a:r>
              <a:rPr lang="fr-BE" sz="1200" b="0" i="0" kern="1200" baseline="0">
                <a:solidFill>
                  <a:schemeClr val="tx1"/>
                </a:solidFill>
                <a:latin typeface="Calibri"/>
                <a:ea typeface="+mn-ea"/>
                <a:cs typeface="+mn-cs"/>
              </a:rPr>
              <a:t>A lista de dispositivos e aplicativos compatíveis está aumentando, motivada pela escolha do usuário final.</a:t>
            </a:r>
          </a:p>
          <a:p>
            <a:pPr marL="0" algn="l" defTabSz="914400">
              <a:buNone/>
            </a:pPr>
            <a:endParaRPr lang="en-US" sz="1200" kern="1200" baseline="0" dirty="0" smtClean="0">
              <a:solidFill>
                <a:schemeClr val="tx1"/>
              </a:solidFill>
              <a:latin typeface="+mn-lt"/>
              <a:ea typeface="+mn-ea"/>
              <a:cs typeface="+mn-cs"/>
            </a:endParaRPr>
          </a:p>
          <a:p>
            <a:pPr marL="0" algn="l" defTabSz="914400">
              <a:buNone/>
            </a:pPr>
            <a:r>
              <a:rPr lang="fr-BE" sz="1200" b="0" i="0" kern="1200" baseline="0">
                <a:solidFill>
                  <a:schemeClr val="tx1"/>
                </a:solidFill>
                <a:latin typeface="Calibri"/>
                <a:ea typeface="+mn-ea"/>
                <a:cs typeface="+mn-cs"/>
              </a:rPr>
              <a:t>Manter a segurança da rede, a privacidade dos dados e a conformidade é um enorme desafio nesse ambiente.</a:t>
            </a:r>
          </a:p>
          <a:p>
            <a:pPr marL="0" algn="l" defTabSz="914400">
              <a:buNone/>
            </a:pPr>
            <a:endParaRPr lang="en-US" sz="1200" kern="1200" baseline="0" dirty="0" smtClean="0">
              <a:solidFill>
                <a:schemeClr val="tx1"/>
              </a:solidFill>
              <a:latin typeface="+mn-lt"/>
              <a:ea typeface="+mn-ea"/>
              <a:cs typeface="+mn-cs"/>
            </a:endParaRPr>
          </a:p>
          <a:p>
            <a:pPr marL="0" algn="l" defTabSz="914400">
              <a:buNone/>
            </a:pPr>
            <a:r>
              <a:rPr lang="fr-BE" sz="1200" b="0" i="0" kern="1200" baseline="0">
                <a:solidFill>
                  <a:schemeClr val="tx1"/>
                </a:solidFill>
                <a:latin typeface="Calibri"/>
                <a:ea typeface="+mn-ea"/>
                <a:cs typeface="+mn-cs"/>
              </a:rPr>
              <a:t>Os alunos e professores estão cada vez mais insatisfeitos com os laboratórios de informática tradicionais. Eles querem poder acessar os aplicativos dos quais precisam para os cursos, a qualquer momento, em qualquer dispositivo.</a:t>
            </a:r>
          </a:p>
          <a:p>
            <a:pPr marL="0" algn="l" defTabSz="914400">
              <a:buNone/>
            </a:pPr>
            <a:endParaRPr lang="en-US" sz="1200" kern="1200" baseline="0" dirty="0" smtClean="0">
              <a:solidFill>
                <a:schemeClr val="tx1"/>
              </a:solidFill>
              <a:latin typeface="+mn-lt"/>
              <a:ea typeface="+mn-ea"/>
              <a:cs typeface="+mn-cs"/>
            </a:endParaRPr>
          </a:p>
          <a:p>
            <a:pPr marL="0" algn="l" defTabSz="914400">
              <a:buNone/>
            </a:pPr>
            <a:r>
              <a:rPr lang="fr-BE" sz="1200" b="0" i="0" kern="1200" baseline="0">
                <a:solidFill>
                  <a:schemeClr val="tx1"/>
                </a:solidFill>
                <a:latin typeface="Calibri"/>
                <a:ea typeface="+mn-ea"/>
                <a:cs typeface="+mn-cs"/>
              </a:rPr>
              <a:t>Oferecer tudo isso impõe demandas às redes e aos data centers. As redes precisam ser mais inteligentes e os data centers automatizados, mas também precisam ser mais confiáveis, rápidos e escaláveis.</a:t>
            </a:r>
          </a:p>
          <a:p>
            <a:pPr marL="0" algn="l" defTabSz="914400">
              <a:buNone/>
            </a:pPr>
            <a:endParaRPr lang="en-US" sz="1200" kern="1200" baseline="0" dirty="0" smtClean="0">
              <a:solidFill>
                <a:schemeClr val="tx1"/>
              </a:solidFill>
              <a:latin typeface="+mn-lt"/>
              <a:ea typeface="+mn-ea"/>
              <a:cs typeface="+mn-cs"/>
            </a:endParaRPr>
          </a:p>
          <a:p>
            <a:pPr marL="0" algn="l" defTabSz="914400">
              <a:buNone/>
            </a:pPr>
            <a:r>
              <a:rPr lang="fr-BE" sz="1200" b="0" i="0" kern="1200" baseline="0">
                <a:solidFill>
                  <a:schemeClr val="tx1"/>
                </a:solidFill>
                <a:latin typeface="Calibri"/>
                <a:ea typeface="+mn-ea"/>
                <a:cs typeface="+mn-cs"/>
              </a:rPr>
              <a:t>Os líderes do setor educacional buscam cada vez mais novos modelos para lidar com as pressões e os desafios. Eles buscam modelos sustentáveis, que atendam às mudanças nas necessidades das instituições de ensino atuais.</a:t>
            </a:r>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fr-BE" sz="1200" b="0" i="0">
                <a:solidFill>
                  <a:schemeClr val="tx1"/>
                </a:solidFill>
                <a:latin typeface="Calibri"/>
                <a:ea typeface="+mn-ea"/>
                <a:cs typeface="+mn-cs"/>
              </a:rPr>
              <a:pPr algn="r" defTabSz="914400">
                <a:buNone/>
              </a:pPr>
              <a:t>7</a:t>
            </a:fld>
            <a:endParaRPr lang="en-US" dirty="0"/>
          </a:p>
        </p:txBody>
      </p:sp>
    </p:spTree>
    <p:extLst>
      <p:ext uri="{BB962C8B-B14F-4D97-AF65-F5344CB8AC3E}">
        <p14:creationId xmlns="" xmlns:p14="http://schemas.microsoft.com/office/powerpoint/2010/main" val="1827703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0025" y="4416425"/>
            <a:ext cx="6581775" cy="4183063"/>
          </a:xfrm>
        </p:spPr>
        <p:txBody>
          <a:bodyPr>
            <a:noAutofit/>
          </a:bodyPr>
          <a:lstStyle/>
          <a:p>
            <a:pPr marL="0" indent="0" algn="l" defTabSz="914400">
              <a:spcBef>
                <a:spcPts val="800"/>
              </a:spcBef>
              <a:buNone/>
            </a:pPr>
            <a:r>
              <a:rPr lang="fr-BE" sz="1400" b="0" i="0" kern="1200">
                <a:solidFill>
                  <a:schemeClr val="tx1"/>
                </a:solidFill>
                <a:latin typeface="Calibri"/>
                <a:ea typeface="+mn-ea"/>
                <a:cs typeface="+mn-cs"/>
              </a:rPr>
              <a:t>O Cisco</a:t>
            </a:r>
            <a:r>
              <a:rPr lang="fr-BE" sz="1400" b="0" i="0" kern="1200" baseline="30000">
                <a:solidFill>
                  <a:schemeClr val="tx1"/>
                </a:solidFill>
                <a:latin typeface="Calibri"/>
                <a:ea typeface="+mn-ea"/>
                <a:cs typeface="+mn-cs"/>
              </a:rPr>
              <a:t> </a:t>
            </a:r>
            <a:r>
              <a:rPr lang="fr-BE" sz="1400" b="0" i="0" kern="1200">
                <a:solidFill>
                  <a:schemeClr val="tx1"/>
                </a:solidFill>
                <a:latin typeface="Calibri"/>
                <a:ea typeface="+mn-ea"/>
                <a:cs typeface="+mn-cs"/>
              </a:rPr>
              <a:t>VXI</a:t>
            </a:r>
            <a:r>
              <a:rPr lang="fr-BE" sz="1400" b="0" i="0" kern="1200" baseline="0">
                <a:solidFill>
                  <a:schemeClr val="tx1"/>
                </a:solidFill>
                <a:latin typeface="Calibri"/>
                <a:ea typeface="+mn-ea"/>
                <a:cs typeface="+mn-cs"/>
              </a:rPr>
              <a:t> </a:t>
            </a:r>
            <a:r>
              <a:rPr lang="fr-BE" sz="1400" b="0" i="0" kern="1200">
                <a:solidFill>
                  <a:schemeClr val="tx1"/>
                </a:solidFill>
                <a:latin typeface="Calibri"/>
                <a:ea typeface="+mn-ea"/>
                <a:cs typeface="+mn-cs"/>
              </a:rPr>
              <a:t>proporciona espaços de trabalho virtuais que vão além dos desktops tradicionais em salas de aula, unificando desktops virtuais, voz e vídeo. </a:t>
            </a:r>
            <a:endParaRPr lang="en-US" sz="140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endParaRPr>
          </a:p>
          <a:p>
            <a:pPr marL="0" indent="0" algn="l" defTabSz="914400">
              <a:spcBef>
                <a:spcPts val="800"/>
              </a:spcBef>
              <a:buNone/>
            </a:pPr>
            <a:r>
              <a:rPr lang="fr-BE" sz="1400" b="0" i="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Calibri"/>
                <a:ea typeface="+mn-ea"/>
                <a:cs typeface="+mn-cs"/>
              </a:rPr>
              <a:t>Administradores</a:t>
            </a:r>
            <a:endParaRPr lang="fr-BE" sz="1400" b="0" i="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Calibri"/>
              <a:ea typeface="+mn-ea"/>
              <a:cs typeface="+mn-cs"/>
            </a:endParaRPr>
          </a:p>
          <a:p>
            <a:pPr marL="236555" lvl="1" indent="-125456" algn="l" defTabSz="914400">
              <a:spcAft>
                <a:spcPts val="300"/>
              </a:spcAft>
              <a:buClr>
                <a:srgbClr val="000000"/>
              </a:buClr>
              <a:buSzPct val="80000"/>
              <a:buFont typeface="Arial"/>
              <a:buChar char="•"/>
            </a:pPr>
            <a:r>
              <a:rPr lang="fr-BE" b="0" i="0">
                <a:solidFill>
                  <a:srgbClr val="000000"/>
                </a:solidFill>
                <a:latin typeface="Calibri"/>
                <a:ea typeface="+mn-ea"/>
                <a:cs typeface="+mn-cs"/>
              </a:rPr>
              <a:t>Oferece uma solução de espaço de trabalho virtual que une desktop virtual, voz, vídeo e colaboração em prol de interações imersivas entre aluno e professor e de uma aprendizagem mais rápida</a:t>
            </a:r>
            <a:endParaRPr lang="en-US" dirty="0" smtClean="0">
              <a:solidFill>
                <a:srgbClr val="3A3A3A"/>
              </a:solidFill>
            </a:endParaRPr>
          </a:p>
          <a:p>
            <a:pPr marL="236555" lvl="1" indent="-125456" algn="l" defTabSz="914400">
              <a:spcAft>
                <a:spcPts val="300"/>
              </a:spcAft>
              <a:buClr>
                <a:srgbClr val="000000"/>
              </a:buClr>
              <a:buSzPct val="80000"/>
              <a:buFont typeface="Arial"/>
              <a:buChar char="•"/>
            </a:pPr>
            <a:r>
              <a:rPr lang="fr-BE" b="0" i="0">
                <a:solidFill>
                  <a:srgbClr val="000000"/>
                </a:solidFill>
                <a:latin typeface="Calibri"/>
                <a:ea typeface="+mn-ea"/>
                <a:cs typeface="+mn-cs"/>
              </a:rPr>
              <a:t>Aumenta a conformidade e reduz os riscos, centralizando de maneira segura os dados e aplicativos</a:t>
            </a:r>
          </a:p>
          <a:p>
            <a:pPr marL="236555" lvl="1" indent="-125456" algn="l" defTabSz="914400">
              <a:spcAft>
                <a:spcPts val="300"/>
              </a:spcAft>
              <a:buClr>
                <a:srgbClr val="000000"/>
              </a:buClr>
              <a:buSzPct val="80000"/>
              <a:buFont typeface="Arial"/>
              <a:buChar char="•"/>
            </a:pPr>
            <a:r>
              <a:rPr lang="fr-BE" b="0" i="0">
                <a:solidFill>
                  <a:srgbClr val="000000"/>
                </a:solidFill>
                <a:latin typeface="Calibri"/>
                <a:ea typeface="+mn-ea"/>
                <a:cs typeface="+mn-cs"/>
              </a:rPr>
              <a:t>Melhora o ROI através de uma infraestrutura otimizada, operações simplificadas, ciclos maiores de atualização de PCs e custos de energia reduzidos</a:t>
            </a:r>
          </a:p>
          <a:p>
            <a:pPr marL="236555" lvl="1" indent="-125456" algn="l" defTabSz="914400">
              <a:spcBef>
                <a:spcPts val="0"/>
              </a:spcBef>
              <a:spcAft>
                <a:spcPts val="600"/>
              </a:spcAft>
              <a:buNone/>
            </a:pPr>
            <a:r>
              <a:rPr lang="fr-BE" sz="1400" b="0" i="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Calibri"/>
                <a:ea typeface="+mn-ea"/>
                <a:cs typeface="+mn-cs"/>
              </a:rPr>
              <a:t>Alunos </a:t>
            </a:r>
            <a:r>
              <a:rPr lang="fr-BE" sz="1400" b="0" i="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Calibri"/>
                <a:ea typeface="+mn-ea"/>
                <a:cs typeface="+mn-cs"/>
              </a:rPr>
              <a:t>e educadores</a:t>
            </a:r>
          </a:p>
          <a:p>
            <a:pPr marL="236555" lvl="1" indent="-125456" algn="l" defTabSz="914400">
              <a:spcBef>
                <a:spcPts val="0"/>
              </a:spcBef>
              <a:spcAft>
                <a:spcPts val="300"/>
              </a:spcAft>
              <a:buClr>
                <a:srgbClr val="000000"/>
              </a:buClr>
              <a:buSzPct val="80000"/>
              <a:buFont typeface="Arial"/>
              <a:buChar char="•"/>
            </a:pPr>
            <a:r>
              <a:rPr lang="fr-BE" b="0" i="0" smtClean="0">
                <a:solidFill>
                  <a:srgbClr val="000000"/>
                </a:solidFill>
                <a:latin typeface="Calibri"/>
                <a:ea typeface="+mn-ea"/>
                <a:cs typeface="+mn-cs"/>
              </a:rPr>
              <a:t>Proporciona uma experiência perfeita com acesso a todos os aplicativos e serviços de colaboração em qualquer lugar, em qualquer dispositivo</a:t>
            </a:r>
          </a:p>
          <a:p>
            <a:pPr marL="236555" lvl="1" indent="-125456" algn="l" defTabSz="914400">
              <a:spcBef>
                <a:spcPts val="0"/>
              </a:spcBef>
              <a:spcAft>
                <a:spcPts val="300"/>
              </a:spcAft>
              <a:buClr>
                <a:srgbClr val="000000"/>
              </a:buClr>
              <a:buSzPct val="80000"/>
              <a:buFont typeface="Arial"/>
              <a:buChar char="•"/>
            </a:pPr>
            <a:r>
              <a:rPr lang="fr-BE" b="0" i="0" smtClean="0">
                <a:solidFill>
                  <a:srgbClr val="000000"/>
                </a:solidFill>
                <a:latin typeface="Calibri"/>
                <a:ea typeface="+mn-ea"/>
                <a:cs typeface="+mn-cs"/>
              </a:rPr>
              <a:t>Oferece escolha, liberdade e flexibilidade, alinhadas a diferentes estilos de ensino e aprendizagem </a:t>
            </a:r>
          </a:p>
          <a:p>
            <a:pPr marL="236555" lvl="1" indent="-125456" algn="l" defTabSz="914400">
              <a:spcBef>
                <a:spcPts val="0"/>
              </a:spcBef>
              <a:spcAft>
                <a:spcPts val="600"/>
              </a:spcAft>
              <a:buNone/>
            </a:pPr>
            <a:r>
              <a:rPr lang="fr-BE" sz="1400" b="0" i="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Calibri"/>
                <a:ea typeface="+mn-ea"/>
                <a:cs typeface="+mn-cs"/>
              </a:rPr>
              <a:t>Líderes de TI</a:t>
            </a:r>
          </a:p>
          <a:p>
            <a:pPr marL="236555" lvl="1" indent="-125456">
              <a:spcAft>
                <a:spcPts val="300"/>
              </a:spcAft>
              <a:buClr>
                <a:srgbClr val="000000"/>
              </a:buClr>
              <a:buSzPct val="80000"/>
              <a:buFont typeface="Arial"/>
              <a:buChar char="•"/>
            </a:pPr>
            <a:r>
              <a:rPr lang="fr-BE" smtClean="0">
                <a:solidFill>
                  <a:srgbClr val="000000"/>
                </a:solidFill>
                <a:latin typeface="Calibri"/>
              </a:rPr>
              <a:t>Atende </a:t>
            </a:r>
            <a:r>
              <a:rPr lang="fr-BE">
                <a:solidFill>
                  <a:srgbClr val="000000"/>
                </a:solidFill>
                <a:latin typeface="Calibri"/>
              </a:rPr>
              <a:t>rapidamente às mudanças nas demandas de aplicativos e garante imagens operacionais padronizadas</a:t>
            </a:r>
          </a:p>
          <a:p>
            <a:pPr marL="236555" lvl="1" indent="-125456">
              <a:spcAft>
                <a:spcPts val="300"/>
              </a:spcAft>
              <a:buClr>
                <a:srgbClr val="000000"/>
              </a:buClr>
              <a:buSzPct val="80000"/>
              <a:buFont typeface="Arial"/>
              <a:buChar char="•"/>
            </a:pPr>
            <a:r>
              <a:rPr lang="fr-BE">
                <a:solidFill>
                  <a:srgbClr val="000000"/>
                </a:solidFill>
                <a:latin typeface="Calibri"/>
              </a:rPr>
              <a:t>Otimiza a agilidade comercial, facilitando o provisionamento seguro de mais usuários finais </a:t>
            </a:r>
          </a:p>
          <a:p>
            <a:pPr marL="236555" lvl="1" indent="-125456">
              <a:spcAft>
                <a:spcPts val="300"/>
              </a:spcAft>
              <a:buClr>
                <a:srgbClr val="000000"/>
              </a:buClr>
              <a:buSzPct val="80000"/>
              <a:buFont typeface="Arial"/>
              <a:buChar char="•"/>
            </a:pPr>
            <a:r>
              <a:rPr lang="fr-BE">
                <a:solidFill>
                  <a:srgbClr val="000000"/>
                </a:solidFill>
                <a:latin typeface="Calibri"/>
              </a:rPr>
              <a:t>Fornece maior segurança contra aplicativos não autorizados ou malware</a:t>
            </a:r>
          </a:p>
          <a:p>
            <a:pPr marL="236555" lvl="1" indent="-125456">
              <a:spcAft>
                <a:spcPts val="300"/>
              </a:spcAft>
              <a:buClr>
                <a:srgbClr val="000000"/>
              </a:buClr>
              <a:buSzPct val="80000"/>
              <a:buFont typeface="Arial"/>
              <a:buChar char="•"/>
            </a:pPr>
            <a:r>
              <a:rPr lang="fr-BE">
                <a:solidFill>
                  <a:srgbClr val="000000"/>
                </a:solidFill>
                <a:latin typeface="Calibri"/>
              </a:rPr>
              <a:t>Permite implantações mais rápidas e simples de soluções de espaço de trabalho com projetos validados, roteiros de sistemas, modelo operacional otimizado e serviço e suporte de ponta a ponta</a:t>
            </a:r>
            <a:endParaRPr lang="en-US" dirty="0">
              <a:solidFill>
                <a:srgbClr val="000000"/>
              </a:solidFill>
              <a:latin typeface="Calibri"/>
            </a:endParaRPr>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fr-BE" sz="1200" b="0" i="0">
                <a:solidFill>
                  <a:schemeClr val="tx1"/>
                </a:solidFill>
                <a:latin typeface="Calibri"/>
                <a:ea typeface="+mn-ea"/>
                <a:cs typeface="+mn-cs"/>
              </a:rPr>
              <a:pPr algn="r" defTabSz="914400">
                <a:buNone/>
              </a:pPr>
              <a:t>8</a:t>
            </a:fld>
            <a:endParaRPr lang="en-US" dirty="0"/>
          </a:p>
        </p:txBody>
      </p:sp>
    </p:spTree>
    <p:extLst>
      <p:ext uri="{BB962C8B-B14F-4D97-AF65-F5344CB8AC3E}">
        <p14:creationId xmlns="" xmlns:p14="http://schemas.microsoft.com/office/powerpoint/2010/main" val="909713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fr-BE" sz="1200" b="0" i="0">
                <a:solidFill>
                  <a:schemeClr val="tx1"/>
                </a:solidFill>
                <a:latin typeface="Calibri"/>
                <a:ea typeface="+mn-ea"/>
                <a:cs typeface="+mn-cs"/>
              </a:rPr>
              <a:pPr algn="r" defTabSz="914400">
                <a:buNone/>
              </a:pPr>
              <a:t>9</a:t>
            </a:fld>
            <a:endParaRPr lang="en-US" dirty="0"/>
          </a:p>
        </p:txBody>
      </p:sp>
    </p:spTree>
    <p:extLst>
      <p:ext uri="{BB962C8B-B14F-4D97-AF65-F5344CB8AC3E}">
        <p14:creationId xmlns="" xmlns:p14="http://schemas.microsoft.com/office/powerpoint/2010/main" val="1171575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animated Whit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20406" t="5006" r="8569" b="31071"/>
          <a:stretch/>
        </p:blipFill>
        <p:spPr>
          <a:xfrm flipH="1">
            <a:off x="0" y="0"/>
            <a:ext cx="9144000" cy="6858000"/>
          </a:xfrm>
          <a:prstGeom prst="rect">
            <a:avLst/>
          </a:prstGeom>
        </p:spPr>
      </p:pic>
      <p:grpSp>
        <p:nvGrpSpPr>
          <p:cNvPr id="59" name="Group 67"/>
          <p:cNvGrpSpPr/>
          <p:nvPr userDrawn="1"/>
        </p:nvGrpSpPr>
        <p:grpSpPr>
          <a:xfrm>
            <a:off x="341314" y="311151"/>
            <a:ext cx="829170" cy="438358"/>
            <a:chOff x="609600" y="528537"/>
            <a:chExt cx="1444734" cy="763789"/>
          </a:xfrm>
          <a:solidFill>
            <a:schemeClr val="bg1"/>
          </a:soli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grpSp>
      <p:sp>
        <p:nvSpPr>
          <p:cNvPr id="2" name="Title 1"/>
          <p:cNvSpPr>
            <a:spLocks noGrp="1"/>
          </p:cNvSpPr>
          <p:nvPr>
            <p:ph type="ctrTitle" hasCustomPrompt="1"/>
          </p:nvPr>
        </p:nvSpPr>
        <p:spPr>
          <a:xfrm>
            <a:off x="221393" y="1236689"/>
            <a:ext cx="8112125" cy="2651722"/>
          </a:xfrm>
        </p:spPr>
        <p:txBody>
          <a:bodyPr/>
          <a:lstStyle>
            <a:lvl1pPr>
              <a:lnSpc>
                <a:spcPct val="90000"/>
              </a:lnSpc>
              <a:defRPr lang="en-US" sz="4800" b="0" kern="1200" spc="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8"/>
            <a:ext cx="8112126" cy="384175"/>
          </a:xfrm>
        </p:spPr>
        <p:txBody>
          <a:bodyPr anchor="b" anchorCtr="0">
            <a:noAutofit/>
          </a:bodyPr>
          <a:lstStyle>
            <a:lvl1pPr marL="0" indent="0" algn="l">
              <a:buNone/>
              <a:defRPr lang="en-US" sz="24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2"/>
            <a:ext cx="8097838" cy="384175"/>
          </a:xfrm>
        </p:spPr>
        <p:txBody>
          <a:bodyPr/>
          <a:lstStyle>
            <a:lvl1pPr marL="0" indent="0">
              <a:buFontTx/>
              <a:buNone/>
              <a:defRPr lang="en-US" sz="1800" b="0" kern="1200" dirty="0">
                <a:solidFill>
                  <a:schemeClr val="bg2">
                    <a:lumMod val="50000"/>
                  </a:schemeClr>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0"/>
            <a:ext cx="8112125" cy="384175"/>
          </a:xfrm>
        </p:spPr>
        <p:txBody>
          <a:bodyPr/>
          <a:lstStyle>
            <a:lvl1pPr marL="0" indent="0">
              <a:buFontTx/>
              <a:buNone/>
              <a:defRPr lang="en-US" sz="1400" b="0" kern="1200" dirty="0">
                <a:solidFill>
                  <a:schemeClr val="bg2">
                    <a:lumMod val="50000"/>
                  </a:schemeClr>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extLst>
      <p:ext uri="{BB962C8B-B14F-4D97-AF65-F5344CB8AC3E}">
        <p14:creationId xmlns="" xmlns:p14="http://schemas.microsoft.com/office/powerpoint/2010/main" val="319298040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600200"/>
            <a:ext cx="2622550" cy="4391025"/>
          </a:xfrm>
        </p:spPr>
        <p:txBody>
          <a:bodyPr/>
          <a:lstStyle>
            <a:lvl1pPr>
              <a:defRPr>
                <a:solidFill>
                  <a:srgbClr val="2B348E"/>
                </a:solidFill>
                <a:latin typeface="+mj-lt"/>
                <a:cs typeface="Arial" pitchFamily="34" charset="0"/>
              </a:defRPr>
            </a:lvl1pPr>
            <a:lvl2pPr>
              <a:defRPr>
                <a:solidFill>
                  <a:srgbClr val="2B348E"/>
                </a:solidFill>
                <a:latin typeface="+mj-lt"/>
                <a:cs typeface="Arial" pitchFamily="34" charset="0"/>
              </a:defRPr>
            </a:lvl2pPr>
            <a:lvl3pPr>
              <a:defRPr>
                <a:solidFill>
                  <a:srgbClr val="2B348E"/>
                </a:solidFill>
                <a:latin typeface="+mj-lt"/>
                <a:cs typeface="Arial" pitchFamily="34" charset="0"/>
              </a:defRPr>
            </a:lvl3pPr>
            <a:lvl4pPr>
              <a:defRPr>
                <a:solidFill>
                  <a:srgbClr val="2B348E"/>
                </a:solidFill>
                <a:latin typeface="+mj-lt"/>
                <a:cs typeface="Arial" pitchFamily="34" charset="0"/>
              </a:defRPr>
            </a:lvl4pPr>
            <a:lvl5pPr>
              <a:defRPr>
                <a:solidFill>
                  <a:srgbClr val="2B348E"/>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2"/>
          <p:cNvSpPr>
            <a:spLocks noGrp="1"/>
          </p:cNvSpPr>
          <p:nvPr>
            <p:ph type="body" sz="quarter" idx="15"/>
          </p:nvPr>
        </p:nvSpPr>
        <p:spPr>
          <a:xfrm>
            <a:off x="3292474" y="1600200"/>
            <a:ext cx="2593975" cy="4362450"/>
          </a:xfrm>
        </p:spPr>
        <p:txBody>
          <a:bodyPr/>
          <a:lstStyle>
            <a:lvl1pPr>
              <a:defRPr>
                <a:solidFill>
                  <a:srgbClr val="2B348E"/>
                </a:solidFill>
                <a:latin typeface="+mj-lt"/>
                <a:cs typeface="Arial" pitchFamily="34" charset="0"/>
              </a:defRPr>
            </a:lvl1pPr>
            <a:lvl2pPr>
              <a:defRPr>
                <a:solidFill>
                  <a:srgbClr val="2B348E"/>
                </a:solidFill>
                <a:latin typeface="+mj-lt"/>
                <a:cs typeface="Arial" pitchFamily="34" charset="0"/>
              </a:defRPr>
            </a:lvl2pPr>
            <a:lvl3pPr>
              <a:defRPr>
                <a:solidFill>
                  <a:srgbClr val="2B348E"/>
                </a:solidFill>
                <a:latin typeface="+mj-lt"/>
                <a:cs typeface="Arial" pitchFamily="34" charset="0"/>
              </a:defRPr>
            </a:lvl3pPr>
            <a:lvl4pPr>
              <a:defRPr>
                <a:solidFill>
                  <a:srgbClr val="2B348E"/>
                </a:solidFill>
                <a:latin typeface="+mj-lt"/>
                <a:cs typeface="Arial" pitchFamily="34" charset="0"/>
              </a:defRPr>
            </a:lvl4pPr>
            <a:lvl5pPr>
              <a:defRPr>
                <a:solidFill>
                  <a:srgbClr val="2B348E"/>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6"/>
          </p:nvPr>
        </p:nvSpPr>
        <p:spPr>
          <a:xfrm>
            <a:off x="6300788" y="1600200"/>
            <a:ext cx="2633662" cy="4333875"/>
          </a:xfrm>
        </p:spPr>
        <p:txBody>
          <a:bodyPr/>
          <a:lstStyle>
            <a:lvl1pPr>
              <a:defRPr>
                <a:solidFill>
                  <a:srgbClr val="2B348E"/>
                </a:solidFill>
                <a:latin typeface="+mj-lt"/>
                <a:cs typeface="Arial" pitchFamily="34" charset="0"/>
              </a:defRPr>
            </a:lvl1pPr>
            <a:lvl2pPr>
              <a:defRPr>
                <a:solidFill>
                  <a:srgbClr val="2B348E"/>
                </a:solidFill>
                <a:latin typeface="+mj-lt"/>
                <a:cs typeface="Arial" pitchFamily="34" charset="0"/>
              </a:defRPr>
            </a:lvl2pPr>
            <a:lvl3pPr>
              <a:defRPr>
                <a:solidFill>
                  <a:srgbClr val="2B348E"/>
                </a:solidFill>
                <a:latin typeface="+mj-lt"/>
                <a:cs typeface="Arial" pitchFamily="34" charset="0"/>
              </a:defRPr>
            </a:lvl3pPr>
            <a:lvl4pPr>
              <a:defRPr>
                <a:solidFill>
                  <a:srgbClr val="2B348E"/>
                </a:solidFill>
                <a:latin typeface="+mj-lt"/>
                <a:cs typeface="Arial" pitchFamily="34" charset="0"/>
              </a:defRPr>
            </a:lvl4pPr>
            <a:lvl5pPr>
              <a:defRPr>
                <a:solidFill>
                  <a:srgbClr val="2B348E"/>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20"/>
          <p:cNvSpPr>
            <a:spLocks noGrp="1" noChangeAspect="1"/>
          </p:cNvSpPr>
          <p:nvPr>
            <p:ph type="body" sz="quarter" idx="17"/>
          </p:nvPr>
        </p:nvSpPr>
        <p:spPr>
          <a:xfrm>
            <a:off x="219456" y="100584"/>
            <a:ext cx="2670048"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dirty="0" smtClean="0">
                <a:solidFill>
                  <a:srgbClr val="2B348E"/>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sp>
        <p:nvSpPr>
          <p:cNvPr id="22" name="Text Placeholder 20"/>
          <p:cNvSpPr>
            <a:spLocks noGrp="1"/>
          </p:cNvSpPr>
          <p:nvPr>
            <p:ph type="body" sz="quarter" idx="18"/>
          </p:nvPr>
        </p:nvSpPr>
        <p:spPr>
          <a:xfrm>
            <a:off x="3255264" y="100584"/>
            <a:ext cx="2670048"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solidFill>
                  <a:srgbClr val="2B348E"/>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sp>
        <p:nvSpPr>
          <p:cNvPr id="24" name="Text Placeholder 20"/>
          <p:cNvSpPr>
            <a:spLocks noGrp="1" noChangeAspect="1"/>
          </p:cNvSpPr>
          <p:nvPr>
            <p:ph type="body" sz="quarter" idx="19"/>
          </p:nvPr>
        </p:nvSpPr>
        <p:spPr>
          <a:xfrm>
            <a:off x="6273302" y="100584"/>
            <a:ext cx="2670048"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solidFill>
                  <a:srgbClr val="2B348E"/>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pic>
        <p:nvPicPr>
          <p:cNvPr id="8" name="Picture 7" descr="CISCO_WAVE_01_RGB.jpg"/>
          <p:cNvPicPr>
            <a:picLocks noChangeAspect="1"/>
          </p:cNvPicPr>
          <p:nvPr userDrawn="1"/>
        </p:nvPicPr>
        <p:blipFill>
          <a:blip r:embed="rId2" cstate="print"/>
          <a:srcRect l="78496" r="20456" b="20091"/>
          <a:stretch>
            <a:fillRect/>
          </a:stretch>
        </p:blipFill>
        <p:spPr>
          <a:xfrm>
            <a:off x="3038785" y="726538"/>
            <a:ext cx="86236" cy="5480128"/>
          </a:xfrm>
          <a:prstGeom prst="rect">
            <a:avLst/>
          </a:prstGeom>
        </p:spPr>
      </p:pic>
      <p:pic>
        <p:nvPicPr>
          <p:cNvPr id="9" name="Picture 8" descr="CISCO_WAVE_01_RGB.jpg"/>
          <p:cNvPicPr>
            <a:picLocks noChangeAspect="1"/>
          </p:cNvPicPr>
          <p:nvPr userDrawn="1"/>
        </p:nvPicPr>
        <p:blipFill>
          <a:blip r:embed="rId2" cstate="print"/>
          <a:srcRect l="78496" r="20456" b="20091"/>
          <a:stretch>
            <a:fillRect/>
          </a:stretch>
        </p:blipFill>
        <p:spPr>
          <a:xfrm>
            <a:off x="6057066" y="726538"/>
            <a:ext cx="86236" cy="5480128"/>
          </a:xfrm>
          <a:prstGeom prst="rect">
            <a:avLst/>
          </a:prstGeom>
        </p:spPr>
      </p:pic>
    </p:spTree>
    <p:extLst>
      <p:ext uri="{BB962C8B-B14F-4D97-AF65-F5344CB8AC3E}">
        <p14:creationId xmlns="" xmlns:p14="http://schemas.microsoft.com/office/powerpoint/2010/main" val="2341436537"/>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4" y="1476375"/>
            <a:ext cx="8439461" cy="4305300"/>
          </a:xfrm>
        </p:spPr>
        <p:txBody>
          <a:bodyPr anchor="ctr" anchorCtr="1"/>
          <a:lstStyle>
            <a:lvl1pPr>
              <a:buNone/>
              <a:defRPr>
                <a:latin typeface="+mj-lt"/>
              </a:defRPr>
            </a:lvl1pPr>
          </a:lstStyle>
          <a:p>
            <a:r>
              <a:rPr lang="en-US" dirty="0" smtClean="0"/>
              <a:t>Click icon to add chart</a:t>
            </a:r>
            <a:endParaRPr lang="en-US" dirty="0"/>
          </a:p>
        </p:txBody>
      </p:sp>
      <p:sp>
        <p:nvSpPr>
          <p:cNvPr id="4" name="Text Placeholder 9"/>
          <p:cNvSpPr>
            <a:spLocks noGrp="1"/>
          </p:cNvSpPr>
          <p:nvPr>
            <p:ph type="body" sz="quarter" idx="11" hasCustomPrompt="1"/>
          </p:nvPr>
        </p:nvSpPr>
        <p:spPr>
          <a:xfrm>
            <a:off x="249466" y="6062114"/>
            <a:ext cx="7461250" cy="276999"/>
          </a:xfrm>
        </p:spPr>
        <p:txBody>
          <a:bodyPr wrap="square" anchor="b" anchorCtr="0">
            <a:noAutofit/>
          </a:bodyPr>
          <a:lstStyle>
            <a:lvl1pPr algn="l" defTabSz="804863">
              <a:lnSpc>
                <a:spcPct val="100000"/>
              </a:lnSpc>
              <a:spcBef>
                <a:spcPct val="50000"/>
              </a:spcBef>
              <a:buNone/>
              <a:defRPr sz="1200">
                <a:solidFill>
                  <a:schemeClr val="bg2">
                    <a:lumMod val="85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extLst>
      <p:ext uri="{BB962C8B-B14F-4D97-AF65-F5344CB8AC3E}">
        <p14:creationId xmlns="" xmlns:p14="http://schemas.microsoft.com/office/powerpoint/2010/main" val="97131233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Autofit/>
          </a:bodyPr>
          <a:lstStyle>
            <a:lvl1pPr marL="0" indent="0" algn="l" defTabSz="914400" rtl="0" eaLnBrk="1" latinLnBrk="0" hangingPunct="1">
              <a:lnSpc>
                <a:spcPct val="80000"/>
              </a:lnSpc>
              <a:spcBef>
                <a:spcPct val="0"/>
              </a:spcBef>
              <a:buFontTx/>
              <a:buNone/>
              <a:defRPr lang="en-US" sz="2400" b="0" kern="1200" spc="0" baseline="0" dirty="0" smtClean="0">
                <a:solidFill>
                  <a:srgbClr val="2B348E"/>
                </a:solidFill>
                <a:latin typeface="+mj-lt"/>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extLst>
      <p:ext uri="{BB962C8B-B14F-4D97-AF65-F5344CB8AC3E}">
        <p14:creationId xmlns="" xmlns:p14="http://schemas.microsoft.com/office/powerpoint/2010/main" val="1899270705"/>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dirty="0" smtClean="0"/>
              <a:t>Slide Title Goes Here</a:t>
            </a:r>
            <a:endParaRPr lang="en-US" dirty="0"/>
          </a:p>
        </p:txBody>
      </p:sp>
    </p:spTree>
    <p:extLst>
      <p:ext uri="{BB962C8B-B14F-4D97-AF65-F5344CB8AC3E}">
        <p14:creationId xmlns="" xmlns:p14="http://schemas.microsoft.com/office/powerpoint/2010/main" val="95727001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20406" t="5006" r="8569" b="31071"/>
          <a:stretch/>
        </p:blipFill>
        <p:spPr>
          <a:xfrm flipH="1">
            <a:off x="0" y="0"/>
            <a:ext cx="9144000" cy="6858000"/>
          </a:xfrm>
          <a:prstGeom prst="rect">
            <a:avLst/>
          </a:prstGeom>
        </p:spPr>
      </p:pic>
      <p:sp>
        <p:nvSpPr>
          <p:cNvPr id="3" name="Subtitle 2"/>
          <p:cNvSpPr>
            <a:spLocks noGrp="1"/>
          </p:cNvSpPr>
          <p:nvPr>
            <p:ph type="subTitle" idx="1" hasCustomPrompt="1"/>
          </p:nvPr>
        </p:nvSpPr>
        <p:spPr>
          <a:xfrm>
            <a:off x="387097" y="5842635"/>
            <a:ext cx="8112126" cy="384175"/>
          </a:xfrm>
        </p:spPr>
        <p:txBody>
          <a:bodyPr anchor="b" anchorCtr="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2" name="Title 1"/>
          <p:cNvSpPr>
            <a:spLocks noGrp="1"/>
          </p:cNvSpPr>
          <p:nvPr>
            <p:ph type="ctrTitle" hasCustomPrompt="1"/>
          </p:nvPr>
        </p:nvSpPr>
        <p:spPr>
          <a:xfrm>
            <a:off x="387097" y="649224"/>
            <a:ext cx="7447744" cy="4462426"/>
          </a:xfrm>
        </p:spPr>
        <p:txBody>
          <a:bodyPr/>
          <a:lstStyle>
            <a:lvl1pPr marL="0" indent="0" algn="l" defTabSz="914400" rtl="0" eaLnBrk="1" latinLnBrk="0" hangingPunct="1">
              <a:lnSpc>
                <a:spcPct val="80000"/>
              </a:lnSpc>
              <a:spcBef>
                <a:spcPct val="0"/>
              </a:spcBef>
              <a:buClr>
                <a:schemeClr val="tx1"/>
              </a:buClr>
              <a:buFont typeface="Arial" pitchFamily="34" charset="0"/>
              <a:buNone/>
              <a:defRPr lang="en-US" sz="5400" b="0" kern="1200" spc="0" baseline="0" dirty="0">
                <a:solidFill>
                  <a:srgbClr val="FFFFFF"/>
                </a:solidFill>
                <a:latin typeface="+mj-lt"/>
                <a:ea typeface="+mj-ea"/>
                <a:cs typeface="+mj-cs"/>
              </a:defRPr>
            </a:lvl1pPr>
          </a:lstStyle>
          <a:p>
            <a:r>
              <a:rPr lang="en-US" dirty="0" smtClean="0"/>
              <a:t>Presentation Title</a:t>
            </a:r>
            <a:br>
              <a:rPr lang="en-US" dirty="0" smtClean="0"/>
            </a:br>
            <a:r>
              <a:rPr lang="en-US" dirty="0" smtClean="0"/>
              <a:t>Goes Here</a:t>
            </a:r>
            <a:endParaRPr lang="en-US" dirty="0"/>
          </a:p>
        </p:txBody>
      </p:sp>
    </p:spTree>
    <p:extLst>
      <p:ext uri="{BB962C8B-B14F-4D97-AF65-F5344CB8AC3E}">
        <p14:creationId xmlns="" xmlns:p14="http://schemas.microsoft.com/office/powerpoint/2010/main" val="32659129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solidFill>
                  <a:srgbClr val="2B348E"/>
                </a:soli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rgbClr val="2B348E"/>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5" name="Picture 4" descr="CISCO_WAVE_01_RGB.jpg"/>
          <p:cNvPicPr>
            <a:picLocks noChangeAspect="1"/>
          </p:cNvPicPr>
          <p:nvPr userDrawn="1"/>
        </p:nvPicPr>
        <p:blipFill>
          <a:blip r:embed="rId2" cstate="print"/>
          <a:srcRect l="78496" r="20456" b="20091"/>
          <a:stretch>
            <a:fillRect/>
          </a:stretch>
        </p:blipFill>
        <p:spPr>
          <a:xfrm>
            <a:off x="4578370" y="752635"/>
            <a:ext cx="86236" cy="5480128"/>
          </a:xfrm>
          <a:prstGeom prst="rect">
            <a:avLst/>
          </a:prstGeom>
        </p:spPr>
      </p:pic>
    </p:spTree>
    <p:extLst>
      <p:ext uri="{BB962C8B-B14F-4D97-AF65-F5344CB8AC3E}">
        <p14:creationId xmlns="" xmlns:p14="http://schemas.microsoft.com/office/powerpoint/2010/main" val="4258790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solidFill>
                  <a:srgbClr val="2B348E"/>
                </a:soli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rgbClr val="2B348E"/>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spTree>
    <p:extLst>
      <p:ext uri="{BB962C8B-B14F-4D97-AF65-F5344CB8AC3E}">
        <p14:creationId xmlns="" xmlns:p14="http://schemas.microsoft.com/office/powerpoint/2010/main" val="335007728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2"/>
            <a:ext cx="4684867" cy="384175"/>
          </a:xfrm>
        </p:spPr>
        <p:txBody>
          <a:bodyPr vert="horz" lIns="91440" tIns="45720" rIns="91440" bIns="45720" rtlCol="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2B348E"/>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2" name="Title 1"/>
          <p:cNvSpPr>
            <a:spLocks noGrp="1"/>
          </p:cNvSpPr>
          <p:nvPr>
            <p:ph type="ctrTitle" hasCustomPrompt="1"/>
          </p:nvPr>
        </p:nvSpPr>
        <p:spPr>
          <a:xfrm>
            <a:off x="208693" y="3282696"/>
            <a:ext cx="4712557" cy="1022350"/>
          </a:xfrm>
        </p:spPr>
        <p:txBody>
          <a:bodyPr vert="horz" lIns="82296" tIns="45720" rIns="82296" bIns="45720" rtlCol="0" anchor="b"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solidFill>
                  <a:srgbClr val="2B348E"/>
                </a:solidFill>
                <a:latin typeface="+mj-lt"/>
                <a:ea typeface="+mj-ea"/>
                <a:cs typeface="+mj-cs"/>
              </a:defRPr>
            </a:lvl1pPr>
          </a:lstStyle>
          <a:p>
            <a:r>
              <a:rPr lang="en-US" dirty="0" smtClean="0"/>
              <a:t>Demo Title</a:t>
            </a:r>
            <a:endParaRPr lang="en-US" dirty="0"/>
          </a:p>
        </p:txBody>
      </p:sp>
      <p:sp>
        <p:nvSpPr>
          <p:cNvPr id="31" name="Picture Placeholder 30"/>
          <p:cNvSpPr>
            <a:spLocks noGrp="1"/>
          </p:cNvSpPr>
          <p:nvPr>
            <p:ph type="pic" sz="quarter" idx="10" hasCustomPrompt="1"/>
          </p:nvPr>
        </p:nvSpPr>
        <p:spPr>
          <a:xfrm>
            <a:off x="5540375" y="1917700"/>
            <a:ext cx="2676525" cy="2889250"/>
          </a:xfrm>
        </p:spPr>
        <p:txBody>
          <a:bodyPr anchor="ctr" anchorCtr="1"/>
          <a:lstStyle>
            <a:lvl1pPr algn="ctr">
              <a:defRPr>
                <a:latin typeface="+mj-lt"/>
              </a:defRPr>
            </a:lvl1pPr>
          </a:lstStyle>
          <a:p>
            <a:r>
              <a:rPr lang="en-US" dirty="0" smtClean="0"/>
              <a:t>Insert photo here</a:t>
            </a:r>
            <a:endParaRPr lang="en-US" dirty="0"/>
          </a:p>
        </p:txBody>
      </p:sp>
    </p:spTree>
    <p:extLst>
      <p:ext uri="{BB962C8B-B14F-4D97-AF65-F5344CB8AC3E}">
        <p14:creationId xmlns="" xmlns:p14="http://schemas.microsoft.com/office/powerpoint/2010/main" val="379310527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7744" y="484632"/>
            <a:ext cx="8755128" cy="4372131"/>
          </a:xfrm>
        </p:spPr>
        <p:txBody>
          <a:bodyPr anchor="b" anchorCtr="0"/>
          <a:lstStyle>
            <a:lvl1pPr marL="228600" indent="-228600">
              <a:buFont typeface="Arial" pitchFamily="34" charset="0"/>
              <a:buChar char="“"/>
              <a:defRPr sz="6000" spc="0" baseline="0">
                <a:solidFill>
                  <a:srgbClr val="2B348E"/>
                </a:solidFill>
                <a:latin typeface="+mj-lt"/>
              </a:defRPr>
            </a:lvl1pPr>
          </a:lstStyle>
          <a:p>
            <a:r>
              <a:rPr lang="en-US" dirty="0" smtClean="0"/>
              <a:t>Click to edit Master</a:t>
            </a:r>
            <a:br>
              <a:rPr lang="en-US" dirty="0" smtClean="0"/>
            </a:br>
            <a:r>
              <a:rPr lang="en-US" dirty="0" smtClean="0"/>
              <a:t>title style”</a:t>
            </a:r>
            <a:endParaRPr lang="en-US" dirty="0"/>
          </a:p>
        </p:txBody>
      </p:sp>
      <p:sp>
        <p:nvSpPr>
          <p:cNvPr id="28" name="Rectangle 5"/>
          <p:cNvSpPr>
            <a:spLocks noChangeArrowheads="1"/>
          </p:cNvSpPr>
          <p:nvPr/>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65">
              <a:buNone/>
            </a:pPr>
            <a:r>
              <a:rPr lang="fr-BE" sz="600" b="0" i="0">
                <a:solidFill>
                  <a:srgbClr val="FFFFFF"/>
                </a:solidFill>
                <a:latin typeface="Arial"/>
                <a:ea typeface="+mn-ea"/>
                <a:cs typeface="+mn-cs"/>
              </a:rPr>
              <a:t>Público da Cisco</a:t>
            </a:r>
            <a:endParaRPr lang="en-US" sz="600" dirty="0">
              <a:solidFill>
                <a:srgbClr val="FFFFFF"/>
              </a:solidFill>
            </a:endParaRPr>
          </a:p>
        </p:txBody>
      </p:sp>
      <p:sp>
        <p:nvSpPr>
          <p:cNvPr id="19"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65">
              <a:buNone/>
            </a:pPr>
            <a:r>
              <a:rPr lang="fr-BE" sz="600" b="0" i="0">
                <a:solidFill>
                  <a:srgbClr val="FFFFFF"/>
                </a:solidFill>
                <a:latin typeface="Arial"/>
                <a:ea typeface="+mn-ea"/>
                <a:cs typeface="+mn-cs"/>
              </a:rPr>
              <a:t>Público da Cisco</a:t>
            </a:r>
            <a:endParaRPr lang="en-US" sz="600" dirty="0">
              <a:solidFill>
                <a:srgbClr val="FFFFFF"/>
              </a:solidFill>
            </a:endParaRPr>
          </a:p>
        </p:txBody>
      </p:sp>
      <p:sp>
        <p:nvSpPr>
          <p:cNvPr id="7" name="Text Placeholder 4"/>
          <p:cNvSpPr>
            <a:spLocks noGrp="1"/>
          </p:cNvSpPr>
          <p:nvPr>
            <p:ph type="body" sz="quarter" idx="11" hasCustomPrompt="1"/>
          </p:nvPr>
        </p:nvSpPr>
        <p:spPr>
          <a:xfrm>
            <a:off x="460248" y="5358903"/>
            <a:ext cx="8574685" cy="614362"/>
          </a:xfrm>
        </p:spPr>
        <p:txBody>
          <a:bodyPr vert="horz" lIns="91440" tIns="45720" rIns="91440" bIns="45720" rtlCol="0">
            <a:normAutofit/>
          </a:bodyPr>
          <a:lstStyle>
            <a:lvl1pPr marL="0" indent="0">
              <a:buNone/>
              <a:defRPr lang="en-US" sz="2400" kern="1200" dirty="0" smtClean="0">
                <a:solidFill>
                  <a:srgbClr val="2B348E"/>
                </a:solidFill>
                <a:latin typeface="+mj-lt"/>
                <a:ea typeface="+mn-ea"/>
                <a:cs typeface="+mn-cs"/>
              </a:defRPr>
            </a:lvl1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65">
              <a:buNone/>
            </a:pPr>
            <a:r>
              <a:rPr lang="fr-BE" sz="600" b="0" i="0">
                <a:solidFill>
                  <a:srgbClr val="FFFFFF"/>
                </a:solidFill>
                <a:latin typeface="Arial"/>
                <a:ea typeface="+mn-ea"/>
                <a:cs typeface="+mn-cs"/>
              </a:rPr>
              <a:t>© 2010 Cisco e/ou suas afiliadas. Todos os direitos reservados.</a:t>
            </a:r>
            <a:endParaRPr lang="en-US" sz="600" dirty="0">
              <a:solidFill>
                <a:srgbClr val="FFFFFF"/>
              </a:solidFill>
            </a:endParaRPr>
          </a:p>
        </p:txBody>
      </p:sp>
      <p:sp>
        <p:nvSpPr>
          <p:cNvPr id="22"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buNone/>
            </a:pPr>
            <a:fld id="{DFCF27A5-1A5B-48D3-A060-2758FFBB1ADD}" type="slidenum">
              <a:rPr lang="fr-BE" sz="600" b="0" i="0">
                <a:solidFill>
                  <a:srgbClr val="FFFFFF"/>
                </a:solidFill>
                <a:latin typeface="Arial"/>
                <a:ea typeface="+mn-ea"/>
                <a:cs typeface="+mn-cs"/>
              </a:rPr>
              <a:pPr algn="r" defTabSz="814365">
                <a:buNone/>
              </a:pPr>
              <a:t>‹#›</a:t>
            </a:fld>
            <a:endParaRPr lang="en-US" sz="600" dirty="0">
              <a:solidFill>
                <a:srgbClr val="FFFFFF"/>
              </a:solidFill>
            </a:endParaRPr>
          </a:p>
        </p:txBody>
      </p:sp>
    </p:spTree>
    <p:extLst>
      <p:ext uri="{BB962C8B-B14F-4D97-AF65-F5344CB8AC3E}">
        <p14:creationId xmlns="" xmlns:p14="http://schemas.microsoft.com/office/powerpoint/2010/main" val="2732359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ingle photo with caption">
    <p:spTree>
      <p:nvGrpSpPr>
        <p:cNvPr id="1" name=""/>
        <p:cNvGrpSpPr/>
        <p:nvPr/>
      </p:nvGrpSpPr>
      <p:grpSpPr>
        <a:xfrm>
          <a:off x="0" y="0"/>
          <a:ext cx="0" cy="0"/>
          <a:chOff x="0" y="0"/>
          <a:chExt cx="0" cy="0"/>
        </a:xfrm>
      </p:grpSpPr>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userDrawn="1"/>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extLst>
      <p:ext uri="{BB962C8B-B14F-4D97-AF65-F5344CB8AC3E}">
        <p14:creationId xmlns="" xmlns:p14="http://schemas.microsoft.com/office/powerpoint/2010/main" val="247718705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White">
    <p:spTree>
      <p:nvGrpSpPr>
        <p:cNvPr id="1" name=""/>
        <p:cNvGrpSpPr/>
        <p:nvPr/>
      </p:nvGrpSpPr>
      <p:grpSpPr>
        <a:xfrm>
          <a:off x="0" y="0"/>
          <a:ext cx="0" cy="0"/>
          <a:chOff x="0" y="0"/>
          <a:chExt cx="0" cy="0"/>
        </a:xfrm>
      </p:grpSpPr>
      <p:grpSp>
        <p:nvGrpSpPr>
          <p:cNvPr id="4" name="Group 67"/>
          <p:cNvGrpSpPr/>
          <p:nvPr userDrawn="1"/>
        </p:nvGrpSpPr>
        <p:grpSpPr>
          <a:xfrm>
            <a:off x="341314" y="311151"/>
            <a:ext cx="829170" cy="438358"/>
            <a:chOff x="609600" y="528537"/>
            <a:chExt cx="1444734" cy="763789"/>
          </a:xfrm>
          <a:solidFill>
            <a:schemeClr val="bg1"/>
          </a:soli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grpSp>
      <p:sp>
        <p:nvSpPr>
          <p:cNvPr id="2" name="Title 1"/>
          <p:cNvSpPr>
            <a:spLocks noGrp="1"/>
          </p:cNvSpPr>
          <p:nvPr>
            <p:ph type="ctrTitle" hasCustomPrompt="1"/>
          </p:nvPr>
        </p:nvSpPr>
        <p:spPr>
          <a:xfrm>
            <a:off x="221393" y="1236689"/>
            <a:ext cx="8112125" cy="2918779"/>
          </a:xfrm>
        </p:spPr>
        <p:txBody>
          <a:bodyPr/>
          <a:lstStyle>
            <a:lvl1pPr algn="l" defTabSz="914400" rtl="0" eaLnBrk="1" latinLnBrk="0" hangingPunct="1">
              <a:lnSpc>
                <a:spcPct val="90000"/>
              </a:lnSpc>
              <a:spcBef>
                <a:spcPct val="0"/>
              </a:spcBef>
              <a:buNone/>
              <a:defRPr lang="en-US" sz="5400" b="0" kern="1200" spc="0" baseline="0" dirty="0">
                <a:solidFill>
                  <a:srgbClr val="2B348E"/>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8"/>
            <a:ext cx="8112126" cy="384175"/>
          </a:xfrm>
        </p:spPr>
        <p:txBody>
          <a:bodyPr anchor="b" anchorCtr="0">
            <a:noAutofit/>
          </a:bodyPr>
          <a:lstStyle>
            <a:lvl1pPr marL="0" indent="0" algn="l">
              <a:buNone/>
              <a:defRPr lang="en-US" sz="2000" b="0" kern="1200" dirty="0">
                <a:solidFill>
                  <a:srgbClr val="2B308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2"/>
            <a:ext cx="8097838" cy="384175"/>
          </a:xfrm>
        </p:spPr>
        <p:txBody>
          <a:bodyPr/>
          <a:lstStyle>
            <a:lvl1pPr marL="0" indent="0">
              <a:buFontTx/>
              <a:buNone/>
              <a:defRPr lang="en-US" sz="1800" b="0" kern="1200" dirty="0">
                <a:solidFill>
                  <a:srgbClr val="2B3082"/>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0"/>
            <a:ext cx="8112125" cy="384175"/>
          </a:xfrm>
        </p:spPr>
        <p:txBody>
          <a:bodyPr/>
          <a:lstStyle>
            <a:lvl1pPr marL="0" indent="0">
              <a:buFontTx/>
              <a:buNone/>
              <a:defRPr lang="en-US" sz="1400" b="0" kern="1200" dirty="0">
                <a:solidFill>
                  <a:srgbClr val="2B3082"/>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extLst>
      <p:ext uri="{BB962C8B-B14F-4D97-AF65-F5344CB8AC3E}">
        <p14:creationId xmlns="" xmlns:p14="http://schemas.microsoft.com/office/powerpoint/2010/main" val="2940740807"/>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mall photo_top left">
    <p:spTree>
      <p:nvGrpSpPr>
        <p:cNvPr id="1" name=""/>
        <p:cNvGrpSpPr/>
        <p:nvPr/>
      </p:nvGrpSpPr>
      <p:grpSpPr>
        <a:xfrm>
          <a:off x="0" y="0"/>
          <a:ext cx="0" cy="0"/>
          <a:chOff x="0" y="0"/>
          <a:chExt cx="0" cy="0"/>
        </a:xfrm>
      </p:grpSpPr>
      <p:sp>
        <p:nvSpPr>
          <p:cNvPr id="32" name="Rectangle 31"/>
          <p:cNvSpPr/>
          <p:nvPr/>
        </p:nvSpPr>
        <p:spPr>
          <a:xfrm>
            <a:off x="338328"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338328"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rgbClr val="2B348E"/>
                </a:solidFill>
                <a:latin typeface="+mj-lt"/>
              </a:defRPr>
            </a:lvl1pPr>
          </a:lstStyle>
          <a:p>
            <a:r>
              <a:rPr lang="en-US" dirty="0" smtClean="0"/>
              <a:t>Large photo </a:t>
            </a:r>
            <a:br>
              <a:rPr lang="en-US" dirty="0" smtClean="0"/>
            </a:br>
            <a:r>
              <a:rPr lang="en-US" dirty="0" smtClean="0"/>
              <a:t>caption here.</a:t>
            </a:r>
          </a:p>
        </p:txBody>
      </p:sp>
    </p:spTree>
    <p:extLst>
      <p:ext uri="{BB962C8B-B14F-4D97-AF65-F5344CB8AC3E}">
        <p14:creationId xmlns="" xmlns:p14="http://schemas.microsoft.com/office/powerpoint/2010/main" val="417660525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ortrait photo_right side">
    <p:spTree>
      <p:nvGrpSpPr>
        <p:cNvPr id="1" name=""/>
        <p:cNvGrpSpPr/>
        <p:nvPr/>
      </p:nvGrpSpPr>
      <p:grpSpPr>
        <a:xfrm>
          <a:off x="0" y="0"/>
          <a:ext cx="0" cy="0"/>
          <a:chOff x="0" y="0"/>
          <a:chExt cx="0" cy="0"/>
        </a:xfrm>
      </p:grpSpPr>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2"/>
            <a:ext cx="4349918" cy="1089529"/>
          </a:xfrm>
        </p:spPr>
        <p:txBody>
          <a:bodyPr anchor="t">
            <a:noAutofit/>
          </a:bodyPr>
          <a:lstStyle>
            <a:lvl1pPr>
              <a:lnSpc>
                <a:spcPct val="90000"/>
              </a:lnSpc>
              <a:defRPr>
                <a:solidFill>
                  <a:srgbClr val="2B348E"/>
                </a:solidFill>
                <a:latin typeface="+mj-lt"/>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213604299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Multiple photo">
    <p:spTree>
      <p:nvGrpSpPr>
        <p:cNvPr id="1" name=""/>
        <p:cNvGrpSpPr/>
        <p:nvPr/>
      </p:nvGrpSpPr>
      <p:grpSpPr>
        <a:xfrm>
          <a:off x="0" y="0"/>
          <a:ext cx="0" cy="0"/>
          <a:chOff x="0" y="0"/>
          <a:chExt cx="0" cy="0"/>
        </a:xfrm>
      </p:grpSpPr>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320824"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49"/>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1" name="Picture Placeholder 25"/>
          <p:cNvSpPr>
            <a:spLocks noGrp="1"/>
          </p:cNvSpPr>
          <p:nvPr>
            <p:ph type="pic" sz="quarter" idx="12" hasCustomPrompt="1"/>
          </p:nvPr>
        </p:nvSpPr>
        <p:spPr>
          <a:xfrm>
            <a:off x="7011988" y="311149"/>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3"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7"/>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7" name="Picture Placeholder 25"/>
          <p:cNvSpPr>
            <a:spLocks noGrp="1"/>
          </p:cNvSpPr>
          <p:nvPr>
            <p:ph type="pic" sz="quarter" idx="15" hasCustomPrompt="1"/>
          </p:nvPr>
        </p:nvSpPr>
        <p:spPr>
          <a:xfrm>
            <a:off x="7011988"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0"/>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9" name="Picture Placeholder 25"/>
          <p:cNvSpPr>
            <a:spLocks noGrp="1"/>
          </p:cNvSpPr>
          <p:nvPr>
            <p:ph type="pic" sz="quarter" idx="16" hasCustomPrompt="1"/>
          </p:nvPr>
        </p:nvSpPr>
        <p:spPr>
          <a:xfrm>
            <a:off x="7011988" y="5182960"/>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Tree>
    <p:extLst>
      <p:ext uri="{BB962C8B-B14F-4D97-AF65-F5344CB8AC3E}">
        <p14:creationId xmlns="" xmlns:p14="http://schemas.microsoft.com/office/powerpoint/2010/main" val="283026433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extLst>
      <p:ext uri="{BB962C8B-B14F-4D97-AF65-F5344CB8AC3E}">
        <p14:creationId xmlns="" xmlns:p14="http://schemas.microsoft.com/office/powerpoint/2010/main" val="2232353845"/>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986455" y="6584512"/>
            <a:ext cx="589195" cy="175257"/>
          </a:xfrm>
          <a:prstGeom prst="rect">
            <a:avLst/>
          </a:prstGeom>
          <a:noFill/>
          <a:ln w="9525">
            <a:noFill/>
            <a:miter lim="800000"/>
            <a:headEnd/>
            <a:tailEnd/>
          </a:ln>
          <a:effectLst/>
        </p:spPr>
        <p:txBody>
          <a:bodyPr wrap="none" lIns="82124" tIns="41061" rIns="82124" bIns="41061" anchor="b">
            <a:spAutoFit/>
          </a:bodyPr>
          <a:lstStyle/>
          <a:p>
            <a:pPr algn="r" defTabSz="814365">
              <a:buNone/>
            </a:pPr>
            <a:r>
              <a:rPr lang="fr-BE" sz="600" b="0" i="0">
                <a:solidFill>
                  <a:srgbClr val="C0C0C0"/>
                </a:solidFill>
                <a:latin typeface="Arial"/>
                <a:ea typeface="+mn-ea"/>
                <a:cs typeface="+mn-cs"/>
              </a:rPr>
              <a:t>Público da Cisco</a:t>
            </a:r>
            <a:endParaRPr lang="en-US" sz="600" dirty="0">
              <a:solidFill>
                <a:srgbClr val="C0C0C0"/>
              </a:solidFill>
            </a:endParaRPr>
          </a:p>
        </p:txBody>
      </p:sp>
      <p:sp>
        <p:nvSpPr>
          <p:cNvPr id="6"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buNone/>
            </a:pPr>
            <a:fld id="{DFCF27A5-1A5B-48D3-A060-2758FFBB1ADD}" type="slidenum">
              <a:rPr lang="fr-BE" sz="600" b="0" i="0">
                <a:solidFill>
                  <a:srgbClr val="C0C0C0"/>
                </a:solidFill>
                <a:latin typeface="Arial"/>
                <a:ea typeface="+mn-ea"/>
                <a:cs typeface="+mn-cs"/>
              </a:rPr>
              <a:pPr algn="r" defTabSz="814365">
                <a:buNone/>
              </a:pPr>
              <a:t>‹#›</a:t>
            </a:fld>
            <a:endParaRPr lang="en-US" sz="600" dirty="0">
              <a:solidFill>
                <a:srgbClr val="C0C0C0"/>
              </a:solidFill>
            </a:endParaRPr>
          </a:p>
        </p:txBody>
      </p:sp>
    </p:spTree>
    <p:extLst>
      <p:ext uri="{BB962C8B-B14F-4D97-AF65-F5344CB8AC3E}">
        <p14:creationId xmlns="" xmlns:p14="http://schemas.microsoft.com/office/powerpoint/2010/main" val="12706879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losing Slide_green">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20406" t="5006" r="8569" b="31071"/>
          <a:stretch/>
        </p:blipFill>
        <p:spPr>
          <a:xfrm flipH="1">
            <a:off x="0" y="0"/>
            <a:ext cx="9144000" cy="6858000"/>
          </a:xfrm>
          <a:prstGeom prst="rect">
            <a:avLst/>
          </a:prstGeom>
        </p:spPr>
      </p:pic>
      <p:sp>
        <p:nvSpPr>
          <p:cNvPr id="20" name="Rectangle 19"/>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a:lstStyle/>
          <a:p>
            <a:endParaRPr lang="en-US" dirty="0">
              <a:solidFill>
                <a:srgbClr val="0096D6"/>
              </a:solidFill>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endParaRPr>
          </a:p>
        </p:txBody>
      </p:sp>
      <p:sp>
        <p:nvSpPr>
          <p:cNvPr id="22" name="Freeform 21"/>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endParaRPr>
          </a:p>
        </p:txBody>
      </p:sp>
      <p:sp>
        <p:nvSpPr>
          <p:cNvPr id="23" name="Freeform 22"/>
          <p:cNvSpPr>
            <a:spLocks noEditPoints="1"/>
          </p:cNvSpPr>
          <p:nvPr userDrawn="1"/>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5" name="Freeform 24"/>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endParaRPr>
          </a:p>
        </p:txBody>
      </p:sp>
      <p:sp>
        <p:nvSpPr>
          <p:cNvPr id="26" name="Freeform 25"/>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7" name="Freeform 26"/>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8" name="Freeform 27"/>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endParaRPr>
          </a:p>
        </p:txBody>
      </p:sp>
      <p:sp>
        <p:nvSpPr>
          <p:cNvPr id="30" name="Freeform 29"/>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31" name="Freeform 30"/>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32" name="Freeform 31"/>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endParaRPr>
          </a:p>
        </p:txBody>
      </p:sp>
    </p:spTree>
    <p:extLst>
      <p:ext uri="{BB962C8B-B14F-4D97-AF65-F5344CB8AC3E}">
        <p14:creationId xmlns="" xmlns:p14="http://schemas.microsoft.com/office/powerpoint/2010/main" val="40090404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00"/>
                                        <p:tgtEl>
                                          <p:spTgt spid="2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700"/>
                                        <p:tgtEl>
                                          <p:spTgt spid="27"/>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700"/>
                                        <p:tgtEl>
                                          <p:spTgt spid="29"/>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700"/>
                                        <p:tgtEl>
                                          <p:spTgt spid="31"/>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700"/>
                                        <p:tgtEl>
                                          <p:spTgt spid="3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700"/>
                                        <p:tgtEl>
                                          <p:spTgt spid="26"/>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700"/>
                                        <p:tgtEl>
                                          <p:spTgt spid="28"/>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700"/>
                                        <p:tgtEl>
                                          <p:spTgt spid="30"/>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700"/>
                                        <p:tgtEl>
                                          <p:spTgt spid="32"/>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25"/>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27"/>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2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3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33"/>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26"/>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2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3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32"/>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700"/>
                                        <p:tgtEl>
                                          <p:spTgt spid="22"/>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700"/>
                                        <p:tgtEl>
                                          <p:spTgt spid="20"/>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700"/>
                                        <p:tgtEl>
                                          <p:spTgt spid="24"/>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700"/>
                                        <p:tgtEl>
                                          <p:spTgt spid="21"/>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losing Slide-green thank you">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20406" t="5006" r="8569" b="31071"/>
          <a:stretch/>
        </p:blipFill>
        <p:spPr>
          <a:xfrm flipH="1">
            <a:off x="0" y="0"/>
            <a:ext cx="9144000" cy="6858000"/>
          </a:xfrm>
          <a:prstGeom prst="rect">
            <a:avLst/>
          </a:prstGeom>
        </p:spPr>
      </p:pic>
      <p:sp>
        <p:nvSpPr>
          <p:cNvPr id="20" name="Rectangle 19"/>
          <p:cNvSpPr>
            <a:spLocks noChangeArrowheads="1"/>
          </p:cNvSpPr>
          <p:nvPr userDrawn="1"/>
        </p:nvSpPr>
        <p:spPr bwMode="black">
          <a:xfrm>
            <a:off x="6312989" y="3708603"/>
            <a:ext cx="116616" cy="441827"/>
          </a:xfrm>
          <a:prstGeom prst="rect">
            <a:avLst/>
          </a:prstGeom>
          <a:solidFill>
            <a:schemeClr val="bg2"/>
          </a:solidFill>
          <a:ln w="9525">
            <a:noFill/>
            <a:miter lim="800000"/>
            <a:headEnd/>
            <a:tailEnd/>
          </a:ln>
        </p:spPr>
        <p:txBody>
          <a:bodyPr/>
          <a:lstStyle/>
          <a:p>
            <a:endParaRPr lang="en-US" dirty="0">
              <a:solidFill>
                <a:srgbClr val="0096D6"/>
              </a:solidFill>
            </a:endParaRPr>
          </a:p>
        </p:txBody>
      </p:sp>
      <p:sp>
        <p:nvSpPr>
          <p:cNvPr id="21" name="Freeform 20"/>
          <p:cNvSpPr>
            <a:spLocks/>
          </p:cNvSpPr>
          <p:nvPr/>
        </p:nvSpPr>
        <p:spPr bwMode="black">
          <a:xfrm>
            <a:off x="6992342" y="369760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2"/>
          </a:solidFill>
          <a:ln w="9525">
            <a:noFill/>
            <a:round/>
            <a:headEnd/>
            <a:tailEnd/>
          </a:ln>
        </p:spPr>
        <p:txBody>
          <a:bodyPr/>
          <a:lstStyle/>
          <a:p>
            <a:endParaRPr lang="en-US" dirty="0">
              <a:solidFill>
                <a:srgbClr val="0096D6"/>
              </a:solidFill>
            </a:endParaRPr>
          </a:p>
        </p:txBody>
      </p:sp>
      <p:sp>
        <p:nvSpPr>
          <p:cNvPr id="22" name="Freeform 21"/>
          <p:cNvSpPr>
            <a:spLocks/>
          </p:cNvSpPr>
          <p:nvPr/>
        </p:nvSpPr>
        <p:spPr bwMode="black">
          <a:xfrm>
            <a:off x="5824831" y="369760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2"/>
          </a:solidFill>
          <a:ln w="9525">
            <a:noFill/>
            <a:round/>
            <a:headEnd/>
            <a:tailEnd/>
          </a:ln>
        </p:spPr>
        <p:txBody>
          <a:bodyPr/>
          <a:lstStyle/>
          <a:p>
            <a:endParaRPr lang="en-US" dirty="0">
              <a:solidFill>
                <a:srgbClr val="0096D6"/>
              </a:solidFill>
            </a:endParaRPr>
          </a:p>
        </p:txBody>
      </p:sp>
      <p:sp>
        <p:nvSpPr>
          <p:cNvPr id="23" name="Freeform 22"/>
          <p:cNvSpPr>
            <a:spLocks noEditPoints="1"/>
          </p:cNvSpPr>
          <p:nvPr/>
        </p:nvSpPr>
        <p:spPr bwMode="black">
          <a:xfrm>
            <a:off x="7452023" y="369760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2"/>
          </a:solidFill>
          <a:ln w="9525">
            <a:noFill/>
            <a:round/>
            <a:headEnd/>
            <a:tailEnd/>
          </a:ln>
        </p:spPr>
        <p:txBody>
          <a:bodyPr/>
          <a:lstStyle/>
          <a:p>
            <a:endParaRPr lang="en-US" dirty="0">
              <a:solidFill>
                <a:srgbClr val="0096D6"/>
              </a:solidFill>
            </a:endParaRPr>
          </a:p>
        </p:txBody>
      </p:sp>
      <p:sp>
        <p:nvSpPr>
          <p:cNvPr id="24" name="Freeform 23"/>
          <p:cNvSpPr>
            <a:spLocks/>
          </p:cNvSpPr>
          <p:nvPr/>
        </p:nvSpPr>
        <p:spPr bwMode="black">
          <a:xfrm>
            <a:off x="6580117" y="369760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2"/>
          </a:solidFill>
          <a:ln w="9525">
            <a:noFill/>
            <a:round/>
            <a:headEnd/>
            <a:tailEnd/>
          </a:ln>
        </p:spPr>
        <p:txBody>
          <a:bodyPr/>
          <a:lstStyle/>
          <a:p>
            <a:endParaRPr lang="en-US" dirty="0">
              <a:solidFill>
                <a:srgbClr val="0096D6"/>
              </a:solidFill>
            </a:endParaRPr>
          </a:p>
        </p:txBody>
      </p:sp>
      <p:sp>
        <p:nvSpPr>
          <p:cNvPr id="25" name="Freeform 24"/>
          <p:cNvSpPr>
            <a:spLocks/>
          </p:cNvSpPr>
          <p:nvPr/>
        </p:nvSpPr>
        <p:spPr bwMode="black">
          <a:xfrm>
            <a:off x="5592955"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2"/>
          </a:solidFill>
          <a:ln w="9525">
            <a:noFill/>
            <a:round/>
            <a:headEnd/>
            <a:tailEnd/>
          </a:ln>
        </p:spPr>
        <p:txBody>
          <a:bodyPr/>
          <a:lstStyle/>
          <a:p>
            <a:endParaRPr lang="en-US" dirty="0">
              <a:solidFill>
                <a:srgbClr val="0096D6"/>
              </a:solidFill>
            </a:endParaRPr>
          </a:p>
        </p:txBody>
      </p:sp>
      <p:sp>
        <p:nvSpPr>
          <p:cNvPr id="26" name="Freeform 25"/>
          <p:cNvSpPr>
            <a:spLocks/>
          </p:cNvSpPr>
          <p:nvPr/>
        </p:nvSpPr>
        <p:spPr bwMode="black">
          <a:xfrm>
            <a:off x="5900764" y="293018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2"/>
          </a:solidFill>
          <a:ln w="9525">
            <a:noFill/>
            <a:round/>
            <a:headEnd/>
            <a:tailEnd/>
          </a:ln>
        </p:spPr>
        <p:txBody>
          <a:bodyPr/>
          <a:lstStyle/>
          <a:p>
            <a:endParaRPr lang="en-US" dirty="0">
              <a:solidFill>
                <a:srgbClr val="0096D6"/>
              </a:solidFill>
            </a:endParaRPr>
          </a:p>
        </p:txBody>
      </p:sp>
      <p:sp>
        <p:nvSpPr>
          <p:cNvPr id="27" name="Freeform 26"/>
          <p:cNvSpPr>
            <a:spLocks/>
          </p:cNvSpPr>
          <p:nvPr/>
        </p:nvSpPr>
        <p:spPr bwMode="black">
          <a:xfrm>
            <a:off x="6203154" y="272082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2"/>
          </a:solidFill>
          <a:ln w="9525">
            <a:noFill/>
            <a:round/>
            <a:headEnd/>
            <a:tailEnd/>
          </a:ln>
        </p:spPr>
        <p:txBody>
          <a:bodyPr/>
          <a:lstStyle/>
          <a:p>
            <a:endParaRPr lang="en-US" dirty="0">
              <a:solidFill>
                <a:srgbClr val="0096D6"/>
              </a:solidFill>
            </a:endParaRPr>
          </a:p>
        </p:txBody>
      </p:sp>
      <p:sp>
        <p:nvSpPr>
          <p:cNvPr id="28" name="Freeform 27"/>
          <p:cNvSpPr>
            <a:spLocks/>
          </p:cNvSpPr>
          <p:nvPr/>
        </p:nvSpPr>
        <p:spPr bwMode="black">
          <a:xfrm>
            <a:off x="6510963"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2"/>
          </a:solidFill>
          <a:ln w="9525">
            <a:noFill/>
            <a:round/>
            <a:headEnd/>
            <a:tailEnd/>
          </a:ln>
        </p:spPr>
        <p:txBody>
          <a:bodyPr/>
          <a:lstStyle/>
          <a:p>
            <a:endParaRPr lang="en-US" dirty="0">
              <a:solidFill>
                <a:srgbClr val="0096D6"/>
              </a:solidFill>
            </a:endParaRPr>
          </a:p>
        </p:txBody>
      </p:sp>
      <p:sp>
        <p:nvSpPr>
          <p:cNvPr id="29" name="Freeform 28"/>
          <p:cNvSpPr>
            <a:spLocks/>
          </p:cNvSpPr>
          <p:nvPr/>
        </p:nvSpPr>
        <p:spPr bwMode="black">
          <a:xfrm>
            <a:off x="6811994"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2"/>
          </a:solidFill>
          <a:ln w="9525">
            <a:noFill/>
            <a:round/>
            <a:headEnd/>
            <a:tailEnd/>
          </a:ln>
        </p:spPr>
        <p:txBody>
          <a:bodyPr/>
          <a:lstStyle/>
          <a:p>
            <a:endParaRPr lang="en-US" dirty="0">
              <a:solidFill>
                <a:srgbClr val="0096D6"/>
              </a:solidFill>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2"/>
          </a:solidFill>
          <a:ln w="9525">
            <a:noFill/>
            <a:round/>
            <a:headEnd/>
            <a:tailEnd/>
          </a:ln>
        </p:spPr>
        <p:txBody>
          <a:bodyPr/>
          <a:lstStyle/>
          <a:p>
            <a:endParaRPr lang="en-US" dirty="0">
              <a:solidFill>
                <a:srgbClr val="0096D6"/>
              </a:solidFill>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2"/>
          </a:solidFill>
          <a:ln w="9525">
            <a:noFill/>
            <a:round/>
            <a:headEnd/>
            <a:tailEnd/>
          </a:ln>
        </p:spPr>
        <p:txBody>
          <a:bodyPr/>
          <a:lstStyle/>
          <a:p>
            <a:endParaRPr lang="en-US" dirty="0">
              <a:solidFill>
                <a:srgbClr val="0096D6"/>
              </a:solidFill>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2"/>
          </a:solidFill>
          <a:ln w="9525">
            <a:noFill/>
            <a:round/>
            <a:headEnd/>
            <a:tailEnd/>
          </a:ln>
        </p:spPr>
        <p:txBody>
          <a:bodyPr/>
          <a:lstStyle/>
          <a:p>
            <a:endParaRPr lang="en-US" dirty="0">
              <a:solidFill>
                <a:srgbClr val="0096D6"/>
              </a:solidFill>
            </a:endParaRPr>
          </a:p>
        </p:txBody>
      </p:sp>
      <p:sp>
        <p:nvSpPr>
          <p:cNvPr id="33" name="Freeform 32"/>
          <p:cNvSpPr>
            <a:spLocks/>
          </p:cNvSpPr>
          <p:nvPr/>
        </p:nvSpPr>
        <p:spPr bwMode="black">
          <a:xfrm>
            <a:off x="8037814" y="308244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2"/>
          </a:solidFill>
          <a:ln w="9525">
            <a:noFill/>
            <a:round/>
            <a:headEnd/>
            <a:tailEnd/>
          </a:ln>
        </p:spPr>
        <p:txBody>
          <a:bodyPr/>
          <a:lstStyle/>
          <a:p>
            <a:endParaRPr lang="en-US" dirty="0">
              <a:solidFill>
                <a:srgbClr val="0096D6"/>
              </a:solidFill>
            </a:endParaRPr>
          </a:p>
        </p:txBody>
      </p:sp>
      <p:sp>
        <p:nvSpPr>
          <p:cNvPr id="34" name="TextBox 33"/>
          <p:cNvSpPr txBox="1"/>
          <p:nvPr userDrawn="1"/>
        </p:nvSpPr>
        <p:spPr>
          <a:xfrm>
            <a:off x="644691" y="3060488"/>
            <a:ext cx="2210862" cy="646331"/>
          </a:xfrm>
          <a:prstGeom prst="rect">
            <a:avLst/>
          </a:prstGeom>
          <a:noFill/>
        </p:spPr>
        <p:txBody>
          <a:bodyPr wrap="none" rtlCol="0">
            <a:spAutoFit/>
          </a:bodyPr>
          <a:lstStyle/>
          <a:p>
            <a:pPr algn="l" defTabSz="914400">
              <a:buNone/>
            </a:pPr>
            <a:r>
              <a:rPr lang="pt-BR" sz="3600" b="0" i="0" noProof="0" dirty="0" smtClean="0">
                <a:solidFill>
                  <a:srgbClr val="FFFFFF"/>
                </a:solidFill>
                <a:latin typeface="Arial"/>
                <a:ea typeface="+mn-ea"/>
                <a:cs typeface="+mn-cs"/>
              </a:rPr>
              <a:t>Obrigado!</a:t>
            </a:r>
            <a:endParaRPr lang="pt-BR" sz="3600" noProof="0" dirty="0">
              <a:solidFill>
                <a:srgbClr val="FFFFFF"/>
              </a:solidFill>
            </a:endParaRPr>
          </a:p>
        </p:txBody>
      </p:sp>
    </p:spTree>
    <p:extLst>
      <p:ext uri="{BB962C8B-B14F-4D97-AF65-F5344CB8AC3E}">
        <p14:creationId xmlns="" xmlns:p14="http://schemas.microsoft.com/office/powerpoint/2010/main" val="2854163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par>
                          <p:cTn id="8" fill="hold">
                            <p:stCondLst>
                              <p:cond delay="15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700"/>
                                        <p:tgtEl>
                                          <p:spTgt spid="26"/>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700"/>
                                        <p:tgtEl>
                                          <p:spTgt spid="27"/>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700"/>
                                        <p:tgtEl>
                                          <p:spTgt spid="28"/>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700"/>
                                        <p:tgtEl>
                                          <p:spTgt spid="29"/>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700"/>
                                        <p:tgtEl>
                                          <p:spTgt spid="3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700"/>
                                        <p:tgtEl>
                                          <p:spTgt spid="31"/>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700"/>
                                        <p:tgtEl>
                                          <p:spTgt spid="32"/>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700"/>
                                        <p:tgtEl>
                                          <p:spTgt spid="33"/>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25"/>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27"/>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2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3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33"/>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26"/>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28"/>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3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32"/>
                                        </p:tgtEl>
                                        <p:attrNameLst>
                                          <p:attrName>ppt_x</p:attrName>
                                          <p:attrName>ppt_y</p:attrName>
                                        </p:attrNameLst>
                                      </p:cBhvr>
                                      <p:rCtr x="0" y="-54"/>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Bullet tex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bg1"/>
                    </a:gs>
                    <a:gs pos="44000">
                      <a:schemeClr val="bg1">
                        <a:lumMod val="85000"/>
                      </a:schemeClr>
                    </a:gs>
                    <a:gs pos="100000">
                      <a:schemeClr val="bg1">
                        <a:lumMod val="65000"/>
                      </a:schemeClr>
                    </a:gs>
                  </a:gsLst>
                  <a:lin ang="4800000" scaled="0"/>
                </a:gradFill>
                <a:latin typeface="+mj-lt"/>
                <a:ea typeface="+mj-ea"/>
                <a:cs typeface="+mj-cs"/>
              </a:defRPr>
            </a:lvl1pPr>
          </a:lstStyle>
          <a:p>
            <a:r>
              <a:rPr lang="en-US" dirty="0" smtClean="0"/>
              <a:t>Click to edit Master title style</a:t>
            </a:r>
            <a:endParaRPr lang="en-US" dirty="0"/>
          </a:p>
        </p:txBody>
      </p:sp>
      <p:sp>
        <p:nvSpPr>
          <p:cNvPr id="5" name="Rectangle 4"/>
          <p:cNvSpPr/>
          <p:nvPr userDrawn="1"/>
        </p:nvSpPr>
        <p:spPr>
          <a:xfrm>
            <a:off x="0" y="5029200"/>
            <a:ext cx="9144000" cy="1828800"/>
          </a:xfrm>
          <a:prstGeom prst="rect">
            <a:avLst/>
          </a:prstGeom>
          <a:gradFill flip="none" rotWithShape="1">
            <a:gsLst>
              <a:gs pos="0">
                <a:schemeClr val="tx1">
                  <a:lumMod val="75000"/>
                </a:schemeClr>
              </a:gs>
              <a:gs pos="90000">
                <a:schemeClr val="accent6">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a:spLocks noChangeArrowheads="1"/>
          </p:cNvSpPr>
          <p:nvPr userDrawn="1"/>
        </p:nvSpPr>
        <p:spPr bwMode="auto">
          <a:xfrm rot="10800000" flipH="1" flipV="1">
            <a:off x="0" y="5029200"/>
            <a:ext cx="9145588" cy="1828801"/>
          </a:xfrm>
          <a:prstGeom prst="rect">
            <a:avLst/>
          </a:prstGeom>
          <a:solidFill>
            <a:srgbClr val="111111">
              <a:alpha val="39608"/>
            </a:srgbClr>
          </a:solidFill>
          <a:ln w="9525" algn="ctr">
            <a:noFill/>
            <a:miter lim="800000"/>
            <a:headEnd/>
            <a:tailEnd/>
          </a:ln>
          <a:effectLst/>
        </p:spPr>
        <p:txBody>
          <a:bodyPr wrap="square" lIns="82124" tIns="41061" rIns="82124" bIns="41061" anchor="ctr">
            <a:spAutoFit/>
          </a:bodyPr>
          <a:lstStyle/>
          <a:p>
            <a:pPr>
              <a:defRPr/>
            </a:pPr>
            <a:endParaRPr lang="en-US" kern="0" dirty="0">
              <a:solidFill>
                <a:sysClr val="windowText" lastClr="000000"/>
              </a:solidFill>
            </a:endParaRPr>
          </a:p>
        </p:txBody>
      </p:sp>
      <p:sp>
        <p:nvSpPr>
          <p:cNvPr id="7" name="Rectangle 16"/>
          <p:cNvSpPr>
            <a:spLocks noChangeArrowheads="1"/>
          </p:cNvSpPr>
          <p:nvPr userDrawn="1"/>
        </p:nvSpPr>
        <p:spPr bwMode="auto">
          <a:xfrm rot="10800000" flipH="1" flipV="1">
            <a:off x="0" y="5029200"/>
            <a:ext cx="9145588" cy="1828800"/>
          </a:xfrm>
          <a:prstGeom prst="rect">
            <a:avLst/>
          </a:prstGeom>
          <a:gradFill rotWithShape="1">
            <a:gsLst>
              <a:gs pos="10000">
                <a:srgbClr val="111111"/>
              </a:gs>
              <a:gs pos="100000">
                <a:srgbClr val="000000">
                  <a:alpha val="0"/>
                </a:srgbClr>
              </a:gs>
            </a:gsLst>
            <a:lin ang="5400000" scaled="1"/>
          </a:gradFill>
          <a:ln w="9525" algn="ctr">
            <a:noFill/>
            <a:miter lim="800000"/>
            <a:headEnd/>
            <a:tailEnd/>
          </a:ln>
          <a:effectLst/>
        </p:spPr>
        <p:txBody>
          <a:bodyPr wrap="square" lIns="82124" tIns="41061" rIns="82124" bIns="41061" anchor="ctr">
            <a:spAutoFit/>
          </a:bodyPr>
          <a:lstStyle/>
          <a:p>
            <a:pPr>
              <a:defRPr/>
            </a:pPr>
            <a:endParaRPr lang="en-US" kern="0" dirty="0">
              <a:solidFill>
                <a:sysClr val="windowText" lastClr="000000"/>
              </a:solidFill>
            </a:endParaRPr>
          </a:p>
        </p:txBody>
      </p:sp>
      <p:sp>
        <p:nvSpPr>
          <p:cNvPr id="8" name="Rectangle 16"/>
          <p:cNvSpPr>
            <a:spLocks noChangeArrowheads="1"/>
          </p:cNvSpPr>
          <p:nvPr userDrawn="1"/>
        </p:nvSpPr>
        <p:spPr bwMode="auto">
          <a:xfrm rot="10800000" flipH="1" flipV="1">
            <a:off x="-1" y="4480559"/>
            <a:ext cx="9145588" cy="2377441"/>
          </a:xfrm>
          <a:prstGeom prst="rect">
            <a:avLst/>
          </a:prstGeom>
          <a:gradFill rotWithShape="1">
            <a:gsLst>
              <a:gs pos="10000">
                <a:srgbClr val="111111"/>
              </a:gs>
              <a:gs pos="100000">
                <a:srgbClr val="000000">
                  <a:alpha val="0"/>
                </a:srgbClr>
              </a:gs>
            </a:gsLst>
            <a:lin ang="5400000" scaled="1"/>
          </a:gradFill>
          <a:ln w="9525" algn="ctr">
            <a:noFill/>
            <a:miter lim="800000"/>
            <a:headEnd/>
            <a:tailEnd/>
          </a:ln>
          <a:effectLst/>
        </p:spPr>
        <p:txBody>
          <a:bodyPr wrap="square" lIns="82124" tIns="41061" rIns="82124" bIns="41061" anchor="ctr">
            <a:spAutoFit/>
          </a:bodyPr>
          <a:lstStyle/>
          <a:p>
            <a:pPr>
              <a:defRPr/>
            </a:pPr>
            <a:endParaRPr lang="en-US" kern="0" dirty="0">
              <a:solidFill>
                <a:sysClr val="windowText" lastClr="000000"/>
              </a:solidFill>
            </a:endParaRPr>
          </a:p>
        </p:txBody>
      </p:sp>
      <p:sp>
        <p:nvSpPr>
          <p:cNvPr id="9"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65">
              <a:buNone/>
            </a:pPr>
            <a:r>
              <a:rPr lang="fr-BE" sz="600" b="0" i="0">
                <a:solidFill>
                  <a:srgbClr val="C0C0C0"/>
                </a:solidFill>
                <a:latin typeface="Arial"/>
                <a:ea typeface="+mn-ea"/>
                <a:cs typeface="+mn-cs"/>
              </a:rPr>
              <a:t>© 2012 Cisco e/ou suas afiliadas. Todos os direitos reservados.</a:t>
            </a:r>
          </a:p>
        </p:txBody>
      </p:sp>
      <p:sp>
        <p:nvSpPr>
          <p:cNvPr id="10" name="Rectangle 5"/>
          <p:cNvSpPr>
            <a:spLocks noChangeArrowheads="1"/>
          </p:cNvSpPr>
          <p:nvPr userDrawn="1"/>
        </p:nvSpPr>
        <p:spPr bwMode="ltGray">
          <a:xfrm>
            <a:off x="7986455" y="6584512"/>
            <a:ext cx="589195" cy="175257"/>
          </a:xfrm>
          <a:prstGeom prst="rect">
            <a:avLst/>
          </a:prstGeom>
          <a:noFill/>
          <a:ln w="9525">
            <a:noFill/>
            <a:miter lim="800000"/>
            <a:headEnd/>
            <a:tailEnd/>
          </a:ln>
          <a:effectLst/>
        </p:spPr>
        <p:txBody>
          <a:bodyPr wrap="none" lIns="82124" tIns="41061" rIns="82124" bIns="41061" anchor="b">
            <a:spAutoFit/>
          </a:bodyPr>
          <a:lstStyle/>
          <a:p>
            <a:pPr algn="r" defTabSz="814365">
              <a:buNone/>
            </a:pPr>
            <a:r>
              <a:rPr lang="fr-BE" sz="600" b="0" i="0">
                <a:solidFill>
                  <a:srgbClr val="C0C0C0"/>
                </a:solidFill>
                <a:latin typeface="Arial"/>
                <a:ea typeface="+mn-ea"/>
                <a:cs typeface="+mn-cs"/>
              </a:rPr>
              <a:t>Público da Cisco</a:t>
            </a:r>
            <a:endParaRPr lang="en-US" sz="600" dirty="0">
              <a:solidFill>
                <a:srgbClr val="C0C0C0"/>
              </a:solidFill>
            </a:endParaRPr>
          </a:p>
        </p:txBody>
      </p:sp>
      <p:sp>
        <p:nvSpPr>
          <p:cNvPr id="1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buNone/>
            </a:pPr>
            <a:fld id="{DFCF27A5-1A5B-48D3-A060-2758FFBB1ADD}" type="slidenum">
              <a:rPr lang="fr-BE" sz="600" b="0" i="0">
                <a:solidFill>
                  <a:srgbClr val="C0C0C0"/>
                </a:solidFill>
                <a:latin typeface="Arial"/>
                <a:ea typeface="+mn-ea"/>
                <a:cs typeface="+mn-cs"/>
              </a:rPr>
              <a:pPr algn="r" defTabSz="814365">
                <a:buNone/>
              </a:pPr>
              <a:t>‹#›</a:t>
            </a:fld>
            <a:endParaRPr lang="en-US" sz="600" dirty="0">
              <a:solidFill>
                <a:srgbClr val="C0C0C0"/>
              </a:solidFill>
            </a:endParaRPr>
          </a:p>
        </p:txBody>
      </p:sp>
    </p:spTree>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58" y="4800600"/>
            <a:ext cx="5486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358" y="612775"/>
            <a:ext cx="5486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358" y="5367338"/>
            <a:ext cx="5486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Closing Slide">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2803526" y="2413318"/>
            <a:ext cx="3529012" cy="1876721"/>
            <a:chOff x="384" y="331"/>
            <a:chExt cx="912" cy="485"/>
          </a:xfrm>
        </p:grpSpPr>
        <p:sp>
          <p:nvSpPr>
            <p:cNvPr id="1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1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1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1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18"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19"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0"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1"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2"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3"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4"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5"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6"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7"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8"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gr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393" y="399143"/>
            <a:ext cx="8112125" cy="2407042"/>
          </a:xfrm>
        </p:spPr>
        <p:txBody>
          <a:bodyPr/>
          <a:lstStyle>
            <a:lvl1pPr algn="l" defTabSz="914400" rtl="0" eaLnBrk="1" latinLnBrk="0" hangingPunct="1">
              <a:lnSpc>
                <a:spcPct val="80000"/>
              </a:lnSpc>
              <a:spcBef>
                <a:spcPct val="0"/>
              </a:spcBef>
              <a:buNone/>
              <a:defRPr lang="en-US" sz="5400" b="0" kern="1200" spc="0" baseline="0" dirty="0">
                <a:solidFill>
                  <a:srgbClr val="2B348E"/>
                </a:solidFill>
                <a:latin typeface="+mj-lt"/>
                <a:ea typeface="+mj-ea"/>
                <a:cs typeface="+mj-cs"/>
              </a:defRPr>
            </a:lvl1pPr>
          </a:lstStyle>
          <a:p>
            <a:r>
              <a:rPr lang="en-US" dirty="0" smtClean="0"/>
              <a:t>Presentation Title Goes Here</a:t>
            </a:r>
            <a:endParaRPr lang="en-US" dirty="0"/>
          </a:p>
        </p:txBody>
      </p:sp>
    </p:spTree>
    <p:extLst>
      <p:ext uri="{BB962C8B-B14F-4D97-AF65-F5344CB8AC3E}">
        <p14:creationId xmlns="" xmlns:p14="http://schemas.microsoft.com/office/powerpoint/2010/main" val="195431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CiscoSans ExtraLight" pitchFamily="34" charset="0"/>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1" y="304800"/>
            <a:ext cx="7435849" cy="83820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a:xfrm>
            <a:off x="793751" y="1600200"/>
            <a:ext cx="7435849" cy="4525963"/>
          </a:xfrm>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hasCustomPrompt="1"/>
          </p:nvPr>
        </p:nvSpPr>
        <p:spPr>
          <a:xfrm>
            <a:off x="793751" y="1186542"/>
            <a:ext cx="74358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10" name="Text Placeholder 9"/>
          <p:cNvSpPr>
            <a:spLocks noGrp="1"/>
          </p:cNvSpPr>
          <p:nvPr>
            <p:ph type="body" sz="quarter" idx="11" hasCustomPrompt="1"/>
          </p:nvPr>
        </p:nvSpPr>
        <p:spPr>
          <a:xfrm>
            <a:off x="793750" y="6372423"/>
            <a:ext cx="7461250" cy="307777"/>
          </a:xfrm>
        </p:spPr>
        <p:txBody>
          <a:bodyPr wrap="square" anchor="b" anchorCtr="0">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gu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393" y="1967967"/>
            <a:ext cx="8112125" cy="2407042"/>
          </a:xfrm>
        </p:spPr>
        <p:txBody>
          <a:bodyPr/>
          <a:lstStyle>
            <a:lvl1pPr algn="l" defTabSz="914400" rtl="0" eaLnBrk="1" latinLnBrk="0" hangingPunct="1">
              <a:lnSpc>
                <a:spcPct val="80000"/>
              </a:lnSpc>
              <a:spcBef>
                <a:spcPct val="0"/>
              </a:spcBef>
              <a:buNone/>
              <a:defRPr lang="en-US" sz="5400" b="0" kern="1200" spc="0" baseline="0" dirty="0">
                <a:solidFill>
                  <a:srgbClr val="2B348E"/>
                </a:solidFill>
                <a:latin typeface="+mj-lt"/>
                <a:ea typeface="+mj-ea"/>
                <a:cs typeface="+mj-cs"/>
              </a:defRPr>
            </a:lvl1pPr>
          </a:lstStyle>
          <a:p>
            <a:r>
              <a:rPr lang="en-US" dirty="0" smtClean="0"/>
              <a:t>Presentation Title Goes Here</a:t>
            </a:r>
            <a:endParaRPr lang="en-US" dirty="0"/>
          </a:p>
        </p:txBody>
      </p:sp>
      <p:sp>
        <p:nvSpPr>
          <p:cNvPr id="24" name="Rectangle 5"/>
          <p:cNvSpPr>
            <a:spLocks noChangeArrowheads="1"/>
          </p:cNvSpPr>
          <p:nvPr userDrawn="1"/>
        </p:nvSpPr>
        <p:spPr bwMode="ltGray">
          <a:xfrm>
            <a:off x="7986455" y="6584512"/>
            <a:ext cx="589195" cy="175257"/>
          </a:xfrm>
          <a:prstGeom prst="rect">
            <a:avLst/>
          </a:prstGeom>
          <a:noFill/>
          <a:ln w="9525">
            <a:noFill/>
            <a:miter lim="800000"/>
            <a:headEnd/>
            <a:tailEnd/>
          </a:ln>
          <a:effectLst/>
        </p:spPr>
        <p:txBody>
          <a:bodyPr wrap="none" lIns="82124" tIns="41061" rIns="82124" bIns="41061" anchor="b">
            <a:spAutoFit/>
          </a:bodyPr>
          <a:lstStyle/>
          <a:p>
            <a:pPr algn="r" defTabSz="814365">
              <a:buNone/>
            </a:pPr>
            <a:r>
              <a:rPr lang="fr-BE" sz="600" b="0" i="0">
                <a:solidFill>
                  <a:srgbClr val="C0C0C0"/>
                </a:solidFill>
                <a:latin typeface="Arial"/>
                <a:ea typeface="+mn-ea"/>
                <a:cs typeface="+mn-cs"/>
              </a:rPr>
              <a:t>Público da Cisco</a:t>
            </a:r>
            <a:endParaRPr lang="en-US" sz="600" dirty="0">
              <a:solidFill>
                <a:srgbClr val="C0C0C0"/>
              </a:solidFill>
            </a:endParaRPr>
          </a:p>
        </p:txBody>
      </p:sp>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65">
              <a:buNone/>
            </a:pPr>
            <a:r>
              <a:rPr lang="fr-BE" sz="600" b="0" i="0">
                <a:solidFill>
                  <a:srgbClr val="C0C0C0"/>
                </a:solidFill>
                <a:latin typeface="Arial"/>
                <a:ea typeface="+mn-ea"/>
                <a:cs typeface="+mn-cs"/>
              </a:rPr>
              <a:t>© 2010 Cisco e/ou suas afiliadas. Todos os direitos reservados.</a:t>
            </a:r>
            <a:endParaRPr lang="en-US" sz="600" dirty="0">
              <a:solidFill>
                <a:srgbClr val="C0C0C0"/>
              </a:solidFill>
            </a:endParaRPr>
          </a:p>
        </p:txBody>
      </p:sp>
      <p:sp>
        <p:nvSpPr>
          <p:cNvPr id="1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buNone/>
            </a:pPr>
            <a:fld id="{DFCF27A5-1A5B-48D3-A060-2758FFBB1ADD}" type="slidenum">
              <a:rPr lang="fr-BE" sz="600" b="0" i="0">
                <a:solidFill>
                  <a:srgbClr val="C0C0C0"/>
                </a:solidFill>
                <a:latin typeface="Arial"/>
                <a:ea typeface="+mn-ea"/>
                <a:cs typeface="+mn-cs"/>
              </a:rPr>
              <a:pPr algn="r" defTabSz="814365">
                <a:buNone/>
              </a:pPr>
              <a:t>‹#›</a:t>
            </a:fld>
            <a:endParaRPr lang="en-US" sz="600" dirty="0">
              <a:solidFill>
                <a:srgbClr val="C0C0C0"/>
              </a:solidFill>
            </a:endParaRPr>
          </a:p>
        </p:txBody>
      </p:sp>
    </p:spTree>
    <p:extLst>
      <p:ext uri="{BB962C8B-B14F-4D97-AF65-F5344CB8AC3E}">
        <p14:creationId xmlns="" xmlns:p14="http://schemas.microsoft.com/office/powerpoint/2010/main" val="414341656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200" b="0" kern="1200" spc="0" baseline="0" dirty="0">
                <a:solidFill>
                  <a:srgbClr val="2B348E"/>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2B348E"/>
                </a:solidFill>
                <a:latin typeface="+mj-lt"/>
              </a:defRPr>
            </a:lvl1pPr>
            <a:lvl2pPr>
              <a:lnSpc>
                <a:spcPct val="95000"/>
              </a:lnSpc>
              <a:spcBef>
                <a:spcPts val="600"/>
              </a:spcBef>
              <a:defRPr>
                <a:solidFill>
                  <a:srgbClr val="2B348E"/>
                </a:solidFill>
                <a:latin typeface="+mj-lt"/>
              </a:defRPr>
            </a:lvl2pPr>
            <a:lvl3pPr>
              <a:defRPr>
                <a:solidFill>
                  <a:srgbClr val="2B348E"/>
                </a:solidFill>
                <a:latin typeface="+mj-lt"/>
              </a:defRPr>
            </a:lvl3pPr>
            <a:lvl4pPr>
              <a:defRPr>
                <a:solidFill>
                  <a:srgbClr val="2B348E"/>
                </a:solidFill>
                <a:latin typeface="+mj-lt"/>
              </a:defRPr>
            </a:lvl4pPr>
            <a:lvl5pPr>
              <a:defRPr>
                <a:solidFill>
                  <a:srgbClr val="2B348E"/>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04741274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200" b="0" kern="1200" spc="0" baseline="0" dirty="0">
                <a:solidFill>
                  <a:srgbClr val="2B348E"/>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183732898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noChangeAspect="1"/>
          </p:cNvSpPr>
          <p:nvPr>
            <p:ph type="body" sz="quarter" idx="10"/>
          </p:nvPr>
        </p:nvSpPr>
        <p:spPr>
          <a:xfrm>
            <a:off x="239713" y="1339745"/>
            <a:ext cx="4122425" cy="4965700"/>
          </a:xfrm>
        </p:spPr>
        <p:txBody>
          <a:bodyPr>
            <a:noAutofit/>
          </a:bodyPr>
          <a:lstStyle>
            <a:lvl1pPr>
              <a:lnSpc>
                <a:spcPct val="95000"/>
              </a:lnSpc>
              <a:spcBef>
                <a:spcPts val="1480"/>
              </a:spcBef>
              <a:defRPr sz="1800">
                <a:solidFill>
                  <a:srgbClr val="2B348E"/>
                </a:solidFill>
                <a:latin typeface="+mj-lt"/>
              </a:defRPr>
            </a:lvl1pPr>
            <a:lvl2pPr>
              <a:lnSpc>
                <a:spcPct val="95000"/>
              </a:lnSpc>
              <a:spcBef>
                <a:spcPts val="600"/>
              </a:spcBef>
              <a:defRPr sz="1400">
                <a:solidFill>
                  <a:srgbClr val="2B348E"/>
                </a:solidFill>
                <a:latin typeface="+mj-lt"/>
              </a:defRPr>
            </a:lvl2pPr>
            <a:lvl3pPr>
              <a:defRPr sz="1200">
                <a:solidFill>
                  <a:srgbClr val="2B348E"/>
                </a:solidFill>
                <a:latin typeface="+mj-lt"/>
              </a:defRPr>
            </a:lvl3pPr>
            <a:lvl4pPr>
              <a:defRPr sz="1100">
                <a:solidFill>
                  <a:srgbClr val="2B348E"/>
                </a:solidFill>
                <a:latin typeface="+mj-lt"/>
              </a:defRPr>
            </a:lvl4pPr>
            <a:lvl5pPr>
              <a:defRPr sz="1100">
                <a:solidFill>
                  <a:srgbClr val="2B348E"/>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4706781" y="1339745"/>
            <a:ext cx="4122425" cy="4965700"/>
          </a:xfrm>
        </p:spPr>
        <p:txBody>
          <a:bodyPr>
            <a:noAutofit/>
          </a:bodyPr>
          <a:lstStyle>
            <a:lvl1pPr>
              <a:lnSpc>
                <a:spcPct val="95000"/>
              </a:lnSpc>
              <a:spcBef>
                <a:spcPts val="1480"/>
              </a:spcBef>
              <a:defRPr sz="1800">
                <a:solidFill>
                  <a:srgbClr val="2B348E"/>
                </a:solidFill>
                <a:latin typeface="+mj-lt"/>
              </a:defRPr>
            </a:lvl1pPr>
            <a:lvl2pPr>
              <a:lnSpc>
                <a:spcPct val="95000"/>
              </a:lnSpc>
              <a:spcBef>
                <a:spcPts val="600"/>
              </a:spcBef>
              <a:defRPr sz="1400">
                <a:solidFill>
                  <a:srgbClr val="2B348E"/>
                </a:solidFill>
                <a:latin typeface="+mj-lt"/>
              </a:defRPr>
            </a:lvl2pPr>
            <a:lvl3pPr>
              <a:defRPr sz="1200">
                <a:solidFill>
                  <a:srgbClr val="2B348E"/>
                </a:solidFill>
                <a:latin typeface="+mj-lt"/>
              </a:defRPr>
            </a:lvl3pPr>
            <a:lvl4pPr>
              <a:defRPr sz="1100">
                <a:solidFill>
                  <a:srgbClr val="2B348E"/>
                </a:solidFill>
                <a:latin typeface="+mj-lt"/>
              </a:defRPr>
            </a:lvl4pPr>
            <a:lvl5pPr>
              <a:defRPr sz="1100">
                <a:solidFill>
                  <a:srgbClr val="2B348E"/>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96550486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339745"/>
            <a:ext cx="4103687" cy="4965700"/>
          </a:xfrm>
        </p:spPr>
        <p:txBody>
          <a:bodyPr/>
          <a:lstStyle>
            <a:lvl1pPr>
              <a:lnSpc>
                <a:spcPct val="95000"/>
              </a:lnSpc>
              <a:spcBef>
                <a:spcPts val="1480"/>
              </a:spcBef>
              <a:defRPr sz="2200">
                <a:solidFill>
                  <a:srgbClr val="2B348E"/>
                </a:solidFill>
                <a:latin typeface="+mj-lt"/>
              </a:defRPr>
            </a:lvl1pPr>
            <a:lvl2pPr>
              <a:lnSpc>
                <a:spcPct val="95000"/>
              </a:lnSpc>
              <a:spcBef>
                <a:spcPts val="600"/>
              </a:spcBef>
              <a:defRPr>
                <a:solidFill>
                  <a:srgbClr val="2B348E"/>
                </a:solidFill>
                <a:latin typeface="+mj-lt"/>
              </a:defRPr>
            </a:lvl2pPr>
            <a:lvl3pPr>
              <a:defRPr>
                <a:solidFill>
                  <a:srgbClr val="2B348E"/>
                </a:solidFill>
                <a:latin typeface="+mj-lt"/>
              </a:defRPr>
            </a:lvl3pPr>
            <a:lvl4pPr>
              <a:defRPr>
                <a:solidFill>
                  <a:srgbClr val="2B348E"/>
                </a:solidFill>
                <a:latin typeface="+mj-lt"/>
              </a:defRPr>
            </a:lvl4pPr>
            <a:lvl5pPr>
              <a:defRPr>
                <a:solidFill>
                  <a:srgbClr val="2B348E"/>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1" hasCustomPrompt="1"/>
          </p:nvPr>
        </p:nvSpPr>
        <p:spPr>
          <a:xfrm>
            <a:off x="5221224" y="1747683"/>
            <a:ext cx="3236976" cy="646331"/>
          </a:xfrm>
        </p:spPr>
        <p:txBody>
          <a:bodyPr>
            <a:noAutofit/>
          </a:bodyPr>
          <a:lstStyle>
            <a:lvl1pPr marL="114300" indent="-114300" algn="l" defTabSz="914400" rtl="0" eaLnBrk="1" latinLnBrk="0" hangingPunct="1">
              <a:lnSpc>
                <a:spcPct val="80000"/>
              </a:lnSpc>
              <a:spcBef>
                <a:spcPct val="0"/>
              </a:spcBef>
              <a:buNone/>
              <a:defRPr lang="en-US" sz="2000" b="0" kern="1200" spc="0" baseline="0" dirty="0" smtClean="0">
                <a:solidFill>
                  <a:srgbClr val="2B348E"/>
                </a:solidFill>
                <a:latin typeface="+mj-lt"/>
                <a:ea typeface="+mj-ea"/>
                <a:cs typeface="+mj-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1" name="Rectangle 4"/>
          <p:cNvSpPr>
            <a:spLocks noChangeArrowheads="1"/>
          </p:cNvSpPr>
          <p:nvPr userDrawn="1"/>
        </p:nvSpPr>
        <p:spPr bwMode="ltGray">
          <a:xfrm>
            <a:off x="251373" y="6586246"/>
            <a:ext cx="2568027" cy="175257"/>
          </a:xfrm>
          <a:prstGeom prst="rect">
            <a:avLst/>
          </a:prstGeom>
          <a:noFill/>
          <a:ln w="9525">
            <a:noFill/>
            <a:miter lim="800000"/>
            <a:headEnd/>
            <a:tailEnd/>
          </a:ln>
          <a:effectLst/>
        </p:spPr>
        <p:txBody>
          <a:bodyPr wrap="square" lIns="82124" tIns="41061" rIns="82124" bIns="41061" anchor="b" anchorCtr="0">
            <a:spAutoFit/>
          </a:bodyPr>
          <a:lstStyle/>
          <a:p>
            <a:pPr algn="l" defTabSz="814365">
              <a:buNone/>
            </a:pPr>
            <a:r>
              <a:rPr lang="fr-BE" sz="600" b="0" i="0">
                <a:solidFill>
                  <a:srgbClr val="C0C0C0"/>
                </a:solidFill>
                <a:latin typeface="Arial"/>
                <a:ea typeface="+mn-ea"/>
                <a:cs typeface="+mn-cs"/>
              </a:rPr>
              <a:t>© 2010 Cisco e/ou suas afiliadas. Todos os direitos reservados.</a:t>
            </a:r>
            <a:endParaRPr lang="en-US" sz="600" dirty="0">
              <a:solidFill>
                <a:srgbClr val="C0C0C0"/>
              </a:solidFill>
            </a:endParaRPr>
          </a:p>
        </p:txBody>
      </p:sp>
      <p:sp>
        <p:nvSpPr>
          <p:cNvPr id="14" name="Rectangle 5"/>
          <p:cNvSpPr>
            <a:spLocks noChangeArrowheads="1"/>
          </p:cNvSpPr>
          <p:nvPr userDrawn="1"/>
        </p:nvSpPr>
        <p:spPr bwMode="ltGray">
          <a:xfrm>
            <a:off x="7986455" y="6584512"/>
            <a:ext cx="589195" cy="175257"/>
          </a:xfrm>
          <a:prstGeom prst="rect">
            <a:avLst/>
          </a:prstGeom>
          <a:noFill/>
          <a:ln w="9525">
            <a:noFill/>
            <a:miter lim="800000"/>
            <a:headEnd/>
            <a:tailEnd/>
          </a:ln>
          <a:effectLst/>
        </p:spPr>
        <p:txBody>
          <a:bodyPr wrap="none" lIns="82124" tIns="41061" rIns="82124" bIns="41061" anchor="b">
            <a:spAutoFit/>
          </a:bodyPr>
          <a:lstStyle/>
          <a:p>
            <a:pPr algn="r" defTabSz="814365">
              <a:buNone/>
            </a:pPr>
            <a:r>
              <a:rPr lang="fr-BE" sz="600" b="0" i="0">
                <a:solidFill>
                  <a:srgbClr val="C0C0C0"/>
                </a:solidFill>
                <a:latin typeface="Arial"/>
                <a:ea typeface="+mn-ea"/>
                <a:cs typeface="+mn-cs"/>
              </a:rPr>
              <a:t>Público da Cisco</a:t>
            </a:r>
            <a:endParaRPr lang="en-US" sz="600" dirty="0">
              <a:solidFill>
                <a:srgbClr val="C0C0C0"/>
              </a:solidFill>
            </a:endParaRPr>
          </a:p>
        </p:txBody>
      </p:sp>
      <p:sp>
        <p:nvSpPr>
          <p:cNvPr id="13"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buNone/>
            </a:pPr>
            <a:fld id="{DFCF27A5-1A5B-48D3-A060-2758FFBB1ADD}" type="slidenum">
              <a:rPr lang="fr-BE" sz="600" b="0" i="0">
                <a:solidFill>
                  <a:srgbClr val="C0C0C0"/>
                </a:solidFill>
                <a:latin typeface="Arial"/>
                <a:ea typeface="+mn-ea"/>
                <a:cs typeface="+mn-cs"/>
              </a:rPr>
              <a:pPr algn="r" defTabSz="814365">
                <a:buNone/>
              </a:pPr>
              <a:t>‹#›</a:t>
            </a:fld>
            <a:endParaRPr lang="en-US" sz="600" dirty="0">
              <a:solidFill>
                <a:srgbClr val="C0C0C0"/>
              </a:solidFill>
            </a:endParaRPr>
          </a:p>
        </p:txBody>
      </p:sp>
      <p:sp>
        <p:nvSpPr>
          <p:cNvPr id="16" name="Title 15"/>
          <p:cNvSpPr>
            <a:spLocks noGrp="1"/>
          </p:cNvSpPr>
          <p:nvPr>
            <p:ph type="title"/>
          </p:nvPr>
        </p:nvSpPr>
        <p:spPr/>
        <p:txBody>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dirty="0" smtClean="0"/>
              <a:t>Click to edit Master title style</a:t>
            </a:r>
            <a:endParaRPr lang="en-US" dirty="0"/>
          </a:p>
        </p:txBody>
      </p:sp>
      <p:sp>
        <p:nvSpPr>
          <p:cNvPr id="20" name="Text Placeholder 19"/>
          <p:cNvSpPr>
            <a:spLocks noGrp="1"/>
          </p:cNvSpPr>
          <p:nvPr>
            <p:ph type="body" sz="quarter" idx="14" hasCustomPrompt="1"/>
          </p:nvPr>
        </p:nvSpPr>
        <p:spPr>
          <a:xfrm>
            <a:off x="5334000" y="4876800"/>
            <a:ext cx="3200400" cy="457200"/>
          </a:xfrm>
        </p:spPr>
        <p:txBody>
          <a:bodyPr anchor="t">
            <a:noAutofit/>
          </a:bodyPr>
          <a:lstStyle>
            <a:lvl1pPr marL="0" indent="0">
              <a:buFontTx/>
              <a:buNone/>
              <a:defRPr sz="1600">
                <a:solidFill>
                  <a:srgbClr val="2B348E"/>
                </a:solidFill>
              </a:defRPr>
            </a:lvl1pPr>
          </a:lstStyle>
          <a:p>
            <a:pPr lvl="0"/>
            <a:r>
              <a:rPr lang="en-US" dirty="0" smtClean="0"/>
              <a:t>Source Name</a:t>
            </a:r>
            <a:endParaRPr lang="en-US" dirty="0"/>
          </a:p>
        </p:txBody>
      </p:sp>
    </p:spTree>
    <p:extLst>
      <p:ext uri="{BB962C8B-B14F-4D97-AF65-F5344CB8AC3E}">
        <p14:creationId xmlns="" xmlns:p14="http://schemas.microsoft.com/office/powerpoint/2010/main" val="170000783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295275"/>
            <a:ext cx="4123944" cy="838200"/>
          </a:xfrm>
        </p:spPr>
        <p:txBody>
          <a:bodyPr vert="horz" lIns="82296" tIns="45720" rIns="82296" bIns="45720" rtlCol="0" anchor="t" anchorCtr="0">
            <a:noAutofit/>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5" y="1600200"/>
            <a:ext cx="4142232" cy="4526280"/>
          </a:xfrm>
        </p:spPr>
        <p:txBody>
          <a:bodyPr/>
          <a:lstStyle>
            <a:lvl1pPr marL="0" indent="0">
              <a:buNone/>
              <a:defRPr>
                <a:solidFill>
                  <a:srgbClr val="2B348E"/>
                </a:solidFill>
                <a:latin typeface="+mj-lt"/>
              </a:defRPr>
            </a:lvl1pPr>
            <a:lvl2pPr marL="635000" indent="-228600">
              <a:buClr>
                <a:srgbClr val="96CA4B"/>
              </a:buClr>
              <a:buFont typeface="Arial" pitchFamily="34" charset="0"/>
              <a:buChar char="•"/>
              <a:tabLst/>
              <a:defRPr>
                <a:solidFill>
                  <a:srgbClr val="2B348E"/>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rgbClr val="2B348E"/>
                </a:solidFill>
                <a:latin typeface="+mj-lt"/>
              </a:defRPr>
            </a:lvl1pPr>
            <a:lvl2pPr marL="635000" indent="-228600">
              <a:buClr>
                <a:srgbClr val="96CA4B"/>
              </a:buClr>
              <a:buFont typeface="Arial" pitchFamily="34" charset="0"/>
              <a:buChar char="•"/>
              <a:defRPr>
                <a:solidFill>
                  <a:srgbClr val="2B348E"/>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4" name="Text Placeholder 13"/>
          <p:cNvSpPr>
            <a:spLocks noGrp="1"/>
          </p:cNvSpPr>
          <p:nvPr>
            <p:ph type="body" sz="quarter" idx="13" hasCustomPrompt="1"/>
          </p:nvPr>
        </p:nvSpPr>
        <p:spPr>
          <a:xfrm>
            <a:off x="4824413" y="295275"/>
            <a:ext cx="4122737" cy="838200"/>
          </a:xfrm>
        </p:spPr>
        <p:txBody>
          <a:bodyPr lIns="82296" rIns="82296"/>
          <a:lstStyle>
            <a:lvl1pPr marL="0" marR="0" indent="0" algn="l" defTabSz="914400" rtl="0" eaLnBrk="1" fontAlgn="auto" latinLnBrk="0" hangingPunct="1">
              <a:lnSpc>
                <a:spcPct val="80000"/>
              </a:lnSpc>
              <a:spcBef>
                <a:spcPts val="0"/>
              </a:spcBef>
              <a:spcAft>
                <a:spcPts val="0"/>
              </a:spcAft>
              <a:buClr>
                <a:srgbClr val="00ADEF"/>
              </a:buClr>
              <a:buSzPct val="90000"/>
              <a:buFontTx/>
              <a:buNone/>
              <a:tabLst/>
              <a:defRPr lang="en-US" sz="3600" b="0" kern="1200" spc="0" baseline="0" dirty="0" smtClean="0">
                <a:solidFill>
                  <a:srgbClr val="2B348E"/>
                </a:solidFill>
                <a:latin typeface="+mj-lt"/>
                <a:ea typeface="+mj-ea"/>
                <a:cs typeface="+mj-cs"/>
              </a:defRPr>
            </a:lvl1pPr>
          </a:lstStyle>
          <a:p>
            <a:pPr marL="0" marR="0" lvl="0" indent="0" algn="l" defTabSz="914400" rtl="0" eaLnBrk="1" fontAlgn="auto" latinLnBrk="0" hangingPunct="1">
              <a:lnSpc>
                <a:spcPct val="80000"/>
              </a:lnSpc>
              <a:spcBef>
                <a:spcPts val="0"/>
              </a:spcBef>
              <a:spcAft>
                <a:spcPts val="0"/>
              </a:spcAft>
              <a:buClr>
                <a:srgbClr val="00ADEF"/>
              </a:buClr>
              <a:buSzPct val="90000"/>
              <a:buFontTx/>
              <a:buNone/>
              <a:tabLst/>
              <a:defRPr/>
            </a:pPr>
            <a:r>
              <a:rPr lang="en-US" dirty="0" smtClean="0"/>
              <a:t>Two Column</a:t>
            </a:r>
            <a:br>
              <a:rPr lang="en-US" dirty="0" smtClean="0"/>
            </a:br>
            <a:r>
              <a:rPr lang="en-US" dirty="0" smtClean="0"/>
              <a:t>Title Left</a:t>
            </a:r>
            <a:endParaRPr lang="en-US" dirty="0"/>
          </a:p>
        </p:txBody>
      </p:sp>
    </p:spTree>
    <p:extLst>
      <p:ext uri="{BB962C8B-B14F-4D97-AF65-F5344CB8AC3E}">
        <p14:creationId xmlns="" xmlns:p14="http://schemas.microsoft.com/office/powerpoint/2010/main" val="3138895077"/>
      </p:ext>
    </p:extLst>
  </p:cSld>
  <p:clrMapOvr>
    <a:masterClrMapping/>
  </p:clrMapOvr>
  <p:transition>
    <p:fade/>
  </p:transition>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2" y="432215"/>
            <a:ext cx="8588861"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339745"/>
            <a:ext cx="8551441" cy="4965699"/>
          </a:xfrm>
          <a:prstGeom prst="rect">
            <a:avLst/>
          </a:prstGeom>
        </p:spPr>
        <p:txBody>
          <a:bodyPr vert="horz" lIns="91440" tIns="45720" rIns="91440" bIns="45720"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65">
              <a:buNone/>
            </a:pPr>
            <a:r>
              <a:rPr lang="pt-BR" sz="600" b="0" i="0" noProof="0" dirty="0" smtClean="0">
                <a:solidFill>
                  <a:srgbClr val="FFFFFF">
                    <a:lumMod val="50000"/>
                  </a:srgbClr>
                </a:solidFill>
                <a:latin typeface="Arial"/>
                <a:ea typeface="+mn-ea"/>
                <a:cs typeface="+mn-cs"/>
              </a:rPr>
              <a:t>© 2012 Cisco e/ou suas afiliadas. Todos os direitos reservados.</a:t>
            </a:r>
            <a:endParaRPr lang="pt-BR" sz="600" noProof="0" dirty="0">
              <a:solidFill>
                <a:srgbClr val="FFFFFF">
                  <a:lumMod val="50000"/>
                </a:srgbClr>
              </a:solidFill>
            </a:endParaRPr>
          </a:p>
        </p:txBody>
      </p:sp>
      <p:sp>
        <p:nvSpPr>
          <p:cNvPr id="11" name="Rectangle 5"/>
          <p:cNvSpPr>
            <a:spLocks noChangeArrowheads="1"/>
          </p:cNvSpPr>
          <p:nvPr/>
        </p:nvSpPr>
        <p:spPr bwMode="ltGray">
          <a:xfrm>
            <a:off x="7832717" y="6584512"/>
            <a:ext cx="742933" cy="175257"/>
          </a:xfrm>
          <a:prstGeom prst="rect">
            <a:avLst/>
          </a:prstGeom>
          <a:noFill/>
          <a:ln w="9525">
            <a:noFill/>
            <a:miter lim="800000"/>
            <a:headEnd/>
            <a:tailEnd/>
          </a:ln>
          <a:effectLst/>
        </p:spPr>
        <p:txBody>
          <a:bodyPr wrap="none" lIns="82124" tIns="41061" rIns="82124" bIns="41061" anchor="b">
            <a:spAutoFit/>
          </a:bodyPr>
          <a:lstStyle/>
          <a:p>
            <a:pPr algn="r" defTabSz="814365">
              <a:buNone/>
            </a:pPr>
            <a:r>
              <a:rPr lang="pt-BR" sz="600" b="0" i="0" noProof="0" dirty="0" smtClean="0">
                <a:solidFill>
                  <a:srgbClr val="FFFFFF">
                    <a:lumMod val="50000"/>
                  </a:srgbClr>
                </a:solidFill>
                <a:latin typeface="Arial"/>
                <a:ea typeface="+mn-ea"/>
                <a:cs typeface="+mn-cs"/>
              </a:rPr>
              <a:t>Público da Cisco</a:t>
            </a:r>
            <a:endParaRPr lang="pt-BR" sz="600" noProof="0" dirty="0">
              <a:solidFill>
                <a:srgbClr val="FFFFFF">
                  <a:lumMod val="50000"/>
                </a:srgbClr>
              </a:solidFill>
            </a:endParaRPr>
          </a:p>
        </p:txBody>
      </p:sp>
      <p:sp>
        <p:nvSpPr>
          <p:cNvPr id="9"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buNone/>
            </a:pPr>
            <a:fld id="{DFCF27A5-1A5B-48D3-A060-2758FFBB1ADD}" type="slidenum">
              <a:rPr lang="fr-BE" sz="600" b="0" i="0">
                <a:solidFill>
                  <a:srgbClr val="FFFFFF">
                    <a:lumMod val="50000"/>
                  </a:srgbClr>
                </a:solidFill>
                <a:latin typeface="Arial"/>
                <a:ea typeface="+mn-ea"/>
                <a:cs typeface="+mn-cs"/>
              </a:rPr>
              <a:pPr algn="r" defTabSz="814365">
                <a:buNone/>
              </a:pPr>
              <a:t>‹#›</a:t>
            </a:fld>
            <a:endParaRPr lang="en-US" sz="600" dirty="0">
              <a:solidFill>
                <a:srgbClr val="FFFFFF">
                  <a:lumMod val="50000"/>
                </a:srgbClr>
              </a:solidFill>
            </a:endParaRPr>
          </a:p>
        </p:txBody>
      </p:sp>
      <p:sp>
        <p:nvSpPr>
          <p:cNvPr id="7" name="Rectangle 5"/>
          <p:cNvSpPr>
            <a:spLocks noChangeArrowheads="1"/>
          </p:cNvSpPr>
          <p:nvPr/>
        </p:nvSpPr>
        <p:spPr bwMode="ltGray">
          <a:xfrm>
            <a:off x="4766061" y="6584512"/>
            <a:ext cx="686827" cy="175257"/>
          </a:xfrm>
          <a:prstGeom prst="rect">
            <a:avLst/>
          </a:prstGeom>
          <a:noFill/>
          <a:ln w="9525">
            <a:noFill/>
            <a:miter lim="800000"/>
            <a:headEnd/>
            <a:tailEnd/>
          </a:ln>
          <a:effectLst/>
        </p:spPr>
        <p:txBody>
          <a:bodyPr wrap="none" lIns="82124" tIns="41061" rIns="82124" bIns="41061" anchor="b">
            <a:spAutoFit/>
          </a:bodyPr>
          <a:lstStyle/>
          <a:p>
            <a:pPr algn="r" defTabSz="814365">
              <a:buNone/>
            </a:pPr>
            <a:r>
              <a:rPr lang="fr-BE" sz="600" b="0" i="0">
                <a:solidFill>
                  <a:srgbClr val="FFFFFF">
                    <a:lumMod val="50000"/>
                  </a:srgbClr>
                </a:solidFill>
                <a:latin typeface="Arial"/>
                <a:ea typeface="+mn-ea"/>
                <a:cs typeface="+mn-cs"/>
              </a:rPr>
              <a:t>EDCS-962068 </a:t>
            </a:r>
            <a:endParaRPr lang="en-US" sz="600" dirty="0">
              <a:solidFill>
                <a:srgbClr val="FFFFFF">
                  <a:lumMod val="50000"/>
                </a:srgbClr>
              </a:solidFill>
            </a:endParaRPr>
          </a:p>
        </p:txBody>
      </p:sp>
    </p:spTree>
    <p:extLst>
      <p:ext uri="{BB962C8B-B14F-4D97-AF65-F5344CB8AC3E}">
        <p14:creationId xmlns="" xmlns:p14="http://schemas.microsoft.com/office/powerpoint/2010/main" val="888456256"/>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 id="2147484028" r:id="rId13"/>
    <p:sldLayoutId id="2147484029" r:id="rId14"/>
    <p:sldLayoutId id="2147484030" r:id="rId15"/>
    <p:sldLayoutId id="2147484031" r:id="rId16"/>
    <p:sldLayoutId id="2147484032" r:id="rId17"/>
    <p:sldLayoutId id="2147484033" r:id="rId18"/>
    <p:sldLayoutId id="2147484034" r:id="rId19"/>
    <p:sldLayoutId id="2147484035" r:id="rId20"/>
    <p:sldLayoutId id="2147484036" r:id="rId21"/>
    <p:sldLayoutId id="2147484037" r:id="rId22"/>
    <p:sldLayoutId id="2147484038" r:id="rId23"/>
    <p:sldLayoutId id="2147484039" r:id="rId24"/>
    <p:sldLayoutId id="2147484040" r:id="rId25"/>
    <p:sldLayoutId id="2147484041" r:id="rId26"/>
    <p:sldLayoutId id="2147484045" r:id="rId27"/>
    <p:sldLayoutId id="2147484046" r:id="rId28"/>
    <p:sldLayoutId id="2147484047" r:id="rId29"/>
    <p:sldLayoutId id="2147484048" r:id="rId30"/>
    <p:sldLayoutId id="2147484049" r:id="rId31"/>
    <p:sldLayoutId id="2147484050" r:id="rId32"/>
  </p:sldLayoutIdLst>
  <p:transition>
    <p:fade/>
  </p:transition>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0" baseline="0" dirty="0">
          <a:solidFill>
            <a:srgbClr val="2B3082"/>
          </a:solidFill>
          <a:latin typeface="+mj-lt"/>
          <a:ea typeface="+mj-ea"/>
          <a:cs typeface="+mj-cs"/>
        </a:defRPr>
      </a:lvl1pPr>
    </p:titleStyle>
    <p:bodyStyle>
      <a:lvl1pPr marL="231775" indent="-231775" algn="l" defTabSz="914400" rtl="0" eaLnBrk="1" latinLnBrk="0" hangingPunct="1">
        <a:lnSpc>
          <a:spcPct val="95000"/>
        </a:lnSpc>
        <a:spcBef>
          <a:spcPts val="1440"/>
        </a:spcBef>
        <a:buClr>
          <a:srgbClr val="00ADEF"/>
        </a:buClr>
        <a:buSzPct val="90000"/>
        <a:buFont typeface="Arial"/>
        <a:buChar char="•"/>
        <a:tabLst/>
        <a:defRPr lang="en-US" sz="2000" kern="1200" dirty="0" smtClean="0">
          <a:solidFill>
            <a:srgbClr val="2B3082"/>
          </a:solidFill>
          <a:latin typeface="+mj-lt"/>
          <a:ea typeface="+mn-ea"/>
          <a:cs typeface="+mn-cs"/>
        </a:defRPr>
      </a:lvl1pPr>
      <a:lvl2pPr marL="569913" indent="-163513" algn="l" defTabSz="914400" rtl="0" eaLnBrk="1" latinLnBrk="0" hangingPunct="1">
        <a:lnSpc>
          <a:spcPct val="95000"/>
        </a:lnSpc>
        <a:spcBef>
          <a:spcPts val="840"/>
        </a:spcBef>
        <a:buClr>
          <a:srgbClr val="00ADEF"/>
        </a:buClr>
        <a:buFont typeface="Arial"/>
        <a:buChar char="•"/>
        <a:defRPr lang="en-US" sz="1800" kern="1200" dirty="0" smtClean="0">
          <a:solidFill>
            <a:srgbClr val="2B3082"/>
          </a:solidFill>
          <a:latin typeface="+mj-lt"/>
          <a:ea typeface="+mn-ea"/>
          <a:cs typeface="+mn-cs"/>
        </a:defRPr>
      </a:lvl2pPr>
      <a:lvl3pPr marL="741363" indent="-173038" algn="l" defTabSz="741363" rtl="0" eaLnBrk="1" latinLnBrk="0" hangingPunct="1">
        <a:lnSpc>
          <a:spcPct val="95000"/>
        </a:lnSpc>
        <a:spcBef>
          <a:spcPts val="840"/>
        </a:spcBef>
        <a:buClr>
          <a:srgbClr val="00ADEF"/>
        </a:buClr>
        <a:buFont typeface="Arial"/>
        <a:buChar char="•"/>
        <a:defRPr lang="en-US" sz="1600" kern="1200" dirty="0" smtClean="0">
          <a:solidFill>
            <a:srgbClr val="2B3082"/>
          </a:solidFill>
          <a:latin typeface="+mj-lt"/>
          <a:ea typeface="+mn-ea"/>
          <a:cs typeface="+mn-cs"/>
        </a:defRPr>
      </a:lvl3pPr>
      <a:lvl4pPr marL="914400" indent="-225425" algn="l" defTabSz="914400" rtl="0" eaLnBrk="1" latinLnBrk="0" hangingPunct="1">
        <a:lnSpc>
          <a:spcPct val="95000"/>
        </a:lnSpc>
        <a:spcBef>
          <a:spcPts val="840"/>
        </a:spcBef>
        <a:buClr>
          <a:srgbClr val="00ADEF"/>
        </a:buClr>
        <a:buFont typeface="Arial"/>
        <a:buChar char="•"/>
        <a:defRPr lang="en-US" sz="1400" kern="1200" dirty="0" smtClean="0">
          <a:solidFill>
            <a:srgbClr val="2B3082"/>
          </a:solidFill>
          <a:latin typeface="+mj-lt"/>
          <a:ea typeface="+mn-ea"/>
          <a:cs typeface="+mn-cs"/>
        </a:defRPr>
      </a:lvl4pPr>
      <a:lvl5pPr marL="1027113" indent="-225425" algn="l" defTabSz="914400" rtl="0" eaLnBrk="1" latinLnBrk="0" hangingPunct="1">
        <a:lnSpc>
          <a:spcPct val="95000"/>
        </a:lnSpc>
        <a:spcBef>
          <a:spcPts val="840"/>
        </a:spcBef>
        <a:buClr>
          <a:srgbClr val="00ADEF"/>
        </a:buClr>
        <a:buFont typeface="Arial"/>
        <a:buChar char="•"/>
        <a:defRPr lang="en-US" sz="1400" kern="1200" dirty="0">
          <a:solidFill>
            <a:srgbClr val="2B308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17.jpeg"/><Relationship Id="rId5" Type="http://schemas.openxmlformats.org/officeDocument/2006/relationships/oleObject" Target="../embeddings/oleObject1.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8.jpeg"/><Relationship Id="rId5" Type="http://schemas.openxmlformats.org/officeDocument/2006/relationships/oleObject" Target="../embeddings/oleObject2.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9.jpeg"/><Relationship Id="rId5" Type="http://schemas.openxmlformats.org/officeDocument/2006/relationships/oleObject" Target="../embeddings/oleObject3.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30.pn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png"/><Relationship Id="rId26" Type="http://schemas.openxmlformats.org/officeDocument/2006/relationships/image" Target="../media/image62.png"/><Relationship Id="rId3" Type="http://schemas.openxmlformats.org/officeDocument/2006/relationships/image" Target="../media/image39.png"/><Relationship Id="rId21" Type="http://schemas.openxmlformats.org/officeDocument/2006/relationships/image" Target="../media/image57.gif"/><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5" Type="http://schemas.openxmlformats.org/officeDocument/2006/relationships/image" Target="../media/image61.png"/><Relationship Id="rId33" Type="http://schemas.openxmlformats.org/officeDocument/2006/relationships/image" Target="../media/image69.png"/><Relationship Id="rId2" Type="http://schemas.openxmlformats.org/officeDocument/2006/relationships/notesSlide" Target="../notesSlides/notesSlide19.xml"/><Relationship Id="rId16" Type="http://schemas.openxmlformats.org/officeDocument/2006/relationships/image" Target="../media/image52.wmf"/><Relationship Id="rId20" Type="http://schemas.openxmlformats.org/officeDocument/2006/relationships/image" Target="../media/image56.png"/><Relationship Id="rId29" Type="http://schemas.openxmlformats.org/officeDocument/2006/relationships/image" Target="../media/image65.wmf"/><Relationship Id="rId1" Type="http://schemas.openxmlformats.org/officeDocument/2006/relationships/slideLayout" Target="../slideLayouts/slideLayout6.xml"/><Relationship Id="rId6" Type="http://schemas.openxmlformats.org/officeDocument/2006/relationships/image" Target="../media/image42.png"/><Relationship Id="rId11" Type="http://schemas.openxmlformats.org/officeDocument/2006/relationships/image" Target="../media/image47.png"/><Relationship Id="rId24" Type="http://schemas.openxmlformats.org/officeDocument/2006/relationships/image" Target="../media/image60.png"/><Relationship Id="rId32" Type="http://schemas.openxmlformats.org/officeDocument/2006/relationships/image" Target="../media/image68.png"/><Relationship Id="rId5" Type="http://schemas.openxmlformats.org/officeDocument/2006/relationships/image" Target="../media/image41.png"/><Relationship Id="rId15" Type="http://schemas.openxmlformats.org/officeDocument/2006/relationships/image" Target="../media/image51.wmf"/><Relationship Id="rId23" Type="http://schemas.openxmlformats.org/officeDocument/2006/relationships/image" Target="../media/image59.png"/><Relationship Id="rId28" Type="http://schemas.openxmlformats.org/officeDocument/2006/relationships/image" Target="../media/image64.emf"/><Relationship Id="rId10" Type="http://schemas.openxmlformats.org/officeDocument/2006/relationships/image" Target="../media/image46.png"/><Relationship Id="rId19" Type="http://schemas.openxmlformats.org/officeDocument/2006/relationships/image" Target="../media/image55.png"/><Relationship Id="rId31" Type="http://schemas.openxmlformats.org/officeDocument/2006/relationships/image" Target="../media/image67.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emf"/><Relationship Id="rId22" Type="http://schemas.openxmlformats.org/officeDocument/2006/relationships/image" Target="../media/image58.png"/><Relationship Id="rId27" Type="http://schemas.openxmlformats.org/officeDocument/2006/relationships/image" Target="../media/image63.png"/><Relationship Id="rId30" Type="http://schemas.openxmlformats.org/officeDocument/2006/relationships/image" Target="../media/image66.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70.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76.png"/><Relationship Id="rId4" Type="http://schemas.openxmlformats.org/officeDocument/2006/relationships/image" Target="../media/image75.png"/></Relationships>
</file>

<file path=ppt/slides/_rels/slide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18" Type="http://schemas.openxmlformats.org/officeDocument/2006/relationships/image" Target="../media/image93.emf"/><Relationship Id="rId26" Type="http://schemas.openxmlformats.org/officeDocument/2006/relationships/image" Target="../media/image47.png"/><Relationship Id="rId3" Type="http://schemas.openxmlformats.org/officeDocument/2006/relationships/image" Target="../media/image78.png"/><Relationship Id="rId21" Type="http://schemas.openxmlformats.org/officeDocument/2006/relationships/image" Target="../media/image55.png"/><Relationship Id="rId7" Type="http://schemas.openxmlformats.org/officeDocument/2006/relationships/image" Target="../media/image82.png"/><Relationship Id="rId12" Type="http://schemas.openxmlformats.org/officeDocument/2006/relationships/image" Target="../media/image87.png"/><Relationship Id="rId17" Type="http://schemas.openxmlformats.org/officeDocument/2006/relationships/image" Target="../media/image92.png"/><Relationship Id="rId25" Type="http://schemas.openxmlformats.org/officeDocument/2006/relationships/image" Target="../media/image97.jpeg"/><Relationship Id="rId2" Type="http://schemas.openxmlformats.org/officeDocument/2006/relationships/notesSlide" Target="../notesSlides/notesSlide24.xml"/><Relationship Id="rId16" Type="http://schemas.openxmlformats.org/officeDocument/2006/relationships/image" Target="../media/image91.png"/><Relationship Id="rId20"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81.png"/><Relationship Id="rId11" Type="http://schemas.openxmlformats.org/officeDocument/2006/relationships/image" Target="../media/image86.png"/><Relationship Id="rId24" Type="http://schemas.openxmlformats.org/officeDocument/2006/relationships/image" Target="../media/image96.png"/><Relationship Id="rId5" Type="http://schemas.openxmlformats.org/officeDocument/2006/relationships/image" Target="../media/image80.png"/><Relationship Id="rId15" Type="http://schemas.openxmlformats.org/officeDocument/2006/relationships/image" Target="../media/image90.png"/><Relationship Id="rId23" Type="http://schemas.openxmlformats.org/officeDocument/2006/relationships/image" Target="../media/image95.png"/><Relationship Id="rId10" Type="http://schemas.openxmlformats.org/officeDocument/2006/relationships/image" Target="../media/image85.png"/><Relationship Id="rId19" Type="http://schemas.openxmlformats.org/officeDocument/2006/relationships/image" Target="../media/image94.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9.png"/><Relationship Id="rId22" Type="http://schemas.openxmlformats.org/officeDocument/2006/relationships/image" Target="../media/image56.png"/></Relationships>
</file>

<file path=ppt/slides/_rels/slide25.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8.png"/><Relationship Id="rId7" Type="http://schemas.openxmlformats.org/officeDocument/2006/relationships/image" Target="../media/image101.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89.png"/><Relationship Id="rId9" Type="http://schemas.openxmlformats.org/officeDocument/2006/relationships/image" Target="../media/image103.jpeg"/></Relationships>
</file>

<file path=ppt/slides/_rels/slide2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05.png"/></Relationships>
</file>

<file path=ppt/slides/_rels/slide2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0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0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112.png"/><Relationship Id="rId4" Type="http://schemas.openxmlformats.org/officeDocument/2006/relationships/image" Target="../media/image11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3.png"/><Relationship Id="rId7" Type="http://schemas.openxmlformats.org/officeDocument/2006/relationships/image" Target="../media/image116.jpeg"/><Relationship Id="rId2" Type="http://schemas.openxmlformats.org/officeDocument/2006/relationships/notesSlide" Target="../notesSlides/notesSlide32.xml"/><Relationship Id="rId1" Type="http://schemas.openxmlformats.org/officeDocument/2006/relationships/slideLayout" Target="../slideLayouts/slideLayout30.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08.png"/></Relationships>
</file>

<file path=ppt/slides/_rels/slide33.xml.rels><?xml version="1.0" encoding="UTF-8" standalone="yes"?>
<Relationships xmlns="http://schemas.openxmlformats.org/package/2006/relationships"><Relationship Id="rId8" Type="http://schemas.openxmlformats.org/officeDocument/2006/relationships/image" Target="../media/image119.jpeg"/><Relationship Id="rId3" Type="http://schemas.openxmlformats.org/officeDocument/2006/relationships/image" Target="../media/image113.png"/><Relationship Id="rId7" Type="http://schemas.openxmlformats.org/officeDocument/2006/relationships/image" Target="../media/image118.png"/><Relationship Id="rId2" Type="http://schemas.openxmlformats.org/officeDocument/2006/relationships/notesSlide" Target="../notesSlides/notesSlide33.xml"/><Relationship Id="rId1" Type="http://schemas.openxmlformats.org/officeDocument/2006/relationships/slideLayout" Target="../slideLayouts/slideLayout30.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0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0.wmf"/><Relationship Id="rId7" Type="http://schemas.openxmlformats.org/officeDocument/2006/relationships/image" Target="../media/image124.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 Id="rId9" Type="http://schemas.openxmlformats.org/officeDocument/2006/relationships/image" Target="../media/image95.png"/></Relationships>
</file>

<file path=ppt/slides/_rels/slide3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cisco.com/go/vxi" TargetMode="External"/><Relationship Id="rId7" Type="http://schemas.openxmlformats.org/officeDocument/2006/relationships/image" Target="../media/image129.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hyperlink" Target="http://clx.cisco.com" TargetMode="External"/><Relationship Id="rId4" Type="http://schemas.openxmlformats.org/officeDocument/2006/relationships/image" Target="../media/image130.jpeg"/></Relationships>
</file>

<file path=ppt/slides/_rels/slide38.xml.rels><?xml version="1.0" encoding="UTF-8" standalone="yes"?>
<Relationships xmlns="http://schemas.openxmlformats.org/package/2006/relationships"><Relationship Id="rId8" Type="http://schemas.openxmlformats.org/officeDocument/2006/relationships/image" Target="../media/image132.jpeg"/><Relationship Id="rId3" Type="http://schemas.openxmlformats.org/officeDocument/2006/relationships/hyperlink" Target="http://www.facebook.com/" TargetMode="External"/><Relationship Id="rId7" Type="http://schemas.openxmlformats.org/officeDocument/2006/relationships/image" Target="../media/image131.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hyperlink" Target="http://www.youtubecisco.com/education" TargetMode="External"/><Relationship Id="rId5" Type="http://schemas.openxmlformats.org/officeDocument/2006/relationships/hyperlink" Target="http://blogs.cisco.com/category/education/" TargetMode="External"/><Relationship Id="rId10" Type="http://schemas.openxmlformats.org/officeDocument/2006/relationships/image" Target="../media/image134.jpeg"/><Relationship Id="rId4" Type="http://schemas.openxmlformats.org/officeDocument/2006/relationships/hyperlink" Target="http://twitter.com/" TargetMode="External"/><Relationship Id="rId9" Type="http://schemas.openxmlformats.org/officeDocument/2006/relationships/image" Target="../media/image13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endParaRPr lang="en-US" dirty="0">
              <a:solidFill>
                <a:schemeClr val="bg1">
                  <a:lumMod val="95000"/>
                </a:schemeClr>
              </a:solidFill>
              <a:effectLst>
                <a:outerShdw blurRad="177800" algn="ctr" rotWithShape="0">
                  <a:schemeClr val="tx1">
                    <a:lumMod val="50000"/>
                    <a:alpha val="60000"/>
                  </a:schemeClr>
                </a:outerShdw>
              </a:effectLst>
            </a:endParaRPr>
          </a:p>
        </p:txBody>
      </p:sp>
      <p:sp>
        <p:nvSpPr>
          <p:cNvPr id="14" name="Text Placeholder 13"/>
          <p:cNvSpPr>
            <a:spLocks noGrp="1"/>
          </p:cNvSpPr>
          <p:nvPr>
            <p:ph type="body" sz="quarter" idx="11"/>
          </p:nvPr>
        </p:nvSpPr>
        <p:spPr/>
        <p:txBody>
          <a:bodyPr/>
          <a:lstStyle/>
          <a:p>
            <a:endParaRPr lang="en-US" dirty="0"/>
          </a:p>
        </p:txBody>
      </p:sp>
      <p:sp>
        <p:nvSpPr>
          <p:cNvPr id="6" name="Subtitle 5"/>
          <p:cNvSpPr>
            <a:spLocks noGrp="1"/>
          </p:cNvSpPr>
          <p:nvPr>
            <p:ph type="subTitle" idx="1"/>
          </p:nvPr>
        </p:nvSpPr>
        <p:spPr/>
        <p:txBody>
          <a:bodyPr/>
          <a:lstStyle/>
          <a:p>
            <a:endParaRPr lang="en-US" dirty="0"/>
          </a:p>
        </p:txBody>
      </p:sp>
      <p:sp>
        <p:nvSpPr>
          <p:cNvPr id="8" name="Title 3"/>
          <p:cNvSpPr>
            <a:spLocks noGrp="1"/>
          </p:cNvSpPr>
          <p:nvPr>
            <p:ph type="ctrTitle"/>
          </p:nvPr>
        </p:nvSpPr>
        <p:spPr>
          <a:xfrm>
            <a:off x="167605" y="941295"/>
            <a:ext cx="5843230" cy="3294529"/>
          </a:xfrm>
        </p:spPr>
        <p:txBody>
          <a:bodyPr/>
          <a:lstStyle/>
          <a:p>
            <a:pPr algn="l" defTabSz="914400">
              <a:lnSpc>
                <a:spcPct val="90000"/>
              </a:lnSpc>
              <a:spcBef>
                <a:spcPct val="0"/>
              </a:spcBef>
              <a:buNone/>
            </a:pPr>
            <a:r>
              <a:rPr lang="pt-BR" sz="3600" b="0" i="0" spc="0" baseline="0" dirty="0" smtClean="0">
                <a:solidFill>
                  <a:srgbClr val="FFFFFF"/>
                </a:solidFill>
                <a:latin typeface="Arial"/>
                <a:ea typeface="+mj-ea"/>
                <a:cs typeface="+mj-cs"/>
              </a:rPr>
              <a:t>Fornecendo um novo espaço de trabalho virtual para a educação</a:t>
            </a:r>
            <a:br>
              <a:rPr lang="pt-BR" sz="3600" b="0" i="0" spc="0" baseline="0" dirty="0" smtClean="0">
                <a:solidFill>
                  <a:srgbClr val="FFFFFF"/>
                </a:solidFill>
                <a:latin typeface="Arial"/>
                <a:ea typeface="+mj-ea"/>
                <a:cs typeface="+mj-cs"/>
              </a:rPr>
            </a:br>
            <a:r>
              <a:rPr lang="pt-BR" sz="3600" b="0" i="0" spc="0" baseline="0" dirty="0" smtClean="0">
                <a:solidFill>
                  <a:srgbClr val="FFFFFF"/>
                </a:solidFill>
                <a:latin typeface="Arial"/>
                <a:ea typeface="+mj-ea"/>
                <a:cs typeface="+mj-cs"/>
              </a:rPr>
              <a:t/>
            </a:r>
            <a:br>
              <a:rPr lang="pt-BR" sz="3600" b="0" i="0" spc="0" baseline="0" dirty="0" smtClean="0">
                <a:solidFill>
                  <a:srgbClr val="FFFFFF"/>
                </a:solidFill>
                <a:latin typeface="Arial"/>
                <a:ea typeface="+mj-ea"/>
                <a:cs typeface="+mj-cs"/>
              </a:rPr>
            </a:br>
            <a:r>
              <a:rPr lang="pt-BR" sz="2800" b="0" i="0" spc="0" baseline="0" dirty="0" smtClean="0">
                <a:solidFill>
                  <a:srgbClr val="FFFFFF"/>
                </a:solidFill>
                <a:latin typeface="Arial"/>
                <a:ea typeface="+mj-ea"/>
                <a:cs typeface="+mj-cs"/>
              </a:rPr>
              <a:t>Desktop virtual, voz e vídeo unificados</a:t>
            </a:r>
            <a:endParaRPr lang="pt-BR" sz="40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ound Same Side Corner Rectangle 56"/>
          <p:cNvSpPr/>
          <p:nvPr/>
        </p:nvSpPr>
        <p:spPr>
          <a:xfrm flipH="1" flipV="1">
            <a:off x="0" y="1395413"/>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4579" name="Rectangle 3"/>
          <p:cNvSpPr>
            <a:spLocks noGrp="1" noChangeArrowheads="1"/>
          </p:cNvSpPr>
          <p:nvPr>
            <p:ph type="title"/>
          </p:nvPr>
        </p:nvSpPr>
        <p:spPr/>
        <p:txBody>
          <a:bodyPr/>
          <a:lstStyle/>
          <a:p>
            <a:pPr algn="l" defTabSz="914400">
              <a:lnSpc>
                <a:spcPct val="80000"/>
              </a:lnSpc>
              <a:spcBef>
                <a:spcPct val="0"/>
              </a:spcBef>
              <a:buNone/>
            </a:pPr>
            <a:r>
              <a:rPr lang="pt-BR" sz="3200" b="0" i="0" spc="0" baseline="0" dirty="0" smtClean="0">
                <a:solidFill>
                  <a:srgbClr val="12188E"/>
                </a:solidFill>
                <a:latin typeface="Arial"/>
                <a:ea typeface="+mj-ea"/>
                <a:cs typeface="+mj-cs"/>
              </a:rPr>
              <a:t>Casos de uso do VXI na educação</a:t>
            </a:r>
            <a:endParaRPr lang="pt-BR" dirty="0">
              <a:solidFill>
                <a:srgbClr val="12188E"/>
              </a:solidFill>
            </a:endParaRPr>
          </a:p>
        </p:txBody>
      </p:sp>
      <p:grpSp>
        <p:nvGrpSpPr>
          <p:cNvPr id="28" name="Group 27"/>
          <p:cNvGrpSpPr/>
          <p:nvPr/>
        </p:nvGrpSpPr>
        <p:grpSpPr>
          <a:xfrm>
            <a:off x="6003" y="3248806"/>
            <a:ext cx="3518190" cy="1094509"/>
            <a:chOff x="6003" y="3058306"/>
            <a:chExt cx="3518190" cy="1094509"/>
          </a:xfrm>
        </p:grpSpPr>
        <p:sp>
          <p:nvSpPr>
            <p:cNvPr id="50" name="Round Single Corner Rectangle 49"/>
            <p:cNvSpPr/>
            <p:nvPr/>
          </p:nvSpPr>
          <p:spPr>
            <a:xfrm>
              <a:off x="780993" y="3165312"/>
              <a:ext cx="2743200" cy="868680"/>
            </a:xfrm>
            <a:prstGeom prst="round1Rect">
              <a:avLst/>
            </a:prstGeom>
            <a:solidFill>
              <a:schemeClr val="accent6">
                <a:lumMod val="75000"/>
              </a:schemeClr>
            </a:solidFill>
            <a:ln/>
          </p:spPr>
          <p:style>
            <a:lnRef idx="1">
              <a:schemeClr val="accent5"/>
            </a:lnRef>
            <a:fillRef idx="3">
              <a:schemeClr val="accent5"/>
            </a:fillRef>
            <a:effectRef idx="2">
              <a:schemeClr val="accent5"/>
            </a:effectRef>
            <a:fontRef idx="minor">
              <a:schemeClr val="lt1"/>
            </a:fontRef>
          </p:style>
          <p:txBody>
            <a:bodyPr lIns="0" rIns="0" rtlCol="0" anchor="ctr"/>
            <a:lstStyle/>
            <a:p>
              <a:pPr algn="ctr" defTabSz="814388"/>
              <a:endParaRPr lang="en-US" sz="1500" dirty="0">
                <a:solidFill>
                  <a:schemeClr val="bg1"/>
                </a:solidFill>
              </a:endParaRPr>
            </a:p>
          </p:txBody>
        </p:sp>
        <p:pic>
          <p:nvPicPr>
            <p:cNvPr id="14" name="Picture 13" descr="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03" y="3058306"/>
              <a:ext cx="1459345" cy="1094509"/>
            </a:xfrm>
            <a:prstGeom prst="rect">
              <a:avLst/>
            </a:prstGeom>
          </p:spPr>
        </p:pic>
        <p:sp>
          <p:nvSpPr>
            <p:cNvPr id="20" name="TextBox 19"/>
            <p:cNvSpPr txBox="1"/>
            <p:nvPr/>
          </p:nvSpPr>
          <p:spPr>
            <a:xfrm>
              <a:off x="1189178" y="3361080"/>
              <a:ext cx="2055090" cy="461665"/>
            </a:xfrm>
            <a:prstGeom prst="rect">
              <a:avLst/>
            </a:prstGeom>
            <a:noFill/>
          </p:spPr>
          <p:txBody>
            <a:bodyPr wrap="square" rtlCol="0">
              <a:spAutoFit/>
            </a:bodyPr>
            <a:lstStyle/>
            <a:p>
              <a:pPr algn="l" defTabSz="914400">
                <a:buNone/>
              </a:pPr>
              <a:r>
                <a:rPr lang="pt-BR" sz="1200" b="0" i="0" dirty="0" smtClean="0">
                  <a:solidFill>
                    <a:srgbClr val="FFFFFF"/>
                  </a:solidFill>
                  <a:latin typeface="Arial"/>
                  <a:ea typeface="+mn-ea"/>
                  <a:cs typeface="+mn-cs"/>
                </a:rPr>
                <a:t>Vídeo, voz e colaboração unificados</a:t>
              </a:r>
              <a:endParaRPr lang="pt-BR" sz="1200" b="0" i="0" dirty="0">
                <a:solidFill>
                  <a:srgbClr val="FFFFFF"/>
                </a:solidFill>
                <a:latin typeface="Arial"/>
                <a:ea typeface="+mn-ea"/>
                <a:cs typeface="+mn-cs"/>
              </a:endParaRPr>
            </a:p>
          </p:txBody>
        </p:sp>
      </p:grpSp>
      <p:grpSp>
        <p:nvGrpSpPr>
          <p:cNvPr id="29" name="Group 28"/>
          <p:cNvGrpSpPr/>
          <p:nvPr/>
        </p:nvGrpSpPr>
        <p:grpSpPr>
          <a:xfrm>
            <a:off x="384232" y="4607706"/>
            <a:ext cx="3813725" cy="1094509"/>
            <a:chOff x="384232" y="4417206"/>
            <a:chExt cx="3813725" cy="1094509"/>
          </a:xfrm>
        </p:grpSpPr>
        <p:sp>
          <p:nvSpPr>
            <p:cNvPr id="51" name="Round Single Corner Rectangle 50"/>
            <p:cNvSpPr/>
            <p:nvPr/>
          </p:nvSpPr>
          <p:spPr>
            <a:xfrm>
              <a:off x="1454757" y="4533259"/>
              <a:ext cx="2743200" cy="868680"/>
            </a:xfrm>
            <a:prstGeom prst="round1Rect">
              <a:avLst/>
            </a:prstGeom>
            <a:solidFill>
              <a:schemeClr val="accent6">
                <a:lumMod val="75000"/>
              </a:schemeClr>
            </a:solidFill>
            <a:ln/>
          </p:spPr>
          <p:style>
            <a:lnRef idx="1">
              <a:schemeClr val="accent5"/>
            </a:lnRef>
            <a:fillRef idx="3">
              <a:schemeClr val="accent5"/>
            </a:fillRef>
            <a:effectRef idx="2">
              <a:schemeClr val="accent5"/>
            </a:effectRef>
            <a:fontRef idx="minor">
              <a:schemeClr val="lt1"/>
            </a:fontRef>
          </p:style>
          <p:txBody>
            <a:bodyPr lIns="0" rIns="0" rtlCol="0" anchor="ctr"/>
            <a:lstStyle/>
            <a:p>
              <a:pPr algn="ctr" defTabSz="814388"/>
              <a:endParaRPr lang="en-US" sz="1500" dirty="0">
                <a:solidFill>
                  <a:schemeClr val="bg1"/>
                </a:solidFill>
              </a:endParaRPr>
            </a:p>
          </p:txBody>
        </p:sp>
        <p:pic>
          <p:nvPicPr>
            <p:cNvPr id="18" name="Picture 17" descr="E.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84232" y="4417206"/>
              <a:ext cx="1403927" cy="1094509"/>
            </a:xfrm>
            <a:prstGeom prst="rect">
              <a:avLst/>
            </a:prstGeom>
          </p:spPr>
        </p:pic>
        <p:sp>
          <p:nvSpPr>
            <p:cNvPr id="21" name="TextBox 20"/>
            <p:cNvSpPr txBox="1"/>
            <p:nvPr/>
          </p:nvSpPr>
          <p:spPr>
            <a:xfrm>
              <a:off x="1787564" y="4774536"/>
              <a:ext cx="2032001" cy="461665"/>
            </a:xfrm>
            <a:prstGeom prst="rect">
              <a:avLst/>
            </a:prstGeom>
            <a:noFill/>
          </p:spPr>
          <p:txBody>
            <a:bodyPr wrap="square" rtlCol="0">
              <a:spAutoFit/>
            </a:bodyPr>
            <a:lstStyle/>
            <a:p>
              <a:pPr algn="l" defTabSz="914400">
                <a:buNone/>
              </a:pPr>
              <a:r>
                <a:rPr lang="pt-BR" sz="1200" b="0" i="0" dirty="0" smtClean="0">
                  <a:solidFill>
                    <a:srgbClr val="FFFFFF"/>
                  </a:solidFill>
                  <a:latin typeface="Arial"/>
                  <a:ea typeface="+mn-ea"/>
                  <a:cs typeface="+mn-cs"/>
                </a:rPr>
                <a:t>Suporte de TI eficiente e escalável</a:t>
              </a:r>
              <a:endParaRPr lang="pt-BR" sz="1200" b="0" i="0" dirty="0">
                <a:solidFill>
                  <a:srgbClr val="FFFFFF"/>
                </a:solidFill>
                <a:latin typeface="Arial"/>
                <a:ea typeface="+mn-ea"/>
                <a:cs typeface="+mn-cs"/>
              </a:endParaRPr>
            </a:p>
          </p:txBody>
        </p:sp>
      </p:grpSp>
      <p:grpSp>
        <p:nvGrpSpPr>
          <p:cNvPr id="27" name="Group 26"/>
          <p:cNvGrpSpPr/>
          <p:nvPr/>
        </p:nvGrpSpPr>
        <p:grpSpPr>
          <a:xfrm>
            <a:off x="562724" y="1884680"/>
            <a:ext cx="3677564" cy="1117600"/>
            <a:chOff x="562724" y="1694180"/>
            <a:chExt cx="3677564" cy="1117600"/>
          </a:xfrm>
        </p:grpSpPr>
        <p:sp>
          <p:nvSpPr>
            <p:cNvPr id="47" name="Round Single Corner Rectangle 46"/>
            <p:cNvSpPr/>
            <p:nvPr/>
          </p:nvSpPr>
          <p:spPr>
            <a:xfrm>
              <a:off x="1722241" y="1818419"/>
              <a:ext cx="2518047" cy="868680"/>
            </a:xfrm>
            <a:prstGeom prst="round1Rect">
              <a:avLst/>
            </a:prstGeom>
            <a:solidFill>
              <a:schemeClr val="accent6">
                <a:lumMod val="75000"/>
              </a:schemeClr>
            </a:solidFill>
            <a:ln/>
          </p:spPr>
          <p:style>
            <a:lnRef idx="1">
              <a:schemeClr val="accent5"/>
            </a:lnRef>
            <a:fillRef idx="3">
              <a:schemeClr val="accent5"/>
            </a:fillRef>
            <a:effectRef idx="2">
              <a:schemeClr val="accent5"/>
            </a:effectRef>
            <a:fontRef idx="minor">
              <a:schemeClr val="lt1"/>
            </a:fontRef>
          </p:style>
          <p:txBody>
            <a:bodyPr lIns="0" rIns="0" rtlCol="0" anchor="ctr"/>
            <a:lstStyle/>
            <a:p>
              <a:pPr algn="ctr" defTabSz="814388"/>
              <a:endParaRPr lang="en-US" sz="1500" dirty="0">
                <a:solidFill>
                  <a:schemeClr val="bg1"/>
                </a:solidFill>
              </a:endParaRPr>
            </a:p>
          </p:txBody>
        </p:sp>
        <p:pic>
          <p:nvPicPr>
            <p:cNvPr id="13" name="Picture 12" descr="A.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62724" y="1694180"/>
              <a:ext cx="1671782" cy="1117600"/>
            </a:xfrm>
            <a:prstGeom prst="rect">
              <a:avLst/>
            </a:prstGeom>
          </p:spPr>
        </p:pic>
        <p:sp>
          <p:nvSpPr>
            <p:cNvPr id="22" name="TextBox 21"/>
            <p:cNvSpPr txBox="1"/>
            <p:nvPr/>
          </p:nvSpPr>
          <p:spPr>
            <a:xfrm>
              <a:off x="2008908" y="1934363"/>
              <a:ext cx="1916546" cy="646331"/>
            </a:xfrm>
            <a:prstGeom prst="rect">
              <a:avLst/>
            </a:prstGeom>
            <a:noFill/>
          </p:spPr>
          <p:txBody>
            <a:bodyPr wrap="square" rtlCol="0">
              <a:spAutoFit/>
            </a:bodyPr>
            <a:lstStyle/>
            <a:p>
              <a:pPr algn="l" defTabSz="914400">
                <a:buNone/>
              </a:pPr>
              <a:r>
                <a:rPr lang="pt-BR" sz="1200" b="0" i="0" dirty="0" smtClean="0">
                  <a:solidFill>
                    <a:srgbClr val="FFFFFF"/>
                  </a:solidFill>
                  <a:latin typeface="Arial"/>
                  <a:ea typeface="+mn-ea"/>
                  <a:cs typeface="+mn-cs"/>
                </a:rPr>
                <a:t>Ofereça uma experiência consistente dentro e fora do campus</a:t>
              </a:r>
              <a:endParaRPr lang="pt-BR" sz="1200" dirty="0"/>
            </a:p>
          </p:txBody>
        </p:sp>
      </p:grpSp>
      <p:grpSp>
        <p:nvGrpSpPr>
          <p:cNvPr id="30" name="Group 29"/>
          <p:cNvGrpSpPr/>
          <p:nvPr/>
        </p:nvGrpSpPr>
        <p:grpSpPr>
          <a:xfrm>
            <a:off x="5207002" y="1608425"/>
            <a:ext cx="3846721" cy="1380836"/>
            <a:chOff x="5207002" y="1417925"/>
            <a:chExt cx="3846721" cy="1380836"/>
          </a:xfrm>
        </p:grpSpPr>
        <p:sp>
          <p:nvSpPr>
            <p:cNvPr id="49" name="Round Single Corner Rectangle 48"/>
            <p:cNvSpPr/>
            <p:nvPr/>
          </p:nvSpPr>
          <p:spPr>
            <a:xfrm flipH="1">
              <a:off x="5207002" y="1818419"/>
              <a:ext cx="2743200" cy="868680"/>
            </a:xfrm>
            <a:prstGeom prst="round1Rect">
              <a:avLst/>
            </a:prstGeom>
            <a:solidFill>
              <a:schemeClr val="accent6">
                <a:lumMod val="75000"/>
              </a:schemeClr>
            </a:solidFill>
            <a:ln/>
          </p:spPr>
          <p:style>
            <a:lnRef idx="1">
              <a:schemeClr val="accent5"/>
            </a:lnRef>
            <a:fillRef idx="3">
              <a:schemeClr val="accent5"/>
            </a:fillRef>
            <a:effectRef idx="2">
              <a:schemeClr val="accent5"/>
            </a:effectRef>
            <a:fontRef idx="minor">
              <a:schemeClr val="lt1"/>
            </a:fontRef>
          </p:style>
          <p:txBody>
            <a:bodyPr lIns="0" rIns="0" rtlCol="0" anchor="ctr"/>
            <a:lstStyle/>
            <a:p>
              <a:pPr algn="ctr" defTabSz="814388"/>
              <a:endParaRPr lang="en-US" sz="1500" dirty="0">
                <a:solidFill>
                  <a:schemeClr val="bg1"/>
                </a:solidFill>
              </a:endParaRPr>
            </a:p>
          </p:txBody>
        </p:sp>
        <p:pic>
          <p:nvPicPr>
            <p:cNvPr id="19" name="Picture 18" descr="F.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211068" y="1417925"/>
              <a:ext cx="1842655" cy="1380836"/>
            </a:xfrm>
            <a:prstGeom prst="rect">
              <a:avLst/>
            </a:prstGeom>
          </p:spPr>
        </p:pic>
        <p:sp>
          <p:nvSpPr>
            <p:cNvPr id="23" name="TextBox 22"/>
            <p:cNvSpPr txBox="1"/>
            <p:nvPr/>
          </p:nvSpPr>
          <p:spPr>
            <a:xfrm>
              <a:off x="5691908" y="2016497"/>
              <a:ext cx="2193636" cy="646331"/>
            </a:xfrm>
            <a:prstGeom prst="rect">
              <a:avLst/>
            </a:prstGeom>
            <a:noFill/>
          </p:spPr>
          <p:txBody>
            <a:bodyPr wrap="square" rtlCol="0">
              <a:spAutoFit/>
            </a:bodyPr>
            <a:lstStyle/>
            <a:p>
              <a:pPr algn="l" defTabSz="914400">
                <a:buNone/>
              </a:pPr>
              <a:r>
                <a:rPr lang="pt-BR" sz="1200" b="0" i="0" dirty="0" smtClean="0">
                  <a:solidFill>
                    <a:srgbClr val="FFFFFF"/>
                  </a:solidFill>
                  <a:latin typeface="Arial"/>
                  <a:ea typeface="+mn-ea"/>
                  <a:cs typeface="+mn-cs"/>
                </a:rPr>
                <a:t>Acesso seguro e conformidade de dados</a:t>
              </a:r>
            </a:p>
            <a:p>
              <a:pPr algn="l" defTabSz="914400">
                <a:buNone/>
              </a:pPr>
              <a:endParaRPr lang="pt-BR" sz="1200" dirty="0"/>
            </a:p>
          </p:txBody>
        </p:sp>
      </p:grpSp>
      <p:grpSp>
        <p:nvGrpSpPr>
          <p:cNvPr id="31" name="Group 30"/>
          <p:cNvGrpSpPr/>
          <p:nvPr/>
        </p:nvGrpSpPr>
        <p:grpSpPr>
          <a:xfrm>
            <a:off x="5809920" y="3255156"/>
            <a:ext cx="3246944" cy="1094509"/>
            <a:chOff x="5809920" y="3064656"/>
            <a:chExt cx="3246944" cy="1094509"/>
          </a:xfrm>
        </p:grpSpPr>
        <p:sp>
          <p:nvSpPr>
            <p:cNvPr id="52" name="Round Single Corner Rectangle 51"/>
            <p:cNvSpPr/>
            <p:nvPr/>
          </p:nvSpPr>
          <p:spPr>
            <a:xfrm flipH="1">
              <a:off x="5809920" y="3165312"/>
              <a:ext cx="2474745" cy="868680"/>
            </a:xfrm>
            <a:prstGeom prst="round1Rect">
              <a:avLst/>
            </a:prstGeom>
            <a:solidFill>
              <a:schemeClr val="accent6">
                <a:lumMod val="75000"/>
              </a:schemeClr>
            </a:solidFill>
            <a:ln/>
          </p:spPr>
          <p:style>
            <a:lnRef idx="1">
              <a:schemeClr val="accent5"/>
            </a:lnRef>
            <a:fillRef idx="3">
              <a:schemeClr val="accent5"/>
            </a:fillRef>
            <a:effectRef idx="2">
              <a:schemeClr val="accent5"/>
            </a:effectRef>
            <a:fontRef idx="minor">
              <a:schemeClr val="lt1"/>
            </a:fontRef>
          </p:style>
          <p:txBody>
            <a:bodyPr lIns="0" rIns="0" rtlCol="0" anchor="ctr"/>
            <a:lstStyle/>
            <a:p>
              <a:pPr>
                <a:spcBef>
                  <a:spcPts val="880"/>
                </a:spcBef>
              </a:pPr>
              <a:endParaRPr lang="en-US" sz="1500" dirty="0"/>
            </a:p>
          </p:txBody>
        </p:sp>
        <p:pic>
          <p:nvPicPr>
            <p:cNvPr id="16" name="Picture 15" descr="C.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833046" y="3064656"/>
              <a:ext cx="1223818" cy="1094509"/>
            </a:xfrm>
            <a:prstGeom prst="rect">
              <a:avLst/>
            </a:prstGeom>
          </p:spPr>
        </p:pic>
        <p:sp>
          <p:nvSpPr>
            <p:cNvPr id="24" name="TextBox 23"/>
            <p:cNvSpPr txBox="1"/>
            <p:nvPr/>
          </p:nvSpPr>
          <p:spPr>
            <a:xfrm>
              <a:off x="6265554" y="3361080"/>
              <a:ext cx="1951170" cy="461665"/>
            </a:xfrm>
            <a:prstGeom prst="rect">
              <a:avLst/>
            </a:prstGeom>
            <a:noFill/>
          </p:spPr>
          <p:txBody>
            <a:bodyPr wrap="square" rtlCol="0">
              <a:spAutoFit/>
            </a:bodyPr>
            <a:lstStyle/>
            <a:p>
              <a:pPr algn="l" defTabSz="914400">
                <a:buNone/>
              </a:pPr>
              <a:r>
                <a:rPr lang="pt-BR" sz="1200" b="0" i="0" dirty="0" smtClean="0">
                  <a:solidFill>
                    <a:srgbClr val="FFFFFF"/>
                  </a:solidFill>
                  <a:latin typeface="Arial"/>
                  <a:ea typeface="+mn-ea"/>
                  <a:cs typeface="+mn-cs"/>
                </a:rPr>
                <a:t> Acesso em qualquer dispositivo (BYOD) </a:t>
              </a:r>
              <a:endParaRPr lang="pt-BR" sz="1200" b="0" i="0" dirty="0">
                <a:solidFill>
                  <a:srgbClr val="FFFFFF"/>
                </a:solidFill>
                <a:latin typeface="Arial"/>
                <a:ea typeface="+mn-ea"/>
                <a:cs typeface="+mn-cs"/>
              </a:endParaRPr>
            </a:p>
          </p:txBody>
        </p:sp>
      </p:grpSp>
      <p:grpSp>
        <p:nvGrpSpPr>
          <p:cNvPr id="1304576" name="Group 1304575"/>
          <p:cNvGrpSpPr/>
          <p:nvPr/>
        </p:nvGrpSpPr>
        <p:grpSpPr>
          <a:xfrm>
            <a:off x="5175018" y="4613102"/>
            <a:ext cx="3663409" cy="1099127"/>
            <a:chOff x="5175018" y="4422602"/>
            <a:chExt cx="3663409" cy="1099127"/>
          </a:xfrm>
        </p:grpSpPr>
        <p:sp>
          <p:nvSpPr>
            <p:cNvPr id="48" name="Round Single Corner Rectangle 47"/>
            <p:cNvSpPr/>
            <p:nvPr/>
          </p:nvSpPr>
          <p:spPr>
            <a:xfrm>
              <a:off x="5175018" y="4527774"/>
              <a:ext cx="2743200" cy="868680"/>
            </a:xfrm>
            <a:prstGeom prst="round1Rect">
              <a:avLst>
                <a:gd name="adj" fmla="val 16667"/>
              </a:avLst>
            </a:prstGeom>
            <a:solidFill>
              <a:schemeClr val="accent6">
                <a:lumMod val="75000"/>
              </a:schemeClr>
            </a:solidFill>
            <a:ln/>
          </p:spPr>
          <p:style>
            <a:lnRef idx="1">
              <a:schemeClr val="accent5"/>
            </a:lnRef>
            <a:fillRef idx="3">
              <a:schemeClr val="accent5"/>
            </a:fillRef>
            <a:effectRef idx="2">
              <a:schemeClr val="accent5"/>
            </a:effectRef>
            <a:fontRef idx="minor">
              <a:schemeClr val="lt1"/>
            </a:fontRef>
          </p:style>
          <p:txBody>
            <a:bodyPr lIns="0" rIns="0" rtlCol="0" anchor="ctr"/>
            <a:lstStyle/>
            <a:p>
              <a:pPr algn="ctr" defTabSz="814388"/>
              <a:endParaRPr lang="en-US" sz="1500" dirty="0">
                <a:solidFill>
                  <a:schemeClr val="bg1"/>
                </a:solidFill>
              </a:endParaRPr>
            </a:p>
          </p:txBody>
        </p:sp>
        <p:pic>
          <p:nvPicPr>
            <p:cNvPr id="17" name="Picture 16" descr="D.png"/>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7549954" y="4422602"/>
              <a:ext cx="1288473" cy="1099127"/>
            </a:xfrm>
            <a:prstGeom prst="rect">
              <a:avLst/>
            </a:prstGeom>
          </p:spPr>
        </p:pic>
        <p:sp>
          <p:nvSpPr>
            <p:cNvPr id="25" name="TextBox 24"/>
            <p:cNvSpPr txBox="1"/>
            <p:nvPr/>
          </p:nvSpPr>
          <p:spPr>
            <a:xfrm>
              <a:off x="5472530" y="4687450"/>
              <a:ext cx="2125700" cy="646331"/>
            </a:xfrm>
            <a:prstGeom prst="rect">
              <a:avLst/>
            </a:prstGeom>
            <a:noFill/>
          </p:spPr>
          <p:txBody>
            <a:bodyPr wrap="square" rtlCol="0">
              <a:spAutoFit/>
            </a:bodyPr>
            <a:lstStyle/>
            <a:p>
              <a:pPr algn="l" defTabSz="914400">
                <a:buNone/>
              </a:pPr>
              <a:r>
                <a:rPr lang="pt-BR" sz="1200" b="0" i="0" dirty="0" smtClean="0">
                  <a:solidFill>
                    <a:srgbClr val="FFFFFF"/>
                  </a:solidFill>
                  <a:latin typeface="Arial"/>
                  <a:ea typeface="+mn-ea"/>
                  <a:cs typeface="+mn-cs"/>
                </a:rPr>
                <a:t>Laboratórios de informática flexíveis para várias finalidades </a:t>
              </a:r>
              <a:endParaRPr lang="pt-BR" sz="1200" b="0" i="0" dirty="0">
                <a:solidFill>
                  <a:srgbClr val="FFFFFF"/>
                </a:solidFill>
                <a:latin typeface="Arial"/>
                <a:ea typeface="+mn-ea"/>
                <a:cs typeface="+mn-cs"/>
              </a:endParaRPr>
            </a:p>
          </p:txBody>
        </p:sp>
      </p:grpSp>
      <p:pic>
        <p:nvPicPr>
          <p:cNvPr id="26" name="Picture 25" descr="G.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2413000" y="2160734"/>
            <a:ext cx="3848100" cy="30099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900"/>
                                        <p:tgtEl>
                                          <p:spTgt spid="26"/>
                                        </p:tgtEl>
                                      </p:cBhvr>
                                    </p:animEffect>
                                  </p:childTnLst>
                                </p:cTn>
                              </p:par>
                            </p:childTnLst>
                          </p:cTn>
                        </p:par>
                        <p:par>
                          <p:cTn id="8" fill="hold">
                            <p:stCondLst>
                              <p:cond delay="900"/>
                            </p:stCondLst>
                            <p:childTnLst>
                              <p:par>
                                <p:cTn id="9" presetID="22" presetClass="entr" presetSubtype="2"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right)">
                                      <p:cBhvr>
                                        <p:cTn id="11" dur="900"/>
                                        <p:tgtEl>
                                          <p:spTgt spid="27"/>
                                        </p:tgtEl>
                                      </p:cBhvr>
                                    </p:animEffect>
                                  </p:childTnLst>
                                </p:cTn>
                              </p:par>
                              <p:par>
                                <p:cTn id="12" presetID="22" presetClass="entr" presetSubtype="8"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900"/>
                                        <p:tgtEl>
                                          <p:spTgt spid="30"/>
                                        </p:tgtEl>
                                      </p:cBhvr>
                                    </p:animEffect>
                                  </p:childTnLst>
                                </p:cTn>
                              </p:par>
                            </p:childTnLst>
                          </p:cTn>
                        </p:par>
                        <p:par>
                          <p:cTn id="15" fill="hold">
                            <p:stCondLst>
                              <p:cond delay="1800"/>
                            </p:stCondLst>
                            <p:childTnLst>
                              <p:par>
                                <p:cTn id="16" presetID="22" presetClass="entr" presetSubtype="2"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900"/>
                                        <p:tgtEl>
                                          <p:spTgt spid="28"/>
                                        </p:tgtEl>
                                      </p:cBhvr>
                                    </p:animEffect>
                                  </p:childTnLst>
                                </p:cTn>
                              </p:par>
                              <p:par>
                                <p:cTn id="19" presetID="22" presetClass="entr" presetSubtype="8"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900"/>
                                        <p:tgtEl>
                                          <p:spTgt spid="31"/>
                                        </p:tgtEl>
                                      </p:cBhvr>
                                    </p:animEffect>
                                  </p:childTnLst>
                                </p:cTn>
                              </p:par>
                            </p:childTnLst>
                          </p:cTn>
                        </p:par>
                        <p:par>
                          <p:cTn id="22" fill="hold">
                            <p:stCondLst>
                              <p:cond delay="2700"/>
                            </p:stCondLst>
                            <p:childTnLst>
                              <p:par>
                                <p:cTn id="23" presetID="22" presetClass="entr" presetSubtype="2"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right)">
                                      <p:cBhvr>
                                        <p:cTn id="25" dur="900"/>
                                        <p:tgtEl>
                                          <p:spTgt spid="29"/>
                                        </p:tgtEl>
                                      </p:cBhvr>
                                    </p:animEffect>
                                  </p:childTnLst>
                                </p:cTn>
                              </p:par>
                              <p:par>
                                <p:cTn id="26" presetID="22" presetClass="entr" presetSubtype="8" fill="hold" nodeType="withEffect">
                                  <p:stCondLst>
                                    <p:cond delay="0"/>
                                  </p:stCondLst>
                                  <p:childTnLst>
                                    <p:set>
                                      <p:cBhvr>
                                        <p:cTn id="27" dur="1" fill="hold">
                                          <p:stCondLst>
                                            <p:cond delay="0"/>
                                          </p:stCondLst>
                                        </p:cTn>
                                        <p:tgtEl>
                                          <p:spTgt spid="1304576"/>
                                        </p:tgtEl>
                                        <p:attrNameLst>
                                          <p:attrName>style.visibility</p:attrName>
                                        </p:attrNameLst>
                                      </p:cBhvr>
                                      <p:to>
                                        <p:strVal val="visible"/>
                                      </p:to>
                                    </p:set>
                                    <p:animEffect transition="in" filter="wipe(left)">
                                      <p:cBhvr>
                                        <p:cTn id="28" dur="900"/>
                                        <p:tgtEl>
                                          <p:spTgt spid="1304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ame Side Corner Rectangle 13"/>
          <p:cNvSpPr/>
          <p:nvPr/>
        </p:nvSpPr>
        <p:spPr>
          <a:xfrm rot="5400000" flipH="1" flipV="1">
            <a:off x="2150838" y="-664940"/>
            <a:ext cx="484232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7" name="Rectangle 16"/>
          <p:cNvSpPr/>
          <p:nvPr/>
        </p:nvSpPr>
        <p:spPr>
          <a:xfrm>
            <a:off x="0" y="3643536"/>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aphicFrame>
        <p:nvGraphicFramePr>
          <p:cNvPr id="226306" name="Rectangle 2" hidden="1"/>
          <p:cNvGraphicFramePr>
            <a:graphicFrameLocks/>
          </p:cNvGraphicFramePr>
          <p:nvPr/>
        </p:nvGraphicFramePr>
        <p:xfrm>
          <a:off x="0" y="0"/>
          <a:ext cx="161925" cy="161925"/>
        </p:xfrm>
        <a:graphic>
          <a:graphicData uri="http://schemas.openxmlformats.org/presentationml/2006/ole">
            <p:oleObj spid="_x0000_s1162" name="think-cell Slide" r:id="rId5" imgW="0" imgH="0" progId="">
              <p:embed/>
            </p:oleObj>
          </a:graphicData>
        </a:graphic>
      </p:graphicFrame>
      <p:sp>
        <p:nvSpPr>
          <p:cNvPr id="226308" name="Rectangle 3" hidden="1"/>
          <p:cNvSpPr>
            <a:spLocks noChangeArrowheads="1"/>
          </p:cNvSpPr>
          <p:nvPr>
            <p:custDataLst>
              <p:tags r:id="rId2"/>
            </p:custDataLst>
          </p:nvPr>
        </p:nvSpPr>
        <p:spPr bwMode="gray">
          <a:xfrm>
            <a:off x="0" y="0"/>
            <a:ext cx="161925" cy="161925"/>
          </a:xfrm>
          <a:prstGeom prst="rect">
            <a:avLst/>
          </a:prstGeom>
          <a:noFill/>
          <a:ln w="9525">
            <a:noFill/>
            <a:miter lim="800000"/>
            <a:headEnd/>
            <a:tailEnd/>
          </a:ln>
        </p:spPr>
        <p:txBody>
          <a:bodyPr wrap="none" lIns="0" tIns="0" rIns="0" bIns="0" anchor="ctr"/>
          <a:lstStyle/>
          <a:p>
            <a:pPr algn="ctr" defTabSz="858804">
              <a:lnSpc>
                <a:spcPct val="90000"/>
              </a:lnSpc>
              <a:buNone/>
            </a:pPr>
            <a:r>
              <a:rPr lang="fr-BE" sz="1800" b="0" i="0">
                <a:solidFill>
                  <a:schemeClr val="tx1"/>
                </a:solidFill>
                <a:latin typeface="Arial"/>
                <a:ea typeface="+mn-ea"/>
                <a:cs typeface="+mn-cs"/>
              </a:rPr>
              <a:t> </a:t>
            </a:r>
          </a:p>
        </p:txBody>
      </p:sp>
      <p:sp>
        <p:nvSpPr>
          <p:cNvPr id="5" name="Title 4"/>
          <p:cNvSpPr>
            <a:spLocks noGrp="1"/>
          </p:cNvSpPr>
          <p:nvPr>
            <p:ph type="title"/>
          </p:nvPr>
        </p:nvSpPr>
        <p:spPr/>
        <p:txBody>
          <a:bodyPr/>
          <a:lstStyle/>
          <a:p>
            <a:pPr algn="l" defTabSz="914400">
              <a:spcBef>
                <a:spcPct val="0"/>
              </a:spcBef>
              <a:buNone/>
            </a:pPr>
            <a:r>
              <a:rPr lang="pt-BR" sz="3200" b="0" i="0" spc="0" baseline="0" dirty="0" smtClean="0">
                <a:solidFill>
                  <a:srgbClr val="2B348E"/>
                </a:solidFill>
                <a:latin typeface="Arial"/>
                <a:ea typeface="+mj-ea"/>
                <a:cs typeface="+mj-cs"/>
              </a:rPr>
              <a:t>Caso de uso: laboratórios de informática</a:t>
            </a:r>
            <a:endParaRPr lang="pt-BR" dirty="0"/>
          </a:p>
        </p:txBody>
      </p:sp>
      <p:sp>
        <p:nvSpPr>
          <p:cNvPr id="18" name="TextBox 3"/>
          <p:cNvSpPr txBox="1">
            <a:spLocks noChangeArrowheads="1"/>
          </p:cNvSpPr>
          <p:nvPr/>
        </p:nvSpPr>
        <p:spPr bwMode="auto">
          <a:xfrm>
            <a:off x="243901" y="1569098"/>
            <a:ext cx="4529805" cy="5105244"/>
          </a:xfrm>
          <a:prstGeom prst="rect">
            <a:avLst/>
          </a:prstGeom>
          <a:noFill/>
          <a:ln w="9525">
            <a:noFill/>
            <a:miter lim="800000"/>
            <a:headEnd/>
            <a:tailEnd/>
          </a:ln>
        </p:spPr>
        <p:txBody>
          <a:bodyPr wrap="square">
            <a:spAutoFit/>
          </a:bodyPr>
          <a:lstStyle/>
          <a:p>
            <a:pPr algn="l" defTabSz="914400">
              <a:lnSpc>
                <a:spcPct val="95000"/>
              </a:lnSpc>
              <a:spcBef>
                <a:spcPts val="1800"/>
              </a:spcBef>
              <a:spcAft>
                <a:spcPts val="600"/>
              </a:spcAft>
              <a:buNone/>
            </a:pPr>
            <a:r>
              <a:rPr lang="pt-BR" sz="15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 Fluxo de trabalho antigo</a:t>
            </a:r>
            <a:endParaRPr lang="pt-BR" sz="1500" dirty="0" smtClean="0">
              <a:solidFill>
                <a:srgbClr val="3A3A3A"/>
              </a:solidFill>
              <a:latin typeface="+mj-lt"/>
            </a:endParaRPr>
          </a:p>
          <a:p>
            <a:pPr marL="290505" lvl="1" indent="-179405" algn="l" defTabSz="914400">
              <a:lnSpc>
                <a:spcPct val="95000"/>
              </a:lnSpc>
              <a:spcAft>
                <a:spcPts val="600"/>
              </a:spcAft>
              <a:buClr>
                <a:srgbClr val="3A3A3A"/>
              </a:buClr>
              <a:buSzPct val="80000"/>
              <a:buFont typeface="Arial"/>
              <a:buChar char="•"/>
            </a:pPr>
            <a:r>
              <a:rPr lang="pt-BR" sz="1500" b="0" i="0" dirty="0" smtClean="0">
                <a:solidFill>
                  <a:srgbClr val="3A3A3A"/>
                </a:solidFill>
                <a:latin typeface="Arial"/>
                <a:ea typeface="+mn-ea"/>
                <a:cs typeface="+mn-cs"/>
              </a:rPr>
              <a:t>Estações de trabalho e aplicativos dedicados em laboratórios com computadores físicos </a:t>
            </a:r>
          </a:p>
          <a:p>
            <a:pPr marL="290505" lvl="1" indent="-179405" algn="l" defTabSz="914400">
              <a:lnSpc>
                <a:spcPct val="95000"/>
              </a:lnSpc>
              <a:spcAft>
                <a:spcPts val="600"/>
              </a:spcAft>
              <a:buClr>
                <a:srgbClr val="3A3A3A"/>
              </a:buClr>
              <a:buSzPct val="80000"/>
              <a:buFont typeface="Arial"/>
              <a:buChar char="•"/>
            </a:pPr>
            <a:r>
              <a:rPr lang="pt-BR" sz="1500" b="0" i="0" dirty="0" smtClean="0">
                <a:solidFill>
                  <a:srgbClr val="3A3A3A"/>
                </a:solidFill>
                <a:latin typeface="Arial"/>
                <a:ea typeface="+mn-ea"/>
                <a:cs typeface="+mn-cs"/>
              </a:rPr>
              <a:t>Ambiente fixo, configurado para um curso específico de estudo</a:t>
            </a:r>
            <a:endParaRPr lang="pt-BR" sz="1500" dirty="0" smtClean="0">
              <a:solidFill>
                <a:srgbClr val="3A3A3A"/>
              </a:solidFill>
              <a:latin typeface="+mj-lt"/>
            </a:endParaRPr>
          </a:p>
          <a:p>
            <a:pPr marL="290505" lvl="1" indent="-179405" algn="l" defTabSz="914400">
              <a:lnSpc>
                <a:spcPct val="95000"/>
              </a:lnSpc>
              <a:spcAft>
                <a:spcPts val="600"/>
              </a:spcAft>
              <a:buClr>
                <a:srgbClr val="3A3A3A"/>
              </a:buClr>
              <a:buSzPct val="80000"/>
              <a:buFont typeface="Arial"/>
              <a:buChar char="•"/>
            </a:pPr>
            <a:r>
              <a:rPr lang="pt-BR" sz="1500" b="0" i="0" dirty="0" smtClean="0">
                <a:solidFill>
                  <a:srgbClr val="3A3A3A"/>
                </a:solidFill>
                <a:latin typeface="Arial"/>
                <a:ea typeface="+mn-ea"/>
                <a:cs typeface="+mn-cs"/>
              </a:rPr>
              <a:t>Acesso apenas nos horários agendados</a:t>
            </a:r>
          </a:p>
          <a:p>
            <a:pPr marL="290505" lvl="1" indent="-179405" algn="l" defTabSz="914400">
              <a:lnSpc>
                <a:spcPct val="95000"/>
              </a:lnSpc>
              <a:spcAft>
                <a:spcPts val="600"/>
              </a:spcAft>
              <a:buNone/>
            </a:pPr>
            <a:r>
              <a:rPr lang="pt-BR" sz="15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Novo fluxo de dados</a:t>
            </a:r>
          </a:p>
          <a:p>
            <a:pPr marL="290505" lvl="1" indent="-179405" algn="l" defTabSz="914400">
              <a:lnSpc>
                <a:spcPct val="95000"/>
              </a:lnSpc>
              <a:spcAft>
                <a:spcPts val="600"/>
              </a:spcAft>
              <a:buClr>
                <a:srgbClr val="3A3A3A"/>
              </a:buClr>
              <a:buSzPct val="80000"/>
              <a:buFont typeface="Arial"/>
              <a:buChar char="•"/>
            </a:pPr>
            <a:r>
              <a:rPr lang="pt-BR" sz="1500" b="0" i="0" dirty="0" smtClean="0">
                <a:solidFill>
                  <a:srgbClr val="3A3A3A"/>
                </a:solidFill>
                <a:latin typeface="Arial"/>
                <a:ea typeface="+mn-ea"/>
                <a:cs typeface="+mn-cs"/>
              </a:rPr>
              <a:t>Laboratórios flexíveis e para várias finalidades</a:t>
            </a:r>
          </a:p>
          <a:p>
            <a:pPr marL="290505" lvl="1" indent="-179405" algn="l" defTabSz="914400">
              <a:lnSpc>
                <a:spcPct val="95000"/>
              </a:lnSpc>
              <a:spcAft>
                <a:spcPts val="600"/>
              </a:spcAft>
              <a:buClr>
                <a:srgbClr val="3A3A3A"/>
              </a:buClr>
              <a:buSzPct val="80000"/>
              <a:buFont typeface="Arial"/>
              <a:buChar char="•"/>
            </a:pPr>
            <a:r>
              <a:rPr lang="pt-BR" sz="1500" b="0" i="0" dirty="0" smtClean="0">
                <a:solidFill>
                  <a:srgbClr val="3A3A3A"/>
                </a:solidFill>
                <a:latin typeface="Arial"/>
                <a:ea typeface="+mn-ea"/>
                <a:cs typeface="+mn-cs"/>
              </a:rPr>
              <a:t>Reconfiguração rápida dos laboratórios diante de mudanças nas necessidades </a:t>
            </a:r>
          </a:p>
          <a:p>
            <a:pPr marL="290505" lvl="1" indent="-179405" algn="l" defTabSz="914400">
              <a:lnSpc>
                <a:spcPct val="95000"/>
              </a:lnSpc>
              <a:spcAft>
                <a:spcPts val="600"/>
              </a:spcAft>
              <a:buNone/>
            </a:pPr>
            <a:r>
              <a:rPr lang="pt-BR" sz="15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Resultados</a:t>
            </a:r>
          </a:p>
          <a:p>
            <a:pPr marL="290505" lvl="1" indent="-179405" algn="l" defTabSz="914400">
              <a:lnSpc>
                <a:spcPct val="95000"/>
              </a:lnSpc>
              <a:spcAft>
                <a:spcPts val="600"/>
              </a:spcAft>
              <a:buClr>
                <a:srgbClr val="3A3A3A"/>
              </a:buClr>
              <a:buSzPct val="80000"/>
              <a:buFont typeface="Arial"/>
              <a:buChar char="•"/>
            </a:pPr>
            <a:r>
              <a:rPr lang="pt-BR" sz="1500" b="0" i="0" dirty="0" smtClean="0">
                <a:solidFill>
                  <a:srgbClr val="3A3A3A"/>
                </a:solidFill>
                <a:latin typeface="Arial"/>
                <a:ea typeface="+mn-ea"/>
                <a:cs typeface="+mn-cs"/>
              </a:rPr>
              <a:t>Maior flexibilidade, resultando em acesso expandido a recursos educativos e computacionais</a:t>
            </a:r>
          </a:p>
          <a:p>
            <a:pPr marL="290505" lvl="1" indent="-179405" algn="l" defTabSz="914400">
              <a:lnSpc>
                <a:spcPct val="95000"/>
              </a:lnSpc>
              <a:spcAft>
                <a:spcPts val="600"/>
              </a:spcAft>
              <a:buClr>
                <a:srgbClr val="3A3A3A"/>
              </a:buClr>
              <a:buSzPct val="80000"/>
              <a:buFont typeface="Arial"/>
              <a:buChar char="•"/>
            </a:pPr>
            <a:r>
              <a:rPr lang="pt-BR" sz="1500" b="0" i="0" dirty="0" smtClean="0">
                <a:solidFill>
                  <a:srgbClr val="3A3A3A"/>
                </a:solidFill>
                <a:latin typeface="Arial"/>
                <a:ea typeface="+mn-ea"/>
                <a:cs typeface="+mn-cs"/>
              </a:rPr>
              <a:t>Experiência consistente para alunos fora do campus</a:t>
            </a:r>
          </a:p>
          <a:p>
            <a:pPr marL="290505" lvl="1" indent="-179405" algn="l" defTabSz="914400">
              <a:lnSpc>
                <a:spcPct val="95000"/>
              </a:lnSpc>
              <a:spcAft>
                <a:spcPts val="600"/>
              </a:spcAft>
              <a:buClr>
                <a:srgbClr val="3A3A3A"/>
              </a:buClr>
              <a:buSzPct val="80000"/>
              <a:buFont typeface="Arial"/>
              <a:buChar char="•"/>
            </a:pPr>
            <a:r>
              <a:rPr lang="pt-BR" sz="1500" b="0" i="0" dirty="0" smtClean="0">
                <a:solidFill>
                  <a:srgbClr val="3A3A3A"/>
                </a:solidFill>
                <a:latin typeface="Arial"/>
                <a:ea typeface="+mn-ea"/>
                <a:cs typeface="+mn-cs"/>
              </a:rPr>
              <a:t>Economias de custos e tempo de suporte de TI</a:t>
            </a:r>
          </a:p>
          <a:p>
            <a:pPr marL="290505" lvl="1" indent="-179405" algn="l" defTabSz="914400">
              <a:lnSpc>
                <a:spcPct val="95000"/>
              </a:lnSpc>
              <a:spcAft>
                <a:spcPts val="600"/>
              </a:spcAft>
              <a:buClr>
                <a:srgbClr val="3A3A3A"/>
              </a:buClr>
              <a:buSzPct val="80000"/>
              <a:buFont typeface="Arial"/>
              <a:buChar char="•"/>
            </a:pPr>
            <a:r>
              <a:rPr lang="pt-BR" sz="1500" b="0" i="0" dirty="0" smtClean="0">
                <a:solidFill>
                  <a:srgbClr val="3A3A3A"/>
                </a:solidFill>
                <a:latin typeface="Arial"/>
                <a:ea typeface="+mn-ea"/>
                <a:cs typeface="+mn-cs"/>
              </a:rPr>
              <a:t>Possível redução nos gastos com hardware e licenças de software</a:t>
            </a:r>
            <a:endParaRPr lang="pt-BR" sz="1600" dirty="0">
              <a:solidFill>
                <a:srgbClr val="3A3A3A"/>
              </a:solidFill>
              <a:latin typeface="+mj-lt"/>
            </a:endParaRPr>
          </a:p>
        </p:txBody>
      </p:sp>
      <p:grpSp>
        <p:nvGrpSpPr>
          <p:cNvPr id="2" name="Group 1"/>
          <p:cNvGrpSpPr/>
          <p:nvPr/>
        </p:nvGrpSpPr>
        <p:grpSpPr>
          <a:xfrm>
            <a:off x="4886381" y="1676427"/>
            <a:ext cx="3973838" cy="4340691"/>
            <a:chOff x="4886381" y="1676427"/>
            <a:chExt cx="3973838" cy="4340691"/>
          </a:xfrm>
        </p:grpSpPr>
        <p:sp>
          <p:nvSpPr>
            <p:cNvPr id="15" name="Round Same Side Corner Rectangle 14"/>
            <p:cNvSpPr/>
            <p:nvPr/>
          </p:nvSpPr>
          <p:spPr>
            <a:xfrm flipH="1">
              <a:off x="4886381" y="1676427"/>
              <a:ext cx="3973838" cy="4340691"/>
            </a:xfrm>
            <a:prstGeom prst="round2SameRect">
              <a:avLst>
                <a:gd name="adj1" fmla="val 5439"/>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53" name="Picture 29" descr="C:\Users\gserda\Documents\Edu Photos\AM70713.jpg"/>
            <p:cNvPicPr>
              <a:picLocks noChangeAspect="1" noChangeArrowheads="1"/>
            </p:cNvPicPr>
            <p:nvPr/>
          </p:nvPicPr>
          <p:blipFill>
            <a:blip r:embed="rId6" cstate="print"/>
            <a:srcRect/>
            <a:stretch>
              <a:fillRect/>
            </a:stretch>
          </p:blipFill>
          <p:spPr bwMode="auto">
            <a:xfrm>
              <a:off x="5056094" y="1913966"/>
              <a:ext cx="3469341" cy="2312894"/>
            </a:xfrm>
            <a:prstGeom prst="rect">
              <a:avLst/>
            </a:prstGeom>
            <a:noFill/>
            <a:ln w="28575">
              <a:solidFill>
                <a:schemeClr val="accent1"/>
              </a:solidFill>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p:cNvSpPr/>
          <p:nvPr/>
        </p:nvSpPr>
        <p:spPr>
          <a:xfrm rot="5400000" flipH="1" flipV="1">
            <a:off x="2150838" y="-664940"/>
            <a:ext cx="484232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7" name="Rectangle 16"/>
          <p:cNvSpPr/>
          <p:nvPr/>
        </p:nvSpPr>
        <p:spPr>
          <a:xfrm>
            <a:off x="0" y="3643536"/>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aphicFrame>
        <p:nvGraphicFramePr>
          <p:cNvPr id="226306" name="Rectangle 2" hidden="1"/>
          <p:cNvGraphicFramePr>
            <a:graphicFrameLocks/>
          </p:cNvGraphicFramePr>
          <p:nvPr/>
        </p:nvGraphicFramePr>
        <p:xfrm>
          <a:off x="0" y="0"/>
          <a:ext cx="161925" cy="161925"/>
        </p:xfrm>
        <a:graphic>
          <a:graphicData uri="http://schemas.openxmlformats.org/presentationml/2006/ole">
            <p:oleObj spid="_x0000_s58480" name="think-cell Slide" r:id="rId5" imgW="0" imgH="0" progId="">
              <p:embed/>
            </p:oleObj>
          </a:graphicData>
        </a:graphic>
      </p:graphicFrame>
      <p:sp>
        <p:nvSpPr>
          <p:cNvPr id="226308" name="Rectangle 3" hidden="1"/>
          <p:cNvSpPr>
            <a:spLocks noChangeArrowheads="1"/>
          </p:cNvSpPr>
          <p:nvPr>
            <p:custDataLst>
              <p:tags r:id="rId2"/>
            </p:custDataLst>
          </p:nvPr>
        </p:nvSpPr>
        <p:spPr bwMode="gray">
          <a:xfrm>
            <a:off x="0" y="0"/>
            <a:ext cx="161925" cy="161925"/>
          </a:xfrm>
          <a:prstGeom prst="rect">
            <a:avLst/>
          </a:prstGeom>
          <a:noFill/>
          <a:ln w="9525">
            <a:noFill/>
            <a:miter lim="800000"/>
            <a:headEnd/>
            <a:tailEnd/>
          </a:ln>
        </p:spPr>
        <p:txBody>
          <a:bodyPr wrap="none" lIns="0" tIns="0" rIns="0" bIns="0" anchor="ctr"/>
          <a:lstStyle/>
          <a:p>
            <a:pPr algn="ctr" defTabSz="858804">
              <a:lnSpc>
                <a:spcPct val="90000"/>
              </a:lnSpc>
              <a:buNone/>
            </a:pPr>
            <a:r>
              <a:rPr lang="fr-BE" sz="1800" b="0" i="0">
                <a:solidFill>
                  <a:schemeClr val="tx1"/>
                </a:solidFill>
                <a:latin typeface="Arial"/>
                <a:ea typeface="+mn-ea"/>
                <a:cs typeface="+mn-cs"/>
              </a:rPr>
              <a:t> </a:t>
            </a:r>
          </a:p>
        </p:txBody>
      </p:sp>
      <p:sp>
        <p:nvSpPr>
          <p:cNvPr id="5" name="Title 4"/>
          <p:cNvSpPr>
            <a:spLocks noGrp="1"/>
          </p:cNvSpPr>
          <p:nvPr>
            <p:ph type="title"/>
          </p:nvPr>
        </p:nvSpPr>
        <p:spPr/>
        <p:txBody>
          <a:bodyPr/>
          <a:lstStyle/>
          <a:p>
            <a:pPr algn="l" defTabSz="914400">
              <a:spcBef>
                <a:spcPct val="0"/>
              </a:spcBef>
              <a:buNone/>
            </a:pPr>
            <a:r>
              <a:rPr lang="pt-BR" sz="3200" b="0" i="0" spc="0" baseline="0" dirty="0" smtClean="0">
                <a:solidFill>
                  <a:srgbClr val="2B348E"/>
                </a:solidFill>
                <a:latin typeface="Arial"/>
                <a:ea typeface="+mj-ea"/>
                <a:cs typeface="+mj-cs"/>
              </a:rPr>
              <a:t>Caso de uso: mobilidade e BYOD</a:t>
            </a:r>
            <a:endParaRPr lang="pt-BR" dirty="0"/>
          </a:p>
        </p:txBody>
      </p:sp>
      <p:sp>
        <p:nvSpPr>
          <p:cNvPr id="18" name="TextBox 3"/>
          <p:cNvSpPr txBox="1">
            <a:spLocks noChangeArrowheads="1"/>
          </p:cNvSpPr>
          <p:nvPr/>
        </p:nvSpPr>
        <p:spPr bwMode="auto">
          <a:xfrm>
            <a:off x="243901" y="1590307"/>
            <a:ext cx="4529805" cy="5105244"/>
          </a:xfrm>
          <a:prstGeom prst="rect">
            <a:avLst/>
          </a:prstGeom>
          <a:noFill/>
          <a:ln w="9525">
            <a:noFill/>
            <a:miter lim="800000"/>
            <a:headEnd/>
            <a:tailEnd/>
          </a:ln>
        </p:spPr>
        <p:txBody>
          <a:bodyPr wrap="square">
            <a:spAutoFit/>
          </a:bodyPr>
          <a:lstStyle/>
          <a:p>
            <a:pPr algn="l" defTabSz="914400">
              <a:lnSpc>
                <a:spcPct val="95000"/>
              </a:lnSpc>
              <a:spcBef>
                <a:spcPts val="1800"/>
              </a:spcBef>
              <a:spcAft>
                <a:spcPts val="600"/>
              </a:spcAft>
              <a:buNone/>
            </a:pPr>
            <a:r>
              <a:rPr lang="pt-BR" sz="15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 Fluxo de trabalho antigo</a:t>
            </a:r>
            <a:endParaRPr lang="pt-BR" sz="1500" dirty="0" smtClean="0">
              <a:solidFill>
                <a:srgbClr val="3A3A3A"/>
              </a:solidFill>
              <a:latin typeface="+mj-lt"/>
            </a:endParaRPr>
          </a:p>
          <a:p>
            <a:pPr marL="290505" lvl="1" indent="-179405" algn="l" defTabSz="914400">
              <a:lnSpc>
                <a:spcPct val="95000"/>
              </a:lnSpc>
              <a:spcAft>
                <a:spcPts val="600"/>
              </a:spcAft>
              <a:buClr>
                <a:srgbClr val="3A3A3A"/>
              </a:buClr>
              <a:buSzPct val="80000"/>
              <a:buFont typeface="Arial"/>
              <a:buChar char="•"/>
            </a:pPr>
            <a:r>
              <a:rPr lang="pt-BR" sz="1500" b="0" i="0" dirty="0" smtClean="0">
                <a:solidFill>
                  <a:srgbClr val="3A3A3A"/>
                </a:solidFill>
                <a:latin typeface="Arial"/>
                <a:ea typeface="+mn-ea"/>
                <a:cs typeface="+mn-cs"/>
              </a:rPr>
              <a:t>Lista de dispositivos compatíveis recomendados</a:t>
            </a:r>
          </a:p>
          <a:p>
            <a:pPr marL="290505" lvl="1" indent="-179405" algn="l" defTabSz="914400">
              <a:lnSpc>
                <a:spcPct val="95000"/>
              </a:lnSpc>
              <a:spcAft>
                <a:spcPts val="600"/>
              </a:spcAft>
              <a:buClr>
                <a:srgbClr val="3A3A3A"/>
              </a:buClr>
              <a:buSzPct val="80000"/>
              <a:buFont typeface="Arial"/>
              <a:buChar char="•"/>
            </a:pPr>
            <a:r>
              <a:rPr lang="pt-BR" sz="1500" b="0" i="0" dirty="0" smtClean="0">
                <a:solidFill>
                  <a:srgbClr val="3A3A3A"/>
                </a:solidFill>
                <a:latin typeface="Arial"/>
                <a:ea typeface="+mn-ea"/>
                <a:cs typeface="+mn-cs"/>
              </a:rPr>
              <a:t>Um laptop por usuário final</a:t>
            </a:r>
          </a:p>
          <a:p>
            <a:pPr marL="290505" lvl="1" indent="-179405" algn="l" defTabSz="914400">
              <a:lnSpc>
                <a:spcPct val="95000"/>
              </a:lnSpc>
              <a:spcAft>
                <a:spcPts val="600"/>
              </a:spcAft>
              <a:buClr>
                <a:srgbClr val="3A3A3A"/>
              </a:buClr>
              <a:buSzPct val="80000"/>
              <a:buFont typeface="Arial"/>
              <a:buChar char="•"/>
            </a:pPr>
            <a:r>
              <a:rPr lang="pt-BR" sz="1500" b="0" i="0" dirty="0" smtClean="0">
                <a:solidFill>
                  <a:srgbClr val="3A3A3A"/>
                </a:solidFill>
                <a:latin typeface="Arial"/>
                <a:ea typeface="+mn-ea"/>
                <a:cs typeface="+mn-cs"/>
              </a:rPr>
              <a:t>Local fixo obrigatório para atividades computacionais</a:t>
            </a:r>
          </a:p>
          <a:p>
            <a:pPr marL="290505" lvl="1" indent="-179405" algn="l" defTabSz="914400">
              <a:lnSpc>
                <a:spcPct val="95000"/>
              </a:lnSpc>
              <a:spcAft>
                <a:spcPts val="600"/>
              </a:spcAft>
              <a:buNone/>
            </a:pPr>
            <a:r>
              <a:rPr lang="pt-BR" sz="15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Novo fluxo de dados</a:t>
            </a:r>
          </a:p>
          <a:p>
            <a:pPr marL="290505" lvl="1" indent="-179405" algn="l" defTabSz="914400">
              <a:lnSpc>
                <a:spcPct val="95000"/>
              </a:lnSpc>
              <a:spcAft>
                <a:spcPts val="600"/>
              </a:spcAft>
              <a:buClr>
                <a:srgbClr val="3A3A3A"/>
              </a:buClr>
              <a:buSzPct val="80000"/>
              <a:buFont typeface="Arial"/>
              <a:buChar char="•"/>
            </a:pPr>
            <a:r>
              <a:rPr lang="pt-BR" sz="1500" b="0" i="0" dirty="0" smtClean="0">
                <a:solidFill>
                  <a:srgbClr val="3A3A3A"/>
                </a:solidFill>
                <a:latin typeface="Arial"/>
                <a:ea typeface="+mn-ea"/>
                <a:cs typeface="+mn-cs"/>
              </a:rPr>
              <a:t>Acesso ao espaço de trabalho virtual em qualquer lugar </a:t>
            </a:r>
            <a:endParaRPr lang="pt-BR" sz="1500" dirty="0" smtClean="0">
              <a:solidFill>
                <a:srgbClr val="3A3A3A"/>
              </a:solidFill>
              <a:latin typeface="+mj-lt"/>
            </a:endParaRPr>
          </a:p>
          <a:p>
            <a:pPr marL="290505" lvl="1" indent="-179405" algn="l" defTabSz="914400">
              <a:lnSpc>
                <a:spcPct val="95000"/>
              </a:lnSpc>
              <a:spcAft>
                <a:spcPts val="600"/>
              </a:spcAft>
              <a:buClr>
                <a:srgbClr val="3A3A3A"/>
              </a:buClr>
              <a:buSzPct val="80000"/>
              <a:buFont typeface="Arial"/>
              <a:buChar char="•"/>
            </a:pPr>
            <a:r>
              <a:rPr lang="pt-BR" sz="1500" b="0" i="0" dirty="0" smtClean="0">
                <a:solidFill>
                  <a:srgbClr val="3A3A3A"/>
                </a:solidFill>
                <a:latin typeface="Arial"/>
                <a:ea typeface="+mn-ea"/>
                <a:cs typeface="+mn-cs"/>
              </a:rPr>
              <a:t>Vários dispositivos por usuário final </a:t>
            </a:r>
          </a:p>
          <a:p>
            <a:pPr marL="290505" lvl="1" indent="-179405" algn="l" defTabSz="914400">
              <a:lnSpc>
                <a:spcPct val="95000"/>
              </a:lnSpc>
              <a:spcAft>
                <a:spcPts val="600"/>
              </a:spcAft>
              <a:buClr>
                <a:srgbClr val="3A3A3A"/>
              </a:buClr>
              <a:buSzPct val="80000"/>
              <a:buFont typeface="Arial"/>
              <a:buChar char="•"/>
            </a:pPr>
            <a:r>
              <a:rPr lang="pt-BR" sz="1500" b="0" i="0" dirty="0" smtClean="0">
                <a:solidFill>
                  <a:srgbClr val="3A3A3A"/>
                </a:solidFill>
                <a:latin typeface="Arial"/>
                <a:ea typeface="+mn-ea"/>
                <a:cs typeface="+mn-cs"/>
              </a:rPr>
              <a:t>Acesso por qualquer dispositivo através de laptops, tablets </a:t>
            </a:r>
            <a:br>
              <a:rPr lang="pt-BR" sz="1500" b="0" i="0" dirty="0" smtClean="0">
                <a:solidFill>
                  <a:srgbClr val="3A3A3A"/>
                </a:solidFill>
                <a:latin typeface="Arial"/>
                <a:ea typeface="+mn-ea"/>
                <a:cs typeface="+mn-cs"/>
              </a:rPr>
            </a:br>
            <a:r>
              <a:rPr lang="pt-BR" sz="1500" b="0" i="0" dirty="0" smtClean="0">
                <a:solidFill>
                  <a:srgbClr val="3A3A3A"/>
                </a:solidFill>
                <a:latin typeface="Arial"/>
                <a:ea typeface="+mn-ea"/>
                <a:cs typeface="+mn-cs"/>
              </a:rPr>
              <a:t>ou smartphones</a:t>
            </a:r>
            <a:endParaRPr lang="pt-BR" sz="150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ndParaRPr>
          </a:p>
          <a:p>
            <a:pPr marL="290505" lvl="1" indent="-179405" algn="l" defTabSz="914400">
              <a:lnSpc>
                <a:spcPct val="95000"/>
              </a:lnSpc>
              <a:spcAft>
                <a:spcPts val="600"/>
              </a:spcAft>
              <a:buNone/>
            </a:pPr>
            <a:r>
              <a:rPr lang="pt-BR" sz="15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Resultados</a:t>
            </a:r>
          </a:p>
          <a:p>
            <a:pPr marL="290505" lvl="1" indent="-179405" algn="l" defTabSz="914400">
              <a:lnSpc>
                <a:spcPct val="95000"/>
              </a:lnSpc>
              <a:spcAft>
                <a:spcPts val="600"/>
              </a:spcAft>
              <a:buClr>
                <a:srgbClr val="3A3A3A"/>
              </a:buClr>
              <a:buSzPct val="80000"/>
              <a:buFont typeface="Arial"/>
              <a:buChar char="•"/>
            </a:pPr>
            <a:r>
              <a:rPr lang="pt-BR" sz="1500" b="0" i="0" dirty="0" smtClean="0">
                <a:solidFill>
                  <a:srgbClr val="3A3A3A"/>
                </a:solidFill>
                <a:latin typeface="Arial"/>
                <a:ea typeface="+mn-ea"/>
                <a:cs typeface="+mn-cs"/>
              </a:rPr>
              <a:t>Experiência perfeita e consistente em todos os dispositivos</a:t>
            </a:r>
          </a:p>
          <a:p>
            <a:pPr marL="290505" lvl="1" indent="-179405" algn="l" defTabSz="914400">
              <a:lnSpc>
                <a:spcPct val="95000"/>
              </a:lnSpc>
              <a:spcAft>
                <a:spcPts val="600"/>
              </a:spcAft>
              <a:buClr>
                <a:srgbClr val="3A3A3A"/>
              </a:buClr>
              <a:buSzPct val="80000"/>
              <a:buFont typeface="Arial"/>
              <a:buChar char="•"/>
            </a:pPr>
            <a:r>
              <a:rPr lang="pt-BR" sz="1500" b="0" i="0" dirty="0" smtClean="0">
                <a:solidFill>
                  <a:srgbClr val="3A3A3A"/>
                </a:solidFill>
                <a:latin typeface="Arial"/>
                <a:ea typeface="+mn-ea"/>
                <a:cs typeface="+mn-cs"/>
              </a:rPr>
              <a:t>Experiência consistente para alunos fora do campus</a:t>
            </a:r>
          </a:p>
          <a:p>
            <a:pPr marL="290505" lvl="1" indent="-179405" algn="l" defTabSz="914400">
              <a:lnSpc>
                <a:spcPct val="95000"/>
              </a:lnSpc>
              <a:spcAft>
                <a:spcPts val="600"/>
              </a:spcAft>
              <a:buClr>
                <a:srgbClr val="3A3A3A"/>
              </a:buClr>
              <a:buSzPct val="80000"/>
              <a:buFont typeface="Arial"/>
              <a:buChar char="•"/>
            </a:pPr>
            <a:r>
              <a:rPr lang="pt-BR" sz="1500" b="0" i="0" dirty="0" smtClean="0">
                <a:solidFill>
                  <a:srgbClr val="3A3A3A"/>
                </a:solidFill>
                <a:latin typeface="Arial"/>
                <a:ea typeface="+mn-ea"/>
                <a:cs typeface="+mn-cs"/>
              </a:rPr>
              <a:t>Economias de custos e tempo de suporte de TI</a:t>
            </a:r>
            <a:endParaRPr lang="pt-BR" sz="1600" dirty="0">
              <a:solidFill>
                <a:srgbClr val="3A3A3A"/>
              </a:solidFill>
              <a:latin typeface="+mj-lt"/>
            </a:endParaRPr>
          </a:p>
        </p:txBody>
      </p:sp>
      <p:grpSp>
        <p:nvGrpSpPr>
          <p:cNvPr id="2" name="Group 1"/>
          <p:cNvGrpSpPr/>
          <p:nvPr/>
        </p:nvGrpSpPr>
        <p:grpSpPr>
          <a:xfrm>
            <a:off x="4886381" y="1676427"/>
            <a:ext cx="3973838" cy="4340691"/>
            <a:chOff x="4886381" y="1676427"/>
            <a:chExt cx="3973838" cy="4340691"/>
          </a:xfrm>
        </p:grpSpPr>
        <p:sp>
          <p:nvSpPr>
            <p:cNvPr id="15" name="Round Same Side Corner Rectangle 14"/>
            <p:cNvSpPr/>
            <p:nvPr/>
          </p:nvSpPr>
          <p:spPr>
            <a:xfrm flipH="1">
              <a:off x="4886381" y="1676427"/>
              <a:ext cx="3973838" cy="4340691"/>
            </a:xfrm>
            <a:prstGeom prst="round2SameRect">
              <a:avLst>
                <a:gd name="adj1" fmla="val 5439"/>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371" name="Picture 3" descr="C:\Users\gserda\Documents\Edu Photos\AM71141.jpg"/>
            <p:cNvPicPr>
              <a:picLocks noChangeAspect="1" noChangeArrowheads="1"/>
            </p:cNvPicPr>
            <p:nvPr/>
          </p:nvPicPr>
          <p:blipFill>
            <a:blip r:embed="rId6" cstate="print"/>
            <a:srcRect l="3970" t="16253" r="7940" b="3722"/>
            <a:stretch>
              <a:fillRect/>
            </a:stretch>
          </p:blipFill>
          <p:spPr bwMode="auto">
            <a:xfrm>
              <a:off x="5150223" y="1949822"/>
              <a:ext cx="3456747" cy="2093523"/>
            </a:xfrm>
            <a:prstGeom prst="rect">
              <a:avLst/>
            </a:prstGeom>
            <a:noFill/>
            <a:ln w="28575">
              <a:solidFill>
                <a:schemeClr val="accent1"/>
              </a:solidFill>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p:cNvSpPr/>
          <p:nvPr/>
        </p:nvSpPr>
        <p:spPr>
          <a:xfrm rot="5400000" flipH="1" flipV="1">
            <a:off x="2150838" y="-664940"/>
            <a:ext cx="484232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7" name="Rectangle 16"/>
          <p:cNvSpPr/>
          <p:nvPr/>
        </p:nvSpPr>
        <p:spPr>
          <a:xfrm>
            <a:off x="0" y="3643536"/>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aphicFrame>
        <p:nvGraphicFramePr>
          <p:cNvPr id="226306" name="Rectangle 2" hidden="1"/>
          <p:cNvGraphicFramePr>
            <a:graphicFrameLocks/>
          </p:cNvGraphicFramePr>
          <p:nvPr/>
        </p:nvGraphicFramePr>
        <p:xfrm>
          <a:off x="0" y="0"/>
          <a:ext cx="161925" cy="161925"/>
        </p:xfrm>
        <a:graphic>
          <a:graphicData uri="http://schemas.openxmlformats.org/presentationml/2006/ole">
            <p:oleObj spid="_x0000_s57457" name="think-cell Slide" r:id="rId5" imgW="0" imgH="0" progId="">
              <p:embed/>
            </p:oleObj>
          </a:graphicData>
        </a:graphic>
      </p:graphicFrame>
      <p:sp>
        <p:nvSpPr>
          <p:cNvPr id="226308" name="Rectangle 3" hidden="1"/>
          <p:cNvSpPr>
            <a:spLocks noChangeArrowheads="1"/>
          </p:cNvSpPr>
          <p:nvPr>
            <p:custDataLst>
              <p:tags r:id="rId2"/>
            </p:custDataLst>
          </p:nvPr>
        </p:nvSpPr>
        <p:spPr bwMode="gray">
          <a:xfrm>
            <a:off x="0" y="0"/>
            <a:ext cx="161925" cy="161925"/>
          </a:xfrm>
          <a:prstGeom prst="rect">
            <a:avLst/>
          </a:prstGeom>
          <a:noFill/>
          <a:ln w="9525">
            <a:noFill/>
            <a:miter lim="800000"/>
            <a:headEnd/>
            <a:tailEnd/>
          </a:ln>
        </p:spPr>
        <p:txBody>
          <a:bodyPr wrap="none" lIns="0" tIns="0" rIns="0" bIns="0" anchor="ctr"/>
          <a:lstStyle/>
          <a:p>
            <a:pPr algn="ctr" defTabSz="858804">
              <a:lnSpc>
                <a:spcPct val="90000"/>
              </a:lnSpc>
              <a:buNone/>
            </a:pPr>
            <a:r>
              <a:rPr lang="fr-BE" sz="1800" b="0" i="0">
                <a:solidFill>
                  <a:schemeClr val="tx1"/>
                </a:solidFill>
                <a:latin typeface="Arial"/>
                <a:ea typeface="+mn-ea"/>
                <a:cs typeface="+mn-cs"/>
              </a:rPr>
              <a:t> </a:t>
            </a:r>
          </a:p>
        </p:txBody>
      </p:sp>
      <p:sp>
        <p:nvSpPr>
          <p:cNvPr id="5" name="Title 4"/>
          <p:cNvSpPr>
            <a:spLocks noGrp="1"/>
          </p:cNvSpPr>
          <p:nvPr>
            <p:ph type="title"/>
          </p:nvPr>
        </p:nvSpPr>
        <p:spPr/>
        <p:txBody>
          <a:bodyPr/>
          <a:lstStyle/>
          <a:p>
            <a:pPr algn="l" defTabSz="914400">
              <a:spcBef>
                <a:spcPct val="0"/>
              </a:spcBef>
              <a:buNone/>
            </a:pPr>
            <a:r>
              <a:rPr lang="pt-BR" sz="3200" b="0" i="0" spc="0" baseline="0" dirty="0" smtClean="0">
                <a:solidFill>
                  <a:srgbClr val="2B348E"/>
                </a:solidFill>
                <a:latin typeface="Arial"/>
                <a:ea typeface="+mj-ea"/>
                <a:cs typeface="+mj-cs"/>
              </a:rPr>
              <a:t>Caso de uso: TI simplificada</a:t>
            </a:r>
            <a:endParaRPr lang="pt-BR" dirty="0"/>
          </a:p>
        </p:txBody>
      </p:sp>
      <p:sp>
        <p:nvSpPr>
          <p:cNvPr id="18" name="TextBox 3"/>
          <p:cNvSpPr txBox="1">
            <a:spLocks noChangeArrowheads="1"/>
          </p:cNvSpPr>
          <p:nvPr/>
        </p:nvSpPr>
        <p:spPr bwMode="auto">
          <a:xfrm>
            <a:off x="243901" y="1583819"/>
            <a:ext cx="4600242" cy="4601260"/>
          </a:xfrm>
          <a:prstGeom prst="rect">
            <a:avLst/>
          </a:prstGeom>
          <a:noFill/>
          <a:ln w="9525">
            <a:noFill/>
            <a:miter lim="800000"/>
            <a:headEnd/>
            <a:tailEnd/>
          </a:ln>
        </p:spPr>
        <p:txBody>
          <a:bodyPr wrap="square">
            <a:spAutoFit/>
          </a:bodyPr>
          <a:lstStyle/>
          <a:p>
            <a:pPr algn="l" defTabSz="914400">
              <a:lnSpc>
                <a:spcPct val="95000"/>
              </a:lnSpc>
              <a:spcBef>
                <a:spcPts val="1800"/>
              </a:spcBef>
              <a:spcAft>
                <a:spcPts val="600"/>
              </a:spcAft>
              <a:buNone/>
            </a:pPr>
            <a:r>
              <a:rPr lang="pt-BR" sz="12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 Fluxo de trabalho antigo</a:t>
            </a:r>
            <a:endParaRPr lang="pt-BR" sz="1200" dirty="0" smtClean="0">
              <a:solidFill>
                <a:srgbClr val="3A3A3A"/>
              </a:solidFill>
              <a:latin typeface="+mj-lt"/>
            </a:endParaRPr>
          </a:p>
          <a:p>
            <a:pPr marL="290505" lvl="1" indent="-179405" algn="l" defTabSz="914400">
              <a:lnSpc>
                <a:spcPct val="95000"/>
              </a:lnSpc>
              <a:spcAft>
                <a:spcPts val="600"/>
              </a:spcAft>
              <a:buClr>
                <a:srgbClr val="3A3A3A"/>
              </a:buClr>
              <a:buSzPct val="80000"/>
              <a:buFont typeface="Arial"/>
              <a:buChar char="•"/>
            </a:pPr>
            <a:r>
              <a:rPr lang="pt-BR" sz="1200" b="0" i="0" dirty="0" smtClean="0">
                <a:solidFill>
                  <a:srgbClr val="000000"/>
                </a:solidFill>
                <a:latin typeface="Arial"/>
                <a:ea typeface="+mn-ea"/>
                <a:cs typeface="+mn-cs"/>
              </a:rPr>
              <a:t>Alto custo de suporte para as estações de trabalho da instituição </a:t>
            </a:r>
          </a:p>
          <a:p>
            <a:pPr marL="290505" lvl="1" indent="-179405" algn="l" defTabSz="914400">
              <a:lnSpc>
                <a:spcPct val="95000"/>
              </a:lnSpc>
              <a:spcAft>
                <a:spcPts val="600"/>
              </a:spcAft>
              <a:buClr>
                <a:srgbClr val="000000"/>
              </a:buClr>
              <a:buSzPct val="80000"/>
              <a:buFont typeface="Arial"/>
              <a:buChar char="•"/>
            </a:pPr>
            <a:r>
              <a:rPr lang="pt-BR" sz="1200" b="0" i="0" dirty="0" smtClean="0">
                <a:solidFill>
                  <a:srgbClr val="000000"/>
                </a:solidFill>
                <a:latin typeface="Arial"/>
                <a:ea typeface="+mn-ea"/>
                <a:cs typeface="+mn-cs"/>
              </a:rPr>
              <a:t>Manutenção que exige presença nas salas de aula, nos laboratórios e nos escritórios específicos</a:t>
            </a:r>
            <a:endParaRPr lang="pt-BR" sz="1200" dirty="0" smtClean="0">
              <a:solidFill>
                <a:srgbClr val="000000"/>
              </a:solidFill>
              <a:latin typeface="+mj-lt"/>
            </a:endParaRPr>
          </a:p>
          <a:p>
            <a:pPr marL="290505" lvl="1" indent="-179405" algn="l" defTabSz="914400">
              <a:lnSpc>
                <a:spcPct val="95000"/>
              </a:lnSpc>
              <a:spcAft>
                <a:spcPts val="600"/>
              </a:spcAft>
              <a:buClr>
                <a:srgbClr val="3A3A3A"/>
              </a:buClr>
              <a:buSzPct val="80000"/>
              <a:buFont typeface="Arial"/>
              <a:buChar char="•"/>
            </a:pPr>
            <a:r>
              <a:rPr lang="pt-BR" sz="1200" b="0" i="0" dirty="0" smtClean="0">
                <a:solidFill>
                  <a:srgbClr val="000000"/>
                </a:solidFill>
                <a:latin typeface="Arial"/>
                <a:ea typeface="+mn-ea"/>
                <a:cs typeface="+mn-cs"/>
              </a:rPr>
              <a:t>A equipe de suporte de TI não pode se expandir para receber novos usuários ou dispositivos</a:t>
            </a:r>
          </a:p>
          <a:p>
            <a:pPr marL="290505" lvl="1" indent="-179405" algn="l" defTabSz="914400">
              <a:lnSpc>
                <a:spcPct val="95000"/>
              </a:lnSpc>
              <a:spcAft>
                <a:spcPts val="600"/>
              </a:spcAft>
              <a:buClr>
                <a:srgbClr val="3A3A3A"/>
              </a:buClr>
              <a:buSzPct val="80000"/>
              <a:buFont typeface="Arial"/>
              <a:buChar char="•"/>
            </a:pPr>
            <a:r>
              <a:rPr lang="pt-BR" sz="1200" b="0" i="0" dirty="0" smtClean="0">
                <a:solidFill>
                  <a:srgbClr val="000000"/>
                </a:solidFill>
                <a:latin typeface="Arial"/>
                <a:ea typeface="+mn-ea"/>
                <a:cs typeface="+mn-cs"/>
              </a:rPr>
              <a:t>Segurança e exposição de dados</a:t>
            </a:r>
          </a:p>
          <a:p>
            <a:pPr marL="290505" lvl="1" indent="-179405" algn="l" defTabSz="914400">
              <a:lnSpc>
                <a:spcPct val="95000"/>
              </a:lnSpc>
              <a:spcAft>
                <a:spcPts val="600"/>
              </a:spcAft>
              <a:buClr>
                <a:srgbClr val="3A3A3A"/>
              </a:buClr>
              <a:buSzPct val="80000"/>
              <a:buFont typeface="Arial"/>
              <a:buChar char="•"/>
            </a:pPr>
            <a:r>
              <a:rPr lang="pt-BR" sz="1200" b="0" i="0" dirty="0" smtClean="0">
                <a:solidFill>
                  <a:srgbClr val="000000"/>
                </a:solidFill>
                <a:latin typeface="Arial"/>
                <a:ea typeface="+mn-ea"/>
                <a:cs typeface="+mn-cs"/>
              </a:rPr>
              <a:t>Altos custos com energia</a:t>
            </a:r>
          </a:p>
          <a:p>
            <a:pPr marL="290505" lvl="1" indent="-179405" algn="l" defTabSz="914400">
              <a:lnSpc>
                <a:spcPct val="95000"/>
              </a:lnSpc>
              <a:spcAft>
                <a:spcPts val="600"/>
              </a:spcAft>
              <a:buNone/>
            </a:pPr>
            <a:r>
              <a:rPr lang="pt-BR" sz="12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Novo fluxo de dados</a:t>
            </a:r>
          </a:p>
          <a:p>
            <a:pPr marL="290505" lvl="1" indent="-179405" algn="l" defTabSz="914400">
              <a:lnSpc>
                <a:spcPct val="95000"/>
              </a:lnSpc>
              <a:spcAft>
                <a:spcPts val="600"/>
              </a:spcAft>
              <a:buClr>
                <a:srgbClr val="000000"/>
              </a:buClr>
              <a:buSzPct val="80000"/>
              <a:buFont typeface="Arial"/>
              <a:buChar char="•"/>
            </a:pPr>
            <a:r>
              <a:rPr lang="pt-BR" sz="1200" b="0" i="0" dirty="0" smtClean="0">
                <a:solidFill>
                  <a:srgbClr val="000000"/>
                </a:solidFill>
                <a:latin typeface="Arial"/>
                <a:ea typeface="+mn-ea"/>
                <a:cs typeface="+mn-cs"/>
              </a:rPr>
              <a:t>Espaços de trabalho virtuais construídos, implantados, corrigidos e gerenciados centralmente</a:t>
            </a:r>
          </a:p>
          <a:p>
            <a:pPr marL="290505" lvl="1" indent="-179405" algn="l" defTabSz="914400">
              <a:lnSpc>
                <a:spcPct val="95000"/>
              </a:lnSpc>
              <a:spcAft>
                <a:spcPts val="600"/>
              </a:spcAft>
              <a:buClr>
                <a:srgbClr val="3A3A3A"/>
              </a:buClr>
              <a:buSzPct val="80000"/>
              <a:buFont typeface="Arial"/>
              <a:buChar char="•"/>
            </a:pPr>
            <a:r>
              <a:rPr lang="pt-BR" sz="1200" b="0" i="0" dirty="0" smtClean="0">
                <a:solidFill>
                  <a:srgbClr val="000000"/>
                </a:solidFill>
                <a:latin typeface="Arial"/>
                <a:ea typeface="+mn-ea"/>
                <a:cs typeface="+mn-cs"/>
              </a:rPr>
              <a:t>A equipe atual de funcionários pode atender a uma população maior de usuários de espaços de trabalho virtuais</a:t>
            </a:r>
          </a:p>
          <a:p>
            <a:pPr marL="290505" lvl="1" indent="-179405" algn="l" defTabSz="914400">
              <a:lnSpc>
                <a:spcPct val="95000"/>
              </a:lnSpc>
              <a:spcAft>
                <a:spcPts val="600"/>
              </a:spcAft>
              <a:buClr>
                <a:srgbClr val="3A3A3A"/>
              </a:buClr>
              <a:buSzPct val="80000"/>
              <a:buFont typeface="Arial"/>
              <a:buChar char="•"/>
            </a:pPr>
            <a:r>
              <a:rPr lang="pt-BR" sz="1200" b="0" i="0" dirty="0" smtClean="0">
                <a:solidFill>
                  <a:srgbClr val="000000"/>
                </a:solidFill>
                <a:latin typeface="Arial"/>
                <a:ea typeface="+mn-ea"/>
                <a:cs typeface="+mn-cs"/>
              </a:rPr>
              <a:t>Proteção de dados e correções de segurança centralizadas</a:t>
            </a:r>
          </a:p>
          <a:p>
            <a:pPr marL="290505" lvl="1" indent="-179405" algn="l" defTabSz="914400">
              <a:lnSpc>
                <a:spcPct val="95000"/>
              </a:lnSpc>
              <a:spcAft>
                <a:spcPts val="600"/>
              </a:spcAft>
              <a:buClr>
                <a:srgbClr val="3A3A3A"/>
              </a:buClr>
              <a:buSzPct val="80000"/>
              <a:buFont typeface="Arial"/>
              <a:buChar char="•"/>
            </a:pPr>
            <a:r>
              <a:rPr lang="pt-BR" sz="1200" b="0" i="0" dirty="0" smtClean="0">
                <a:solidFill>
                  <a:srgbClr val="000000"/>
                </a:solidFill>
                <a:latin typeface="Arial"/>
                <a:ea typeface="+mn-ea"/>
                <a:cs typeface="+mn-cs"/>
              </a:rPr>
              <a:t>Consumo eficiente de energia</a:t>
            </a:r>
          </a:p>
          <a:p>
            <a:pPr marL="290505" lvl="1" indent="-179405" algn="l" defTabSz="914400">
              <a:lnSpc>
                <a:spcPct val="95000"/>
              </a:lnSpc>
              <a:spcAft>
                <a:spcPts val="600"/>
              </a:spcAft>
              <a:buNone/>
            </a:pPr>
            <a:r>
              <a:rPr lang="pt-BR" sz="12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Resultados</a:t>
            </a:r>
          </a:p>
          <a:p>
            <a:pPr marL="290505" lvl="1" indent="-179405" algn="l" defTabSz="914400">
              <a:lnSpc>
                <a:spcPct val="95000"/>
              </a:lnSpc>
              <a:spcAft>
                <a:spcPts val="600"/>
              </a:spcAft>
              <a:buClr>
                <a:srgbClr val="3A3A3A"/>
              </a:buClr>
              <a:buSzPct val="80000"/>
              <a:buFont typeface="Arial"/>
              <a:buChar char="•"/>
            </a:pPr>
            <a:r>
              <a:rPr lang="pt-BR" sz="1200" b="0" i="0" dirty="0" smtClean="0">
                <a:solidFill>
                  <a:srgbClr val="000000"/>
                </a:solidFill>
                <a:latin typeface="Arial"/>
                <a:ea typeface="+mn-ea"/>
                <a:cs typeface="+mn-cs"/>
              </a:rPr>
              <a:t>Estrutura sustentável de custos de TI</a:t>
            </a:r>
          </a:p>
          <a:p>
            <a:pPr marL="290505" lvl="1" indent="-179405" algn="l" defTabSz="914400">
              <a:lnSpc>
                <a:spcPct val="95000"/>
              </a:lnSpc>
              <a:spcAft>
                <a:spcPts val="600"/>
              </a:spcAft>
              <a:buClr>
                <a:srgbClr val="3A3A3A"/>
              </a:buClr>
              <a:buSzPct val="80000"/>
              <a:buFont typeface="Arial"/>
              <a:buChar char="•"/>
            </a:pPr>
            <a:r>
              <a:rPr lang="pt-BR" sz="1200" b="0" i="0" dirty="0" smtClean="0">
                <a:solidFill>
                  <a:srgbClr val="000000"/>
                </a:solidFill>
                <a:latin typeface="Arial"/>
                <a:ea typeface="+mn-ea"/>
                <a:cs typeface="+mn-cs"/>
              </a:rPr>
              <a:t>Maior segurança</a:t>
            </a:r>
            <a:endParaRPr lang="pt-BR" sz="1200" dirty="0">
              <a:solidFill>
                <a:srgbClr val="000000"/>
              </a:solidFill>
              <a:latin typeface="+mj-lt"/>
            </a:endParaRPr>
          </a:p>
        </p:txBody>
      </p:sp>
      <p:grpSp>
        <p:nvGrpSpPr>
          <p:cNvPr id="2" name="Group 1"/>
          <p:cNvGrpSpPr/>
          <p:nvPr/>
        </p:nvGrpSpPr>
        <p:grpSpPr>
          <a:xfrm>
            <a:off x="4886381" y="1676427"/>
            <a:ext cx="3973838" cy="4340691"/>
            <a:chOff x="4886381" y="1676427"/>
            <a:chExt cx="3973838" cy="4340691"/>
          </a:xfrm>
        </p:grpSpPr>
        <p:sp>
          <p:nvSpPr>
            <p:cNvPr id="15" name="Round Same Side Corner Rectangle 14"/>
            <p:cNvSpPr/>
            <p:nvPr/>
          </p:nvSpPr>
          <p:spPr>
            <a:xfrm flipH="1">
              <a:off x="4886381" y="1676427"/>
              <a:ext cx="3973838" cy="4340691"/>
            </a:xfrm>
            <a:prstGeom prst="round2SameRect">
              <a:avLst>
                <a:gd name="adj1" fmla="val 5439"/>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7347" name="Picture 3" descr="C:\Users\gserda\Documents\Edu Photos\AM63062.jpg"/>
            <p:cNvPicPr>
              <a:picLocks noChangeAspect="1" noChangeArrowheads="1"/>
            </p:cNvPicPr>
            <p:nvPr/>
          </p:nvPicPr>
          <p:blipFill>
            <a:blip r:embed="rId6" cstate="print"/>
            <a:srcRect/>
            <a:stretch>
              <a:fillRect/>
            </a:stretch>
          </p:blipFill>
          <p:spPr bwMode="auto">
            <a:xfrm>
              <a:off x="5136777" y="2021542"/>
              <a:ext cx="3429000" cy="2286000"/>
            </a:xfrm>
            <a:prstGeom prst="rect">
              <a:avLst/>
            </a:prstGeom>
            <a:noFill/>
            <a:ln w="28575">
              <a:solidFill>
                <a:schemeClr val="accent1"/>
              </a:solidFill>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l" defTabSz="914400">
              <a:lnSpc>
                <a:spcPct val="80000"/>
              </a:lnSpc>
              <a:spcBef>
                <a:spcPct val="0"/>
              </a:spcBef>
              <a:buNone/>
            </a:pPr>
            <a:r>
              <a:rPr lang="pt-BR" sz="3200" b="0" i="0" spc="0" baseline="0" dirty="0" smtClean="0">
                <a:solidFill>
                  <a:srgbClr val="12188E"/>
                </a:solidFill>
                <a:latin typeface="Arial"/>
                <a:ea typeface="+mj-ea"/>
                <a:cs typeface="+mj-cs"/>
              </a:rPr>
              <a:t>Programação</a:t>
            </a:r>
            <a:endParaRPr lang="pt-BR" dirty="0">
              <a:solidFill>
                <a:srgbClr val="12188E"/>
              </a:solidFill>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Tendências e desafios na educação</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Casos de uso na educação</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Visão de virtualização da Cisco</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Portfólio do Cisco VXI</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Suporte a serviços e projetos validados</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Estudos de caso</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Resumo</a:t>
            </a:r>
            <a:endParaRPr lang="pt-BR"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endParaRP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7" name="Rectangle 16"/>
          <p:cNvSpPr/>
          <p:nvPr/>
        </p:nvSpPr>
        <p:spPr>
          <a:xfrm>
            <a:off x="653794" y="3441700"/>
            <a:ext cx="6204205" cy="266915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Rectangle 17"/>
          <p:cNvSpPr/>
          <p:nvPr/>
        </p:nvSpPr>
        <p:spPr>
          <a:xfrm flipV="1">
            <a:off x="602994" y="1447800"/>
            <a:ext cx="6204205" cy="142239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 xmlns:p14="http://schemas.microsoft.com/office/powerpoint/2010/main" val="3492627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 Same Side Corner Rectangle 50"/>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350815"/>
            <a:ext cx="9144000" cy="531090"/>
          </a:xfrm>
          <a:prstGeom prst="rect">
            <a:avLst/>
          </a:prstGeom>
          <a:gradFill flip="none" rotWithShape="1">
            <a:gsLst>
              <a:gs pos="0">
                <a:schemeClr val="bg1">
                  <a:lumMod val="50000"/>
                </a:schemeClr>
              </a:gs>
              <a:gs pos="100000">
                <a:srgbClr val="FFFFFF"/>
              </a:gs>
            </a:gsLst>
            <a:lin ang="162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49" name="Picture 48"/>
          <p:cNvPicPr>
            <a:picLocks noChangeAspect="1"/>
          </p:cNvPicPr>
          <p:nvPr/>
        </p:nvPicPr>
        <p:blipFill rotWithShape="1">
          <a:blip r:embed="rId3" cstate="print">
            <a:extLst>
              <a:ext uri="{28A0092B-C50C-407E-A947-70E740481C1C}">
                <a14:useLocalDpi xmlns="" xmlns:a14="http://schemas.microsoft.com/office/drawing/2010/main" val="0"/>
              </a:ext>
            </a:extLst>
          </a:blip>
          <a:srcRect l="1235" t="1255" r="1936" b="1830"/>
          <a:stretch/>
        </p:blipFill>
        <p:spPr>
          <a:xfrm>
            <a:off x="5232324" y="2793996"/>
            <a:ext cx="3659909" cy="3636819"/>
          </a:xfrm>
          <a:prstGeom prst="rect">
            <a:avLst/>
          </a:prstGeom>
          <a:effectLst>
            <a:reflection stA="29000" endPos="75000" dist="12700" dir="5400000" sy="-100000" algn="bl" rotWithShape="0"/>
          </a:effectLst>
        </p:spPr>
      </p:pic>
      <p:sp>
        <p:nvSpPr>
          <p:cNvPr id="47" name="Text Box 20"/>
          <p:cNvSpPr txBox="1">
            <a:spLocks noChangeArrowheads="1"/>
          </p:cNvSpPr>
          <p:nvPr/>
        </p:nvSpPr>
        <p:spPr bwMode="auto">
          <a:xfrm>
            <a:off x="5470525" y="2952627"/>
            <a:ext cx="3848100"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82124" tIns="41061" rIns="82124" bIns="41061"/>
          <a:lstStyle>
            <a:lvl1pPr defTabSz="814388" eaLnBrk="0" hangingPunct="0">
              <a:defRPr>
                <a:solidFill>
                  <a:schemeClr val="tx1"/>
                </a:solidFill>
                <a:latin typeface="Arial" charset="0"/>
              </a:defRPr>
            </a:lvl1pPr>
            <a:lvl2pPr marL="742950" indent="-285750" defTabSz="814388" eaLnBrk="0" hangingPunct="0">
              <a:defRPr>
                <a:solidFill>
                  <a:schemeClr val="tx1"/>
                </a:solidFill>
                <a:latin typeface="Arial" charset="0"/>
              </a:defRPr>
            </a:lvl2pPr>
            <a:lvl3pPr marL="1143000" indent="-228600" defTabSz="814388" eaLnBrk="0" hangingPunct="0">
              <a:defRPr>
                <a:solidFill>
                  <a:schemeClr val="tx1"/>
                </a:solidFill>
                <a:latin typeface="Arial" charset="0"/>
              </a:defRPr>
            </a:lvl3pPr>
            <a:lvl4pPr marL="1600200" indent="-228600" defTabSz="814388" eaLnBrk="0" hangingPunct="0">
              <a:defRPr>
                <a:solidFill>
                  <a:schemeClr val="tx1"/>
                </a:solidFill>
                <a:latin typeface="Arial" charset="0"/>
              </a:defRPr>
            </a:lvl4pPr>
            <a:lvl5pPr marL="2057400" indent="-228600" defTabSz="814388" eaLnBrk="0" hangingPunct="0">
              <a:defRPr>
                <a:solidFill>
                  <a:schemeClr val="tx1"/>
                </a:solidFill>
                <a:latin typeface="Arial" charset="0"/>
              </a:defRPr>
            </a:lvl5pPr>
            <a:lvl6pPr marL="2514600" indent="-228600" defTabSz="814388" eaLnBrk="0" fontAlgn="base" hangingPunct="0">
              <a:spcBef>
                <a:spcPct val="0"/>
              </a:spcBef>
              <a:spcAft>
                <a:spcPct val="0"/>
              </a:spcAft>
              <a:defRPr>
                <a:solidFill>
                  <a:schemeClr val="tx1"/>
                </a:solidFill>
                <a:latin typeface="Arial" charset="0"/>
              </a:defRPr>
            </a:lvl6pPr>
            <a:lvl7pPr marL="2971800" indent="-228600" defTabSz="814388" eaLnBrk="0" fontAlgn="base" hangingPunct="0">
              <a:spcBef>
                <a:spcPct val="0"/>
              </a:spcBef>
              <a:spcAft>
                <a:spcPct val="0"/>
              </a:spcAft>
              <a:defRPr>
                <a:solidFill>
                  <a:schemeClr val="tx1"/>
                </a:solidFill>
                <a:latin typeface="Arial" charset="0"/>
              </a:defRPr>
            </a:lvl7pPr>
            <a:lvl8pPr marL="3429000" indent="-228600" defTabSz="814388" eaLnBrk="0" fontAlgn="base" hangingPunct="0">
              <a:spcBef>
                <a:spcPct val="0"/>
              </a:spcBef>
              <a:spcAft>
                <a:spcPct val="0"/>
              </a:spcAft>
              <a:defRPr>
                <a:solidFill>
                  <a:schemeClr val="tx1"/>
                </a:solidFill>
                <a:latin typeface="Arial" charset="0"/>
              </a:defRPr>
            </a:lvl8pPr>
            <a:lvl9pPr marL="3886200" indent="-228600" defTabSz="814388" eaLnBrk="0" fontAlgn="base" hangingPunct="0">
              <a:spcBef>
                <a:spcPct val="0"/>
              </a:spcBef>
              <a:spcAft>
                <a:spcPct val="0"/>
              </a:spcAft>
              <a:defRPr>
                <a:solidFill>
                  <a:schemeClr val="tx1"/>
                </a:solidFill>
                <a:latin typeface="Arial" charset="0"/>
              </a:defRPr>
            </a:lvl9pPr>
          </a:lstStyle>
          <a:p>
            <a:pPr algn="l" defTabSz="914400">
              <a:buNone/>
            </a:pPr>
            <a:r>
              <a:rPr lang="pt-BR" sz="2000" b="0" i="0" dirty="0" smtClean="0">
                <a:solidFill>
                  <a:srgbClr val="652D89"/>
                </a:solidFill>
                <a:latin typeface="Arial"/>
                <a:ea typeface="+mn-ea"/>
                <a:cs typeface="+mn-cs"/>
              </a:rPr>
              <a:t>Espaços de trabalho virtuais</a:t>
            </a:r>
            <a:endParaRPr lang="pt-BR" sz="2000" dirty="0">
              <a:solidFill>
                <a:schemeClr val="accent6"/>
              </a:solidFill>
            </a:endParaRPr>
          </a:p>
        </p:txBody>
      </p:sp>
      <p:sp>
        <p:nvSpPr>
          <p:cNvPr id="5" name="TextBox 4"/>
          <p:cNvSpPr txBox="1"/>
          <p:nvPr/>
        </p:nvSpPr>
        <p:spPr>
          <a:xfrm>
            <a:off x="5461000" y="3394360"/>
            <a:ext cx="3333750" cy="2957733"/>
          </a:xfrm>
          <a:prstGeom prst="rect">
            <a:avLst/>
          </a:prstGeom>
          <a:noFill/>
        </p:spPr>
        <p:txBody>
          <a:bodyPr wrap="square" rtlCol="0">
            <a:spAutoFit/>
          </a:bodyPr>
          <a:lstStyle/>
          <a:p>
            <a:pPr algn="ctr" defTabSz="914400">
              <a:buNone/>
            </a:pPr>
            <a:r>
              <a:rPr lang="pt-BR" sz="1700" b="1" i="0" dirty="0" smtClean="0">
                <a:solidFill>
                  <a:srgbClr val="652D89"/>
                </a:solidFill>
                <a:latin typeface="Arial"/>
                <a:ea typeface="+mn-ea"/>
                <a:cs typeface="+mn-cs"/>
              </a:rPr>
              <a:t>Desktops virtuais + …</a:t>
            </a:r>
            <a:endParaRPr lang="pt-BR" sz="1700" b="1" dirty="0" smtClean="0">
              <a:solidFill>
                <a:schemeClr val="accent4">
                  <a:lumMod val="40000"/>
                  <a:lumOff val="60000"/>
                </a:schemeClr>
              </a:solidFill>
            </a:endParaRPr>
          </a:p>
          <a:p>
            <a:pPr marL="682600" indent="-220645" algn="l" defTabSz="914400">
              <a:buClr>
                <a:srgbClr val="652D89"/>
              </a:buClr>
              <a:buFont typeface="Wingdings"/>
              <a:buChar char="ü"/>
            </a:pPr>
            <a:r>
              <a:rPr lang="pt-BR" sz="1700" b="0" i="0" dirty="0" smtClean="0">
                <a:solidFill>
                  <a:srgbClr val="652D89"/>
                </a:solidFill>
                <a:latin typeface="Arial"/>
                <a:ea typeface="+mn-ea"/>
                <a:cs typeface="+mn-cs"/>
              </a:rPr>
              <a:t>Multimídia</a:t>
            </a:r>
          </a:p>
          <a:p>
            <a:pPr marL="682600" indent="-220645" algn="l" defTabSz="914400">
              <a:buClr>
                <a:srgbClr val="652D89"/>
              </a:buClr>
              <a:buFont typeface="Wingdings"/>
              <a:buChar char="ü"/>
            </a:pPr>
            <a:r>
              <a:rPr lang="pt-BR" sz="1700" b="0" i="0" dirty="0" smtClean="0">
                <a:solidFill>
                  <a:srgbClr val="652D89"/>
                </a:solidFill>
                <a:latin typeface="Arial"/>
                <a:ea typeface="+mn-ea"/>
                <a:cs typeface="+mn-cs"/>
              </a:rPr>
              <a:t>Unified communications</a:t>
            </a:r>
          </a:p>
          <a:p>
            <a:pPr marL="682600" indent="-220645" algn="l" defTabSz="914400">
              <a:buClr>
                <a:srgbClr val="652D89"/>
              </a:buClr>
              <a:buFont typeface="Wingdings"/>
              <a:buChar char="ü"/>
            </a:pPr>
            <a:r>
              <a:rPr lang="pt-BR" sz="1700" b="0" i="0" dirty="0" smtClean="0">
                <a:solidFill>
                  <a:srgbClr val="652D89"/>
                </a:solidFill>
                <a:latin typeface="Arial"/>
                <a:ea typeface="+mn-ea"/>
                <a:cs typeface="+mn-cs"/>
              </a:rPr>
              <a:t>Desempenho Network-Optimized</a:t>
            </a:r>
          </a:p>
          <a:p>
            <a:pPr marL="682600" indent="-220645" algn="l" defTabSz="914400">
              <a:buClr>
                <a:srgbClr val="652D89"/>
              </a:buClr>
              <a:buFont typeface="Wingdings"/>
              <a:buChar char="ü"/>
            </a:pPr>
            <a:r>
              <a:rPr lang="pt-BR" sz="1700" b="0" i="0" dirty="0" smtClean="0">
                <a:solidFill>
                  <a:srgbClr val="652D89"/>
                </a:solidFill>
                <a:latin typeface="Arial"/>
                <a:ea typeface="+mn-ea"/>
                <a:cs typeface="+mn-cs"/>
              </a:rPr>
              <a:t>Segurança de ponta a ponta</a:t>
            </a:r>
          </a:p>
          <a:p>
            <a:pPr algn="ctr" defTabSz="914400">
              <a:lnSpc>
                <a:spcPct val="80000"/>
              </a:lnSpc>
              <a:buNone/>
            </a:pPr>
            <a:endParaRPr lang="pt-BR" sz="1400" dirty="0" smtClean="0">
              <a:solidFill>
                <a:srgbClr val="652D89"/>
              </a:solidFill>
            </a:endParaRPr>
          </a:p>
          <a:p>
            <a:pPr algn="ctr" defTabSz="914400">
              <a:buNone/>
            </a:pPr>
            <a:r>
              <a:rPr lang="pt-BR" sz="1400" b="0" i="1" dirty="0" smtClean="0">
                <a:solidFill>
                  <a:srgbClr val="652D89"/>
                </a:solidFill>
                <a:latin typeface="Arial"/>
                <a:ea typeface="+mn-ea"/>
                <a:cs typeface="+mn-cs"/>
              </a:rPr>
              <a:t>Criado com as arquiteturas de colaboração, rede e segurança líderes do setor</a:t>
            </a:r>
          </a:p>
          <a:p>
            <a:pPr algn="l" defTabSz="914400">
              <a:buNone/>
            </a:pPr>
            <a:endParaRPr lang="pt-BR" sz="1400" dirty="0"/>
          </a:p>
        </p:txBody>
      </p:sp>
      <p:pic>
        <p:nvPicPr>
          <p:cNvPr id="7" name="Picture 6" descr="Arrow.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5400000">
            <a:off x="3158648" y="3426588"/>
            <a:ext cx="2887030" cy="2193925"/>
          </a:xfrm>
          <a:prstGeom prst="rect">
            <a:avLst/>
          </a:prstGeom>
          <a:effectLst>
            <a:outerShdw blurRad="50800" dist="38100" dir="2700000" algn="tl" rotWithShape="0">
              <a:srgbClr val="000000">
                <a:alpha val="43000"/>
              </a:srgbClr>
            </a:outerShdw>
          </a:effectLst>
        </p:spPr>
      </p:pic>
      <p:pic>
        <p:nvPicPr>
          <p:cNvPr id="48" name="Picture 47"/>
          <p:cNvPicPr>
            <a:picLocks noChangeAspect="1"/>
          </p:cNvPicPr>
          <p:nvPr/>
        </p:nvPicPr>
        <p:blipFill rotWithShape="1">
          <a:blip r:embed="rId3" cstate="print">
            <a:extLst>
              <a:ext uri="{28A0092B-C50C-407E-A947-70E740481C1C}">
                <a14:useLocalDpi xmlns="" xmlns:a14="http://schemas.microsoft.com/office/drawing/2010/main" val="0"/>
              </a:ext>
            </a:extLst>
          </a:blip>
          <a:srcRect l="1235" t="1255" r="1936" b="1830"/>
          <a:stretch/>
        </p:blipFill>
        <p:spPr>
          <a:xfrm>
            <a:off x="230909" y="2793996"/>
            <a:ext cx="3659909" cy="3636819"/>
          </a:xfrm>
          <a:prstGeom prst="rect">
            <a:avLst/>
          </a:prstGeom>
          <a:effectLst>
            <a:reflection stA="29000" endPos="75000" dist="12700" dir="5400000" sy="-100000" algn="bl" rotWithShape="0"/>
          </a:effectLst>
        </p:spPr>
      </p:pic>
      <p:sp>
        <p:nvSpPr>
          <p:cNvPr id="45" name="Text Box 20"/>
          <p:cNvSpPr txBox="1">
            <a:spLocks noChangeArrowheads="1"/>
          </p:cNvSpPr>
          <p:nvPr/>
        </p:nvSpPr>
        <p:spPr bwMode="auto">
          <a:xfrm>
            <a:off x="411163" y="2943102"/>
            <a:ext cx="3848100"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82124" tIns="41061" rIns="82124" bIns="41061"/>
          <a:lstStyle>
            <a:lvl1pPr defTabSz="814388" eaLnBrk="0" hangingPunct="0">
              <a:defRPr>
                <a:solidFill>
                  <a:schemeClr val="tx1"/>
                </a:solidFill>
                <a:latin typeface="Arial" charset="0"/>
              </a:defRPr>
            </a:lvl1pPr>
            <a:lvl2pPr marL="742950" indent="-285750" defTabSz="814388" eaLnBrk="0" hangingPunct="0">
              <a:defRPr>
                <a:solidFill>
                  <a:schemeClr val="tx1"/>
                </a:solidFill>
                <a:latin typeface="Arial" charset="0"/>
              </a:defRPr>
            </a:lvl2pPr>
            <a:lvl3pPr marL="1143000" indent="-228600" defTabSz="814388" eaLnBrk="0" hangingPunct="0">
              <a:defRPr>
                <a:solidFill>
                  <a:schemeClr val="tx1"/>
                </a:solidFill>
                <a:latin typeface="Arial" charset="0"/>
              </a:defRPr>
            </a:lvl3pPr>
            <a:lvl4pPr marL="1600200" indent="-228600" defTabSz="814388" eaLnBrk="0" hangingPunct="0">
              <a:defRPr>
                <a:solidFill>
                  <a:schemeClr val="tx1"/>
                </a:solidFill>
                <a:latin typeface="Arial" charset="0"/>
              </a:defRPr>
            </a:lvl4pPr>
            <a:lvl5pPr marL="2057400" indent="-228600" defTabSz="814388" eaLnBrk="0" hangingPunct="0">
              <a:defRPr>
                <a:solidFill>
                  <a:schemeClr val="tx1"/>
                </a:solidFill>
                <a:latin typeface="Arial" charset="0"/>
              </a:defRPr>
            </a:lvl5pPr>
            <a:lvl6pPr marL="2514600" indent="-228600" defTabSz="814388" eaLnBrk="0" fontAlgn="base" hangingPunct="0">
              <a:spcBef>
                <a:spcPct val="0"/>
              </a:spcBef>
              <a:spcAft>
                <a:spcPct val="0"/>
              </a:spcAft>
              <a:defRPr>
                <a:solidFill>
                  <a:schemeClr val="tx1"/>
                </a:solidFill>
                <a:latin typeface="Arial" charset="0"/>
              </a:defRPr>
            </a:lvl6pPr>
            <a:lvl7pPr marL="2971800" indent="-228600" defTabSz="814388" eaLnBrk="0" fontAlgn="base" hangingPunct="0">
              <a:spcBef>
                <a:spcPct val="0"/>
              </a:spcBef>
              <a:spcAft>
                <a:spcPct val="0"/>
              </a:spcAft>
              <a:defRPr>
                <a:solidFill>
                  <a:schemeClr val="tx1"/>
                </a:solidFill>
                <a:latin typeface="Arial" charset="0"/>
              </a:defRPr>
            </a:lvl7pPr>
            <a:lvl8pPr marL="3429000" indent="-228600" defTabSz="814388" eaLnBrk="0" fontAlgn="base" hangingPunct="0">
              <a:spcBef>
                <a:spcPct val="0"/>
              </a:spcBef>
              <a:spcAft>
                <a:spcPct val="0"/>
              </a:spcAft>
              <a:defRPr>
                <a:solidFill>
                  <a:schemeClr val="tx1"/>
                </a:solidFill>
                <a:latin typeface="Arial" charset="0"/>
              </a:defRPr>
            </a:lvl8pPr>
            <a:lvl9pPr marL="3886200" indent="-228600" defTabSz="814388" eaLnBrk="0" fontAlgn="base" hangingPunct="0">
              <a:spcBef>
                <a:spcPct val="0"/>
              </a:spcBef>
              <a:spcAft>
                <a:spcPct val="0"/>
              </a:spcAft>
              <a:defRPr>
                <a:solidFill>
                  <a:schemeClr val="tx1"/>
                </a:solidFill>
                <a:latin typeface="Arial" charset="0"/>
              </a:defRPr>
            </a:lvl9pPr>
          </a:lstStyle>
          <a:p>
            <a:pPr algn="l" defTabSz="914400">
              <a:buNone/>
            </a:pPr>
            <a:r>
              <a:rPr lang="fr-BE" sz="2000" b="0" i="0" dirty="0">
                <a:solidFill>
                  <a:srgbClr val="652D89"/>
                </a:solidFill>
                <a:latin typeface="Arial"/>
                <a:ea typeface="+mn-ea"/>
                <a:cs typeface="+mn-cs"/>
              </a:rPr>
              <a:t>Desktops </a:t>
            </a:r>
            <a:r>
              <a:rPr lang="fr-BE" sz="2000" b="0" i="0" dirty="0" err="1">
                <a:solidFill>
                  <a:srgbClr val="652D89"/>
                </a:solidFill>
                <a:latin typeface="Arial"/>
                <a:ea typeface="+mn-ea"/>
                <a:cs typeface="+mn-cs"/>
              </a:rPr>
              <a:t>virtuais</a:t>
            </a:r>
            <a:endParaRPr lang="en-US" sz="2000" dirty="0">
              <a:solidFill>
                <a:schemeClr val="accent6"/>
              </a:solidFill>
            </a:endParaRPr>
          </a:p>
        </p:txBody>
      </p:sp>
      <p:sp>
        <p:nvSpPr>
          <p:cNvPr id="4" name="TextBox 3"/>
          <p:cNvSpPr txBox="1"/>
          <p:nvPr/>
        </p:nvSpPr>
        <p:spPr>
          <a:xfrm>
            <a:off x="397274" y="3473735"/>
            <a:ext cx="3079351" cy="3216265"/>
          </a:xfrm>
          <a:prstGeom prst="rect">
            <a:avLst/>
          </a:prstGeom>
          <a:noFill/>
        </p:spPr>
        <p:txBody>
          <a:bodyPr wrap="square" rtlCol="0">
            <a:spAutoFit/>
          </a:bodyPr>
          <a:lstStyle/>
          <a:p>
            <a:pPr marL="568300" indent="-222291" algn="l" defTabSz="914400">
              <a:buClr>
                <a:srgbClr val="652D89"/>
              </a:buClr>
              <a:buFont typeface="Wingdings"/>
              <a:buChar char="§"/>
            </a:pPr>
            <a:r>
              <a:rPr lang="pt-BR" sz="1700" b="0" i="0" dirty="0" smtClean="0">
                <a:solidFill>
                  <a:srgbClr val="652D89"/>
                </a:solidFill>
                <a:latin typeface="Arial"/>
                <a:ea typeface="+mn-ea"/>
                <a:cs typeface="+mn-cs"/>
              </a:rPr>
              <a:t>Serviços de terminal</a:t>
            </a:r>
          </a:p>
          <a:p>
            <a:pPr marL="568300" indent="-222291" algn="l" defTabSz="914400">
              <a:buClr>
                <a:srgbClr val="652D89"/>
              </a:buClr>
              <a:buFont typeface="Wingdings"/>
              <a:buChar char="§"/>
            </a:pPr>
            <a:r>
              <a:rPr lang="pt-BR" sz="1700" b="0" i="0" dirty="0" smtClean="0">
                <a:solidFill>
                  <a:srgbClr val="652D89"/>
                </a:solidFill>
                <a:latin typeface="Arial"/>
                <a:ea typeface="+mn-ea"/>
                <a:cs typeface="+mn-cs"/>
              </a:rPr>
              <a:t>Virtualização de aplicativos</a:t>
            </a:r>
          </a:p>
          <a:p>
            <a:pPr marL="568300" indent="-222291" algn="l" defTabSz="914400">
              <a:buClr>
                <a:srgbClr val="652D89"/>
              </a:buClr>
              <a:buFont typeface="Wingdings"/>
              <a:buChar char="§"/>
            </a:pPr>
            <a:r>
              <a:rPr lang="pt-BR" sz="1700" b="0" i="0" dirty="0" smtClean="0">
                <a:solidFill>
                  <a:srgbClr val="652D89"/>
                </a:solidFill>
                <a:latin typeface="Arial"/>
                <a:ea typeface="+mn-ea"/>
                <a:cs typeface="+mn-cs"/>
              </a:rPr>
              <a:t>Infraestrutura Virtual de Desktop (VDI)</a:t>
            </a:r>
          </a:p>
          <a:p>
            <a:pPr marL="568300" indent="-222291" algn="l" defTabSz="914400">
              <a:buClr>
                <a:srgbClr val="652D89"/>
              </a:buClr>
              <a:buFont typeface="Wingdings"/>
              <a:buChar char="§"/>
            </a:pPr>
            <a:r>
              <a:rPr lang="pt-BR" sz="1700" b="0" i="0" dirty="0" smtClean="0">
                <a:solidFill>
                  <a:srgbClr val="652D89"/>
                </a:solidFill>
                <a:latin typeface="Arial"/>
                <a:ea typeface="+mn-ea"/>
                <a:cs typeface="+mn-cs"/>
              </a:rPr>
              <a:t>Transmissão de desktop</a:t>
            </a:r>
          </a:p>
          <a:p>
            <a:pPr algn="ctr" defTabSz="914400">
              <a:buNone/>
            </a:pPr>
            <a:endParaRPr lang="pt-BR" sz="1400" dirty="0" smtClean="0">
              <a:solidFill>
                <a:srgbClr val="652D89"/>
              </a:solidFill>
            </a:endParaRPr>
          </a:p>
          <a:p>
            <a:pPr algn="ctr" defTabSz="914400">
              <a:buNone/>
            </a:pPr>
            <a:r>
              <a:rPr lang="pt-BR" sz="1400" b="0" i="1" dirty="0" smtClean="0">
                <a:solidFill>
                  <a:srgbClr val="652D89"/>
                </a:solidFill>
                <a:latin typeface="Arial"/>
                <a:ea typeface="+mn-ea"/>
                <a:cs typeface="+mn-cs"/>
              </a:rPr>
              <a:t>Criado com base na plataforma de virtualização de data center de crescimento mais rápido do mercado</a:t>
            </a:r>
          </a:p>
          <a:p>
            <a:pPr algn="l" defTabSz="914400">
              <a:buNone/>
            </a:pPr>
            <a:endParaRPr lang="pt-BR" sz="1400" dirty="0"/>
          </a:p>
        </p:txBody>
      </p:sp>
      <p:sp>
        <p:nvSpPr>
          <p:cNvPr id="2" name="Title 1"/>
          <p:cNvSpPr>
            <a:spLocks noGrp="1"/>
          </p:cNvSpPr>
          <p:nvPr>
            <p:ph type="title"/>
          </p:nvPr>
        </p:nvSpPr>
        <p:spPr/>
        <p:txBody>
          <a:bodyPr/>
          <a:lstStyle/>
          <a:p>
            <a:pPr algn="l" defTabSz="914400">
              <a:lnSpc>
                <a:spcPct val="80000"/>
              </a:lnSpc>
              <a:spcBef>
                <a:spcPct val="0"/>
              </a:spcBef>
              <a:buNone/>
            </a:pPr>
            <a:r>
              <a:rPr lang="pt-BR" sz="3200" b="0" i="0" spc="0" baseline="0" dirty="0" smtClean="0">
                <a:solidFill>
                  <a:srgbClr val="2B348E"/>
                </a:solidFill>
                <a:latin typeface="Arial"/>
                <a:ea typeface="+mj-ea"/>
                <a:cs typeface="+mj-cs"/>
              </a:rPr>
              <a:t>O VXI é mais do que virtualização de desktops</a:t>
            </a:r>
            <a:endParaRPr lang="pt-BR" dirty="0"/>
          </a:p>
        </p:txBody>
      </p:sp>
      <p:sp>
        <p:nvSpPr>
          <p:cNvPr id="17" name="TextBox 16"/>
          <p:cNvSpPr txBox="1"/>
          <p:nvPr/>
        </p:nvSpPr>
        <p:spPr>
          <a:xfrm>
            <a:off x="3673516" y="1352066"/>
            <a:ext cx="1840568" cy="523220"/>
          </a:xfrm>
          <a:prstGeom prst="rect">
            <a:avLst/>
          </a:prstGeom>
          <a:noFill/>
        </p:spPr>
        <p:txBody>
          <a:bodyPr wrap="none" rtlCol="0">
            <a:spAutoFit/>
          </a:bodyPr>
          <a:lstStyle/>
          <a:p>
            <a:pPr algn="l" defTabSz="914400">
              <a:buNone/>
            </a:pPr>
            <a:r>
              <a:rPr lang="en-US" sz="2800" b="1" i="0">
                <a:solidFill>
                  <a:srgbClr val="652D89"/>
                </a:solidFill>
                <a:latin typeface="Arial"/>
                <a:ea typeface="+mn-ea"/>
                <a:cs typeface="+mn-cs"/>
              </a:rPr>
              <a:t>Cisco VXI</a:t>
            </a:r>
            <a:endParaRPr lang="en-US" sz="2800" b="1" dirty="0">
              <a:solidFill>
                <a:schemeClr val="accent6"/>
              </a:solidFill>
            </a:endParaRPr>
          </a:p>
        </p:txBody>
      </p:sp>
      <p:sp>
        <p:nvSpPr>
          <p:cNvPr id="25" name="TextBox 24"/>
          <p:cNvSpPr txBox="1"/>
          <p:nvPr/>
        </p:nvSpPr>
        <p:spPr>
          <a:xfrm>
            <a:off x="180276" y="2044374"/>
            <a:ext cx="3488607" cy="584775"/>
          </a:xfrm>
          <a:prstGeom prst="rect">
            <a:avLst/>
          </a:prstGeom>
          <a:noFill/>
        </p:spPr>
        <p:txBody>
          <a:bodyPr wrap="square" rtlCol="0">
            <a:spAutoFit/>
          </a:bodyPr>
          <a:lstStyle/>
          <a:p>
            <a:pPr algn="ctr" defTabSz="914400">
              <a:buNone/>
            </a:pPr>
            <a:r>
              <a:rPr lang="pt-BR" sz="1600" b="0" i="0" dirty="0" smtClean="0">
                <a:solidFill>
                  <a:srgbClr val="652D89"/>
                </a:solidFill>
                <a:latin typeface="Arial"/>
                <a:ea typeface="+mn-ea"/>
                <a:cs typeface="+mn-cs"/>
              </a:rPr>
              <a:t>O VXI proporciona a plataforma de </a:t>
            </a:r>
            <a:r>
              <a:rPr lang="pt-BR" sz="1600" b="1" i="0" dirty="0" smtClean="0">
                <a:solidFill>
                  <a:srgbClr val="652D89"/>
                </a:solidFill>
                <a:latin typeface="Arial"/>
                <a:ea typeface="+mn-ea"/>
                <a:cs typeface="+mn-cs"/>
              </a:rPr>
              <a:t>virtualização de desktops </a:t>
            </a:r>
            <a:r>
              <a:rPr lang="pt-BR" sz="1600" b="0" i="0" dirty="0" smtClean="0">
                <a:solidFill>
                  <a:srgbClr val="652D89"/>
                </a:solidFill>
                <a:latin typeface="Arial"/>
                <a:ea typeface="+mn-ea"/>
                <a:cs typeface="+mn-cs"/>
              </a:rPr>
              <a:t>▼</a:t>
            </a:r>
            <a:endParaRPr lang="pt-BR" sz="1600" dirty="0">
              <a:solidFill>
                <a:schemeClr val="accent6"/>
              </a:solidFill>
            </a:endParaRPr>
          </a:p>
        </p:txBody>
      </p:sp>
      <p:sp>
        <p:nvSpPr>
          <p:cNvPr id="26" name="TextBox 25"/>
          <p:cNvSpPr txBox="1"/>
          <p:nvPr/>
        </p:nvSpPr>
        <p:spPr>
          <a:xfrm>
            <a:off x="5236029" y="2044374"/>
            <a:ext cx="3657600" cy="584775"/>
          </a:xfrm>
          <a:prstGeom prst="rect">
            <a:avLst/>
          </a:prstGeom>
          <a:noFill/>
        </p:spPr>
        <p:txBody>
          <a:bodyPr wrap="square" rtlCol="0">
            <a:spAutoFit/>
          </a:bodyPr>
          <a:lstStyle/>
          <a:p>
            <a:pPr algn="ctr" defTabSz="914400">
              <a:buNone/>
            </a:pPr>
            <a:r>
              <a:rPr lang="pt-BR" sz="1600" b="0" i="0" dirty="0" smtClean="0">
                <a:solidFill>
                  <a:srgbClr val="652D89"/>
                </a:solidFill>
                <a:latin typeface="Arial"/>
                <a:ea typeface="+mn-ea"/>
                <a:cs typeface="+mn-cs"/>
              </a:rPr>
              <a:t>E oferece a solução</a:t>
            </a:r>
            <a:br>
              <a:rPr lang="pt-BR" sz="1600" b="0" i="0" dirty="0" smtClean="0">
                <a:solidFill>
                  <a:srgbClr val="652D89"/>
                </a:solidFill>
                <a:latin typeface="Arial"/>
                <a:ea typeface="+mn-ea"/>
                <a:cs typeface="+mn-cs"/>
              </a:rPr>
            </a:br>
            <a:r>
              <a:rPr lang="pt-BR" sz="1600" b="0" i="0" dirty="0" smtClean="0">
                <a:solidFill>
                  <a:srgbClr val="652D89"/>
                </a:solidFill>
                <a:latin typeface="Arial"/>
                <a:ea typeface="+mn-ea"/>
                <a:cs typeface="+mn-cs"/>
              </a:rPr>
              <a:t>▼ para </a:t>
            </a:r>
            <a:r>
              <a:rPr lang="pt-BR" sz="1600" b="1" i="0" dirty="0" smtClean="0">
                <a:solidFill>
                  <a:srgbClr val="652D89"/>
                </a:solidFill>
                <a:latin typeface="Arial"/>
                <a:ea typeface="+mn-ea"/>
                <a:cs typeface="+mn-cs"/>
              </a:rPr>
              <a:t>espaços de trabalho virtuais  </a:t>
            </a:r>
            <a:endParaRPr lang="pt-BR" sz="1600" b="1" dirty="0">
              <a:solidFill>
                <a:schemeClr val="accent6"/>
              </a:solidFill>
            </a:endParaRPr>
          </a:p>
        </p:txBody>
      </p:sp>
    </p:spTree>
    <p:extLst>
      <p:ext uri="{BB962C8B-B14F-4D97-AF65-F5344CB8AC3E}">
        <p14:creationId xmlns="" xmlns:p14="http://schemas.microsoft.com/office/powerpoint/2010/main" val="2585437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10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 Same Side Corner Rectangle 19"/>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9" name="Rounded Rectangle 28"/>
          <p:cNvSpPr/>
          <p:nvPr/>
        </p:nvSpPr>
        <p:spPr>
          <a:xfrm>
            <a:off x="4100589" y="1472572"/>
            <a:ext cx="4608789" cy="4986159"/>
          </a:xfrm>
          <a:prstGeom prst="roundRect">
            <a:avLst>
              <a:gd name="adj" fmla="val 5970"/>
            </a:avLst>
          </a:prstGeom>
          <a:noFill/>
          <a:ln w="12700">
            <a:solidFill>
              <a:srgbClr val="F68B1F"/>
            </a:solidFill>
            <a:prstDash val="sysDash"/>
          </a:ln>
          <a:effectLst>
            <a:outerShdw blurRad="76200" dist="50800" dir="5400000" algn="ctr" rotWithShape="0">
              <a:srgbClr val="000000">
                <a:alpha val="27000"/>
              </a:srgbClr>
            </a:outerShdw>
          </a:effectLst>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a:xfrm>
            <a:off x="229702" y="409125"/>
            <a:ext cx="8588861" cy="838200"/>
          </a:xfrm>
        </p:spPr>
        <p:txBody>
          <a:bodyPr>
            <a:noAutofit/>
          </a:bodyPr>
          <a:lstStyle/>
          <a:p>
            <a:pPr algn="l" defTabSz="914400">
              <a:lnSpc>
                <a:spcPct val="100000"/>
              </a:lnSpc>
              <a:spcBef>
                <a:spcPct val="0"/>
              </a:spcBef>
              <a:buNone/>
            </a:pPr>
            <a:r>
              <a:rPr lang="pt-BR" sz="3200" b="0" i="0" spc="0" baseline="0" dirty="0" smtClean="0">
                <a:solidFill>
                  <a:srgbClr val="1E1F81"/>
                </a:solidFill>
                <a:latin typeface="Arial"/>
                <a:ea typeface="+mj-ea"/>
                <a:cs typeface="+mj-cs"/>
              </a:rPr>
              <a:t>Experiência perfeita</a:t>
            </a:r>
            <a:br>
              <a:rPr lang="pt-BR" sz="3200" b="0" i="0" spc="0" baseline="0" dirty="0" smtClean="0">
                <a:solidFill>
                  <a:srgbClr val="1E1F81"/>
                </a:solidFill>
                <a:latin typeface="Arial"/>
                <a:ea typeface="+mj-ea"/>
                <a:cs typeface="+mj-cs"/>
              </a:rPr>
            </a:br>
            <a:r>
              <a:rPr lang="pt-BR" sz="2000" b="0" i="0" spc="0" baseline="0" dirty="0" smtClean="0">
                <a:solidFill>
                  <a:srgbClr val="1E1F81"/>
                </a:solidFill>
                <a:latin typeface="Arial"/>
                <a:ea typeface="+mj-ea"/>
                <a:cs typeface="+mj-cs"/>
              </a:rPr>
              <a:t>Qualquer aplicativo, qualquer dado, qualquer dispositivo, qualquer mídia… em qualquer lugar</a:t>
            </a:r>
            <a:r>
              <a:rPr lang="pt-BR" sz="2000" b="0" i="0" spc="0" baseline="0" dirty="0" smtClean="0">
                <a:solidFill>
                  <a:srgbClr val="FFFFFF"/>
                </a:solidFill>
                <a:latin typeface="Arial"/>
                <a:ea typeface="+mj-ea"/>
                <a:cs typeface="+mj-cs"/>
              </a:rPr>
              <a:t>!</a:t>
            </a:r>
            <a:endParaRPr lang="pt-BR" sz="2400" dirty="0">
              <a:solidFill>
                <a:schemeClr val="bg1"/>
              </a:solidFill>
            </a:endParaRPr>
          </a:p>
        </p:txBody>
      </p:sp>
      <p:pic>
        <p:nvPicPr>
          <p:cNvPr id="9" name="Picture 8" descr="Post PC Bottom Row.png"/>
          <p:cNvPicPr>
            <a:picLocks noChangeAspect="1"/>
          </p:cNvPicPr>
          <p:nvPr/>
        </p:nvPicPr>
        <p:blipFill>
          <a:blip r:embed="rId3" cstate="print"/>
          <a:srcRect b="9348"/>
          <a:stretch>
            <a:fillRect/>
          </a:stretch>
        </p:blipFill>
        <p:spPr>
          <a:xfrm>
            <a:off x="4209774" y="5387262"/>
            <a:ext cx="4353140" cy="804380"/>
          </a:xfrm>
          <a:prstGeom prst="rect">
            <a:avLst/>
          </a:prstGeom>
          <a:effectLst>
            <a:outerShdw blurRad="50800" dist="38100" dir="5400000" algn="t" rotWithShape="0">
              <a:prstClr val="black">
                <a:alpha val="40000"/>
              </a:prstClr>
            </a:outerShdw>
          </a:effectLst>
        </p:spPr>
      </p:pic>
      <p:grpSp>
        <p:nvGrpSpPr>
          <p:cNvPr id="3" name="Group 27"/>
          <p:cNvGrpSpPr/>
          <p:nvPr/>
        </p:nvGrpSpPr>
        <p:grpSpPr>
          <a:xfrm>
            <a:off x="1053362" y="1472572"/>
            <a:ext cx="4013748" cy="4844975"/>
            <a:chOff x="-2116297" y="980135"/>
            <a:chExt cx="4013748" cy="4844975"/>
          </a:xfrm>
        </p:grpSpPr>
        <p:sp>
          <p:nvSpPr>
            <p:cNvPr id="27" name="Right Arrow 26"/>
            <p:cNvSpPr/>
            <p:nvPr/>
          </p:nvSpPr>
          <p:spPr>
            <a:xfrm rot="1904499" flipV="1">
              <a:off x="-565790" y="2056350"/>
              <a:ext cx="2326760" cy="355934"/>
            </a:xfrm>
            <a:prstGeom prst="rightArrow">
              <a:avLst>
                <a:gd name="adj1" fmla="val 50000"/>
                <a:gd name="adj2" fmla="val 53769"/>
              </a:avLst>
            </a:prstGeom>
            <a:gradFill flip="none" rotWithShape="1">
              <a:gsLst>
                <a:gs pos="0">
                  <a:srgbClr val="0096D6">
                    <a:alpha val="0"/>
                  </a:srgbClr>
                </a:gs>
                <a:gs pos="100000">
                  <a:srgbClr val="0096D6">
                    <a:tint val="15000"/>
                    <a:satMod val="350000"/>
                  </a:srgbClr>
                </a:gs>
              </a:gsLst>
              <a:lin ang="0" scaled="1"/>
              <a:tileRect/>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96D6"/>
                </a:solidFill>
                <a:effectLst/>
                <a:uLnTx/>
                <a:uFillTx/>
                <a:latin typeface="Arial"/>
                <a:ea typeface="+mn-ea"/>
                <a:cs typeface="+mn-cs"/>
              </a:endParaRPr>
            </a:p>
          </p:txBody>
        </p:sp>
        <p:sp>
          <p:nvSpPr>
            <p:cNvPr id="25" name="Right Arrow 24"/>
            <p:cNvSpPr/>
            <p:nvPr/>
          </p:nvSpPr>
          <p:spPr>
            <a:xfrm rot="19695501">
              <a:off x="-429309" y="4567338"/>
              <a:ext cx="2326760" cy="355934"/>
            </a:xfrm>
            <a:prstGeom prst="rightArrow">
              <a:avLst>
                <a:gd name="adj1" fmla="val 50000"/>
                <a:gd name="adj2" fmla="val 53769"/>
              </a:avLst>
            </a:prstGeom>
            <a:gradFill flip="none" rotWithShape="1">
              <a:gsLst>
                <a:gs pos="0">
                  <a:srgbClr val="0096D6">
                    <a:alpha val="0"/>
                  </a:srgbClr>
                </a:gs>
                <a:gs pos="100000">
                  <a:srgbClr val="0096D6">
                    <a:tint val="15000"/>
                    <a:satMod val="350000"/>
                  </a:srgbClr>
                </a:gs>
              </a:gsLst>
              <a:lin ang="0" scaled="1"/>
              <a:tileRect/>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96D6"/>
                </a:solidFill>
                <a:effectLst/>
                <a:uLnTx/>
                <a:uFillTx/>
                <a:latin typeface="Arial"/>
                <a:ea typeface="+mn-ea"/>
                <a:cs typeface="+mn-cs"/>
              </a:endParaRPr>
            </a:p>
          </p:txBody>
        </p:sp>
        <p:sp>
          <p:nvSpPr>
            <p:cNvPr id="81" name="Right Arrow 80"/>
            <p:cNvSpPr/>
            <p:nvPr/>
          </p:nvSpPr>
          <p:spPr>
            <a:xfrm>
              <a:off x="-842954" y="3343153"/>
              <a:ext cx="2326760" cy="355934"/>
            </a:xfrm>
            <a:prstGeom prst="rightArrow">
              <a:avLst>
                <a:gd name="adj1" fmla="val 50000"/>
                <a:gd name="adj2" fmla="val 53769"/>
              </a:avLst>
            </a:prstGeom>
            <a:gradFill flip="none" rotWithShape="1">
              <a:gsLst>
                <a:gs pos="0">
                  <a:srgbClr val="0096D6">
                    <a:alpha val="0"/>
                  </a:srgbClr>
                </a:gs>
                <a:gs pos="100000">
                  <a:srgbClr val="0096D6">
                    <a:tint val="15000"/>
                    <a:satMod val="350000"/>
                  </a:srgbClr>
                </a:gs>
              </a:gsLst>
              <a:lin ang="0" scaled="1"/>
              <a:tileRect/>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96D6"/>
                </a:solidFill>
                <a:effectLst/>
                <a:uLnTx/>
                <a:uFillTx/>
                <a:latin typeface="Arial"/>
                <a:ea typeface="+mn-ea"/>
                <a:cs typeface="+mn-cs"/>
              </a:endParaRPr>
            </a:p>
          </p:txBody>
        </p:sp>
        <p:grpSp>
          <p:nvGrpSpPr>
            <p:cNvPr id="4" name="Group 84"/>
            <p:cNvGrpSpPr/>
            <p:nvPr/>
          </p:nvGrpSpPr>
          <p:grpSpPr>
            <a:xfrm>
              <a:off x="-1824622" y="980135"/>
              <a:ext cx="1873270" cy="1610633"/>
              <a:chOff x="1834977" y="1199046"/>
              <a:chExt cx="1873270" cy="1610633"/>
            </a:xfrm>
          </p:grpSpPr>
          <p:sp>
            <p:nvSpPr>
              <p:cNvPr id="67" name="TextBox 66"/>
              <p:cNvSpPr txBox="1"/>
              <p:nvPr/>
            </p:nvSpPr>
            <p:spPr>
              <a:xfrm>
                <a:off x="1834977" y="1199046"/>
                <a:ext cx="1873270" cy="369332"/>
              </a:xfrm>
              <a:prstGeom prst="rect">
                <a:avLst/>
              </a:prstGeom>
              <a:noFill/>
            </p:spPr>
            <p:txBody>
              <a:bodyPr wrap="none" rtlCol="0" anchor="ctr" anchorCtr="0">
                <a:spAutoFit/>
              </a:bodyPr>
              <a:lstStyle/>
              <a:p>
                <a:pPr algn="ctr" defTabSz="914400">
                  <a:buNone/>
                </a:pPr>
                <a:r>
                  <a:rPr lang="pt-BR" sz="1800" b="1" i="0" dirty="0" smtClean="0">
                    <a:solidFill>
                      <a:srgbClr val="652D89"/>
                    </a:solidFill>
                    <a:latin typeface="Arial"/>
                    <a:ea typeface="+mn-ea"/>
                    <a:cs typeface="+mn-cs"/>
                  </a:rPr>
                  <a:t>Virtual Desktop</a:t>
                </a:r>
                <a:endParaRPr lang="pt-BR" b="1" dirty="0">
                  <a:solidFill>
                    <a:srgbClr val="652D89"/>
                  </a:solidFill>
                </a:endParaRPr>
              </a:p>
            </p:txBody>
          </p:sp>
          <p:pic>
            <p:nvPicPr>
              <p:cNvPr id="82" name="Picture 38" descr="desktop2a.png"/>
              <p:cNvPicPr>
                <a:picLocks noChangeAspect="1"/>
              </p:cNvPicPr>
              <p:nvPr/>
            </p:nvPicPr>
            <p:blipFill>
              <a:blip r:embed="rId4" cstate="print"/>
              <a:srcRect/>
              <a:stretch>
                <a:fillRect/>
              </a:stretch>
            </p:blipFill>
            <p:spPr bwMode="auto">
              <a:xfrm>
                <a:off x="1865081" y="1642427"/>
                <a:ext cx="1753923" cy="1167252"/>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75" name="TextBox 74"/>
            <p:cNvSpPr txBox="1"/>
            <p:nvPr/>
          </p:nvSpPr>
          <p:spPr>
            <a:xfrm>
              <a:off x="-1897987" y="2696365"/>
              <a:ext cx="577914" cy="369332"/>
            </a:xfrm>
            <a:prstGeom prst="rect">
              <a:avLst/>
            </a:prstGeom>
            <a:noFill/>
          </p:spPr>
          <p:txBody>
            <a:bodyPr wrap="none" rtlCol="0" anchor="ctr" anchorCtr="0">
              <a:spAutoFit/>
            </a:bodyPr>
            <a:lstStyle/>
            <a:p>
              <a:pPr algn="ctr" defTabSz="914400">
                <a:buNone/>
              </a:pPr>
              <a:r>
                <a:rPr lang="pt-BR" sz="1800" b="1" i="0" dirty="0" smtClean="0">
                  <a:solidFill>
                    <a:srgbClr val="652D89"/>
                  </a:solidFill>
                  <a:latin typeface="Arial"/>
                  <a:ea typeface="+mn-ea"/>
                  <a:cs typeface="+mn-cs"/>
                </a:rPr>
                <a:t>Voz</a:t>
              </a:r>
              <a:endParaRPr lang="pt-BR" b="1" dirty="0">
                <a:solidFill>
                  <a:srgbClr val="652D89"/>
                </a:solidFill>
              </a:endParaRPr>
            </a:p>
          </p:txBody>
        </p:sp>
        <p:grpSp>
          <p:nvGrpSpPr>
            <p:cNvPr id="5" name="Group 83"/>
            <p:cNvGrpSpPr/>
            <p:nvPr/>
          </p:nvGrpSpPr>
          <p:grpSpPr>
            <a:xfrm>
              <a:off x="-2116297" y="4329700"/>
              <a:ext cx="2255966" cy="1495410"/>
              <a:chOff x="1488710" y="4548611"/>
              <a:chExt cx="2255966" cy="1495410"/>
            </a:xfrm>
            <a:effectLst/>
          </p:grpSpPr>
          <p:pic>
            <p:nvPicPr>
              <p:cNvPr id="13" name="Picture 12"/>
              <p:cNvPicPr>
                <a:picLocks noChangeAspect="1"/>
              </p:cNvPicPr>
              <p:nvPr/>
            </p:nvPicPr>
            <p:blipFill>
              <a:blip r:embed="rId5" cstate="print"/>
              <a:srcRect l="8336" r="12744"/>
              <a:stretch>
                <a:fillRect/>
              </a:stretch>
            </p:blipFill>
            <p:spPr>
              <a:xfrm>
                <a:off x="1488710" y="4905372"/>
                <a:ext cx="2255966" cy="1138649"/>
              </a:xfrm>
              <a:prstGeom prst="rect">
                <a:avLst/>
              </a:prstGeom>
              <a:ln>
                <a:noFill/>
              </a:ln>
              <a:effectLst>
                <a:outerShdw blurRad="50800" dist="38100" dir="8100000" algn="tr" rotWithShape="0">
                  <a:prstClr val="black">
                    <a:alpha val="40000"/>
                  </a:prstClr>
                </a:outerShdw>
              </a:effectLst>
            </p:spPr>
          </p:pic>
          <p:sp>
            <p:nvSpPr>
              <p:cNvPr id="14" name="TextBox 13"/>
              <p:cNvSpPr txBox="1"/>
              <p:nvPr/>
            </p:nvSpPr>
            <p:spPr bwMode="auto">
              <a:xfrm>
                <a:off x="2181637" y="4548611"/>
                <a:ext cx="825867" cy="369332"/>
              </a:xfrm>
              <a:prstGeom prst="rect">
                <a:avLst/>
              </a:prstGeom>
              <a:noFill/>
            </p:spPr>
            <p:txBody>
              <a:bodyPr wrap="none">
                <a:spAutoFit/>
              </a:bodyPr>
              <a:lstStyle/>
              <a:p>
                <a:pPr algn="l" defTabSz="914400">
                  <a:buNone/>
                </a:pPr>
                <a:r>
                  <a:rPr lang="pt-BR" sz="1800" b="1" i="0" dirty="0" smtClean="0">
                    <a:solidFill>
                      <a:srgbClr val="652D89"/>
                    </a:solidFill>
                    <a:latin typeface="Arial"/>
                    <a:ea typeface="+mn-ea"/>
                    <a:cs typeface="+mn-cs"/>
                  </a:rPr>
                  <a:t>Vídeo</a:t>
                </a:r>
                <a:endParaRPr lang="pt-BR" b="1" dirty="0">
                  <a:solidFill>
                    <a:srgbClr val="652D89"/>
                  </a:solidFill>
                  <a:latin typeface="+mn-lt"/>
                  <a:ea typeface="+mn-ea"/>
                  <a:cs typeface="+mn-cs"/>
                </a:endParaRPr>
              </a:p>
            </p:txBody>
          </p:sp>
        </p:grpSp>
      </p:grpSp>
      <p:sp>
        <p:nvSpPr>
          <p:cNvPr id="26" name="Rounded Rectangle 25"/>
          <p:cNvSpPr/>
          <p:nvPr/>
        </p:nvSpPr>
        <p:spPr>
          <a:xfrm flipV="1">
            <a:off x="4667999" y="1783163"/>
            <a:ext cx="3609785" cy="415991"/>
          </a:xfrm>
          <a:prstGeom prst="roundRect">
            <a:avLst>
              <a:gd name="adj" fmla="val 50000"/>
            </a:avLst>
          </a:prstGeom>
          <a:gradFill>
            <a:gsLst>
              <a:gs pos="0">
                <a:srgbClr val="EB3A23"/>
              </a:gs>
              <a:gs pos="100000">
                <a:srgbClr val="F68B1F"/>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75000"/>
              </a:lnSpc>
              <a:spcBef>
                <a:spcPct val="0"/>
              </a:spcBef>
              <a:spcAft>
                <a:spcPct val="0"/>
              </a:spcAft>
            </a:pPr>
            <a:endParaRPr lang="en-US" dirty="0" smtClean="0">
              <a:latin typeface="+mj-lt"/>
            </a:endParaRPr>
          </a:p>
        </p:txBody>
      </p:sp>
      <p:sp>
        <p:nvSpPr>
          <p:cNvPr id="30" name="TextBox 29"/>
          <p:cNvSpPr txBox="1"/>
          <p:nvPr/>
        </p:nvSpPr>
        <p:spPr>
          <a:xfrm>
            <a:off x="4630695" y="1810772"/>
            <a:ext cx="3685624" cy="369332"/>
          </a:xfrm>
          <a:prstGeom prst="rect">
            <a:avLst/>
          </a:prstGeom>
          <a:noFill/>
        </p:spPr>
        <p:txBody>
          <a:bodyPr wrap="none" rtlCol="0" anchor="ctr" anchorCtr="0">
            <a:spAutoFit/>
          </a:bodyPr>
          <a:lstStyle/>
          <a:p>
            <a:pPr algn="ctr" defTabSz="914400">
              <a:buNone/>
            </a:pPr>
            <a:r>
              <a:rPr lang="pt-BR" sz="1800" b="1" i="0" dirty="0" smtClean="0">
                <a:solidFill>
                  <a:srgbClr val="FFFFFF"/>
                </a:solidFill>
                <a:effectLst>
                  <a:outerShdw blurRad="38100" dist="38100" dir="2700000" algn="tl">
                    <a:srgbClr val="000000">
                      <a:alpha val="43137"/>
                    </a:srgbClr>
                  </a:outerShdw>
                </a:effectLst>
                <a:latin typeface="Arial"/>
                <a:ea typeface="+mn-ea"/>
                <a:cs typeface="+mn-cs"/>
              </a:rPr>
              <a:t>Novo espaço de trabalho virtual</a:t>
            </a:r>
            <a:endParaRPr lang="pt-BR" b="1" dirty="0">
              <a:solidFill>
                <a:srgbClr val="FFFFFF"/>
              </a:solidFill>
              <a:effectLst>
                <a:outerShdw blurRad="38100" dist="38100" dir="2700000" algn="tl">
                  <a:srgbClr val="000000">
                    <a:alpha val="43137"/>
                  </a:srgbClr>
                </a:outerShdw>
              </a:effectLst>
            </a:endParaRPr>
          </a:p>
        </p:txBody>
      </p:sp>
      <p:pic>
        <p:nvPicPr>
          <p:cNvPr id="31" name="Picture 30" descr="Quebec_Beauty_Comp.jpg"/>
          <p:cNvPicPr>
            <a:picLocks noChangeAspect="1"/>
          </p:cNvPicPr>
          <p:nvPr/>
        </p:nvPicPr>
        <p:blipFill>
          <a:blip r:embed="rId6" cstate="print"/>
          <a:stretch>
            <a:fillRect/>
          </a:stretch>
        </p:blipFill>
        <p:spPr>
          <a:xfrm>
            <a:off x="4895125" y="2588908"/>
            <a:ext cx="3210923" cy="2406408"/>
          </a:xfrm>
          <a:prstGeom prst="rect">
            <a:avLst/>
          </a:prstGeom>
          <a:ln>
            <a:noFill/>
          </a:ln>
          <a:effectLst>
            <a:softEdge rad="112500"/>
          </a:effectLst>
        </p:spPr>
      </p:pic>
      <p:pic>
        <p:nvPicPr>
          <p:cNvPr id="21" name="Picture 20" descr="phone.png"/>
          <p:cNvPicPr>
            <a:picLocks noChangeAspect="1"/>
          </p:cNvPicPr>
          <p:nvPr/>
        </p:nvPicPr>
        <p:blipFill>
          <a:blip r:embed="rId7" cstate="print"/>
          <a:stretch>
            <a:fillRect/>
          </a:stretch>
        </p:blipFill>
        <p:spPr>
          <a:xfrm>
            <a:off x="493200" y="3463200"/>
            <a:ext cx="1833695" cy="1359092"/>
          </a:xfrm>
          <a:prstGeom prst="rect">
            <a:avLst/>
          </a:prstGeom>
          <a:ln>
            <a:noFill/>
          </a:ln>
          <a:effectLst>
            <a:outerShdw blurRad="50800" dist="38100" dir="8100000" algn="tr" rotWithShape="0">
              <a:prstClr val="black">
                <a:alpha val="40000"/>
              </a:prstClr>
            </a:outerShdw>
          </a:effectLst>
        </p:spPr>
      </p:pic>
    </p:spTree>
    <p:extLst>
      <p:ext uri="{BB962C8B-B14F-4D97-AF65-F5344CB8AC3E}">
        <p14:creationId xmlns="" xmlns:p14="http://schemas.microsoft.com/office/powerpoint/2010/main" val="416614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10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719012" y="1829114"/>
            <a:ext cx="3762319" cy="3240600"/>
          </a:xfrm>
          <a:prstGeom prst="round2SameRect">
            <a:avLst>
              <a:gd name="adj1" fmla="val 4045"/>
              <a:gd name="adj2" fmla="val 0"/>
            </a:avLst>
          </a:prstGeom>
          <a:gradFill flip="none" rotWithShape="1">
            <a:gsLst>
              <a:gs pos="100000">
                <a:schemeClr val="bg1"/>
              </a:gs>
              <a:gs pos="0">
                <a:srgbClr val="E4E4E4"/>
              </a:gs>
              <a:gs pos="39000">
                <a:schemeClr val="bg1">
                  <a:lumMod val="95000"/>
                </a:schemeClr>
              </a:gs>
              <a:gs pos="73000">
                <a:schemeClr val="bg1"/>
              </a:gs>
            </a:gsLst>
            <a:lin ang="8100000" scaled="1"/>
            <a:tileRect/>
          </a:gradFill>
          <a:ln>
            <a:noFill/>
          </a:ln>
          <a:effectLst>
            <a:innerShdw blurRad="114300">
              <a:prstClr val="black"/>
            </a:innerShdw>
          </a:effectLst>
          <a:scene3d>
            <a:camera prst="orthographicFront"/>
            <a:lightRig rig="threePt" dir="t">
              <a:rot lat="0" lon="0" rev="21594000"/>
            </a:lightRig>
          </a:scene3d>
          <a:sp3d>
            <a:bevel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ound Same Side Corner Rectangle 11"/>
          <p:cNvSpPr/>
          <p:nvPr/>
        </p:nvSpPr>
        <p:spPr>
          <a:xfrm>
            <a:off x="4640902" y="1829114"/>
            <a:ext cx="3762319" cy="3240600"/>
          </a:xfrm>
          <a:prstGeom prst="round2SameRect">
            <a:avLst>
              <a:gd name="adj1" fmla="val 4045"/>
              <a:gd name="adj2" fmla="val 0"/>
            </a:avLst>
          </a:prstGeom>
          <a:gradFill flip="none" rotWithShape="1">
            <a:gsLst>
              <a:gs pos="100000">
                <a:schemeClr val="bg1"/>
              </a:gs>
              <a:gs pos="0">
                <a:srgbClr val="E4E4E4"/>
              </a:gs>
              <a:gs pos="39000">
                <a:schemeClr val="bg1">
                  <a:lumMod val="95000"/>
                </a:schemeClr>
              </a:gs>
              <a:gs pos="73000">
                <a:schemeClr val="bg1"/>
              </a:gs>
            </a:gsLst>
            <a:lin ang="8100000" scaled="1"/>
            <a:tileRect/>
          </a:gradFill>
          <a:ln>
            <a:noFill/>
          </a:ln>
          <a:effectLst>
            <a:innerShdw blurRad="114300">
              <a:prstClr val="black"/>
            </a:innerShdw>
          </a:effectLst>
          <a:scene3d>
            <a:camera prst="orthographicFront"/>
            <a:lightRig rig="threePt" dir="t">
              <a:rot lat="0" lon="0" rev="21594000"/>
            </a:lightRig>
          </a:scene3d>
          <a:sp3d>
            <a:bevel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p:cNvSpPr/>
          <p:nvPr/>
        </p:nvSpPr>
        <p:spPr>
          <a:xfrm>
            <a:off x="0" y="2737159"/>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p:txBody>
          <a:bodyPr/>
          <a:lstStyle/>
          <a:p>
            <a:pPr algn="l" defTabSz="914400">
              <a:lnSpc>
                <a:spcPct val="80000"/>
              </a:lnSpc>
              <a:spcBef>
                <a:spcPct val="0"/>
              </a:spcBef>
              <a:buNone/>
            </a:pPr>
            <a:r>
              <a:rPr lang="pt-BR" sz="3200" b="0" i="0" spc="0" baseline="0" dirty="0" smtClean="0">
                <a:solidFill>
                  <a:srgbClr val="2B348E"/>
                </a:solidFill>
                <a:latin typeface="Arial"/>
                <a:ea typeface="+mj-ea"/>
                <a:cs typeface="+mj-cs"/>
              </a:rPr>
              <a:t>O Cisco VXI é o motor do novo espaço de trabalho virtual</a:t>
            </a:r>
            <a:endParaRPr lang="pt-BR" sz="4000" dirty="0"/>
          </a:p>
        </p:txBody>
      </p:sp>
      <p:sp>
        <p:nvSpPr>
          <p:cNvPr id="22" name="TextBox 21"/>
          <p:cNvSpPr txBox="1"/>
          <p:nvPr/>
        </p:nvSpPr>
        <p:spPr>
          <a:xfrm>
            <a:off x="6105120" y="1886081"/>
            <a:ext cx="1144865" cy="461665"/>
          </a:xfrm>
          <a:prstGeom prst="rect">
            <a:avLst/>
          </a:prstGeom>
          <a:noFill/>
        </p:spPr>
        <p:txBody>
          <a:bodyPr wrap="none" rtlCol="0">
            <a:spAutoFit/>
          </a:bodyPr>
          <a:lstStyle/>
          <a:p>
            <a:pPr algn="l" defTabSz="914400">
              <a:buNone/>
            </a:pPr>
            <a:r>
              <a:rPr lang="pt-BR" sz="2400" b="0" i="0" kern="1200" dirty="0" smtClean="0">
                <a:solidFill>
                  <a:srgbClr val="FFFFFF">
                    <a:lumMod val="50000"/>
                  </a:srgbClr>
                </a:solidFill>
                <a:latin typeface="Arial"/>
                <a:ea typeface="+mn-ea"/>
                <a:cs typeface="+mn-cs"/>
              </a:rPr>
              <a:t>Depois</a:t>
            </a:r>
            <a:endParaRPr lang="pt-BR" sz="2400" b="0" i="0" kern="1200" dirty="0">
              <a:solidFill>
                <a:srgbClr val="FFFFFF">
                  <a:lumMod val="50000"/>
                </a:srgbClr>
              </a:solidFill>
              <a:latin typeface="Arial"/>
              <a:ea typeface="+mn-ea"/>
              <a:cs typeface="+mn-cs"/>
            </a:endParaRPr>
          </a:p>
        </p:txBody>
      </p:sp>
      <p:pic>
        <p:nvPicPr>
          <p:cNvPr id="23" name="Picture 22" descr="Screen shot 2011-09-29 at 11,17.26 PM.png"/>
          <p:cNvPicPr>
            <a:picLocks noChangeAspect="1"/>
          </p:cNvPicPr>
          <p:nvPr/>
        </p:nvPicPr>
        <p:blipFill>
          <a:blip r:embed="rId3" cstate="print"/>
          <a:srcRect l="2106" t="2368"/>
          <a:stretch>
            <a:fillRect/>
          </a:stretch>
        </p:blipFill>
        <p:spPr>
          <a:xfrm>
            <a:off x="4870142" y="2425822"/>
            <a:ext cx="3303838" cy="2562859"/>
          </a:xfrm>
          <a:prstGeom prst="rect">
            <a:avLst/>
          </a:prstGeom>
          <a:ln w="38100">
            <a:gradFill>
              <a:gsLst>
                <a:gs pos="0">
                  <a:srgbClr val="3852A3"/>
                </a:gs>
                <a:gs pos="100000">
                  <a:srgbClr val="331645"/>
                </a:gs>
              </a:gsLst>
              <a:lin ang="2400000" scaled="0"/>
            </a:gradFill>
          </a:ln>
          <a:effectLst/>
        </p:spPr>
      </p:pic>
      <p:sp>
        <p:nvSpPr>
          <p:cNvPr id="21" name="TextBox 20"/>
          <p:cNvSpPr txBox="1"/>
          <p:nvPr/>
        </p:nvSpPr>
        <p:spPr>
          <a:xfrm>
            <a:off x="2054188" y="1886081"/>
            <a:ext cx="971741" cy="461665"/>
          </a:xfrm>
          <a:prstGeom prst="rect">
            <a:avLst/>
          </a:prstGeom>
          <a:noFill/>
        </p:spPr>
        <p:txBody>
          <a:bodyPr wrap="none" rtlCol="0">
            <a:spAutoFit/>
          </a:bodyPr>
          <a:lstStyle/>
          <a:p>
            <a:pPr algn="l" defTabSz="914400">
              <a:buNone/>
            </a:pPr>
            <a:r>
              <a:rPr lang="pt-BR" sz="2400" b="0" i="0" kern="1200" dirty="0" smtClean="0">
                <a:solidFill>
                  <a:srgbClr val="FFFFFF">
                    <a:lumMod val="50000"/>
                  </a:srgbClr>
                </a:solidFill>
                <a:latin typeface="Arial"/>
                <a:ea typeface="+mn-ea"/>
                <a:cs typeface="+mn-cs"/>
              </a:rPr>
              <a:t>Antes</a:t>
            </a:r>
            <a:endParaRPr lang="pt-BR" sz="2400" b="0" i="0" kern="1200" dirty="0">
              <a:solidFill>
                <a:srgbClr val="FFFFFF">
                  <a:lumMod val="50000"/>
                </a:srgbClr>
              </a:solidFill>
              <a:latin typeface="Arial"/>
              <a:ea typeface="+mn-ea"/>
              <a:cs typeface="+mn-cs"/>
            </a:endParaRPr>
          </a:p>
        </p:txBody>
      </p:sp>
      <p:pic>
        <p:nvPicPr>
          <p:cNvPr id="24" name="Picture 23" descr="Screen shot 2011-09-29 at 11,15.58 PM.png"/>
          <p:cNvPicPr>
            <a:picLocks noChangeAspect="1"/>
          </p:cNvPicPr>
          <p:nvPr/>
        </p:nvPicPr>
        <p:blipFill>
          <a:blip r:embed="rId4" cstate="print"/>
          <a:stretch>
            <a:fillRect/>
          </a:stretch>
        </p:blipFill>
        <p:spPr>
          <a:xfrm>
            <a:off x="920170" y="2417196"/>
            <a:ext cx="3360002" cy="2562859"/>
          </a:xfrm>
          <a:prstGeom prst="rect">
            <a:avLst/>
          </a:prstGeom>
          <a:ln w="38100">
            <a:gradFill>
              <a:gsLst>
                <a:gs pos="0">
                  <a:srgbClr val="3852A3"/>
                </a:gs>
                <a:gs pos="100000">
                  <a:srgbClr val="331645"/>
                </a:gs>
              </a:gsLst>
              <a:lin ang="2400000" scaled="0"/>
            </a:gradFill>
          </a:ln>
          <a:effectLst/>
        </p:spPr>
      </p:pic>
      <p:grpSp>
        <p:nvGrpSpPr>
          <p:cNvPr id="5" name="Group 8"/>
          <p:cNvGrpSpPr/>
          <p:nvPr/>
        </p:nvGrpSpPr>
        <p:grpSpPr>
          <a:xfrm>
            <a:off x="1028711" y="5351804"/>
            <a:ext cx="7050410" cy="488731"/>
            <a:chOff x="1040286" y="4958260"/>
            <a:chExt cx="7050410" cy="488731"/>
          </a:xfrm>
        </p:grpSpPr>
        <p:sp>
          <p:nvSpPr>
            <p:cNvPr id="15" name="Rounded Rectangle 14"/>
            <p:cNvSpPr/>
            <p:nvPr/>
          </p:nvSpPr>
          <p:spPr>
            <a:xfrm rot="10800000" flipV="1">
              <a:off x="1040286" y="4958260"/>
              <a:ext cx="7050410" cy="488731"/>
            </a:xfrm>
            <a:prstGeom prst="roundRect">
              <a:avLst>
                <a:gd name="adj" fmla="val 50000"/>
              </a:avLst>
            </a:prstGeom>
            <a:gradFill>
              <a:gsLst>
                <a:gs pos="0">
                  <a:srgbClr val="3852A3"/>
                </a:gs>
                <a:gs pos="100000">
                  <a:srgbClr val="331645"/>
                </a:gs>
              </a:gsLst>
              <a:lin ang="2400000" scaled="0"/>
            </a:gradFill>
            <a:ln w="38100">
              <a:gradFill>
                <a:gsLst>
                  <a:gs pos="0">
                    <a:srgbClr val="3852A3"/>
                  </a:gs>
                  <a:gs pos="100000">
                    <a:srgbClr val="331645"/>
                  </a:gs>
                </a:gsLst>
                <a:lin ang="2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lnSpc>
                  <a:spcPct val="75000"/>
                </a:lnSpc>
                <a:spcBef>
                  <a:spcPct val="0"/>
                </a:spcBef>
                <a:spcAft>
                  <a:spcPct val="0"/>
                </a:spcAft>
              </a:pPr>
              <a:endParaRPr lang="en-US" sz="2400" b="1" kern="1200" dirty="0">
                <a:solidFill>
                  <a:srgbClr val="FFFFFF"/>
                </a:solidFill>
                <a:effectLst>
                  <a:outerShdw blurRad="38100" dist="38100" dir="2700000" algn="tl">
                    <a:srgbClr val="000000">
                      <a:alpha val="43137"/>
                    </a:srgbClr>
                  </a:outerShdw>
                </a:effectLst>
                <a:latin typeface="Arial"/>
                <a:ea typeface="+mn-ea"/>
                <a:cs typeface="+mn-cs"/>
              </a:endParaRPr>
            </a:p>
          </p:txBody>
        </p:sp>
        <p:sp>
          <p:nvSpPr>
            <p:cNvPr id="8" name="TextBox 7"/>
            <p:cNvSpPr txBox="1"/>
            <p:nvPr/>
          </p:nvSpPr>
          <p:spPr>
            <a:xfrm>
              <a:off x="1421606" y="5043324"/>
              <a:ext cx="6393097" cy="370101"/>
            </a:xfrm>
            <a:prstGeom prst="rect">
              <a:avLst/>
            </a:prstGeom>
            <a:noFill/>
          </p:spPr>
          <p:txBody>
            <a:bodyPr wrap="square" rtlCol="0">
              <a:spAutoFit/>
            </a:bodyPr>
            <a:lstStyle/>
            <a:p>
              <a:pPr algn="ctr" defTabSz="914400">
                <a:lnSpc>
                  <a:spcPct val="75000"/>
                </a:lnSpc>
                <a:spcBef>
                  <a:spcPct val="0"/>
                </a:spcBef>
                <a:spcAft>
                  <a:spcPct val="0"/>
                </a:spcAft>
                <a:buNone/>
              </a:pPr>
              <a:r>
                <a:rPr lang="pt-BR" sz="2400" b="1" i="0" kern="1200" dirty="0" smtClean="0">
                  <a:solidFill>
                    <a:srgbClr val="FFFFFF"/>
                  </a:solidFill>
                  <a:effectLst>
                    <a:outerShdw blurRad="38100" dist="38100" dir="2700000" algn="tl">
                      <a:srgbClr val="000000">
                        <a:alpha val="43137"/>
                      </a:srgbClr>
                    </a:outerShdw>
                  </a:effectLst>
                  <a:latin typeface="Arial"/>
                  <a:ea typeface="+mn-ea"/>
                  <a:cs typeface="+mn-cs"/>
                </a:rPr>
                <a:t>Uma experiência de usuário perfeita</a:t>
              </a:r>
              <a:endParaRPr lang="pt-BR" sz="2400" b="1" i="0" kern="1200" dirty="0">
                <a:solidFill>
                  <a:srgbClr val="FFFFFF"/>
                </a:solidFill>
                <a:effectLst>
                  <a:outerShdw blurRad="38100" dist="38100" dir="2700000" algn="tl">
                    <a:srgbClr val="000000">
                      <a:alpha val="43137"/>
                    </a:srgbClr>
                  </a:outerShdw>
                </a:effectLst>
                <a:latin typeface="Arial"/>
                <a:ea typeface="+mn-ea"/>
                <a:cs typeface="+mn-cs"/>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22"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ound Same Side Corner Rectangle 61"/>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4" name="Content Placeholder 5"/>
          <p:cNvSpPr txBox="1">
            <a:spLocks/>
          </p:cNvSpPr>
          <p:nvPr/>
        </p:nvSpPr>
        <p:spPr>
          <a:xfrm>
            <a:off x="6038823" y="1456652"/>
            <a:ext cx="3026150" cy="3936462"/>
          </a:xfrm>
          <a:prstGeom prst="rect">
            <a:avLst/>
          </a:prstGeom>
        </p:spPr>
        <p:txBody>
          <a:bodyPr wrap="square">
            <a:spAutoFit/>
          </a:bodyPr>
          <a:lstStyle/>
          <a:p>
            <a:pPr algn="l" defTabSz="914400">
              <a:lnSpc>
                <a:spcPct val="90000"/>
              </a:lnSpc>
              <a:spcBef>
                <a:spcPts val="1200"/>
              </a:spcBef>
              <a:buNone/>
            </a:pPr>
            <a:r>
              <a:rPr lang="en-US" sz="1800" b="1" i="0">
                <a:solidFill>
                  <a:srgbClr val="000000"/>
                </a:solidFill>
                <a:latin typeface="Arial"/>
                <a:ea typeface="+mn-ea"/>
                <a:cs typeface="+mn-cs"/>
              </a:rPr>
              <a:t>Experiência de usuário perfeita</a:t>
            </a:r>
          </a:p>
          <a:p>
            <a:pPr marL="292059" lvl="1" indent="-292059" algn="l" defTabSz="914400">
              <a:lnSpc>
                <a:spcPct val="90000"/>
              </a:lnSpc>
              <a:spcBef>
                <a:spcPts val="1200"/>
              </a:spcBef>
              <a:buClr>
                <a:srgbClr val="652D89"/>
              </a:buClr>
              <a:buFont typeface="Arial"/>
              <a:buChar char="•"/>
            </a:pPr>
            <a:r>
              <a:rPr lang="fr-BE" sz="1600" b="0" i="0">
                <a:solidFill>
                  <a:srgbClr val="000000"/>
                </a:solidFill>
                <a:latin typeface="Arial"/>
                <a:ea typeface="+mn-ea"/>
                <a:cs typeface="+mn-cs"/>
              </a:rPr>
              <a:t>Encaminhamento de voz e vídeo de ponto a ponto</a:t>
            </a:r>
          </a:p>
          <a:p>
            <a:pPr marL="114300" indent="-114300" algn="l" defTabSz="914400">
              <a:lnSpc>
                <a:spcPct val="90000"/>
              </a:lnSpc>
              <a:spcBef>
                <a:spcPts val="1200"/>
              </a:spcBef>
              <a:buNone/>
            </a:pPr>
            <a:r>
              <a:rPr lang="en-US" sz="1800" b="1" i="0">
                <a:solidFill>
                  <a:srgbClr val="000000"/>
                </a:solidFill>
                <a:latin typeface="Arial"/>
                <a:ea typeface="+mn-ea"/>
                <a:cs typeface="+mn-cs"/>
              </a:rPr>
              <a:t>Recursos otimizados</a:t>
            </a:r>
          </a:p>
          <a:p>
            <a:pPr marL="228600" lvl="1" indent="-228600" algn="l" defTabSz="914400">
              <a:lnSpc>
                <a:spcPct val="90000"/>
              </a:lnSpc>
              <a:spcBef>
                <a:spcPts val="1200"/>
              </a:spcBef>
              <a:buClr>
                <a:srgbClr val="652D89"/>
              </a:buClr>
              <a:buFont typeface="Arial"/>
              <a:buChar char="•"/>
            </a:pPr>
            <a:r>
              <a:rPr lang="fr-BE" sz="1600" b="0" i="0">
                <a:solidFill>
                  <a:srgbClr val="000000"/>
                </a:solidFill>
                <a:latin typeface="Arial"/>
                <a:ea typeface="+mn-ea"/>
                <a:cs typeface="+mn-cs"/>
              </a:rPr>
              <a:t>Redução de largura de banda de megabytes para kilobytes</a:t>
            </a:r>
          </a:p>
          <a:p>
            <a:pPr marL="228600" lvl="1" indent="-228600" algn="l" defTabSz="914400">
              <a:lnSpc>
                <a:spcPct val="90000"/>
              </a:lnSpc>
              <a:spcBef>
                <a:spcPts val="1200"/>
              </a:spcBef>
              <a:buClr>
                <a:srgbClr val="652D89"/>
              </a:buClr>
              <a:buFont typeface="Arial"/>
              <a:buChar char="•"/>
            </a:pPr>
            <a:r>
              <a:rPr lang="fr-BE" sz="1600" b="0" i="0">
                <a:solidFill>
                  <a:srgbClr val="000000"/>
                </a:solidFill>
                <a:latin typeface="Arial"/>
                <a:ea typeface="+mn-ea"/>
                <a:cs typeface="+mn-cs"/>
              </a:rPr>
              <a:t>Processamento reduzido no data center</a:t>
            </a:r>
          </a:p>
          <a:p>
            <a:pPr algn="l" defTabSz="914400">
              <a:lnSpc>
                <a:spcPct val="90000"/>
              </a:lnSpc>
              <a:spcBef>
                <a:spcPts val="1200"/>
              </a:spcBef>
              <a:buNone/>
            </a:pPr>
            <a:r>
              <a:rPr lang="en-US" sz="1800" b="1" i="0">
                <a:solidFill>
                  <a:srgbClr val="000000"/>
                </a:solidFill>
                <a:latin typeface="Arial"/>
                <a:ea typeface="+mn-ea"/>
                <a:cs typeface="+mn-cs"/>
              </a:rPr>
              <a:t>Voz e vídeo de nível empresarial com base no</a:t>
            </a:r>
            <a:br>
              <a:rPr lang="en-US" sz="1800" b="1" i="0">
                <a:solidFill>
                  <a:srgbClr val="000000"/>
                </a:solidFill>
                <a:latin typeface="Arial"/>
                <a:ea typeface="+mn-ea"/>
                <a:cs typeface="+mn-cs"/>
              </a:rPr>
            </a:br>
            <a:r>
              <a:rPr lang="en-US" sz="1800" b="1" i="0">
                <a:solidFill>
                  <a:srgbClr val="000000"/>
                </a:solidFill>
                <a:latin typeface="Arial"/>
                <a:ea typeface="+mn-ea"/>
                <a:cs typeface="+mn-cs"/>
              </a:rPr>
              <a:t>Cisco Unified Communications</a:t>
            </a:r>
          </a:p>
        </p:txBody>
      </p:sp>
      <p:sp>
        <p:nvSpPr>
          <p:cNvPr id="46" name="Rectangle 45"/>
          <p:cNvSpPr/>
          <p:nvPr/>
        </p:nvSpPr>
        <p:spPr>
          <a:xfrm>
            <a:off x="346399" y="1629793"/>
            <a:ext cx="5577122" cy="4648200"/>
          </a:xfrm>
          <a:prstGeom prst="rect">
            <a:avLst/>
          </a:prstGeom>
          <a:solidFill>
            <a:schemeClr val="bg1">
              <a:lumMod val="50000"/>
              <a:alpha val="22000"/>
            </a:schemeClr>
          </a:solidFill>
          <a:ln w="19050">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defRPr/>
            </a:pPr>
            <a:endParaRPr lang="en-US">
              <a:solidFill>
                <a:srgbClr val="FFFFFF"/>
              </a:solidFill>
            </a:endParaRPr>
          </a:p>
        </p:txBody>
      </p:sp>
      <p:sp>
        <p:nvSpPr>
          <p:cNvPr id="60" name="Freeform 19"/>
          <p:cNvSpPr>
            <a:spLocks/>
          </p:cNvSpPr>
          <p:nvPr/>
        </p:nvSpPr>
        <p:spPr bwMode="auto">
          <a:xfrm>
            <a:off x="2085186" y="2959459"/>
            <a:ext cx="2245012" cy="1302513"/>
          </a:xfrm>
          <a:custGeom>
            <a:avLst/>
            <a:gdLst>
              <a:gd name="T0" fmla="*/ 877 w 1097"/>
              <a:gd name="T1" fmla="*/ 661 h 661"/>
              <a:gd name="T2" fmla="*/ 1097 w 1097"/>
              <a:gd name="T3" fmla="*/ 465 h 661"/>
              <a:gd name="T4" fmla="*/ 921 w 1097"/>
              <a:gd name="T5" fmla="*/ 285 h 661"/>
              <a:gd name="T6" fmla="*/ 651 w 1097"/>
              <a:gd name="T7" fmla="*/ 0 h 661"/>
              <a:gd name="T8" fmla="*/ 409 w 1097"/>
              <a:gd name="T9" fmla="*/ 139 h 661"/>
              <a:gd name="T10" fmla="*/ 321 w 1097"/>
              <a:gd name="T11" fmla="*/ 106 h 661"/>
              <a:gd name="T12" fmla="*/ 185 w 1097"/>
              <a:gd name="T13" fmla="*/ 233 h 661"/>
              <a:gd name="T14" fmla="*/ 188 w 1097"/>
              <a:gd name="T15" fmla="*/ 259 h 661"/>
              <a:gd name="T16" fmla="*/ 0 w 1097"/>
              <a:gd name="T17" fmla="*/ 465 h 661"/>
              <a:gd name="T18" fmla="*/ 220 w 1097"/>
              <a:gd name="T19" fmla="*/ 661 h 661"/>
              <a:gd name="T20" fmla="*/ 877 w 1097"/>
              <a:gd name="T21"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7" h="661">
                <a:moveTo>
                  <a:pt x="877" y="661"/>
                </a:moveTo>
                <a:cubicBezTo>
                  <a:pt x="999" y="661"/>
                  <a:pt x="1097" y="586"/>
                  <a:pt x="1097" y="465"/>
                </a:cubicBezTo>
                <a:cubicBezTo>
                  <a:pt x="1097" y="358"/>
                  <a:pt x="1042" y="289"/>
                  <a:pt x="921" y="285"/>
                </a:cubicBezTo>
                <a:cubicBezTo>
                  <a:pt x="921" y="135"/>
                  <a:pt x="801" y="0"/>
                  <a:pt x="651" y="0"/>
                </a:cubicBezTo>
                <a:cubicBezTo>
                  <a:pt x="545" y="0"/>
                  <a:pt x="453" y="49"/>
                  <a:pt x="409" y="139"/>
                </a:cubicBezTo>
                <a:cubicBezTo>
                  <a:pt x="385" y="118"/>
                  <a:pt x="354" y="106"/>
                  <a:pt x="321" y="106"/>
                </a:cubicBezTo>
                <a:cubicBezTo>
                  <a:pt x="246" y="106"/>
                  <a:pt x="185" y="159"/>
                  <a:pt x="185" y="233"/>
                </a:cubicBezTo>
                <a:cubicBezTo>
                  <a:pt x="185" y="242"/>
                  <a:pt x="186" y="251"/>
                  <a:pt x="188" y="259"/>
                </a:cubicBezTo>
                <a:cubicBezTo>
                  <a:pt x="82" y="275"/>
                  <a:pt x="0" y="354"/>
                  <a:pt x="0" y="465"/>
                </a:cubicBezTo>
                <a:cubicBezTo>
                  <a:pt x="0" y="586"/>
                  <a:pt x="99" y="661"/>
                  <a:pt x="220" y="661"/>
                </a:cubicBezTo>
                <a:lnTo>
                  <a:pt x="877" y="661"/>
                </a:lnTo>
                <a:close/>
              </a:path>
            </a:pathLst>
          </a:custGeom>
          <a:gradFill flip="none" rotWithShape="1">
            <a:gsLst>
              <a:gs pos="100000">
                <a:srgbClr val="CFCFCF">
                  <a:lumMod val="79000"/>
                  <a:lumOff val="21000"/>
                </a:srgbClr>
              </a:gs>
              <a:gs pos="0">
                <a:srgbClr val="E6E6E6">
                  <a:shade val="100000"/>
                  <a:satMod val="115000"/>
                  <a:lumMod val="0"/>
                  <a:lumOff val="100000"/>
                </a:srgbClr>
              </a:gs>
            </a:gsLst>
            <a:path path="circle">
              <a:fillToRect l="50000" t="50000" r="50000" b="50000"/>
            </a:path>
            <a:tileRect/>
          </a:gradFill>
          <a:ln w="38100">
            <a:gradFill>
              <a:gsLst>
                <a:gs pos="0">
                  <a:schemeClr val="bg1">
                    <a:lumMod val="88000"/>
                  </a:schemeClr>
                </a:gs>
                <a:gs pos="100000">
                  <a:schemeClr val="bg1">
                    <a:lumMod val="69000"/>
                  </a:schemeClr>
                </a:gs>
              </a:gsLst>
              <a:lin ang="5400000" scaled="0"/>
            </a:gradFill>
            <a:miter lim="800000"/>
          </a:ln>
        </p:spPr>
        <p:txBody>
          <a:bodyPr vert="horz" wrap="square" lIns="91440" tIns="182880" rIns="91440" bIns="0" numCol="1" anchor="ctr" anchorCtr="0" compatLnSpc="1">
            <a:prstTxWarp prst="textNoShape">
              <a:avLst/>
            </a:prstTxWarp>
          </a:bodyPr>
          <a:lstStyle/>
          <a:p>
            <a:pPr algn="ctr"/>
            <a:endParaRPr lang="en-US" sz="1600" b="1" dirty="0">
              <a:solidFill>
                <a:srgbClr val="525252"/>
              </a:solidFill>
            </a:endParaRPr>
          </a:p>
        </p:txBody>
      </p:sp>
      <p:grpSp>
        <p:nvGrpSpPr>
          <p:cNvPr id="2" name="Group 46"/>
          <p:cNvGrpSpPr/>
          <p:nvPr/>
        </p:nvGrpSpPr>
        <p:grpSpPr>
          <a:xfrm>
            <a:off x="4330198" y="4984194"/>
            <a:ext cx="1201877" cy="1020907"/>
            <a:chOff x="3869315" y="2150486"/>
            <a:chExt cx="969962" cy="823912"/>
          </a:xfrm>
          <a:effectLst/>
        </p:grpSpPr>
        <p:pic>
          <p:nvPicPr>
            <p:cNvPr id="50" name="Picture 129" descr="laptop_cutout"/>
            <p:cNvPicPr>
              <a:picLocks noChangeAspect="1" noChangeArrowheads="1"/>
            </p:cNvPicPr>
            <p:nvPr/>
          </p:nvPicPr>
          <p:blipFill>
            <a:blip r:embed="rId3" cstate="screen"/>
            <a:srcRect/>
            <a:stretch>
              <a:fillRect/>
            </a:stretch>
          </p:blipFill>
          <p:spPr bwMode="auto">
            <a:xfrm>
              <a:off x="3869315" y="2150486"/>
              <a:ext cx="969962" cy="823912"/>
            </a:xfrm>
            <a:prstGeom prst="rect">
              <a:avLst/>
            </a:prstGeom>
            <a:noFill/>
          </p:spPr>
        </p:pic>
        <p:grpSp>
          <p:nvGrpSpPr>
            <p:cNvPr id="3" name="Group 10"/>
            <p:cNvGrpSpPr/>
            <p:nvPr/>
          </p:nvGrpSpPr>
          <p:grpSpPr>
            <a:xfrm>
              <a:off x="4007311" y="2187751"/>
              <a:ext cx="695657" cy="441149"/>
              <a:chOff x="6782188" y="4647518"/>
              <a:chExt cx="2048054" cy="1473882"/>
            </a:xfrm>
          </p:grpSpPr>
          <p:pic>
            <p:nvPicPr>
              <p:cNvPr id="52" name="Picture 51" descr="converj_vdi.png"/>
              <p:cNvPicPr>
                <a:picLocks noChangeAspect="1"/>
              </p:cNvPicPr>
              <p:nvPr/>
            </p:nvPicPr>
            <p:blipFill>
              <a:blip r:embed="rId4" cstate="screen"/>
              <a:srcRect/>
              <a:stretch>
                <a:fillRect/>
              </a:stretch>
            </p:blipFill>
            <p:spPr bwMode="auto">
              <a:xfrm>
                <a:off x="6847785" y="4701867"/>
                <a:ext cx="1982457" cy="1405567"/>
              </a:xfrm>
              <a:prstGeom prst="rect">
                <a:avLst/>
              </a:prstGeom>
              <a:noFill/>
              <a:ln>
                <a:noFill/>
              </a:ln>
            </p:spPr>
          </p:pic>
          <p:pic>
            <p:nvPicPr>
              <p:cNvPr id="54" name="Picture 3" descr="HUB_Rich.png"/>
              <p:cNvPicPr>
                <a:picLocks noChangeAspect="1"/>
              </p:cNvPicPr>
              <p:nvPr/>
            </p:nvPicPr>
            <p:blipFill>
              <a:blip r:embed="rId5" cstate="screen"/>
              <a:srcRect/>
              <a:stretch>
                <a:fillRect/>
              </a:stretch>
            </p:blipFill>
            <p:spPr bwMode="auto">
              <a:xfrm>
                <a:off x="6782188" y="4647518"/>
                <a:ext cx="739387" cy="1473882"/>
              </a:xfrm>
              <a:prstGeom prst="rect">
                <a:avLst/>
              </a:prstGeom>
              <a:noFill/>
              <a:ln>
                <a:noFill/>
              </a:ln>
            </p:spPr>
          </p:pic>
        </p:grpSp>
      </p:grpSp>
      <p:sp>
        <p:nvSpPr>
          <p:cNvPr id="56" name="Rectangle 55"/>
          <p:cNvSpPr/>
          <p:nvPr/>
        </p:nvSpPr>
        <p:spPr>
          <a:xfrm>
            <a:off x="334524" y="1617093"/>
            <a:ext cx="1645920" cy="4681538"/>
          </a:xfrm>
          <a:prstGeom prst="rect">
            <a:avLst/>
          </a:prstGeom>
          <a:solidFill>
            <a:schemeClr val="accent6">
              <a:lumMod val="75000"/>
            </a:schemeClr>
          </a:solidFill>
          <a:ln>
            <a:noFill/>
          </a:ln>
          <a:effectLst>
            <a:outerShdw blurRad="127000" dist="889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srgbClr val="FFFFFF"/>
              </a:solidFill>
              <a:latin typeface="Arial"/>
              <a:ea typeface="+mn-ea"/>
              <a:cs typeface="+mn-cs"/>
            </a:endParaRPr>
          </a:p>
        </p:txBody>
      </p:sp>
      <p:pic>
        <p:nvPicPr>
          <p:cNvPr id="57" name="Picture 2"/>
          <p:cNvPicPr>
            <a:picLocks noChangeAspect="1" noChangeArrowheads="1"/>
          </p:cNvPicPr>
          <p:nvPr/>
        </p:nvPicPr>
        <p:blipFill>
          <a:blip r:embed="rId6" cstate="screen">
            <a:extLst>
              <a:ext uri="{28A0092B-C50C-407E-A947-70E740481C1C}">
                <a14:useLocalDpi xmlns="" xmlns:a14="http://schemas.microsoft.com/office/drawing/2010/main" val="0"/>
              </a:ext>
            </a:extLst>
          </a:blip>
          <a:srcRect/>
          <a:stretch>
            <a:fillRect/>
          </a:stretch>
        </p:blipFill>
        <p:spPr bwMode="auto">
          <a:xfrm>
            <a:off x="602511" y="2087662"/>
            <a:ext cx="1133696" cy="913235"/>
          </a:xfrm>
          <a:prstGeom prst="rect">
            <a:avLst/>
          </a:prstGeom>
          <a:noFill/>
          <a:ln>
            <a:noFill/>
          </a:ln>
          <a:effectLst>
            <a:outerShdw blurRad="88900" dist="635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8" name="Rectangle 57"/>
          <p:cNvSpPr/>
          <p:nvPr/>
        </p:nvSpPr>
        <p:spPr>
          <a:xfrm>
            <a:off x="483381" y="1885991"/>
            <a:ext cx="1371957" cy="161583"/>
          </a:xfrm>
          <a:prstGeom prst="rect">
            <a:avLst/>
          </a:prstGeom>
        </p:spPr>
        <p:txBody>
          <a:bodyPr wrap="square" lIns="0" tIns="0" rIns="0" bIns="0" anchor="ctr" anchorCtr="1">
            <a:spAutoFit/>
          </a:bodyPr>
          <a:lstStyle/>
          <a:p>
            <a:pPr algn="ctr" defTabSz="914400">
              <a:spcBef>
                <a:spcPct val="0"/>
              </a:spcBef>
              <a:spcAft>
                <a:spcPct val="0"/>
              </a:spcAft>
              <a:buNone/>
            </a:pPr>
            <a:r>
              <a:rPr lang="pt-BR" sz="1050" b="1" i="0" kern="1200" smtClean="0">
                <a:solidFill>
                  <a:srgbClr val="FFFFFF"/>
                </a:solidFill>
                <a:latin typeface="Arial"/>
                <a:ea typeface="+mn-ea"/>
                <a:cs typeface="Arial"/>
              </a:rPr>
              <a:t>Usuário 1 do VM </a:t>
            </a:r>
            <a:endParaRPr lang="pt-BR" sz="1050" b="1" kern="1200">
              <a:solidFill>
                <a:srgbClr val="FFFFFF"/>
              </a:solidFill>
              <a:latin typeface="Arial"/>
              <a:ea typeface="+mn-ea"/>
              <a:cs typeface="Arial" charset="0"/>
            </a:endParaRPr>
          </a:p>
        </p:txBody>
      </p:sp>
      <p:pic>
        <p:nvPicPr>
          <p:cNvPr id="59" name="Picture 2"/>
          <p:cNvPicPr>
            <a:picLocks noChangeAspect="1" noChangeArrowheads="1"/>
          </p:cNvPicPr>
          <p:nvPr/>
        </p:nvPicPr>
        <p:blipFill>
          <a:blip r:embed="rId6" cstate="screen">
            <a:extLst>
              <a:ext uri="{28A0092B-C50C-407E-A947-70E740481C1C}">
                <a14:useLocalDpi xmlns="" xmlns:a14="http://schemas.microsoft.com/office/drawing/2010/main" val="0"/>
              </a:ext>
            </a:extLst>
          </a:blip>
          <a:srcRect/>
          <a:stretch>
            <a:fillRect/>
          </a:stretch>
        </p:blipFill>
        <p:spPr bwMode="auto">
          <a:xfrm>
            <a:off x="602511" y="4690493"/>
            <a:ext cx="1133696" cy="913235"/>
          </a:xfrm>
          <a:prstGeom prst="rect">
            <a:avLst/>
          </a:prstGeom>
          <a:noFill/>
          <a:ln>
            <a:noFill/>
          </a:ln>
          <a:effectLst>
            <a:outerShdw blurRad="88900" dist="635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1" name="Rectangle 60"/>
          <p:cNvSpPr/>
          <p:nvPr/>
        </p:nvSpPr>
        <p:spPr>
          <a:xfrm>
            <a:off x="483381" y="5642997"/>
            <a:ext cx="1371957" cy="184666"/>
          </a:xfrm>
          <a:prstGeom prst="rect">
            <a:avLst/>
          </a:prstGeom>
        </p:spPr>
        <p:txBody>
          <a:bodyPr wrap="square" lIns="0" tIns="0" rIns="0" bIns="0" anchor="ctr" anchorCtr="1">
            <a:spAutoFit/>
          </a:bodyPr>
          <a:lstStyle/>
          <a:p>
            <a:pPr algn="ctr" defTabSz="914400">
              <a:spcBef>
                <a:spcPct val="0"/>
              </a:spcBef>
              <a:spcAft>
                <a:spcPct val="0"/>
              </a:spcAft>
              <a:buNone/>
            </a:pPr>
            <a:r>
              <a:rPr lang="pt-BR" sz="1200" b="1" i="0" kern="1200" smtClean="0">
                <a:solidFill>
                  <a:srgbClr val="FFFFFF"/>
                </a:solidFill>
                <a:latin typeface="Arial"/>
                <a:ea typeface="+mn-ea"/>
                <a:cs typeface="Arial"/>
              </a:rPr>
              <a:t>Usuário 2 do VM </a:t>
            </a:r>
            <a:endParaRPr lang="pt-BR" sz="1200" b="1" kern="1200">
              <a:solidFill>
                <a:srgbClr val="FFFFFF"/>
              </a:solidFill>
              <a:latin typeface="Arial"/>
              <a:ea typeface="+mn-ea"/>
              <a:cs typeface="Arial" charset="0"/>
            </a:endParaRPr>
          </a:p>
        </p:txBody>
      </p:sp>
      <p:sp>
        <p:nvSpPr>
          <p:cNvPr id="63" name="Rectangle 62"/>
          <p:cNvSpPr/>
          <p:nvPr/>
        </p:nvSpPr>
        <p:spPr>
          <a:xfrm>
            <a:off x="334302" y="3752612"/>
            <a:ext cx="685979" cy="153888"/>
          </a:xfrm>
          <a:prstGeom prst="rect">
            <a:avLst/>
          </a:prstGeom>
        </p:spPr>
        <p:txBody>
          <a:bodyPr wrap="square" lIns="0" tIns="0" rIns="0" bIns="0" anchor="ctr" anchorCtr="1">
            <a:spAutoFit/>
          </a:bodyPr>
          <a:lstStyle/>
          <a:p>
            <a:pPr algn="ctr" defTabSz="914400">
              <a:spcBef>
                <a:spcPct val="0"/>
              </a:spcBef>
              <a:spcAft>
                <a:spcPct val="0"/>
              </a:spcAft>
              <a:buNone/>
            </a:pPr>
            <a:r>
              <a:rPr lang="pt-BR" sz="1000" b="1" i="0" kern="1200" smtClean="0">
                <a:solidFill>
                  <a:srgbClr val="FFFFFF"/>
                </a:solidFill>
                <a:latin typeface="Arial"/>
                <a:ea typeface="+mn-ea"/>
                <a:cs typeface="Arial"/>
              </a:rPr>
              <a:t>CUCM</a:t>
            </a:r>
            <a:endParaRPr lang="pt-BR" sz="1000" b="1" kern="1200">
              <a:solidFill>
                <a:srgbClr val="FFFFFF"/>
              </a:solidFill>
              <a:latin typeface="Arial"/>
              <a:ea typeface="+mn-ea"/>
              <a:cs typeface="Arial" charset="0"/>
            </a:endParaRPr>
          </a:p>
        </p:txBody>
      </p:sp>
      <p:sp>
        <p:nvSpPr>
          <p:cNvPr id="77" name="Rectangle 76"/>
          <p:cNvSpPr/>
          <p:nvPr/>
        </p:nvSpPr>
        <p:spPr>
          <a:xfrm>
            <a:off x="2471057" y="3446223"/>
            <a:ext cx="1632857" cy="738664"/>
          </a:xfrm>
          <a:prstGeom prst="rect">
            <a:avLst/>
          </a:prstGeom>
        </p:spPr>
        <p:txBody>
          <a:bodyPr wrap="square">
            <a:spAutoFit/>
          </a:bodyPr>
          <a:lstStyle/>
          <a:p>
            <a:pPr algn="ctr" defTabSz="914400">
              <a:spcBef>
                <a:spcPct val="0"/>
              </a:spcBef>
              <a:spcAft>
                <a:spcPct val="0"/>
              </a:spcAft>
              <a:buNone/>
            </a:pPr>
            <a:r>
              <a:rPr lang="pt-BR" sz="1400" b="1" i="0" dirty="0" smtClean="0">
                <a:solidFill>
                  <a:srgbClr val="000000"/>
                </a:solidFill>
                <a:latin typeface="Arial"/>
                <a:ea typeface="+mn-ea"/>
                <a:cs typeface="+mn-cs"/>
              </a:rPr>
              <a:t>Borderless Network sensível a virtualização</a:t>
            </a:r>
            <a:endParaRPr lang="pt-BR" sz="1400" b="1" dirty="0">
              <a:solidFill>
                <a:srgbClr val="000000"/>
              </a:solidFill>
            </a:endParaRPr>
          </a:p>
        </p:txBody>
      </p:sp>
      <p:sp>
        <p:nvSpPr>
          <p:cNvPr id="78" name="Rectangle 77"/>
          <p:cNvSpPr/>
          <p:nvPr/>
        </p:nvSpPr>
        <p:spPr>
          <a:xfrm>
            <a:off x="1939475" y="1605483"/>
            <a:ext cx="2286595" cy="424732"/>
          </a:xfrm>
          <a:prstGeom prst="rect">
            <a:avLst/>
          </a:prstGeom>
        </p:spPr>
        <p:txBody>
          <a:bodyPr wrap="square">
            <a:spAutoFit/>
          </a:bodyPr>
          <a:lstStyle/>
          <a:p>
            <a:pPr algn="ctr" defTabSz="914400">
              <a:lnSpc>
                <a:spcPct val="90000"/>
              </a:lnSpc>
              <a:spcBef>
                <a:spcPct val="0"/>
              </a:spcBef>
              <a:spcAft>
                <a:spcPct val="0"/>
              </a:spcAft>
              <a:buNone/>
            </a:pPr>
            <a:r>
              <a:rPr lang="pt-BR" sz="1200" b="1" i="0" kern="1200" smtClean="0">
                <a:solidFill>
                  <a:srgbClr val="652D89"/>
                </a:solidFill>
                <a:latin typeface="Arial"/>
                <a:ea typeface="+mn-ea"/>
                <a:cs typeface="Arial"/>
              </a:rPr>
              <a:t>Protocolo de virtualização de desktops</a:t>
            </a:r>
            <a:endParaRPr lang="pt-BR" sz="1200" b="1" kern="1200">
              <a:solidFill>
                <a:schemeClr val="accent6"/>
              </a:solidFill>
              <a:latin typeface="Arial"/>
              <a:ea typeface="+mn-ea"/>
              <a:cs typeface="Arial" charset="0"/>
            </a:endParaRPr>
          </a:p>
        </p:txBody>
      </p:sp>
      <p:sp>
        <p:nvSpPr>
          <p:cNvPr id="79" name="Rectangle 78"/>
          <p:cNvSpPr/>
          <p:nvPr/>
        </p:nvSpPr>
        <p:spPr>
          <a:xfrm>
            <a:off x="1939475" y="5383861"/>
            <a:ext cx="2286595" cy="424732"/>
          </a:xfrm>
          <a:prstGeom prst="rect">
            <a:avLst/>
          </a:prstGeom>
        </p:spPr>
        <p:txBody>
          <a:bodyPr wrap="square">
            <a:spAutoFit/>
          </a:bodyPr>
          <a:lstStyle/>
          <a:p>
            <a:pPr algn="ctr" defTabSz="914400">
              <a:lnSpc>
                <a:spcPct val="90000"/>
              </a:lnSpc>
              <a:spcBef>
                <a:spcPct val="0"/>
              </a:spcBef>
              <a:spcAft>
                <a:spcPct val="0"/>
              </a:spcAft>
              <a:buNone/>
            </a:pPr>
            <a:r>
              <a:rPr lang="pt-BR" sz="1200" b="1" i="0" kern="1200" smtClean="0">
                <a:solidFill>
                  <a:srgbClr val="652D89"/>
                </a:solidFill>
                <a:latin typeface="Arial"/>
                <a:ea typeface="+mn-ea"/>
                <a:cs typeface="Arial"/>
              </a:rPr>
              <a:t>Protocolo de virtualização de desktops</a:t>
            </a:r>
            <a:endParaRPr lang="pt-BR" sz="1200" b="1" kern="1200">
              <a:solidFill>
                <a:schemeClr val="accent6"/>
              </a:solidFill>
              <a:latin typeface="Arial"/>
              <a:ea typeface="+mn-ea"/>
              <a:cs typeface="Arial" charset="0"/>
            </a:endParaRPr>
          </a:p>
        </p:txBody>
      </p:sp>
      <p:cxnSp>
        <p:nvCxnSpPr>
          <p:cNvPr id="80" name="Straight Connector 79"/>
          <p:cNvCxnSpPr/>
          <p:nvPr/>
        </p:nvCxnSpPr>
        <p:spPr>
          <a:xfrm rot="5400000">
            <a:off x="406010" y="3733774"/>
            <a:ext cx="2827838" cy="0"/>
          </a:xfrm>
          <a:prstGeom prst="line">
            <a:avLst/>
          </a:prstGeom>
          <a:ln w="19050">
            <a:solidFill>
              <a:schemeClr val="accent3"/>
            </a:solidFill>
            <a:prstDash val="sysDot"/>
            <a:headEnd type="none" w="med" len="med"/>
            <a:tailEnd type="none" w="lg" len="lg"/>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cxnSp>
      <p:sp>
        <p:nvSpPr>
          <p:cNvPr id="81" name="Left-Right Arrow 80"/>
          <p:cNvSpPr/>
          <p:nvPr/>
        </p:nvSpPr>
        <p:spPr>
          <a:xfrm>
            <a:off x="1835347" y="4881013"/>
            <a:ext cx="2494851" cy="548640"/>
          </a:xfrm>
          <a:prstGeom prst="leftRightArrow">
            <a:avLst/>
          </a:prstGeom>
          <a:gradFill>
            <a:gsLst>
              <a:gs pos="0">
                <a:schemeClr val="tx1">
                  <a:lumMod val="50000"/>
                </a:schemeClr>
              </a:gs>
              <a:gs pos="50000">
                <a:schemeClr val="tx1">
                  <a:lumMod val="60000"/>
                  <a:lumOff val="40000"/>
                </a:schemeClr>
              </a:gs>
              <a:gs pos="100000">
                <a:schemeClr val="accent3">
                  <a:lumMod val="2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latin typeface="Arial"/>
            </a:endParaRPr>
          </a:p>
        </p:txBody>
      </p:sp>
      <p:sp>
        <p:nvSpPr>
          <p:cNvPr id="82" name="Left-Right Arrow 81"/>
          <p:cNvSpPr/>
          <p:nvPr/>
        </p:nvSpPr>
        <p:spPr>
          <a:xfrm>
            <a:off x="1835347" y="2048893"/>
            <a:ext cx="2494851" cy="546100"/>
          </a:xfrm>
          <a:prstGeom prst="leftRightArrow">
            <a:avLst/>
          </a:prstGeom>
          <a:gradFill>
            <a:gsLst>
              <a:gs pos="0">
                <a:schemeClr val="tx1">
                  <a:lumMod val="50000"/>
                </a:schemeClr>
              </a:gs>
              <a:gs pos="50000">
                <a:schemeClr val="tx1">
                  <a:lumMod val="60000"/>
                  <a:lumOff val="40000"/>
                </a:schemeClr>
              </a:gs>
              <a:gs pos="100000">
                <a:schemeClr val="accent3">
                  <a:lumMod val="2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latin typeface="Arial"/>
            </a:endParaRPr>
          </a:p>
        </p:txBody>
      </p:sp>
      <p:cxnSp>
        <p:nvCxnSpPr>
          <p:cNvPr id="83" name="Straight Arrow Connector 82"/>
          <p:cNvCxnSpPr/>
          <p:nvPr/>
        </p:nvCxnSpPr>
        <p:spPr>
          <a:xfrm rot="10800000" flipH="1">
            <a:off x="1818738" y="2319855"/>
            <a:ext cx="2494850" cy="1588"/>
          </a:xfrm>
          <a:prstGeom prst="straightConnector1">
            <a:avLst/>
          </a:prstGeom>
          <a:ln w="19050">
            <a:solidFill>
              <a:schemeClr val="accent3"/>
            </a:solidFill>
            <a:prstDash val="sysDot"/>
            <a:headEnd type="none" w="med" len="med"/>
            <a:tailEnd type="triangle" w="lg" len="lg"/>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10800000" flipH="1">
            <a:off x="1818737" y="5146899"/>
            <a:ext cx="2494850" cy="1588"/>
          </a:xfrm>
          <a:prstGeom prst="straightConnector1">
            <a:avLst/>
          </a:prstGeom>
          <a:ln w="19050">
            <a:solidFill>
              <a:schemeClr val="accent3"/>
            </a:solidFill>
            <a:prstDash val="sysDot"/>
            <a:headEnd type="none" w="med" len="med"/>
            <a:tailEnd type="triangle" w="lg" len="lg"/>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2425377" y="2152443"/>
            <a:ext cx="1314792" cy="169277"/>
          </a:xfrm>
          <a:prstGeom prst="rect">
            <a:avLst/>
          </a:prstGeom>
          <a:effectLst/>
        </p:spPr>
        <p:txBody>
          <a:bodyPr wrap="square" lIns="0" tIns="0" rIns="0" bIns="0" anchor="ctr" anchorCtr="0">
            <a:spAutoFit/>
          </a:bodyPr>
          <a:lstStyle/>
          <a:p>
            <a:pPr algn="ctr" defTabSz="914400">
              <a:spcBef>
                <a:spcPct val="0"/>
              </a:spcBef>
              <a:spcAft>
                <a:spcPct val="0"/>
              </a:spcAft>
              <a:buNone/>
            </a:pPr>
            <a:r>
              <a:rPr lang="pt-BR" sz="1050" b="1" i="0" kern="1200" smtClean="0">
                <a:solidFill>
                  <a:srgbClr val="FFE14F"/>
                </a:solidFill>
                <a:effectLst>
                  <a:outerShdw blurRad="50800" dist="38100" dir="2700000" algn="tl" rotWithShape="0">
                    <a:prstClr val="black">
                      <a:alpha val="40000"/>
                    </a:prstClr>
                  </a:outerShdw>
                </a:effectLst>
                <a:latin typeface="Arial"/>
                <a:ea typeface="+mn-ea"/>
                <a:cs typeface="Arial"/>
              </a:rPr>
              <a:t>Fluxo de</a:t>
            </a:r>
            <a:r>
              <a:rPr lang="pt-BR" sz="1100" b="1" i="0" kern="1200" smtClean="0">
                <a:solidFill>
                  <a:srgbClr val="FFE14F"/>
                </a:solidFill>
                <a:effectLst>
                  <a:outerShdw blurRad="50800" dist="38100" dir="2700000" algn="tl" rotWithShape="0">
                    <a:prstClr val="black">
                      <a:alpha val="40000"/>
                    </a:prstClr>
                  </a:outerShdw>
                </a:effectLst>
                <a:latin typeface="Arial"/>
                <a:ea typeface="+mn-ea"/>
                <a:cs typeface="Arial"/>
              </a:rPr>
              <a:t> mídia</a:t>
            </a:r>
            <a:endParaRPr lang="pt-BR" sz="1100" b="1" kern="1200">
              <a:solidFill>
                <a:srgbClr val="FFE14F"/>
              </a:solidFill>
              <a:effectLst>
                <a:outerShdw blurRad="50800" dist="38100" dir="2700000" algn="tl" rotWithShape="0">
                  <a:prstClr val="black">
                    <a:alpha val="40000"/>
                  </a:prstClr>
                </a:outerShdw>
              </a:effectLst>
              <a:latin typeface="Arial"/>
              <a:ea typeface="+mn-ea"/>
              <a:cs typeface="Arial" charset="0"/>
            </a:endParaRPr>
          </a:p>
        </p:txBody>
      </p:sp>
      <p:sp>
        <p:nvSpPr>
          <p:cNvPr id="86" name="Rectangle 85"/>
          <p:cNvSpPr/>
          <p:nvPr/>
        </p:nvSpPr>
        <p:spPr>
          <a:xfrm>
            <a:off x="2425377" y="5130494"/>
            <a:ext cx="1314792" cy="161583"/>
          </a:xfrm>
          <a:prstGeom prst="rect">
            <a:avLst/>
          </a:prstGeom>
          <a:effectLst/>
        </p:spPr>
        <p:txBody>
          <a:bodyPr wrap="square" lIns="0" tIns="0" rIns="0" bIns="0" anchor="ctr" anchorCtr="0">
            <a:spAutoFit/>
          </a:bodyPr>
          <a:lstStyle/>
          <a:p>
            <a:pPr algn="ctr" defTabSz="914400">
              <a:spcBef>
                <a:spcPct val="0"/>
              </a:spcBef>
              <a:spcAft>
                <a:spcPct val="0"/>
              </a:spcAft>
              <a:buNone/>
            </a:pPr>
            <a:r>
              <a:rPr lang="pt-BR" sz="1050" b="1" i="0" kern="1200" smtClean="0">
                <a:solidFill>
                  <a:srgbClr val="FFE14F"/>
                </a:solidFill>
                <a:effectLst>
                  <a:outerShdw blurRad="50800" dist="38100" dir="2700000" algn="tl" rotWithShape="0">
                    <a:prstClr val="black">
                      <a:alpha val="40000"/>
                    </a:prstClr>
                  </a:outerShdw>
                </a:effectLst>
                <a:latin typeface="Arial"/>
                <a:ea typeface="+mn-ea"/>
                <a:cs typeface="Arial"/>
              </a:rPr>
              <a:t>Fluxo de mídia</a:t>
            </a:r>
            <a:endParaRPr lang="pt-BR" sz="1050" b="1" kern="1200">
              <a:solidFill>
                <a:srgbClr val="FFE14F"/>
              </a:solidFill>
              <a:effectLst>
                <a:outerShdw blurRad="50800" dist="38100" dir="2700000" algn="tl" rotWithShape="0">
                  <a:prstClr val="black">
                    <a:alpha val="40000"/>
                  </a:prstClr>
                </a:outerShdw>
              </a:effectLst>
              <a:latin typeface="Arial"/>
              <a:ea typeface="+mn-ea"/>
              <a:cs typeface="Arial" charset="0"/>
            </a:endParaRPr>
          </a:p>
        </p:txBody>
      </p:sp>
      <p:sp>
        <p:nvSpPr>
          <p:cNvPr id="87" name="Rectangle 86"/>
          <p:cNvSpPr/>
          <p:nvPr/>
        </p:nvSpPr>
        <p:spPr>
          <a:xfrm>
            <a:off x="494977" y="1703532"/>
            <a:ext cx="1371957" cy="166199"/>
          </a:xfrm>
          <a:prstGeom prst="rect">
            <a:avLst/>
          </a:prstGeom>
        </p:spPr>
        <p:txBody>
          <a:bodyPr wrap="square" lIns="0" tIns="0" rIns="0" bIns="0" anchor="ctr" anchorCtr="1">
            <a:spAutoFit/>
          </a:bodyPr>
          <a:lstStyle/>
          <a:p>
            <a:pPr indent="-85771" algn="ctr" defTabSz="914400">
              <a:lnSpc>
                <a:spcPct val="90000"/>
              </a:lnSpc>
              <a:spcBef>
                <a:spcPct val="0"/>
              </a:spcBef>
              <a:spcAft>
                <a:spcPct val="0"/>
              </a:spcAft>
              <a:buNone/>
            </a:pPr>
            <a:r>
              <a:rPr lang="en-IE" sz="1200" b="1" i="0" kern="1200">
                <a:solidFill>
                  <a:srgbClr val="FFFFFF"/>
                </a:solidFill>
                <a:latin typeface="Arial"/>
                <a:ea typeface="+mn-ea"/>
                <a:cs typeface="Arial"/>
              </a:rPr>
              <a:t>Data center</a:t>
            </a:r>
            <a:endParaRPr lang="en-IE" sz="1200" b="1" kern="1200" dirty="0">
              <a:solidFill>
                <a:srgbClr val="FFFFFF"/>
              </a:solidFill>
              <a:latin typeface="Arial"/>
              <a:ea typeface="+mn-ea"/>
              <a:cs typeface="Arial" charset="0"/>
            </a:endParaRPr>
          </a:p>
        </p:txBody>
      </p:sp>
      <p:grpSp>
        <p:nvGrpSpPr>
          <p:cNvPr id="4" name="Group 63"/>
          <p:cNvGrpSpPr/>
          <p:nvPr/>
        </p:nvGrpSpPr>
        <p:grpSpPr>
          <a:xfrm>
            <a:off x="4883350" y="1723523"/>
            <a:ext cx="1031641" cy="1107583"/>
            <a:chOff x="5343401" y="2160710"/>
            <a:chExt cx="3625372" cy="4858017"/>
          </a:xfrm>
        </p:grpSpPr>
        <p:grpSp>
          <p:nvGrpSpPr>
            <p:cNvPr id="5" name="Group 26"/>
            <p:cNvGrpSpPr/>
            <p:nvPr/>
          </p:nvGrpSpPr>
          <p:grpSpPr>
            <a:xfrm>
              <a:off x="5343401" y="2160710"/>
              <a:ext cx="2847884" cy="3098639"/>
              <a:chOff x="6073584" y="2864791"/>
              <a:chExt cx="3796189" cy="3098640"/>
            </a:xfrm>
          </p:grpSpPr>
          <p:pic>
            <p:nvPicPr>
              <p:cNvPr id="92" name="Picture 91" descr="flatpanelcomputer-copy.png"/>
              <p:cNvPicPr>
                <a:picLocks noChangeAspect="1"/>
              </p:cNvPicPr>
              <p:nvPr/>
            </p:nvPicPr>
            <p:blipFill>
              <a:blip r:embed="rId7" cstate="screen"/>
              <a:stretch>
                <a:fillRect/>
              </a:stretch>
            </p:blipFill>
            <p:spPr>
              <a:xfrm>
                <a:off x="6073584" y="2864791"/>
                <a:ext cx="3796189" cy="3098640"/>
              </a:xfrm>
              <a:prstGeom prst="rect">
                <a:avLst/>
              </a:prstGeom>
            </p:spPr>
          </p:pic>
          <p:pic>
            <p:nvPicPr>
              <p:cNvPr id="93" name="Picture 92" descr="photo.jpg"/>
              <p:cNvPicPr>
                <a:picLocks noChangeAspect="1"/>
              </p:cNvPicPr>
              <p:nvPr/>
            </p:nvPicPr>
            <p:blipFill>
              <a:blip r:embed="rId8" cstate="screen"/>
              <a:srcRect/>
              <a:stretch>
                <a:fillRect/>
              </a:stretch>
            </p:blipFill>
            <p:spPr>
              <a:xfrm rot="5400000">
                <a:off x="6866244" y="2286207"/>
                <a:ext cx="2197540" cy="3556744"/>
              </a:xfrm>
              <a:prstGeom prst="rect">
                <a:avLst/>
              </a:prstGeom>
            </p:spPr>
          </p:pic>
        </p:grpSp>
        <p:pic>
          <p:nvPicPr>
            <p:cNvPr id="90" name="Picture 89" descr="wireless keyboard.png"/>
            <p:cNvPicPr>
              <a:picLocks noChangeAspect="1"/>
            </p:cNvPicPr>
            <p:nvPr/>
          </p:nvPicPr>
          <p:blipFill>
            <a:blip r:embed="rId9" cstate="screen"/>
            <a:srcRect/>
            <a:stretch>
              <a:fillRect/>
            </a:stretch>
          </p:blipFill>
          <p:spPr bwMode="auto">
            <a:xfrm rot="20652644">
              <a:off x="6341147" y="4721305"/>
              <a:ext cx="2627626" cy="2297422"/>
            </a:xfrm>
            <a:prstGeom prst="rect">
              <a:avLst/>
            </a:prstGeom>
            <a:noFill/>
            <a:ln w="9525">
              <a:noFill/>
              <a:miter lim="800000"/>
              <a:headEnd/>
              <a:tailEnd/>
            </a:ln>
            <a:effectLst>
              <a:outerShdw blurRad="63500" dist="38100" dir="5400000" algn="t" rotWithShape="0">
                <a:srgbClr val="000000">
                  <a:alpha val="39999"/>
                </a:srgbClr>
              </a:outerShdw>
            </a:effectLst>
          </p:spPr>
        </p:pic>
      </p:grpSp>
      <p:pic>
        <p:nvPicPr>
          <p:cNvPr id="94" name="Picture 2"/>
          <p:cNvPicPr>
            <a:picLocks noChangeAspect="1" noChangeArrowheads="1"/>
          </p:cNvPicPr>
          <p:nvPr/>
        </p:nvPicPr>
        <p:blipFill>
          <a:blip r:embed="rId10" cstate="screen">
            <a:extLst>
              <a:ext uri="{28A0092B-C50C-407E-A947-70E740481C1C}">
                <a14:useLocalDpi xmlns="" xmlns:a14="http://schemas.microsoft.com/office/drawing/2010/main" val="0"/>
              </a:ext>
            </a:extLst>
          </a:blip>
          <a:srcRect/>
          <a:stretch>
            <a:fillRect/>
          </a:stretch>
        </p:blipFill>
        <p:spPr bwMode="auto">
          <a:xfrm>
            <a:off x="4902310" y="1741917"/>
            <a:ext cx="760411" cy="518131"/>
          </a:xfrm>
          <a:prstGeom prst="rect">
            <a:avLst/>
          </a:prstGeom>
          <a:noFill/>
          <a:ln>
            <a:noFill/>
          </a:ln>
          <a:effectLst>
            <a:outerShdw blurRad="88900" dist="635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5" name="Picture 3" descr="C:\Documents and Settings\surmenet\Desktop\device icons\device icons\Device_XT30_3149_unknown_64.png"/>
          <p:cNvPicPr>
            <a:picLocks noChangeAspect="1" noChangeArrowheads="1"/>
          </p:cNvPicPr>
          <p:nvPr/>
        </p:nvPicPr>
        <p:blipFill>
          <a:blip r:embed="rId11" cstate="screen"/>
          <a:srcRect/>
          <a:stretch>
            <a:fillRect/>
          </a:stretch>
        </p:blipFill>
        <p:spPr bwMode="auto">
          <a:xfrm>
            <a:off x="944461" y="3498280"/>
            <a:ext cx="609600" cy="609600"/>
          </a:xfrm>
          <a:prstGeom prst="rect">
            <a:avLst/>
          </a:prstGeom>
          <a:noFill/>
          <a:effectLst>
            <a:outerShdw blurRad="63500" sx="102000" sy="102000" algn="ctr" rotWithShape="0">
              <a:prstClr val="black">
                <a:alpha val="40000"/>
              </a:prstClr>
            </a:outerShdw>
          </a:effectLst>
        </p:spPr>
      </p:pic>
      <p:sp>
        <p:nvSpPr>
          <p:cNvPr id="101" name="Rectangle 100"/>
          <p:cNvSpPr/>
          <p:nvPr/>
        </p:nvSpPr>
        <p:spPr>
          <a:xfrm>
            <a:off x="599702" y="3110965"/>
            <a:ext cx="752332" cy="323165"/>
          </a:xfrm>
          <a:prstGeom prst="rect">
            <a:avLst/>
          </a:prstGeom>
        </p:spPr>
        <p:txBody>
          <a:bodyPr wrap="square" lIns="0" tIns="0" rIns="0" bIns="0" anchor="ctr" anchorCtr="0">
            <a:spAutoFit/>
          </a:bodyPr>
          <a:lstStyle/>
          <a:p>
            <a:pPr algn="r" defTabSz="914400">
              <a:spcBef>
                <a:spcPct val="0"/>
              </a:spcBef>
              <a:spcAft>
                <a:spcPct val="0"/>
              </a:spcAft>
              <a:buNone/>
            </a:pPr>
            <a:r>
              <a:rPr lang="pt-BR" sz="1050" b="1" i="0" kern="1200" smtClean="0">
                <a:solidFill>
                  <a:srgbClr val="EE6804">
                    <a:lumMod val="60000"/>
                    <a:lumOff val="40000"/>
                  </a:srgbClr>
                </a:solidFill>
                <a:effectLst>
                  <a:outerShdw blurRad="50800" dist="38100" dir="2700000" algn="tl" rotWithShape="0">
                    <a:prstClr val="black"/>
                  </a:outerShdw>
                </a:effectLst>
                <a:latin typeface="Arial"/>
                <a:ea typeface="+mn-ea"/>
                <a:cs typeface="Arial"/>
              </a:rPr>
              <a:t>Sinalização (SIP)</a:t>
            </a:r>
            <a:endParaRPr lang="pt-BR" sz="1050" b="1" kern="1200">
              <a:solidFill>
                <a:srgbClr val="EE6804">
                  <a:lumMod val="60000"/>
                  <a:lumOff val="40000"/>
                </a:srgbClr>
              </a:solidFill>
              <a:effectLst>
                <a:outerShdw blurRad="50800" dist="38100" dir="2700000" algn="tl" rotWithShape="0">
                  <a:prstClr val="black"/>
                </a:outerShdw>
              </a:effectLst>
              <a:latin typeface="Arial"/>
              <a:ea typeface="+mn-ea"/>
              <a:cs typeface="Arial" charset="0"/>
            </a:endParaRPr>
          </a:p>
        </p:txBody>
      </p:sp>
      <p:sp>
        <p:nvSpPr>
          <p:cNvPr id="104" name="Rectangle 103"/>
          <p:cNvSpPr/>
          <p:nvPr/>
        </p:nvSpPr>
        <p:spPr>
          <a:xfrm>
            <a:off x="599702" y="4187705"/>
            <a:ext cx="752332" cy="323165"/>
          </a:xfrm>
          <a:prstGeom prst="rect">
            <a:avLst/>
          </a:prstGeom>
        </p:spPr>
        <p:txBody>
          <a:bodyPr wrap="square" lIns="0" tIns="0" rIns="0" bIns="0" anchor="ctr" anchorCtr="0">
            <a:spAutoFit/>
          </a:bodyPr>
          <a:lstStyle/>
          <a:p>
            <a:pPr algn="r" defTabSz="914400">
              <a:spcBef>
                <a:spcPct val="0"/>
              </a:spcBef>
              <a:spcAft>
                <a:spcPct val="0"/>
              </a:spcAft>
              <a:buNone/>
            </a:pPr>
            <a:r>
              <a:rPr lang="pt-BR" sz="1050" b="1" i="0" kern="1200" smtClean="0">
                <a:solidFill>
                  <a:srgbClr val="EE6804">
                    <a:lumMod val="60000"/>
                    <a:lumOff val="40000"/>
                  </a:srgbClr>
                </a:solidFill>
                <a:effectLst>
                  <a:outerShdw blurRad="50800" dist="38100" dir="2700000" algn="tl" rotWithShape="0">
                    <a:prstClr val="black"/>
                  </a:outerShdw>
                </a:effectLst>
                <a:latin typeface="Arial"/>
                <a:ea typeface="+mn-ea"/>
                <a:cs typeface="Arial"/>
              </a:rPr>
              <a:t>Sinalização (SIP)</a:t>
            </a:r>
            <a:endParaRPr lang="pt-BR" sz="1050" b="1" kern="1200">
              <a:solidFill>
                <a:srgbClr val="EE6804">
                  <a:lumMod val="60000"/>
                  <a:lumOff val="40000"/>
                </a:srgbClr>
              </a:solidFill>
              <a:effectLst>
                <a:outerShdw blurRad="50800" dist="38100" dir="2700000" algn="tl" rotWithShape="0">
                  <a:prstClr val="black"/>
                </a:outerShdw>
              </a:effectLst>
              <a:latin typeface="Arial"/>
              <a:ea typeface="+mn-ea"/>
              <a:cs typeface="Arial" charset="0"/>
            </a:endParaRPr>
          </a:p>
        </p:txBody>
      </p:sp>
      <p:cxnSp>
        <p:nvCxnSpPr>
          <p:cNvPr id="105" name="Straight Arrow Connector 104"/>
          <p:cNvCxnSpPr/>
          <p:nvPr/>
        </p:nvCxnSpPr>
        <p:spPr>
          <a:xfrm rot="5400000">
            <a:off x="1377585" y="3305420"/>
            <a:ext cx="411480" cy="1588"/>
          </a:xfrm>
          <a:prstGeom prst="straightConnector1">
            <a:avLst/>
          </a:prstGeom>
          <a:ln w="19050">
            <a:solidFill>
              <a:schemeClr val="accent5"/>
            </a:solidFill>
            <a:headEnd type="triangle"/>
            <a:tailEnd type="triangle"/>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a:off x="1377585" y="4362282"/>
            <a:ext cx="411480" cy="1588"/>
          </a:xfrm>
          <a:prstGeom prst="straightConnector1">
            <a:avLst/>
          </a:prstGeom>
          <a:ln w="19050">
            <a:solidFill>
              <a:schemeClr val="accent5"/>
            </a:solidFill>
            <a:headEnd type="triangle"/>
            <a:tailEnd type="triangle"/>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2" name="Freeform 111"/>
          <p:cNvSpPr/>
          <p:nvPr/>
        </p:nvSpPr>
        <p:spPr>
          <a:xfrm>
            <a:off x="1621426" y="2753466"/>
            <a:ext cx="2653748" cy="990600"/>
          </a:xfrm>
          <a:custGeom>
            <a:avLst/>
            <a:gdLst>
              <a:gd name="connsiteX0" fmla="*/ 2653748 w 2653748"/>
              <a:gd name="connsiteY0" fmla="*/ 117613 h 990600"/>
              <a:gd name="connsiteX1" fmla="*/ 2256183 w 2653748"/>
              <a:gd name="connsiteY1" fmla="*/ 276639 h 990600"/>
              <a:gd name="connsiteX2" fmla="*/ 1749287 w 2653748"/>
              <a:gd name="connsiteY2" fmla="*/ 38100 h 990600"/>
              <a:gd name="connsiteX3" fmla="*/ 1222513 w 2653748"/>
              <a:gd name="connsiteY3" fmla="*/ 57978 h 990600"/>
              <a:gd name="connsiteX4" fmla="*/ 755374 w 2653748"/>
              <a:gd name="connsiteY4" fmla="*/ 385969 h 990600"/>
              <a:gd name="connsiteX5" fmla="*/ 536713 w 2653748"/>
              <a:gd name="connsiteY5" fmla="*/ 892865 h 990600"/>
              <a:gd name="connsiteX6" fmla="*/ 0 w 2653748"/>
              <a:gd name="connsiteY6" fmla="*/ 972378 h 990600"/>
              <a:gd name="connsiteX7" fmla="*/ 0 w 2653748"/>
              <a:gd name="connsiteY7" fmla="*/ 972378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3748" h="990600">
                <a:moveTo>
                  <a:pt x="2653748" y="117613"/>
                </a:moveTo>
                <a:cubicBezTo>
                  <a:pt x="2530337" y="203752"/>
                  <a:pt x="2406926" y="289891"/>
                  <a:pt x="2256183" y="276639"/>
                </a:cubicBezTo>
                <a:cubicBezTo>
                  <a:pt x="2105440" y="263387"/>
                  <a:pt x="1921565" y="74543"/>
                  <a:pt x="1749287" y="38100"/>
                </a:cubicBezTo>
                <a:cubicBezTo>
                  <a:pt x="1577009" y="1657"/>
                  <a:pt x="1388165" y="0"/>
                  <a:pt x="1222513" y="57978"/>
                </a:cubicBezTo>
                <a:cubicBezTo>
                  <a:pt x="1056861" y="115956"/>
                  <a:pt x="869674" y="246821"/>
                  <a:pt x="755374" y="385969"/>
                </a:cubicBezTo>
                <a:cubicBezTo>
                  <a:pt x="641074" y="525117"/>
                  <a:pt x="662609" y="795130"/>
                  <a:pt x="536713" y="892865"/>
                </a:cubicBezTo>
                <a:cubicBezTo>
                  <a:pt x="410817" y="990600"/>
                  <a:pt x="0" y="972378"/>
                  <a:pt x="0" y="972378"/>
                </a:cubicBezTo>
                <a:lnTo>
                  <a:pt x="0" y="972378"/>
                </a:lnTo>
              </a:path>
            </a:pathLst>
          </a:custGeom>
          <a:ln w="19050">
            <a:solidFill>
              <a:schemeClr val="accent5"/>
            </a:solidFill>
            <a:headEnd type="triangle"/>
            <a:tailEnd type="triangle"/>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flipV="1">
            <a:off x="1621425" y="3800386"/>
            <a:ext cx="3107635" cy="1183807"/>
          </a:xfrm>
          <a:custGeom>
            <a:avLst/>
            <a:gdLst>
              <a:gd name="connsiteX0" fmla="*/ 2653748 w 2653748"/>
              <a:gd name="connsiteY0" fmla="*/ 117613 h 990600"/>
              <a:gd name="connsiteX1" fmla="*/ 2256183 w 2653748"/>
              <a:gd name="connsiteY1" fmla="*/ 276639 h 990600"/>
              <a:gd name="connsiteX2" fmla="*/ 1749287 w 2653748"/>
              <a:gd name="connsiteY2" fmla="*/ 38100 h 990600"/>
              <a:gd name="connsiteX3" fmla="*/ 1222513 w 2653748"/>
              <a:gd name="connsiteY3" fmla="*/ 57978 h 990600"/>
              <a:gd name="connsiteX4" fmla="*/ 755374 w 2653748"/>
              <a:gd name="connsiteY4" fmla="*/ 385969 h 990600"/>
              <a:gd name="connsiteX5" fmla="*/ 536713 w 2653748"/>
              <a:gd name="connsiteY5" fmla="*/ 892865 h 990600"/>
              <a:gd name="connsiteX6" fmla="*/ 0 w 2653748"/>
              <a:gd name="connsiteY6" fmla="*/ 972378 h 990600"/>
              <a:gd name="connsiteX7" fmla="*/ 0 w 2653748"/>
              <a:gd name="connsiteY7" fmla="*/ 972378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3748" h="990600">
                <a:moveTo>
                  <a:pt x="2653748" y="117613"/>
                </a:moveTo>
                <a:cubicBezTo>
                  <a:pt x="2530337" y="203752"/>
                  <a:pt x="2406926" y="289891"/>
                  <a:pt x="2256183" y="276639"/>
                </a:cubicBezTo>
                <a:cubicBezTo>
                  <a:pt x="2105440" y="263387"/>
                  <a:pt x="1921565" y="74543"/>
                  <a:pt x="1749287" y="38100"/>
                </a:cubicBezTo>
                <a:cubicBezTo>
                  <a:pt x="1577009" y="1657"/>
                  <a:pt x="1388165" y="0"/>
                  <a:pt x="1222513" y="57978"/>
                </a:cubicBezTo>
                <a:cubicBezTo>
                  <a:pt x="1056861" y="115956"/>
                  <a:pt x="869674" y="246821"/>
                  <a:pt x="755374" y="385969"/>
                </a:cubicBezTo>
                <a:cubicBezTo>
                  <a:pt x="641074" y="525117"/>
                  <a:pt x="662609" y="795130"/>
                  <a:pt x="536713" y="892865"/>
                </a:cubicBezTo>
                <a:cubicBezTo>
                  <a:pt x="410817" y="990600"/>
                  <a:pt x="0" y="972378"/>
                  <a:pt x="0" y="972378"/>
                </a:cubicBezTo>
                <a:lnTo>
                  <a:pt x="0" y="972378"/>
                </a:lnTo>
              </a:path>
            </a:pathLst>
          </a:custGeom>
          <a:ln w="19050">
            <a:solidFill>
              <a:schemeClr val="accent5"/>
            </a:solidFill>
            <a:headEnd type="triangle"/>
            <a:tailEnd type="triangle"/>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Rectangle 113"/>
          <p:cNvSpPr/>
          <p:nvPr/>
        </p:nvSpPr>
        <p:spPr>
          <a:xfrm>
            <a:off x="4234948" y="3064583"/>
            <a:ext cx="779916" cy="323165"/>
          </a:xfrm>
          <a:prstGeom prst="rect">
            <a:avLst/>
          </a:prstGeom>
        </p:spPr>
        <p:txBody>
          <a:bodyPr wrap="square" lIns="0" tIns="0" rIns="0" bIns="0" anchor="ctr" anchorCtr="0">
            <a:spAutoFit/>
          </a:bodyPr>
          <a:lstStyle/>
          <a:p>
            <a:pPr algn="l" defTabSz="914400">
              <a:spcBef>
                <a:spcPct val="0"/>
              </a:spcBef>
              <a:spcAft>
                <a:spcPct val="0"/>
              </a:spcAft>
              <a:buNone/>
            </a:pPr>
            <a:r>
              <a:rPr lang="pt-BR" sz="1050" b="1" i="0" kern="1200" smtClean="0">
                <a:solidFill>
                  <a:srgbClr val="EE6804">
                    <a:lumMod val="60000"/>
                    <a:lumOff val="40000"/>
                  </a:srgbClr>
                </a:solidFill>
                <a:effectLst>
                  <a:outerShdw blurRad="50800" dist="38100" dir="2700000" algn="tl" rotWithShape="0">
                    <a:prstClr val="black"/>
                  </a:outerShdw>
                </a:effectLst>
                <a:latin typeface="Arial"/>
                <a:ea typeface="+mn-ea"/>
                <a:cs typeface="Arial"/>
              </a:rPr>
              <a:t>Sinalização (SIP)</a:t>
            </a:r>
            <a:endParaRPr lang="pt-BR" sz="1050" b="1" kern="1200">
              <a:solidFill>
                <a:srgbClr val="EE6804">
                  <a:lumMod val="60000"/>
                  <a:lumOff val="40000"/>
                </a:srgbClr>
              </a:solidFill>
              <a:effectLst>
                <a:outerShdw blurRad="50800" dist="38100" dir="2700000" algn="tl" rotWithShape="0">
                  <a:prstClr val="black"/>
                </a:outerShdw>
              </a:effectLst>
              <a:latin typeface="Arial"/>
              <a:ea typeface="+mn-ea"/>
              <a:cs typeface="Arial" charset="0"/>
            </a:endParaRPr>
          </a:p>
        </p:txBody>
      </p:sp>
      <p:sp>
        <p:nvSpPr>
          <p:cNvPr id="115" name="Rectangle 114"/>
          <p:cNvSpPr/>
          <p:nvPr/>
        </p:nvSpPr>
        <p:spPr>
          <a:xfrm>
            <a:off x="4256892" y="4270536"/>
            <a:ext cx="752332" cy="323165"/>
          </a:xfrm>
          <a:prstGeom prst="rect">
            <a:avLst/>
          </a:prstGeom>
        </p:spPr>
        <p:txBody>
          <a:bodyPr wrap="square" lIns="0" tIns="0" rIns="0" bIns="0" anchor="ctr" anchorCtr="0">
            <a:spAutoFit/>
          </a:bodyPr>
          <a:lstStyle/>
          <a:p>
            <a:pPr algn="l" defTabSz="914400">
              <a:spcBef>
                <a:spcPct val="0"/>
              </a:spcBef>
              <a:spcAft>
                <a:spcPct val="0"/>
              </a:spcAft>
              <a:buNone/>
            </a:pPr>
            <a:r>
              <a:rPr lang="pt-BR" sz="1050" b="1" i="0" kern="1200" smtClean="0">
                <a:solidFill>
                  <a:srgbClr val="EE6804">
                    <a:lumMod val="60000"/>
                    <a:lumOff val="40000"/>
                  </a:srgbClr>
                </a:solidFill>
                <a:effectLst>
                  <a:outerShdw blurRad="50800" dist="38100" dir="2700000" algn="tl" rotWithShape="0">
                    <a:prstClr val="black"/>
                  </a:outerShdw>
                </a:effectLst>
                <a:latin typeface="Arial"/>
                <a:ea typeface="+mn-ea"/>
                <a:cs typeface="Arial"/>
              </a:rPr>
              <a:t>Sinalização (SIP)</a:t>
            </a:r>
            <a:endParaRPr lang="pt-BR" sz="1050" b="1" kern="1200">
              <a:solidFill>
                <a:srgbClr val="EE6804">
                  <a:lumMod val="60000"/>
                  <a:lumOff val="40000"/>
                </a:srgbClr>
              </a:solidFill>
              <a:effectLst>
                <a:outerShdw blurRad="50800" dist="38100" dir="2700000" algn="tl" rotWithShape="0">
                  <a:prstClr val="black"/>
                </a:outerShdw>
              </a:effectLst>
              <a:latin typeface="Arial"/>
              <a:ea typeface="+mn-ea"/>
              <a:cs typeface="Arial" charset="0"/>
            </a:endParaRPr>
          </a:p>
        </p:txBody>
      </p:sp>
      <p:cxnSp>
        <p:nvCxnSpPr>
          <p:cNvPr id="116" name="Straight Arrow Connector 115"/>
          <p:cNvCxnSpPr/>
          <p:nvPr/>
        </p:nvCxnSpPr>
        <p:spPr>
          <a:xfrm rot="5400000">
            <a:off x="4091300" y="3830206"/>
            <a:ext cx="725556" cy="1588"/>
          </a:xfrm>
          <a:prstGeom prst="straightConnector1">
            <a:avLst/>
          </a:prstGeom>
          <a:ln w="38100">
            <a:solidFill>
              <a:schemeClr val="accent3"/>
            </a:solidFill>
            <a:prstDash val="sysDot"/>
            <a:headEnd type="triangle" w="med" len="med"/>
            <a:tailEnd type="triangle" w="med" len="med"/>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4525847" y="3723279"/>
            <a:ext cx="1314792" cy="215444"/>
          </a:xfrm>
          <a:prstGeom prst="rect">
            <a:avLst/>
          </a:prstGeom>
          <a:effectLst/>
        </p:spPr>
        <p:txBody>
          <a:bodyPr wrap="square" lIns="0" tIns="0" rIns="0" bIns="0" anchor="ctr" anchorCtr="0">
            <a:spAutoFit/>
          </a:bodyPr>
          <a:lstStyle/>
          <a:p>
            <a:pPr algn="l" defTabSz="914400">
              <a:spcBef>
                <a:spcPct val="0"/>
              </a:spcBef>
              <a:spcAft>
                <a:spcPct val="0"/>
              </a:spcAft>
              <a:buNone/>
            </a:pPr>
            <a:r>
              <a:rPr lang="pt-BR" sz="1400" b="1" i="0" kern="1200" dirty="0" smtClean="0">
                <a:solidFill>
                  <a:srgbClr val="004B6B"/>
                </a:solidFill>
                <a:effectLst>
                  <a:outerShdw blurRad="50800" dist="38100" dir="2700000" algn="tl" rotWithShape="0">
                    <a:prstClr val="black">
                      <a:alpha val="40000"/>
                    </a:prstClr>
                  </a:outerShdw>
                </a:effectLst>
                <a:latin typeface="Arial"/>
                <a:ea typeface="+mn-ea"/>
                <a:cs typeface="Arial"/>
              </a:rPr>
              <a:t>Fluxo de mídia</a:t>
            </a:r>
            <a:endParaRPr lang="pt-BR" sz="1400" b="1" kern="1200" dirty="0">
              <a:solidFill>
                <a:srgbClr val="004B6B"/>
              </a:solidFill>
              <a:effectLst>
                <a:outerShdw blurRad="50800" dist="38100" dir="2700000" algn="tl" rotWithShape="0">
                  <a:prstClr val="black">
                    <a:alpha val="40000"/>
                  </a:prstClr>
                </a:outerShdw>
              </a:effectLst>
              <a:latin typeface="Arial"/>
              <a:ea typeface="+mn-ea"/>
              <a:cs typeface="Arial" charset="0"/>
            </a:endParaRPr>
          </a:p>
        </p:txBody>
      </p:sp>
      <p:grpSp>
        <p:nvGrpSpPr>
          <p:cNvPr id="6" name="Group 118"/>
          <p:cNvGrpSpPr/>
          <p:nvPr/>
        </p:nvGrpSpPr>
        <p:grpSpPr>
          <a:xfrm>
            <a:off x="4531382" y="4994741"/>
            <a:ext cx="807280" cy="750228"/>
            <a:chOff x="5090990" y="5131872"/>
            <a:chExt cx="807280" cy="750228"/>
          </a:xfrm>
        </p:grpSpPr>
        <p:grpSp>
          <p:nvGrpSpPr>
            <p:cNvPr id="7" name="Group 103"/>
            <p:cNvGrpSpPr>
              <a:grpSpLocks/>
            </p:cNvGrpSpPr>
            <p:nvPr/>
          </p:nvGrpSpPr>
          <p:grpSpPr bwMode="auto">
            <a:xfrm>
              <a:off x="5206128" y="5131872"/>
              <a:ext cx="577004" cy="750228"/>
              <a:chOff x="1313" y="1691"/>
              <a:chExt cx="926" cy="1204"/>
            </a:xfrm>
          </p:grpSpPr>
          <p:sp>
            <p:nvSpPr>
              <p:cNvPr id="122" name="Freeform 89"/>
              <p:cNvSpPr>
                <a:spLocks/>
              </p:cNvSpPr>
              <p:nvPr/>
            </p:nvSpPr>
            <p:spPr bwMode="auto">
              <a:xfrm>
                <a:off x="1356" y="2626"/>
                <a:ext cx="840" cy="269"/>
              </a:xfrm>
              <a:custGeom>
                <a:avLst/>
                <a:gdLst>
                  <a:gd name="T0" fmla="*/ 178 w 356"/>
                  <a:gd name="T1" fmla="*/ 0 h 114"/>
                  <a:gd name="T2" fmla="*/ 0 w 356"/>
                  <a:gd name="T3" fmla="*/ 114 h 114"/>
                  <a:gd name="T4" fmla="*/ 356 w 356"/>
                  <a:gd name="T5" fmla="*/ 114 h 114"/>
                  <a:gd name="T6" fmla="*/ 178 w 356"/>
                  <a:gd name="T7" fmla="*/ 0 h 114"/>
                  <a:gd name="T8" fmla="*/ 0 60000 65536"/>
                  <a:gd name="T9" fmla="*/ 0 60000 65536"/>
                  <a:gd name="T10" fmla="*/ 0 60000 65536"/>
                  <a:gd name="T11" fmla="*/ 0 60000 65536"/>
                  <a:gd name="T12" fmla="*/ 0 w 356"/>
                  <a:gd name="T13" fmla="*/ 0 h 114"/>
                  <a:gd name="T14" fmla="*/ 356 w 356"/>
                  <a:gd name="T15" fmla="*/ 114 h 114"/>
                </a:gdLst>
                <a:ahLst/>
                <a:cxnLst>
                  <a:cxn ang="T8">
                    <a:pos x="T0" y="T1"/>
                  </a:cxn>
                  <a:cxn ang="T9">
                    <a:pos x="T2" y="T3"/>
                  </a:cxn>
                  <a:cxn ang="T10">
                    <a:pos x="T4" y="T5"/>
                  </a:cxn>
                  <a:cxn ang="T11">
                    <a:pos x="T6" y="T7"/>
                  </a:cxn>
                </a:cxnLst>
                <a:rect l="T12" t="T13" r="T14" b="T15"/>
                <a:pathLst>
                  <a:path w="356" h="114">
                    <a:moveTo>
                      <a:pt x="178" y="0"/>
                    </a:moveTo>
                    <a:cubicBezTo>
                      <a:pt x="99" y="0"/>
                      <a:pt x="31" y="47"/>
                      <a:pt x="0" y="114"/>
                    </a:cubicBezTo>
                    <a:cubicBezTo>
                      <a:pt x="356" y="114"/>
                      <a:pt x="356" y="114"/>
                      <a:pt x="356" y="114"/>
                    </a:cubicBezTo>
                    <a:cubicBezTo>
                      <a:pt x="325" y="47"/>
                      <a:pt x="257" y="0"/>
                      <a:pt x="178" y="0"/>
                    </a:cubicBezTo>
                    <a:close/>
                  </a:path>
                </a:pathLst>
              </a:custGeom>
              <a:gradFill rotWithShape="1">
                <a:gsLst>
                  <a:gs pos="0">
                    <a:srgbClr val="89A424">
                      <a:alpha val="29999"/>
                    </a:srgbClr>
                  </a:gs>
                  <a:gs pos="100000">
                    <a:srgbClr val="3F4C11">
                      <a:alpha val="0"/>
                    </a:srgbClr>
                  </a:gs>
                </a:gsLst>
                <a:lin ang="5400000" scaled="1"/>
              </a:gradFill>
              <a:ln w="9525">
                <a:noFill/>
                <a:round/>
                <a:headEnd/>
                <a:tailEnd/>
              </a:ln>
            </p:spPr>
            <p:txBody>
              <a:bodyPr wrap="square" lIns="82124" tIns="41061" rIns="82124" bIns="41061" anchor="ctr">
                <a:spAutoFit/>
              </a:bodyPr>
              <a:lstStyle/>
              <a:p>
                <a:endParaRPr lang="en-US"/>
              </a:p>
            </p:txBody>
          </p:sp>
          <p:sp>
            <p:nvSpPr>
              <p:cNvPr id="123" name="Oval 90"/>
              <p:cNvSpPr>
                <a:spLocks noChangeArrowheads="1"/>
              </p:cNvSpPr>
              <p:nvPr/>
            </p:nvSpPr>
            <p:spPr bwMode="auto">
              <a:xfrm>
                <a:off x="1313" y="1691"/>
                <a:ext cx="926" cy="92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73025" tIns="36511" rIns="73025" bIns="36511" anchor="ctr"/>
              <a:lstStyle/>
              <a:p>
                <a:endParaRPr lang="en-US"/>
              </a:p>
            </p:txBody>
          </p:sp>
          <p:sp>
            <p:nvSpPr>
              <p:cNvPr id="125" name="Freeform 92"/>
              <p:cNvSpPr>
                <a:spLocks/>
              </p:cNvSpPr>
              <p:nvPr/>
            </p:nvSpPr>
            <p:spPr bwMode="auto">
              <a:xfrm>
                <a:off x="1316" y="1710"/>
                <a:ext cx="921" cy="532"/>
              </a:xfrm>
              <a:custGeom>
                <a:avLst/>
                <a:gdLst>
                  <a:gd name="T0" fmla="*/ 195 w 390"/>
                  <a:gd name="T1" fmla="*/ 187 h 225"/>
                  <a:gd name="T2" fmla="*/ 380 w 390"/>
                  <a:gd name="T3" fmla="*/ 159 h 225"/>
                  <a:gd name="T4" fmla="*/ 328 w 390"/>
                  <a:gd name="T5" fmla="*/ 55 h 225"/>
                  <a:gd name="T6" fmla="*/ 328 w 390"/>
                  <a:gd name="T7" fmla="*/ 55 h 225"/>
                  <a:gd name="T8" fmla="*/ 195 w 390"/>
                  <a:gd name="T9" fmla="*/ 0 h 225"/>
                  <a:gd name="T10" fmla="*/ 195 w 390"/>
                  <a:gd name="T11" fmla="*/ 0 h 225"/>
                  <a:gd name="T12" fmla="*/ 195 w 390"/>
                  <a:gd name="T13" fmla="*/ 0 h 225"/>
                  <a:gd name="T14" fmla="*/ 62 w 390"/>
                  <a:gd name="T15" fmla="*/ 55 h 225"/>
                  <a:gd name="T16" fmla="*/ 62 w 390"/>
                  <a:gd name="T17" fmla="*/ 55 h 225"/>
                  <a:gd name="T18" fmla="*/ 9 w 390"/>
                  <a:gd name="T19" fmla="*/ 159 h 225"/>
                  <a:gd name="T20" fmla="*/ 195 w 390"/>
                  <a:gd name="T21" fmla="*/ 187 h 2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0"/>
                  <a:gd name="T34" fmla="*/ 0 h 225"/>
                  <a:gd name="T35" fmla="*/ 390 w 390"/>
                  <a:gd name="T36" fmla="*/ 225 h 2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0" h="225">
                    <a:moveTo>
                      <a:pt x="195" y="187"/>
                    </a:moveTo>
                    <a:cubicBezTo>
                      <a:pt x="262" y="187"/>
                      <a:pt x="390" y="225"/>
                      <a:pt x="380" y="159"/>
                    </a:cubicBezTo>
                    <a:cubicBezTo>
                      <a:pt x="374" y="118"/>
                      <a:pt x="355" y="82"/>
                      <a:pt x="328" y="55"/>
                    </a:cubicBezTo>
                    <a:cubicBezTo>
                      <a:pt x="328" y="55"/>
                      <a:pt x="328" y="55"/>
                      <a:pt x="328" y="55"/>
                    </a:cubicBezTo>
                    <a:cubicBezTo>
                      <a:pt x="294" y="21"/>
                      <a:pt x="247" y="0"/>
                      <a:pt x="195" y="0"/>
                    </a:cubicBezTo>
                    <a:cubicBezTo>
                      <a:pt x="195" y="0"/>
                      <a:pt x="195" y="0"/>
                      <a:pt x="195" y="0"/>
                    </a:cubicBezTo>
                    <a:cubicBezTo>
                      <a:pt x="195" y="0"/>
                      <a:pt x="195" y="0"/>
                      <a:pt x="195" y="0"/>
                    </a:cubicBezTo>
                    <a:cubicBezTo>
                      <a:pt x="143" y="0"/>
                      <a:pt x="96" y="21"/>
                      <a:pt x="62" y="55"/>
                    </a:cubicBezTo>
                    <a:cubicBezTo>
                      <a:pt x="62" y="55"/>
                      <a:pt x="62" y="55"/>
                      <a:pt x="62" y="55"/>
                    </a:cubicBezTo>
                    <a:cubicBezTo>
                      <a:pt x="34" y="82"/>
                      <a:pt x="15" y="118"/>
                      <a:pt x="9" y="159"/>
                    </a:cubicBezTo>
                    <a:cubicBezTo>
                      <a:pt x="0" y="225"/>
                      <a:pt x="127" y="187"/>
                      <a:pt x="195" y="187"/>
                    </a:cubicBezTo>
                    <a:close/>
                  </a:path>
                </a:pathLst>
              </a:custGeom>
              <a:gradFill rotWithShape="1">
                <a:gsLst>
                  <a:gs pos="0">
                    <a:srgbClr val="FFFFFF">
                      <a:alpha val="79999"/>
                    </a:srgbClr>
                  </a:gs>
                  <a:gs pos="100000">
                    <a:srgbClr val="9A9A9A">
                      <a:alpha val="10001"/>
                    </a:srgbClr>
                  </a:gs>
                </a:gsLst>
                <a:lin ang="5400000" scaled="1"/>
              </a:gradFill>
              <a:ln w="9525">
                <a:noFill/>
                <a:round/>
                <a:headEnd/>
                <a:tailEnd/>
              </a:ln>
            </p:spPr>
            <p:txBody>
              <a:bodyPr wrap="square" lIns="82124" tIns="41061" rIns="82124" bIns="41061" anchor="ctr">
                <a:spAutoFit/>
              </a:bodyPr>
              <a:lstStyle/>
              <a:p>
                <a:endParaRPr lang="en-US"/>
              </a:p>
            </p:txBody>
          </p:sp>
        </p:grpSp>
        <p:sp>
          <p:nvSpPr>
            <p:cNvPr id="121" name="TextBox 120"/>
            <p:cNvSpPr txBox="1"/>
            <p:nvPr/>
          </p:nvSpPr>
          <p:spPr>
            <a:xfrm>
              <a:off x="5090990" y="5299825"/>
              <a:ext cx="807280" cy="230832"/>
            </a:xfrm>
            <a:prstGeom prst="rect">
              <a:avLst/>
            </a:prstGeom>
            <a:noFill/>
          </p:spPr>
          <p:txBody>
            <a:bodyPr wrap="square" rtlCol="0">
              <a:spAutoFit/>
            </a:bodyPr>
            <a:lstStyle/>
            <a:p>
              <a:pPr algn="ctr" defTabSz="914400">
                <a:buNone/>
              </a:pPr>
              <a:r>
                <a:rPr lang="en-US" sz="900" b="1" i="0">
                  <a:solidFill>
                    <a:srgbClr val="FFFFFF"/>
                  </a:solidFill>
                  <a:effectLst>
                    <a:outerShdw blurRad="38100" dist="38100" dir="2700000" algn="tl">
                      <a:srgbClr val="000000">
                        <a:alpha val="43137"/>
                      </a:srgbClr>
                    </a:outerShdw>
                  </a:effectLst>
                  <a:latin typeface="Arial"/>
                  <a:ea typeface="+mn-ea"/>
                  <a:cs typeface="+mn-cs"/>
                </a:rPr>
                <a:t>VXC 4000</a:t>
              </a:r>
              <a:endParaRPr lang="en-US" sz="900" b="1" dirty="0">
                <a:solidFill>
                  <a:schemeClr val="bg1"/>
                </a:solidFill>
                <a:effectLst>
                  <a:outerShdw blurRad="38100" dist="38100" dir="2700000" algn="tl">
                    <a:srgbClr val="000000">
                      <a:alpha val="43137"/>
                    </a:srgbClr>
                  </a:outerShdw>
                </a:effectLst>
              </a:endParaRPr>
            </a:p>
          </p:txBody>
        </p:sp>
      </p:grpSp>
      <p:sp>
        <p:nvSpPr>
          <p:cNvPr id="128" name="TextBox 127"/>
          <p:cNvSpPr txBox="1"/>
          <p:nvPr/>
        </p:nvSpPr>
        <p:spPr>
          <a:xfrm>
            <a:off x="4204602" y="2568800"/>
            <a:ext cx="784538" cy="184666"/>
          </a:xfrm>
          <a:prstGeom prst="rect">
            <a:avLst/>
          </a:prstGeom>
        </p:spPr>
        <p:txBody>
          <a:bodyPr wrap="square" lIns="0" tIns="0" rIns="0" bIns="0" anchor="ctr" anchorCtr="0">
            <a:spAutoFit/>
          </a:bodyPr>
          <a:lstStyle/>
          <a:p>
            <a:pPr algn="ctr" defTabSz="914400">
              <a:spcBef>
                <a:spcPct val="0"/>
              </a:spcBef>
              <a:spcAft>
                <a:spcPct val="0"/>
              </a:spcAft>
              <a:buNone/>
            </a:pPr>
            <a:r>
              <a:rPr lang="en-US" sz="1200" b="1" i="0" kern="1200">
                <a:solidFill>
                  <a:srgbClr val="652D89"/>
                </a:solidFill>
                <a:latin typeface="Arial"/>
                <a:ea typeface="+mn-ea"/>
                <a:cs typeface="Arial"/>
              </a:rPr>
              <a:t>VXC 6215</a:t>
            </a:r>
            <a:endParaRPr lang="en-US" sz="1200" b="1" kern="1200" dirty="0">
              <a:solidFill>
                <a:schemeClr val="accent6"/>
              </a:solidFill>
              <a:latin typeface="Arial"/>
              <a:ea typeface="+mn-ea"/>
              <a:cs typeface="Arial" charset="0"/>
            </a:endParaRPr>
          </a:p>
        </p:txBody>
      </p:sp>
      <p:pic>
        <p:nvPicPr>
          <p:cNvPr id="55" name="Picture 54" descr="Hware2.png"/>
          <p:cNvPicPr>
            <a:picLocks noChangeAspect="1"/>
          </p:cNvPicPr>
          <p:nvPr/>
        </p:nvPicPr>
        <p:blipFill>
          <a:blip r:embed="rId12" cstate="print"/>
          <a:stretch>
            <a:fillRect/>
          </a:stretch>
        </p:blipFill>
        <p:spPr>
          <a:xfrm>
            <a:off x="4538532" y="2004815"/>
            <a:ext cx="338378" cy="514176"/>
          </a:xfrm>
          <a:prstGeom prst="rect">
            <a:avLst/>
          </a:prstGeom>
        </p:spPr>
      </p:pic>
      <p:sp>
        <p:nvSpPr>
          <p:cNvPr id="67" name="Title 1"/>
          <p:cNvSpPr>
            <a:spLocks noGrp="1"/>
          </p:cNvSpPr>
          <p:nvPr>
            <p:ph type="title"/>
          </p:nvPr>
        </p:nvSpPr>
        <p:spPr/>
        <p:txBody>
          <a:bodyPr/>
          <a:lstStyle/>
          <a:p>
            <a:pPr algn="l" defTabSz="914400">
              <a:lnSpc>
                <a:spcPct val="80000"/>
              </a:lnSpc>
              <a:spcBef>
                <a:spcPct val="0"/>
              </a:spcBef>
              <a:buNone/>
            </a:pPr>
            <a:r>
              <a:rPr lang="pt-BR" sz="3200" b="0" i="0" spc="0" baseline="0" dirty="0" smtClean="0">
                <a:solidFill>
                  <a:srgbClr val="1E1F81"/>
                </a:solidFill>
                <a:latin typeface="Arial"/>
                <a:ea typeface="+mj-ea"/>
                <a:cs typeface="+mj-cs"/>
              </a:rPr>
              <a:t>Voz, vídeo e desktop virtual</a:t>
            </a:r>
            <a:endParaRPr lang="pt-BR" sz="3200" spc="0" dirty="0">
              <a:solidFill>
                <a:srgbClr val="1E1F8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outHorizontal)">
                                      <p:cBhvr>
                                        <p:cTn id="7" dur="500"/>
                                        <p:tgtEl>
                                          <p:spTgt spid="8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left)">
                                      <p:cBhvr>
                                        <p:cTn id="11" dur="500"/>
                                        <p:tgtEl>
                                          <p:spTgt spid="83"/>
                                        </p:tgtEl>
                                      </p:cBhvr>
                                    </p:animEffect>
                                  </p:childTnLst>
                                </p:cTn>
                              </p:par>
                              <p:par>
                                <p:cTn id="12" presetID="22" presetClass="entr" presetSubtype="8" fill="hold" nodeType="with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ppt_w</p:attrName>
                                        </p:attrNameLst>
                                      </p:cBhvr>
                                      <p:tavLst>
                                        <p:tav tm="0">
                                          <p:val>
                                            <p:fltVal val="0"/>
                                          </p:val>
                                        </p:tav>
                                        <p:tav tm="100000">
                                          <p:val>
                                            <p:strVal val="#ppt_w"/>
                                          </p:val>
                                        </p:tav>
                                      </p:tavLst>
                                    </p:anim>
                                    <p:anim calcmode="lin" valueType="num">
                                      <p:cBhvr>
                                        <p:cTn id="19" dur="500" fill="hold"/>
                                        <p:tgtEl>
                                          <p:spTgt spid="85"/>
                                        </p:tgtEl>
                                        <p:attrNameLst>
                                          <p:attrName>ppt_h</p:attrName>
                                        </p:attrNameLst>
                                      </p:cBhvr>
                                      <p:tavLst>
                                        <p:tav tm="0">
                                          <p:val>
                                            <p:strVal val="#ppt_h"/>
                                          </p:val>
                                        </p:tav>
                                        <p:tav tm="100000">
                                          <p:val>
                                            <p:strVal val="#ppt_h"/>
                                          </p:val>
                                        </p:tav>
                                      </p:tavLst>
                                    </p:anim>
                                  </p:childTnLst>
                                </p:cTn>
                              </p:par>
                              <p:par>
                                <p:cTn id="20" presetID="17" presetClass="entr" presetSubtype="10" fill="hold" grpId="0" nodeType="with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p:cTn id="22" dur="500" fill="hold"/>
                                        <p:tgtEl>
                                          <p:spTgt spid="86"/>
                                        </p:tgtEl>
                                        <p:attrNameLst>
                                          <p:attrName>ppt_w</p:attrName>
                                        </p:attrNameLst>
                                      </p:cBhvr>
                                      <p:tavLst>
                                        <p:tav tm="0">
                                          <p:val>
                                            <p:fltVal val="0"/>
                                          </p:val>
                                        </p:tav>
                                        <p:tav tm="100000">
                                          <p:val>
                                            <p:strVal val="#ppt_w"/>
                                          </p:val>
                                        </p:tav>
                                      </p:tavLst>
                                    </p:anim>
                                    <p:anim calcmode="lin" valueType="num">
                                      <p:cBhvr>
                                        <p:cTn id="23" dur="500" fill="hold"/>
                                        <p:tgtEl>
                                          <p:spTgt spid="8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xit" presetSubtype="2" fill="hold" nodeType="clickEffect">
                                  <p:stCondLst>
                                    <p:cond delay="0"/>
                                  </p:stCondLst>
                                  <p:childTnLst>
                                    <p:animEffect transition="out" filter="wipe(right)">
                                      <p:cBhvr>
                                        <p:cTn id="27" dur="500"/>
                                        <p:tgtEl>
                                          <p:spTgt spid="83"/>
                                        </p:tgtEl>
                                      </p:cBhvr>
                                    </p:animEffect>
                                    <p:set>
                                      <p:cBhvr>
                                        <p:cTn id="28" dur="1" fill="hold">
                                          <p:stCondLst>
                                            <p:cond delay="499"/>
                                          </p:stCondLst>
                                        </p:cTn>
                                        <p:tgtEl>
                                          <p:spTgt spid="83"/>
                                        </p:tgtEl>
                                        <p:attrNameLst>
                                          <p:attrName>style.visibility</p:attrName>
                                        </p:attrNameLst>
                                      </p:cBhvr>
                                      <p:to>
                                        <p:strVal val="hidden"/>
                                      </p:to>
                                    </p:set>
                                  </p:childTnLst>
                                </p:cTn>
                              </p:par>
                              <p:par>
                                <p:cTn id="29" presetID="22" presetClass="exit" presetSubtype="2" fill="hold" nodeType="withEffect">
                                  <p:stCondLst>
                                    <p:cond delay="0"/>
                                  </p:stCondLst>
                                  <p:childTnLst>
                                    <p:animEffect transition="out" filter="wipe(right)">
                                      <p:cBhvr>
                                        <p:cTn id="30" dur="500"/>
                                        <p:tgtEl>
                                          <p:spTgt spid="84"/>
                                        </p:tgtEl>
                                      </p:cBhvr>
                                    </p:animEffect>
                                    <p:set>
                                      <p:cBhvr>
                                        <p:cTn id="31" dur="1" fill="hold">
                                          <p:stCondLst>
                                            <p:cond delay="499"/>
                                          </p:stCondLst>
                                        </p:cTn>
                                        <p:tgtEl>
                                          <p:spTgt spid="84"/>
                                        </p:tgtEl>
                                        <p:attrNameLst>
                                          <p:attrName>style.visibility</p:attrName>
                                        </p:attrNameLst>
                                      </p:cBhvr>
                                      <p:to>
                                        <p:strVal val="hidden"/>
                                      </p:to>
                                    </p:set>
                                  </p:childTnLst>
                                </p:cTn>
                              </p:par>
                              <p:par>
                                <p:cTn id="32" presetID="16" presetClass="exit" presetSubtype="26" fill="hold" nodeType="withEffect">
                                  <p:stCondLst>
                                    <p:cond delay="0"/>
                                  </p:stCondLst>
                                  <p:childTnLst>
                                    <p:animEffect transition="out" filter="barn(inHorizontal)">
                                      <p:cBhvr>
                                        <p:cTn id="33" dur="500"/>
                                        <p:tgtEl>
                                          <p:spTgt spid="80"/>
                                        </p:tgtEl>
                                      </p:cBhvr>
                                    </p:animEffect>
                                    <p:set>
                                      <p:cBhvr>
                                        <p:cTn id="34" dur="1" fill="hold">
                                          <p:stCondLst>
                                            <p:cond delay="499"/>
                                          </p:stCondLst>
                                        </p:cTn>
                                        <p:tgtEl>
                                          <p:spTgt spid="80"/>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1000"/>
                                        <p:tgtEl>
                                          <p:spTgt spid="85"/>
                                        </p:tgtEl>
                                      </p:cBhvr>
                                    </p:animEffect>
                                    <p:set>
                                      <p:cBhvr>
                                        <p:cTn id="37" dur="1" fill="hold">
                                          <p:stCondLst>
                                            <p:cond delay="999"/>
                                          </p:stCondLst>
                                        </p:cTn>
                                        <p:tgtEl>
                                          <p:spTgt spid="85"/>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1000"/>
                                        <p:tgtEl>
                                          <p:spTgt spid="86"/>
                                        </p:tgtEl>
                                      </p:cBhvr>
                                    </p:animEffect>
                                    <p:set>
                                      <p:cBhvr>
                                        <p:cTn id="40" dur="1" fill="hold">
                                          <p:stCondLst>
                                            <p:cond delay="999"/>
                                          </p:stCondLst>
                                        </p:cTn>
                                        <p:tgtEl>
                                          <p:spTgt spid="86"/>
                                        </p:tgtEl>
                                        <p:attrNameLst>
                                          <p:attrName>style.visibility</p:attrName>
                                        </p:attrNameLst>
                                      </p:cBhvr>
                                      <p:to>
                                        <p:strVal val="hidden"/>
                                      </p:to>
                                    </p:se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par>
                          <p:cTn id="45" fill="hold">
                            <p:stCondLst>
                              <p:cond delay="1500"/>
                            </p:stCondLst>
                            <p:childTnLst>
                              <p:par>
                                <p:cTn id="46" presetID="17" presetClass="entr" presetSubtype="10" fill="hold" grpId="0" nodeType="afterEffect">
                                  <p:stCondLst>
                                    <p:cond delay="0"/>
                                  </p:stCondLst>
                                  <p:childTnLst>
                                    <p:set>
                                      <p:cBhvr>
                                        <p:cTn id="47" dur="1" fill="hold">
                                          <p:stCondLst>
                                            <p:cond delay="0"/>
                                          </p:stCondLst>
                                        </p:cTn>
                                        <p:tgtEl>
                                          <p:spTgt spid="117"/>
                                        </p:tgtEl>
                                        <p:attrNameLst>
                                          <p:attrName>style.visibility</p:attrName>
                                        </p:attrNameLst>
                                      </p:cBhvr>
                                      <p:to>
                                        <p:strVal val="visible"/>
                                      </p:to>
                                    </p:set>
                                    <p:anim calcmode="lin" valueType="num">
                                      <p:cBhvr>
                                        <p:cTn id="48" dur="500" fill="hold"/>
                                        <p:tgtEl>
                                          <p:spTgt spid="117"/>
                                        </p:tgtEl>
                                        <p:attrNameLst>
                                          <p:attrName>ppt_w</p:attrName>
                                        </p:attrNameLst>
                                      </p:cBhvr>
                                      <p:tavLst>
                                        <p:tav tm="0">
                                          <p:val>
                                            <p:fltVal val="0"/>
                                          </p:val>
                                        </p:tav>
                                        <p:tav tm="100000">
                                          <p:val>
                                            <p:strVal val="#ppt_w"/>
                                          </p:val>
                                        </p:tav>
                                      </p:tavLst>
                                    </p:anim>
                                    <p:anim calcmode="lin" valueType="num">
                                      <p:cBhvr>
                                        <p:cTn id="49" dur="500" fill="hold"/>
                                        <p:tgtEl>
                                          <p:spTgt spid="117"/>
                                        </p:tgtEl>
                                        <p:attrNameLst>
                                          <p:attrName>ppt_h</p:attrName>
                                        </p:attrNameLst>
                                      </p:cBhvr>
                                      <p:tavLst>
                                        <p:tav tm="0">
                                          <p:val>
                                            <p:strVal val="#ppt_h"/>
                                          </p:val>
                                        </p:tav>
                                        <p:tav tm="100000">
                                          <p:val>
                                            <p:strVal val="#ppt_h"/>
                                          </p:val>
                                        </p:tav>
                                      </p:tavLst>
                                    </p:anim>
                                  </p:childTnLst>
                                </p:cTn>
                              </p:par>
                            </p:childTnLst>
                          </p:cTn>
                        </p:par>
                        <p:par>
                          <p:cTn id="50" fill="hold">
                            <p:stCondLst>
                              <p:cond delay="2000"/>
                            </p:stCondLst>
                            <p:childTnLst>
                              <p:par>
                                <p:cTn id="51" presetID="16" presetClass="entr" presetSubtype="42" fill="hold"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barn(outHorizontal)">
                                      <p:cBhvr>
                                        <p:cTn id="5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5" grpId="1"/>
      <p:bldP spid="86" grpId="0"/>
      <p:bldP spid="86" grpId="1"/>
      <p:bldP spid="1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ound Same Side Corner Rectangle 151"/>
          <p:cNvSpPr/>
          <p:nvPr/>
        </p:nvSpPr>
        <p:spPr>
          <a:xfrm flipH="1" flipV="1">
            <a:off x="0" y="1395413"/>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ounded Rectangle 165"/>
          <p:cNvSpPr/>
          <p:nvPr/>
        </p:nvSpPr>
        <p:spPr>
          <a:xfrm>
            <a:off x="6619875" y="1800478"/>
            <a:ext cx="2019300" cy="4077908"/>
          </a:xfrm>
          <a:prstGeom prst="roundRect">
            <a:avLst>
              <a:gd name="adj" fmla="val 5125"/>
            </a:avLst>
          </a:prstGeom>
          <a:solidFill>
            <a:schemeClr val="bg1">
              <a:lumMod val="65000"/>
            </a:schemeClr>
          </a:solidFill>
          <a:ln w="15875">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5000"/>
              </a:lnSpc>
              <a:spcBef>
                <a:spcPct val="0"/>
              </a:spcBef>
              <a:spcAft>
                <a:spcPct val="0"/>
              </a:spcAft>
              <a:defRPr/>
            </a:pPr>
            <a:endParaRPr lang="en-US" dirty="0"/>
          </a:p>
        </p:txBody>
      </p:sp>
      <p:sp>
        <p:nvSpPr>
          <p:cNvPr id="195" name="Rounded Rectangle 194"/>
          <p:cNvSpPr/>
          <p:nvPr/>
        </p:nvSpPr>
        <p:spPr>
          <a:xfrm>
            <a:off x="4301004" y="1836360"/>
            <a:ext cx="1606798" cy="4038600"/>
          </a:xfrm>
          <a:prstGeom prst="roundRect">
            <a:avLst>
              <a:gd name="adj" fmla="val 7418"/>
            </a:avLst>
          </a:prstGeom>
          <a:solidFill>
            <a:schemeClr val="bg1">
              <a:lumMod val="65000"/>
            </a:schemeClr>
          </a:solidFill>
          <a:ln w="15875">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5000"/>
              </a:lnSpc>
              <a:spcBef>
                <a:spcPct val="0"/>
              </a:spcBef>
              <a:spcAft>
                <a:spcPct val="0"/>
              </a:spcAft>
              <a:defRPr/>
            </a:pPr>
            <a:endParaRPr lang="en-US" dirty="0"/>
          </a:p>
        </p:txBody>
      </p:sp>
      <p:sp>
        <p:nvSpPr>
          <p:cNvPr id="224" name="Round Same Side Corner Rectangle 223"/>
          <p:cNvSpPr/>
          <p:nvPr/>
        </p:nvSpPr>
        <p:spPr>
          <a:xfrm>
            <a:off x="6620720" y="1804091"/>
            <a:ext cx="1990846" cy="3553428"/>
          </a:xfrm>
          <a:prstGeom prst="round2SameRect">
            <a:avLst>
              <a:gd name="adj1" fmla="val 3897"/>
              <a:gd name="adj2" fmla="val 0"/>
            </a:avLst>
          </a:prstGeom>
          <a:solidFill>
            <a:schemeClr val="accent6">
              <a:lumMod val="20000"/>
              <a:lumOff val="80000"/>
              <a:alpha val="40000"/>
            </a:schemeClr>
          </a:solidFill>
          <a:ln>
            <a:solidFill>
              <a:schemeClr val="accent6"/>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25" name="Rounded Rectangle 224"/>
          <p:cNvSpPr/>
          <p:nvPr/>
        </p:nvSpPr>
        <p:spPr>
          <a:xfrm>
            <a:off x="4289429" y="1836360"/>
            <a:ext cx="1606798" cy="4027083"/>
          </a:xfrm>
          <a:prstGeom prst="roundRect">
            <a:avLst>
              <a:gd name="adj" fmla="val 7418"/>
            </a:avLst>
          </a:prstGeom>
          <a:solidFill>
            <a:schemeClr val="accent6">
              <a:lumMod val="20000"/>
              <a:lumOff val="80000"/>
              <a:alpha val="40000"/>
            </a:schemeClr>
          </a:solidFill>
          <a:ln>
            <a:solidFill>
              <a:schemeClr val="accent6"/>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5000"/>
              </a:lnSpc>
              <a:spcBef>
                <a:spcPct val="0"/>
              </a:spcBef>
              <a:spcAft>
                <a:spcPct val="0"/>
              </a:spcAft>
              <a:defRPr/>
            </a:pPr>
            <a:endParaRPr lang="en-US" dirty="0" smtClean="0"/>
          </a:p>
        </p:txBody>
      </p:sp>
      <p:sp>
        <p:nvSpPr>
          <p:cNvPr id="188" name="Rounded Rectangle 187"/>
          <p:cNvSpPr/>
          <p:nvPr/>
        </p:nvSpPr>
        <p:spPr bwMode="auto">
          <a:xfrm>
            <a:off x="359464" y="1639714"/>
            <a:ext cx="3205971" cy="4321390"/>
          </a:xfrm>
          <a:prstGeom prst="roundRect">
            <a:avLst>
              <a:gd name="adj" fmla="val 4392"/>
            </a:avLst>
          </a:prstGeom>
          <a:solidFill>
            <a:schemeClr val="bg1">
              <a:lumMod val="65000"/>
            </a:schemeClr>
          </a:solidFill>
          <a:ln w="15875">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dirty="0"/>
          </a:p>
        </p:txBody>
      </p:sp>
      <p:sp>
        <p:nvSpPr>
          <p:cNvPr id="187" name="Title 186"/>
          <p:cNvSpPr>
            <a:spLocks noGrp="1"/>
          </p:cNvSpPr>
          <p:nvPr>
            <p:ph type="title"/>
          </p:nvPr>
        </p:nvSpPr>
        <p:spPr/>
        <p:txBody>
          <a:bodyPr/>
          <a:lstStyle/>
          <a:p>
            <a:pPr algn="l" defTabSz="914400">
              <a:lnSpc>
                <a:spcPct val="80000"/>
              </a:lnSpc>
              <a:spcBef>
                <a:spcPct val="0"/>
              </a:spcBef>
              <a:buNone/>
            </a:pPr>
            <a:r>
              <a:rPr lang="pt-BR" sz="3200" b="0" i="0" spc="0" baseline="0" smtClean="0">
                <a:solidFill>
                  <a:srgbClr val="2B348E"/>
                </a:solidFill>
                <a:latin typeface="Arial"/>
                <a:ea typeface="+mj-ea"/>
                <a:cs typeface="+mj-cs"/>
              </a:rPr>
              <a:t>Cisco VXI</a:t>
            </a:r>
            <a:br>
              <a:rPr lang="pt-BR" sz="3200" b="0" i="0" spc="0" baseline="0" smtClean="0">
                <a:solidFill>
                  <a:srgbClr val="2B348E"/>
                </a:solidFill>
                <a:latin typeface="Arial"/>
                <a:ea typeface="+mj-ea"/>
                <a:cs typeface="+mj-cs"/>
              </a:rPr>
            </a:br>
            <a:r>
              <a:rPr lang="pt-BR" sz="2400" b="0" i="0" spc="0" baseline="0" smtClean="0">
                <a:solidFill>
                  <a:srgbClr val="1E1F81"/>
                </a:solidFill>
                <a:latin typeface="Arial"/>
                <a:ea typeface="+mj-ea"/>
                <a:cs typeface="+mj-cs"/>
              </a:rPr>
              <a:t>Solução virtualizada de ponta a ponta</a:t>
            </a:r>
            <a:endParaRPr lang="pt-BR" sz="2400" b="0" i="0" spc="0" baseline="0">
              <a:solidFill>
                <a:srgbClr val="1E1F81"/>
              </a:solidFill>
              <a:latin typeface="Arial"/>
              <a:ea typeface="+mj-ea"/>
              <a:cs typeface="+mj-cs"/>
            </a:endParaRPr>
          </a:p>
        </p:txBody>
      </p:sp>
      <p:sp>
        <p:nvSpPr>
          <p:cNvPr id="149" name="Rounded Rectangle 148"/>
          <p:cNvSpPr/>
          <p:nvPr/>
        </p:nvSpPr>
        <p:spPr>
          <a:xfrm>
            <a:off x="6791444" y="950414"/>
            <a:ext cx="480790" cy="306712"/>
          </a:xfrm>
          <a:prstGeom prst="roundRect">
            <a:avLst/>
          </a:prstGeom>
          <a:solidFill>
            <a:schemeClr val="accent6">
              <a:lumMod val="20000"/>
              <a:lumOff val="80000"/>
              <a:alpha val="40000"/>
            </a:schemeClr>
          </a:solidFill>
          <a:ln>
            <a:solidFill>
              <a:schemeClr val="accent6"/>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5000"/>
              </a:lnSpc>
              <a:spcBef>
                <a:spcPct val="0"/>
              </a:spcBef>
              <a:spcAft>
                <a:spcPct val="0"/>
              </a:spcAft>
              <a:defRPr/>
            </a:pPr>
            <a:endParaRPr lang="en-US" dirty="0"/>
          </a:p>
        </p:txBody>
      </p:sp>
      <p:sp>
        <p:nvSpPr>
          <p:cNvPr id="190" name="Rounded Rectangle 33"/>
          <p:cNvSpPr>
            <a:spLocks noChangeArrowheads="1"/>
          </p:cNvSpPr>
          <p:nvPr/>
        </p:nvSpPr>
        <p:spPr bwMode="auto">
          <a:xfrm>
            <a:off x="2251110" y="1897646"/>
            <a:ext cx="582122" cy="369118"/>
          </a:xfrm>
          <a:prstGeom prst="roundRect">
            <a:avLst>
              <a:gd name="adj" fmla="val 16667"/>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914400">
              <a:lnSpc>
                <a:spcPct val="95000"/>
              </a:lnSpc>
              <a:buNone/>
            </a:pPr>
            <a:r>
              <a:rPr lang="fr-BE" sz="800" b="0" i="0">
                <a:solidFill>
                  <a:srgbClr val="FFFFFF"/>
                </a:solidFill>
                <a:latin typeface="Arial"/>
                <a:ea typeface="+mn-ea"/>
                <a:cs typeface="+mn-cs"/>
              </a:rPr>
              <a:t>MS Office</a:t>
            </a:r>
          </a:p>
        </p:txBody>
      </p:sp>
      <p:sp>
        <p:nvSpPr>
          <p:cNvPr id="230" name="Rectangle 229"/>
          <p:cNvSpPr/>
          <p:nvPr/>
        </p:nvSpPr>
        <p:spPr>
          <a:xfrm>
            <a:off x="689909" y="1381706"/>
            <a:ext cx="2545080" cy="276999"/>
          </a:xfrm>
          <a:prstGeom prst="rect">
            <a:avLst/>
          </a:prstGeom>
        </p:spPr>
        <p:txBody>
          <a:bodyPr wrap="square">
            <a:spAutoFit/>
          </a:bodyPr>
          <a:lstStyle/>
          <a:p>
            <a:pPr algn="ctr" defTabSz="914400">
              <a:buNone/>
            </a:pPr>
            <a:r>
              <a:rPr lang="pt-BR" sz="1200" b="1" i="0" kern="1200" smtClean="0">
                <a:solidFill>
                  <a:srgbClr val="3A3A3A"/>
                </a:solidFill>
                <a:latin typeface="Arial"/>
                <a:ea typeface="+mn-ea"/>
                <a:cs typeface="+mn-cs"/>
              </a:rPr>
              <a:t>Data center virtualizado</a:t>
            </a:r>
            <a:endParaRPr lang="pt-BR" sz="1200" b="1" i="0" kern="1200">
              <a:solidFill>
                <a:srgbClr val="3A3A3A"/>
              </a:solidFill>
              <a:latin typeface="Arial"/>
              <a:ea typeface="+mn-ea"/>
              <a:cs typeface="+mn-cs"/>
            </a:endParaRPr>
          </a:p>
        </p:txBody>
      </p:sp>
      <p:pic>
        <p:nvPicPr>
          <p:cNvPr id="114" name="Picture 113" descr="microsoft-wt.png"/>
          <p:cNvPicPr>
            <a:picLocks noChangeAspect="1"/>
          </p:cNvPicPr>
          <p:nvPr/>
        </p:nvPicPr>
        <p:blipFill>
          <a:blip r:embed="rId3" cstate="print"/>
          <a:stretch>
            <a:fillRect/>
          </a:stretch>
        </p:blipFill>
        <p:spPr>
          <a:xfrm>
            <a:off x="2280957" y="3165534"/>
            <a:ext cx="595170" cy="125621"/>
          </a:xfrm>
          <a:prstGeom prst="rect">
            <a:avLst/>
          </a:prstGeom>
        </p:spPr>
      </p:pic>
      <p:pic>
        <p:nvPicPr>
          <p:cNvPr id="115" name="Picture 114" descr="citrix-wt.png"/>
          <p:cNvPicPr>
            <a:picLocks noChangeAspect="1"/>
          </p:cNvPicPr>
          <p:nvPr/>
        </p:nvPicPr>
        <p:blipFill>
          <a:blip r:embed="rId4" cstate="print"/>
          <a:stretch>
            <a:fillRect/>
          </a:stretch>
        </p:blipFill>
        <p:spPr>
          <a:xfrm>
            <a:off x="1033031" y="3139634"/>
            <a:ext cx="385465" cy="186500"/>
          </a:xfrm>
          <a:prstGeom prst="rect">
            <a:avLst/>
          </a:prstGeom>
        </p:spPr>
      </p:pic>
      <p:pic>
        <p:nvPicPr>
          <p:cNvPr id="116" name="Picture 115" descr="vmware-wt.png"/>
          <p:cNvPicPr>
            <a:picLocks noChangeAspect="1"/>
          </p:cNvPicPr>
          <p:nvPr/>
        </p:nvPicPr>
        <p:blipFill>
          <a:blip r:embed="rId5" cstate="print"/>
          <a:stretch>
            <a:fillRect/>
          </a:stretch>
        </p:blipFill>
        <p:spPr>
          <a:xfrm>
            <a:off x="1525207" y="3165649"/>
            <a:ext cx="634115" cy="120696"/>
          </a:xfrm>
          <a:prstGeom prst="rect">
            <a:avLst/>
          </a:prstGeom>
        </p:spPr>
      </p:pic>
      <p:pic>
        <p:nvPicPr>
          <p:cNvPr id="118" name="Picture 117" descr="citrix-wt.png"/>
          <p:cNvPicPr>
            <a:picLocks noChangeAspect="1"/>
          </p:cNvPicPr>
          <p:nvPr/>
        </p:nvPicPr>
        <p:blipFill>
          <a:blip r:embed="rId6" cstate="print"/>
          <a:stretch>
            <a:fillRect/>
          </a:stretch>
        </p:blipFill>
        <p:spPr>
          <a:xfrm>
            <a:off x="1224774" y="2596910"/>
            <a:ext cx="564667" cy="273203"/>
          </a:xfrm>
          <a:prstGeom prst="rect">
            <a:avLst/>
          </a:prstGeom>
        </p:spPr>
      </p:pic>
      <p:pic>
        <p:nvPicPr>
          <p:cNvPr id="119" name="Picture 118" descr="vmware-wt.png"/>
          <p:cNvPicPr>
            <a:picLocks noChangeAspect="1"/>
          </p:cNvPicPr>
          <p:nvPr/>
        </p:nvPicPr>
        <p:blipFill>
          <a:blip r:embed="rId7" cstate="print"/>
          <a:stretch>
            <a:fillRect/>
          </a:stretch>
        </p:blipFill>
        <p:spPr>
          <a:xfrm>
            <a:off x="1963293" y="2661910"/>
            <a:ext cx="893663" cy="170098"/>
          </a:xfrm>
          <a:prstGeom prst="rect">
            <a:avLst/>
          </a:prstGeom>
        </p:spPr>
      </p:pic>
      <p:pic>
        <p:nvPicPr>
          <p:cNvPr id="244" name="Picture 243" descr="EMC-wt.png"/>
          <p:cNvPicPr>
            <a:picLocks noChangeAspect="1"/>
          </p:cNvPicPr>
          <p:nvPr/>
        </p:nvPicPr>
        <p:blipFill>
          <a:blip r:embed="rId8" cstate="print"/>
          <a:stretch>
            <a:fillRect/>
          </a:stretch>
        </p:blipFill>
        <p:spPr>
          <a:xfrm>
            <a:off x="713277" y="5505797"/>
            <a:ext cx="930196" cy="284798"/>
          </a:xfrm>
          <a:prstGeom prst="rect">
            <a:avLst/>
          </a:prstGeom>
        </p:spPr>
      </p:pic>
      <p:sp>
        <p:nvSpPr>
          <p:cNvPr id="182" name="TextBox 181"/>
          <p:cNvSpPr txBox="1"/>
          <p:nvPr/>
        </p:nvSpPr>
        <p:spPr>
          <a:xfrm>
            <a:off x="7287474" y="967566"/>
            <a:ext cx="1802096" cy="307777"/>
          </a:xfrm>
          <a:prstGeom prst="rect">
            <a:avLst/>
          </a:prstGeom>
          <a:noFill/>
        </p:spPr>
        <p:txBody>
          <a:bodyPr wrap="none" rtlCol="0">
            <a:spAutoFit/>
          </a:bodyPr>
          <a:lstStyle/>
          <a:p>
            <a:pPr algn="l" defTabSz="914400">
              <a:buNone/>
            </a:pPr>
            <a:r>
              <a:rPr lang="pt-BR" sz="1400" b="0" i="0" kern="1200" dirty="0" smtClean="0">
                <a:solidFill>
                  <a:srgbClr val="3A3A3A"/>
                </a:solidFill>
                <a:latin typeface="Arial"/>
                <a:ea typeface="+mn-ea"/>
                <a:cs typeface="+mn-cs"/>
              </a:rPr>
              <a:t>= Produtos da Cisco</a:t>
            </a:r>
            <a:endParaRPr lang="pt-BR" sz="1400" b="0" i="0" kern="1200" dirty="0">
              <a:solidFill>
                <a:srgbClr val="3A3A3A"/>
              </a:solidFill>
              <a:latin typeface="Arial"/>
              <a:ea typeface="+mn-ea"/>
              <a:cs typeface="+mn-cs"/>
            </a:endParaRPr>
          </a:p>
        </p:txBody>
      </p:sp>
      <p:sp>
        <p:nvSpPr>
          <p:cNvPr id="203" name="Rectangle 202"/>
          <p:cNvSpPr/>
          <p:nvPr/>
        </p:nvSpPr>
        <p:spPr>
          <a:xfrm>
            <a:off x="6253802" y="1339448"/>
            <a:ext cx="2726223" cy="461665"/>
          </a:xfrm>
          <a:prstGeom prst="rect">
            <a:avLst/>
          </a:prstGeom>
        </p:spPr>
        <p:txBody>
          <a:bodyPr wrap="square">
            <a:spAutoFit/>
          </a:bodyPr>
          <a:lstStyle/>
          <a:p>
            <a:pPr algn="ctr" defTabSz="914400">
              <a:buNone/>
            </a:pPr>
            <a:r>
              <a:rPr lang="pt-BR" sz="1200" b="1" i="0" kern="1200" smtClean="0">
                <a:solidFill>
                  <a:srgbClr val="3A3A3A"/>
                </a:solidFill>
                <a:latin typeface="Arial"/>
                <a:ea typeface="+mn-ea"/>
                <a:cs typeface="+mn-cs"/>
              </a:rPr>
              <a:t>Espaço de trabalho </a:t>
            </a:r>
            <a:br>
              <a:rPr lang="pt-BR" sz="1200" b="1" i="0" kern="1200" smtClean="0">
                <a:solidFill>
                  <a:srgbClr val="3A3A3A"/>
                </a:solidFill>
                <a:latin typeface="Arial"/>
                <a:ea typeface="+mn-ea"/>
                <a:cs typeface="+mn-cs"/>
              </a:rPr>
            </a:br>
            <a:r>
              <a:rPr lang="pt-BR" sz="1200" b="1" i="0" kern="1200" smtClean="0">
                <a:solidFill>
                  <a:srgbClr val="3A3A3A"/>
                </a:solidFill>
                <a:latin typeface="Arial"/>
                <a:ea typeface="+mn-ea"/>
                <a:cs typeface="+mn-cs"/>
              </a:rPr>
              <a:t>colaborativo virtualizado</a:t>
            </a:r>
            <a:endParaRPr lang="pt-BR" sz="1200" b="1" i="0" kern="1200">
              <a:solidFill>
                <a:srgbClr val="3A3A3A"/>
              </a:solidFill>
              <a:latin typeface="Arial"/>
              <a:ea typeface="+mn-ea"/>
              <a:cs typeface="+mn-cs"/>
            </a:endParaRPr>
          </a:p>
        </p:txBody>
      </p:sp>
      <p:sp>
        <p:nvSpPr>
          <p:cNvPr id="215" name="Text Box 22"/>
          <p:cNvSpPr txBox="1">
            <a:spLocks noChangeArrowheads="1"/>
          </p:cNvSpPr>
          <p:nvPr/>
        </p:nvSpPr>
        <p:spPr bwMode="auto">
          <a:xfrm>
            <a:off x="7124309" y="2526563"/>
            <a:ext cx="1333891" cy="415498"/>
          </a:xfrm>
          <a:prstGeom prst="rect">
            <a:avLst/>
          </a:prstGeom>
          <a:noFill/>
          <a:ln w="9525">
            <a:noFill/>
            <a:miter lim="800000"/>
            <a:headEnd/>
            <a:tailEnd/>
          </a:ln>
        </p:spPr>
        <p:txBody>
          <a:bodyPr wrap="square">
            <a:spAutoFit/>
          </a:bodyPr>
          <a:lstStyle/>
          <a:p>
            <a:pPr algn="ctr" defTabSz="914400">
              <a:spcBef>
                <a:spcPct val="50000"/>
              </a:spcBef>
              <a:buNone/>
            </a:pPr>
            <a:r>
              <a:rPr lang="pt-BR" sz="1050" b="0" i="0" kern="1200" smtClean="0">
                <a:solidFill>
                  <a:srgbClr val="3A3A3A"/>
                </a:solidFill>
                <a:latin typeface="Arial"/>
                <a:ea typeface="+mn-ea"/>
                <a:cs typeface="+mn-cs"/>
              </a:rPr>
              <a:t>Thin client Cisco VXC 6215</a:t>
            </a:r>
            <a:endParaRPr lang="pt-BR" sz="1050" b="0" i="0" kern="1200">
              <a:solidFill>
                <a:srgbClr val="3A3A3A"/>
              </a:solidFill>
              <a:latin typeface="Arial"/>
              <a:ea typeface="+mn-ea"/>
              <a:cs typeface="+mn-cs"/>
            </a:endParaRPr>
          </a:p>
        </p:txBody>
      </p:sp>
      <p:sp>
        <p:nvSpPr>
          <p:cNvPr id="104" name="TextBox 149"/>
          <p:cNvSpPr txBox="1">
            <a:spLocks noChangeArrowheads="1"/>
          </p:cNvSpPr>
          <p:nvPr/>
        </p:nvSpPr>
        <p:spPr bwMode="auto">
          <a:xfrm>
            <a:off x="6735083" y="1844715"/>
            <a:ext cx="1788884" cy="397032"/>
          </a:xfrm>
          <a:prstGeom prst="rect">
            <a:avLst/>
          </a:prstGeom>
          <a:noFill/>
          <a:ln w="9525">
            <a:noFill/>
            <a:miter lim="800000"/>
            <a:headEnd/>
            <a:tailEnd/>
          </a:ln>
        </p:spPr>
        <p:txBody>
          <a:bodyPr wrap="square">
            <a:spAutoFit/>
          </a:bodyPr>
          <a:lstStyle/>
          <a:p>
            <a:pPr algn="ctr" defTabSz="914400">
              <a:lnSpc>
                <a:spcPct val="90000"/>
              </a:lnSpc>
              <a:buNone/>
            </a:pPr>
            <a:r>
              <a:rPr lang="pt-BR" sz="1100" b="0" i="0" kern="1200" smtClean="0">
                <a:solidFill>
                  <a:srgbClr val="3A3A3A"/>
                </a:solidFill>
                <a:latin typeface="Arial"/>
                <a:ea typeface="+mn-ea"/>
                <a:cs typeface="+mn-cs"/>
              </a:rPr>
              <a:t>Clientes da experiência de virtualização da Cisco</a:t>
            </a:r>
            <a:endParaRPr lang="pt-BR" sz="900" kern="1200">
              <a:solidFill>
                <a:srgbClr val="3A3A3A"/>
              </a:solidFill>
              <a:latin typeface="Arial"/>
              <a:ea typeface="+mn-ea"/>
              <a:cs typeface="+mn-cs"/>
            </a:endParaRPr>
          </a:p>
        </p:txBody>
      </p:sp>
      <p:pic>
        <p:nvPicPr>
          <p:cNvPr id="153" name="Picture 152" descr="BP_3q_back_01.png"/>
          <p:cNvPicPr>
            <a:picLocks noChangeAspect="1"/>
          </p:cNvPicPr>
          <p:nvPr/>
        </p:nvPicPr>
        <p:blipFill>
          <a:blip r:embed="rId9" cstate="screen"/>
          <a:srcRect/>
          <a:stretch>
            <a:fillRect/>
          </a:stretch>
        </p:blipFill>
        <p:spPr>
          <a:xfrm>
            <a:off x="6557904" y="3700416"/>
            <a:ext cx="1033510" cy="797287"/>
          </a:xfrm>
          <a:prstGeom prst="rect">
            <a:avLst/>
          </a:prstGeom>
        </p:spPr>
      </p:pic>
      <p:pic>
        <p:nvPicPr>
          <p:cNvPr id="160" name="Picture 159"/>
          <p:cNvPicPr>
            <a:picLocks noChangeAspect="1"/>
          </p:cNvPicPr>
          <p:nvPr/>
        </p:nvPicPr>
        <p:blipFill>
          <a:blip r:embed="rId10" cstate="print"/>
          <a:stretch>
            <a:fillRect/>
          </a:stretch>
        </p:blipFill>
        <p:spPr>
          <a:xfrm>
            <a:off x="8253718" y="3863787"/>
            <a:ext cx="383552" cy="667047"/>
          </a:xfrm>
          <a:prstGeom prst="rect">
            <a:avLst/>
          </a:prstGeom>
          <a:effectLst/>
        </p:spPr>
      </p:pic>
      <p:pic>
        <p:nvPicPr>
          <p:cNvPr id="167" name="Picture 166" descr="SlimBig.png"/>
          <p:cNvPicPr>
            <a:picLocks noChangeAspect="1"/>
          </p:cNvPicPr>
          <p:nvPr/>
        </p:nvPicPr>
        <p:blipFill>
          <a:blip r:embed="rId11" cstate="screen"/>
          <a:stretch>
            <a:fillRect/>
          </a:stretch>
        </p:blipFill>
        <p:spPr>
          <a:xfrm>
            <a:off x="6786420" y="2521913"/>
            <a:ext cx="429292" cy="733846"/>
          </a:xfrm>
          <a:prstGeom prst="rect">
            <a:avLst/>
          </a:prstGeom>
        </p:spPr>
      </p:pic>
      <p:pic>
        <p:nvPicPr>
          <p:cNvPr id="174" name="Picture 173" descr="tablet2.png"/>
          <p:cNvPicPr>
            <a:picLocks noChangeAspect="1"/>
          </p:cNvPicPr>
          <p:nvPr/>
        </p:nvPicPr>
        <p:blipFill>
          <a:blip r:embed="rId12" cstate="screen"/>
          <a:stretch>
            <a:fillRect/>
          </a:stretch>
        </p:blipFill>
        <p:spPr>
          <a:xfrm>
            <a:off x="6861993" y="4635091"/>
            <a:ext cx="705472" cy="555826"/>
          </a:xfrm>
          <a:prstGeom prst="rect">
            <a:avLst/>
          </a:prstGeom>
          <a:effectLst>
            <a:outerShdw blurRad="50800" dist="38100" dir="5400000" algn="t" rotWithShape="0">
              <a:prstClr val="black">
                <a:alpha val="40000"/>
              </a:prstClr>
            </a:outerShdw>
            <a:reflection blurRad="6350" stA="52000" endA="300" endPos="35000" dir="5400000" sy="-100000" algn="bl" rotWithShape="0"/>
          </a:effectLst>
          <a:scene3d>
            <a:camera prst="perspectiveHeroicExtremeRightFacing" fov="2700000">
              <a:rot lat="595527" lon="20100063" rev="0"/>
            </a:camera>
            <a:lightRig rig="threePt" dir="t"/>
          </a:scene3d>
          <a:sp3d>
            <a:bevelT/>
          </a:sp3d>
        </p:spPr>
      </p:pic>
      <p:sp>
        <p:nvSpPr>
          <p:cNvPr id="175" name="TextBox 149"/>
          <p:cNvSpPr txBox="1">
            <a:spLocks noChangeArrowheads="1"/>
          </p:cNvSpPr>
          <p:nvPr/>
        </p:nvSpPr>
        <p:spPr bwMode="auto">
          <a:xfrm>
            <a:off x="7493651" y="4677665"/>
            <a:ext cx="911209" cy="549381"/>
          </a:xfrm>
          <a:prstGeom prst="rect">
            <a:avLst/>
          </a:prstGeom>
          <a:noFill/>
          <a:ln w="9525">
            <a:noFill/>
            <a:miter lim="800000"/>
            <a:headEnd/>
            <a:tailEnd/>
          </a:ln>
        </p:spPr>
        <p:txBody>
          <a:bodyPr wrap="square">
            <a:prstTxWarp prst="textNoShape">
              <a:avLst/>
            </a:prstTxWarp>
            <a:spAutoFit/>
          </a:bodyPr>
          <a:lstStyle/>
          <a:p>
            <a:pPr algn="ctr" defTabSz="914400">
              <a:lnSpc>
                <a:spcPct val="90000"/>
              </a:lnSpc>
              <a:spcBef>
                <a:spcPct val="0"/>
              </a:spcBef>
              <a:spcAft>
                <a:spcPct val="0"/>
              </a:spcAft>
              <a:buNone/>
            </a:pPr>
            <a:r>
              <a:rPr lang="pt-BR" sz="1050" b="0" i="0" kern="1200" smtClean="0">
                <a:solidFill>
                  <a:srgbClr val="3A3A3A"/>
                </a:solidFill>
                <a:latin typeface="Arial"/>
                <a:ea typeface="+mn-ea"/>
                <a:cs typeface="+mn-cs"/>
              </a:rPr>
              <a:t>Tablet corporativo Cius</a:t>
            </a:r>
            <a:endParaRPr lang="pt-BR" sz="800" kern="1200">
              <a:solidFill>
                <a:srgbClr val="3A3A3A"/>
              </a:solidFill>
              <a:latin typeface="Arial"/>
              <a:ea typeface="+mn-ea"/>
              <a:cs typeface="+mn-cs"/>
            </a:endParaRPr>
          </a:p>
        </p:txBody>
      </p:sp>
      <p:sp>
        <p:nvSpPr>
          <p:cNvPr id="176" name="Text Box 22"/>
          <p:cNvSpPr txBox="1">
            <a:spLocks noChangeArrowheads="1"/>
          </p:cNvSpPr>
          <p:nvPr/>
        </p:nvSpPr>
        <p:spPr bwMode="auto">
          <a:xfrm>
            <a:off x="6603392" y="3244704"/>
            <a:ext cx="1359508" cy="430887"/>
          </a:xfrm>
          <a:prstGeom prst="rect">
            <a:avLst/>
          </a:prstGeom>
          <a:noFill/>
          <a:ln w="9525">
            <a:noFill/>
            <a:miter lim="800000"/>
            <a:headEnd/>
            <a:tailEnd/>
          </a:ln>
        </p:spPr>
        <p:txBody>
          <a:bodyPr wrap="square">
            <a:spAutoFit/>
          </a:bodyPr>
          <a:lstStyle/>
          <a:p>
            <a:pPr algn="ctr" defTabSz="914400">
              <a:spcBef>
                <a:spcPct val="50000"/>
              </a:spcBef>
              <a:buNone/>
            </a:pPr>
            <a:r>
              <a:rPr lang="pt-BR" sz="1050" b="0" i="0" kern="1200" smtClean="0">
                <a:solidFill>
                  <a:srgbClr val="3A3A3A"/>
                </a:solidFill>
                <a:latin typeface="Arial"/>
                <a:ea typeface="+mn-ea"/>
                <a:cs typeface="+mn-cs"/>
              </a:rPr>
              <a:t>Cliente para PC Cisco VXC 4000</a:t>
            </a:r>
            <a:endParaRPr lang="pt-BR" sz="1050" b="0" i="0" kern="1200">
              <a:solidFill>
                <a:srgbClr val="3A3A3A"/>
              </a:solidFill>
              <a:latin typeface="Arial"/>
              <a:ea typeface="+mn-ea"/>
              <a:cs typeface="+mn-cs"/>
            </a:endParaRPr>
          </a:p>
        </p:txBody>
      </p:sp>
      <p:sp>
        <p:nvSpPr>
          <p:cNvPr id="177" name="Text Box 22"/>
          <p:cNvSpPr txBox="1">
            <a:spLocks noChangeArrowheads="1"/>
          </p:cNvSpPr>
          <p:nvPr/>
        </p:nvSpPr>
        <p:spPr bwMode="auto">
          <a:xfrm>
            <a:off x="7433972" y="3834990"/>
            <a:ext cx="909928" cy="577081"/>
          </a:xfrm>
          <a:prstGeom prst="rect">
            <a:avLst/>
          </a:prstGeom>
          <a:noFill/>
          <a:ln w="9525">
            <a:noFill/>
            <a:miter lim="800000"/>
            <a:headEnd/>
            <a:tailEnd/>
          </a:ln>
        </p:spPr>
        <p:txBody>
          <a:bodyPr wrap="square">
            <a:spAutoFit/>
          </a:bodyPr>
          <a:lstStyle/>
          <a:p>
            <a:pPr algn="ctr" defTabSz="914400">
              <a:spcBef>
                <a:spcPct val="50000"/>
              </a:spcBef>
              <a:buNone/>
            </a:pPr>
            <a:r>
              <a:rPr lang="pt-BR" sz="1050" b="0" i="0" kern="1200" smtClean="0">
                <a:solidFill>
                  <a:srgbClr val="3A3A3A"/>
                </a:solidFill>
                <a:latin typeface="Arial"/>
                <a:ea typeface="+mn-ea"/>
                <a:cs typeface="+mn-cs"/>
              </a:rPr>
              <a:t>Zero Client Cisco VXC 22xx e 21xx</a:t>
            </a:r>
            <a:endParaRPr lang="pt-BR" sz="1050" b="0" i="0" kern="1200">
              <a:solidFill>
                <a:srgbClr val="3A3A3A"/>
              </a:solidFill>
              <a:latin typeface="Arial"/>
              <a:ea typeface="+mn-ea"/>
              <a:cs typeface="+mn-cs"/>
            </a:endParaRPr>
          </a:p>
        </p:txBody>
      </p:sp>
      <p:pic>
        <p:nvPicPr>
          <p:cNvPr id="196" name="Picture 2" descr="C:\Users\tomg\AppData\Local\Microsoft\Windows\Temporary Internet Files\Content.Outlook\P323ZHQC\AC3-Icon.pn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flipH="1">
            <a:off x="7288433" y="2271666"/>
            <a:ext cx="236137" cy="236137"/>
          </a:xfrm>
          <a:prstGeom prst="rect">
            <a:avLst/>
          </a:prstGeom>
          <a:noFill/>
          <a:extLst>
            <a:ext uri="{909E8E84-426E-40dd-AFC4-6F175D3DCCD1}">
              <a14:hiddenFill xmlns="" xmlns:a14="http://schemas.microsoft.com/office/drawing/2010/main">
                <a:solidFill>
                  <a:srgbClr val="FFFFFF"/>
                </a:solidFill>
              </a14:hiddenFill>
            </a:ext>
          </a:extLst>
        </p:spPr>
      </p:pic>
      <p:sp>
        <p:nvSpPr>
          <p:cNvPr id="197" name="TextBox 196"/>
          <p:cNvSpPr txBox="1"/>
          <p:nvPr/>
        </p:nvSpPr>
        <p:spPr>
          <a:xfrm>
            <a:off x="7504093" y="2252616"/>
            <a:ext cx="954107" cy="261610"/>
          </a:xfrm>
          <a:prstGeom prst="rect">
            <a:avLst/>
          </a:prstGeom>
          <a:noFill/>
        </p:spPr>
        <p:txBody>
          <a:bodyPr wrap="none" rtlCol="0">
            <a:spAutoFit/>
          </a:bodyPr>
          <a:lstStyle/>
          <a:p>
            <a:pPr algn="l" defTabSz="914400">
              <a:buNone/>
            </a:pPr>
            <a:r>
              <a:rPr lang="pt-BR" sz="1050" b="0" i="0" kern="1200" smtClean="0">
                <a:solidFill>
                  <a:srgbClr val="3A3A3A"/>
                </a:solidFill>
                <a:latin typeface="Arial"/>
                <a:ea typeface="+mn-ea"/>
                <a:cs typeface="+mn-cs"/>
              </a:rPr>
              <a:t>AnyConnect</a:t>
            </a:r>
            <a:endParaRPr lang="pt-BR" sz="1050" b="0" i="0" kern="1200">
              <a:solidFill>
                <a:srgbClr val="3A3A3A"/>
              </a:solidFill>
              <a:latin typeface="Arial"/>
              <a:ea typeface="+mn-ea"/>
              <a:cs typeface="+mn-cs"/>
            </a:endParaRPr>
          </a:p>
        </p:txBody>
      </p:sp>
      <p:grpSp>
        <p:nvGrpSpPr>
          <p:cNvPr id="11" name="Group 29"/>
          <p:cNvGrpSpPr/>
          <p:nvPr/>
        </p:nvGrpSpPr>
        <p:grpSpPr>
          <a:xfrm>
            <a:off x="5042866" y="3429104"/>
            <a:ext cx="852488" cy="585342"/>
            <a:chOff x="-2248184" y="4919189"/>
            <a:chExt cx="852488" cy="585342"/>
          </a:xfrm>
        </p:grpSpPr>
        <p:sp>
          <p:nvSpPr>
            <p:cNvPr id="70" name="TextBox 149"/>
            <p:cNvSpPr txBox="1">
              <a:spLocks noChangeArrowheads="1"/>
            </p:cNvSpPr>
            <p:nvPr/>
          </p:nvSpPr>
          <p:spPr bwMode="auto">
            <a:xfrm>
              <a:off x="-2248184" y="5257027"/>
              <a:ext cx="852488" cy="247504"/>
            </a:xfrm>
            <a:prstGeom prst="rect">
              <a:avLst/>
            </a:prstGeom>
            <a:noFill/>
            <a:ln w="9525">
              <a:noFill/>
              <a:miter lim="800000"/>
              <a:headEnd/>
              <a:tailEnd/>
            </a:ln>
          </p:spPr>
          <p:txBody>
            <a:bodyPr wrap="square">
              <a:prstTxWarp prst="textNoShape">
                <a:avLst/>
              </a:prstTxWarp>
              <a:spAutoFit/>
            </a:bodyPr>
            <a:lstStyle/>
            <a:p>
              <a:pPr algn="ctr" defTabSz="914400">
                <a:lnSpc>
                  <a:spcPct val="90000"/>
                </a:lnSpc>
                <a:spcBef>
                  <a:spcPct val="0"/>
                </a:spcBef>
                <a:spcAft>
                  <a:spcPct val="0"/>
                </a:spcAft>
                <a:buNone/>
              </a:pPr>
              <a:r>
                <a:rPr lang="fr-BE" sz="1100" b="0" i="0" kern="1200">
                  <a:solidFill>
                    <a:srgbClr val="3A3A3A"/>
                  </a:solidFill>
                  <a:latin typeface="Arial"/>
                  <a:ea typeface="+mn-ea"/>
                  <a:cs typeface="+mn-cs"/>
                </a:rPr>
                <a:t>WAAS </a:t>
              </a:r>
            </a:p>
          </p:txBody>
        </p:sp>
        <p:pic>
          <p:nvPicPr>
            <p:cNvPr id="140" name="Picture 5" descr="WAE"/>
            <p:cNvPicPr>
              <a:picLocks noChangeAspect="1" noChangeArrowheads="1"/>
            </p:cNvPicPr>
            <p:nvPr/>
          </p:nvPicPr>
          <p:blipFill>
            <a:blip r:embed="rId14" cstate="print"/>
            <a:srcRect/>
            <a:stretch>
              <a:fillRect/>
            </a:stretch>
          </p:blipFill>
          <p:spPr bwMode="auto">
            <a:xfrm>
              <a:off x="-2015518" y="4919189"/>
              <a:ext cx="463551" cy="315912"/>
            </a:xfrm>
            <a:prstGeom prst="rect">
              <a:avLst/>
            </a:prstGeom>
            <a:gradFill>
              <a:gsLst>
                <a:gs pos="0">
                  <a:srgbClr val="FFFF00">
                    <a:alpha val="34000"/>
                  </a:srgbClr>
                </a:gs>
                <a:gs pos="50000">
                  <a:srgbClr val="FFFF00"/>
                </a:gs>
                <a:gs pos="100000">
                  <a:srgbClr val="FFFF00">
                    <a:alpha val="34000"/>
                  </a:srgbClr>
                </a:gs>
              </a:gsLst>
              <a:lin ang="10800000" scaled="0"/>
            </a:gradFill>
            <a:ln>
              <a:noFill/>
            </a:ln>
            <a:effectLst>
              <a:outerShdw blurRad="63500" dist="63500" dir="5400000" algn="t" rotWithShape="0">
                <a:prstClr val="black">
                  <a:alpha val="59000"/>
                </a:prstClr>
              </a:outerShdw>
            </a:effectLst>
          </p:spPr>
        </p:pic>
      </p:grpSp>
      <p:sp>
        <p:nvSpPr>
          <p:cNvPr id="229" name="Rectangle 228"/>
          <p:cNvSpPr/>
          <p:nvPr/>
        </p:nvSpPr>
        <p:spPr>
          <a:xfrm>
            <a:off x="4144791" y="1363605"/>
            <a:ext cx="1893468" cy="461665"/>
          </a:xfrm>
          <a:prstGeom prst="rect">
            <a:avLst/>
          </a:prstGeom>
        </p:spPr>
        <p:txBody>
          <a:bodyPr wrap="none">
            <a:spAutoFit/>
          </a:bodyPr>
          <a:lstStyle/>
          <a:p>
            <a:pPr algn="ctr" defTabSz="914400">
              <a:buNone/>
            </a:pPr>
            <a:r>
              <a:rPr lang="pt-BR" sz="1200" b="1" i="0" kern="1200" smtClean="0">
                <a:solidFill>
                  <a:srgbClr val="3A3A3A"/>
                </a:solidFill>
                <a:latin typeface="Arial"/>
                <a:ea typeface="+mn-ea"/>
                <a:cs typeface="+mn-cs"/>
              </a:rPr>
              <a:t>Rede sem fronteiras </a:t>
            </a:r>
            <a:endParaRPr lang="pt-BR" sz="1200" b="1" kern="1200" smtClean="0">
              <a:solidFill>
                <a:srgbClr val="3A3A3A"/>
              </a:solidFill>
              <a:latin typeface="Arial"/>
              <a:ea typeface="+mn-ea"/>
              <a:cs typeface="+mn-cs"/>
            </a:endParaRPr>
          </a:p>
          <a:p>
            <a:pPr algn="ctr" defTabSz="914400">
              <a:buNone/>
            </a:pPr>
            <a:r>
              <a:rPr lang="pt-BR" sz="1200" b="1" i="0" kern="1200" smtClean="0">
                <a:solidFill>
                  <a:srgbClr val="3A3A3A"/>
                </a:solidFill>
                <a:latin typeface="Arial"/>
                <a:ea typeface="+mn-ea"/>
                <a:cs typeface="+mn-cs"/>
              </a:rPr>
              <a:t>sensível à virtualização</a:t>
            </a:r>
            <a:endParaRPr lang="pt-BR" sz="1200" b="1" i="0" kern="1200">
              <a:solidFill>
                <a:srgbClr val="3A3A3A"/>
              </a:solidFill>
              <a:latin typeface="Arial"/>
              <a:ea typeface="+mn-ea"/>
              <a:cs typeface="+mn-cs"/>
            </a:endParaRPr>
          </a:p>
        </p:txBody>
      </p:sp>
      <p:grpSp>
        <p:nvGrpSpPr>
          <p:cNvPr id="12" name="Group 30"/>
          <p:cNvGrpSpPr/>
          <p:nvPr/>
        </p:nvGrpSpPr>
        <p:grpSpPr>
          <a:xfrm>
            <a:off x="4787425" y="4599855"/>
            <a:ext cx="1267631" cy="691523"/>
            <a:chOff x="-2436313" y="3705100"/>
            <a:chExt cx="1267631" cy="691523"/>
          </a:xfrm>
        </p:grpSpPr>
        <p:sp>
          <p:nvSpPr>
            <p:cNvPr id="184" name="TextBox 149"/>
            <p:cNvSpPr txBox="1">
              <a:spLocks noChangeArrowheads="1"/>
            </p:cNvSpPr>
            <p:nvPr/>
          </p:nvSpPr>
          <p:spPr bwMode="auto">
            <a:xfrm>
              <a:off x="-2436313" y="3705100"/>
              <a:ext cx="1267631" cy="244682"/>
            </a:xfrm>
            <a:prstGeom prst="rect">
              <a:avLst/>
            </a:prstGeom>
            <a:noFill/>
            <a:ln w="9525">
              <a:noFill/>
              <a:miter lim="800000"/>
              <a:headEnd/>
              <a:tailEnd/>
            </a:ln>
          </p:spPr>
          <p:txBody>
            <a:bodyPr wrap="square">
              <a:prstTxWarp prst="textNoShape">
                <a:avLst/>
              </a:prstTxWarp>
              <a:spAutoFit/>
            </a:bodyPr>
            <a:lstStyle/>
            <a:p>
              <a:pPr algn="ctr" defTabSz="914400">
                <a:lnSpc>
                  <a:spcPct val="90000"/>
                </a:lnSpc>
                <a:spcBef>
                  <a:spcPct val="0"/>
                </a:spcBef>
                <a:spcAft>
                  <a:spcPct val="0"/>
                </a:spcAft>
                <a:buNone/>
              </a:pPr>
              <a:r>
                <a:rPr lang="pt-BR" sz="1100" b="0" i="0" kern="1200" smtClean="0">
                  <a:solidFill>
                    <a:srgbClr val="3A3A3A"/>
                  </a:solidFill>
                  <a:latin typeface="Arial"/>
                  <a:ea typeface="+mn-ea"/>
                  <a:cs typeface="+mn-cs"/>
                </a:rPr>
                <a:t>Roteamento </a:t>
              </a:r>
              <a:endParaRPr lang="pt-BR" sz="1100" b="0" i="0" kern="1200">
                <a:solidFill>
                  <a:srgbClr val="3A3A3A"/>
                </a:solidFill>
                <a:latin typeface="Arial"/>
                <a:ea typeface="+mn-ea"/>
                <a:cs typeface="+mn-cs"/>
              </a:endParaRPr>
            </a:p>
          </p:txBody>
        </p:sp>
        <p:grpSp>
          <p:nvGrpSpPr>
            <p:cNvPr id="13" name="Group 168"/>
            <p:cNvGrpSpPr/>
            <p:nvPr/>
          </p:nvGrpSpPr>
          <p:grpSpPr>
            <a:xfrm>
              <a:off x="-2088874" y="4001350"/>
              <a:ext cx="552449" cy="395273"/>
              <a:chOff x="2813914" y="2776525"/>
              <a:chExt cx="703176" cy="503083"/>
            </a:xfrm>
          </p:grpSpPr>
          <p:sp>
            <p:nvSpPr>
              <p:cNvPr id="1035" name="Freeform 11"/>
              <p:cNvSpPr>
                <a:spLocks/>
              </p:cNvSpPr>
              <p:nvPr/>
            </p:nvSpPr>
            <p:spPr bwMode="auto">
              <a:xfrm>
                <a:off x="2813914" y="2990684"/>
                <a:ext cx="654102" cy="288924"/>
              </a:xfrm>
              <a:custGeom>
                <a:avLst/>
                <a:gdLst/>
                <a:ahLst/>
                <a:cxnLst>
                  <a:cxn ang="0">
                    <a:pos x="655" y="112"/>
                  </a:cxn>
                  <a:cxn ang="0">
                    <a:pos x="655" y="112"/>
                  </a:cxn>
                  <a:cxn ang="0">
                    <a:pos x="328" y="224"/>
                  </a:cxn>
                  <a:cxn ang="0">
                    <a:pos x="0" y="112"/>
                  </a:cxn>
                  <a:cxn ang="0">
                    <a:pos x="328" y="0"/>
                  </a:cxn>
                  <a:cxn ang="0">
                    <a:pos x="655" y="112"/>
                  </a:cxn>
                </a:cxnLst>
                <a:rect l="0" t="0" r="r" b="b"/>
                <a:pathLst>
                  <a:path w="655" h="224">
                    <a:moveTo>
                      <a:pt x="655" y="112"/>
                    </a:moveTo>
                    <a:cubicBezTo>
                      <a:pt x="655" y="112"/>
                      <a:pt x="655" y="112"/>
                      <a:pt x="655" y="112"/>
                    </a:cubicBezTo>
                    <a:cubicBezTo>
                      <a:pt x="655" y="174"/>
                      <a:pt x="509" y="224"/>
                      <a:pt x="328" y="224"/>
                    </a:cubicBezTo>
                    <a:cubicBezTo>
                      <a:pt x="147" y="224"/>
                      <a:pt x="0" y="174"/>
                      <a:pt x="0" y="112"/>
                    </a:cubicBezTo>
                    <a:cubicBezTo>
                      <a:pt x="0" y="50"/>
                      <a:pt x="147" y="0"/>
                      <a:pt x="328" y="0"/>
                    </a:cubicBezTo>
                    <a:cubicBezTo>
                      <a:pt x="509" y="0"/>
                      <a:pt x="655" y="50"/>
                      <a:pt x="655" y="112"/>
                    </a:cubicBezTo>
                    <a:close/>
                  </a:path>
                </a:pathLst>
              </a:custGeom>
              <a:solidFill>
                <a:srgbClr val="0078AA"/>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pt-BR" kern="1200">
                  <a:solidFill>
                    <a:srgbClr val="3A3A3A"/>
                  </a:solidFill>
                  <a:latin typeface="Arial"/>
                  <a:ea typeface="+mn-ea"/>
                  <a:cs typeface="+mn-cs"/>
                </a:endParaRPr>
              </a:p>
            </p:txBody>
          </p:sp>
          <p:sp>
            <p:nvSpPr>
              <p:cNvPr id="1036" name="Freeform 12"/>
              <p:cNvSpPr>
                <a:spLocks/>
              </p:cNvSpPr>
              <p:nvPr/>
            </p:nvSpPr>
            <p:spPr bwMode="auto">
              <a:xfrm>
                <a:off x="2851376" y="2982901"/>
                <a:ext cx="654102" cy="288924"/>
              </a:xfrm>
              <a:custGeom>
                <a:avLst/>
                <a:gdLst/>
                <a:ahLst/>
                <a:cxnLst>
                  <a:cxn ang="0">
                    <a:pos x="655" y="112"/>
                  </a:cxn>
                  <a:cxn ang="0">
                    <a:pos x="655" y="112"/>
                  </a:cxn>
                  <a:cxn ang="0">
                    <a:pos x="328" y="224"/>
                  </a:cxn>
                  <a:cxn ang="0">
                    <a:pos x="0" y="112"/>
                  </a:cxn>
                  <a:cxn ang="0">
                    <a:pos x="328" y="0"/>
                  </a:cxn>
                  <a:cxn ang="0">
                    <a:pos x="655" y="112"/>
                  </a:cxn>
                </a:cxnLst>
                <a:rect l="0" t="0" r="r" b="b"/>
                <a:pathLst>
                  <a:path w="655" h="224">
                    <a:moveTo>
                      <a:pt x="655" y="112"/>
                    </a:moveTo>
                    <a:cubicBezTo>
                      <a:pt x="655" y="112"/>
                      <a:pt x="655" y="112"/>
                      <a:pt x="655" y="112"/>
                    </a:cubicBezTo>
                    <a:cubicBezTo>
                      <a:pt x="655" y="174"/>
                      <a:pt x="509" y="224"/>
                      <a:pt x="328" y="224"/>
                    </a:cubicBezTo>
                    <a:cubicBezTo>
                      <a:pt x="147" y="224"/>
                      <a:pt x="0" y="174"/>
                      <a:pt x="0" y="112"/>
                    </a:cubicBezTo>
                    <a:cubicBezTo>
                      <a:pt x="0" y="50"/>
                      <a:pt x="147" y="0"/>
                      <a:pt x="328" y="0"/>
                    </a:cubicBezTo>
                    <a:cubicBezTo>
                      <a:pt x="509" y="0"/>
                      <a:pt x="655" y="50"/>
                      <a:pt x="655" y="112"/>
                    </a:cubicBezTo>
                    <a:close/>
                  </a:path>
                </a:pathLst>
              </a:custGeom>
              <a:noFill/>
              <a:ln w="2" cap="flat">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pPr algn="ctr" rtl="0"/>
                <a:endParaRPr lang="pt-BR" kern="1200">
                  <a:solidFill>
                    <a:srgbClr val="3A3A3A"/>
                  </a:solidFill>
                  <a:latin typeface="Arial"/>
                  <a:ea typeface="+mn-ea"/>
                  <a:cs typeface="+mn-cs"/>
                </a:endParaRPr>
              </a:p>
            </p:txBody>
          </p:sp>
          <p:sp>
            <p:nvSpPr>
              <p:cNvPr id="1037" name="Freeform 13"/>
              <p:cNvSpPr>
                <a:spLocks/>
              </p:cNvSpPr>
              <p:nvPr/>
            </p:nvSpPr>
            <p:spPr bwMode="auto">
              <a:xfrm>
                <a:off x="2861400" y="2900930"/>
                <a:ext cx="655690" cy="206377"/>
              </a:xfrm>
              <a:custGeom>
                <a:avLst/>
                <a:gdLst/>
                <a:ahLst/>
                <a:cxnLst>
                  <a:cxn ang="0">
                    <a:pos x="0" y="0"/>
                  </a:cxn>
                  <a:cxn ang="0">
                    <a:pos x="0" y="130"/>
                  </a:cxn>
                  <a:cxn ang="0">
                    <a:pos x="413" y="130"/>
                  </a:cxn>
                  <a:cxn ang="0">
                    <a:pos x="413" y="0"/>
                  </a:cxn>
                  <a:cxn ang="0">
                    <a:pos x="0" y="0"/>
                  </a:cxn>
                  <a:cxn ang="0">
                    <a:pos x="0" y="0"/>
                  </a:cxn>
                </a:cxnLst>
                <a:rect l="0" t="0" r="r" b="b"/>
                <a:pathLst>
                  <a:path w="413" h="130">
                    <a:moveTo>
                      <a:pt x="0" y="0"/>
                    </a:moveTo>
                    <a:lnTo>
                      <a:pt x="0" y="130"/>
                    </a:lnTo>
                    <a:lnTo>
                      <a:pt x="413" y="130"/>
                    </a:lnTo>
                    <a:lnTo>
                      <a:pt x="413" y="0"/>
                    </a:lnTo>
                    <a:lnTo>
                      <a:pt x="0" y="0"/>
                    </a:lnTo>
                    <a:lnTo>
                      <a:pt x="0" y="0"/>
                    </a:lnTo>
                    <a:close/>
                  </a:path>
                </a:pathLst>
              </a:custGeom>
              <a:solidFill>
                <a:srgbClr val="0078AA"/>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pt-BR" kern="1200">
                  <a:solidFill>
                    <a:srgbClr val="3A3A3A"/>
                  </a:solidFill>
                  <a:latin typeface="Arial"/>
                  <a:ea typeface="+mn-ea"/>
                  <a:cs typeface="+mn-cs"/>
                </a:endParaRPr>
              </a:p>
            </p:txBody>
          </p:sp>
          <p:sp>
            <p:nvSpPr>
              <p:cNvPr id="1038" name="Freeform 14"/>
              <p:cNvSpPr>
                <a:spLocks/>
              </p:cNvSpPr>
              <p:nvPr/>
            </p:nvSpPr>
            <p:spPr bwMode="auto">
              <a:xfrm>
                <a:off x="2851376" y="2776526"/>
                <a:ext cx="654102" cy="288924"/>
              </a:xfrm>
              <a:custGeom>
                <a:avLst/>
                <a:gdLst/>
                <a:ahLst/>
                <a:cxnLst>
                  <a:cxn ang="0">
                    <a:pos x="655" y="112"/>
                  </a:cxn>
                  <a:cxn ang="0">
                    <a:pos x="655" y="112"/>
                  </a:cxn>
                  <a:cxn ang="0">
                    <a:pos x="328" y="224"/>
                  </a:cxn>
                  <a:cxn ang="0">
                    <a:pos x="0" y="112"/>
                  </a:cxn>
                  <a:cxn ang="0">
                    <a:pos x="328" y="0"/>
                  </a:cxn>
                  <a:cxn ang="0">
                    <a:pos x="655" y="112"/>
                  </a:cxn>
                </a:cxnLst>
                <a:rect l="0" t="0" r="r" b="b"/>
                <a:pathLst>
                  <a:path w="655" h="224">
                    <a:moveTo>
                      <a:pt x="655" y="112"/>
                    </a:moveTo>
                    <a:cubicBezTo>
                      <a:pt x="655" y="112"/>
                      <a:pt x="655" y="112"/>
                      <a:pt x="655" y="112"/>
                    </a:cubicBezTo>
                    <a:cubicBezTo>
                      <a:pt x="655" y="174"/>
                      <a:pt x="509" y="224"/>
                      <a:pt x="328" y="224"/>
                    </a:cubicBezTo>
                    <a:cubicBezTo>
                      <a:pt x="147" y="224"/>
                      <a:pt x="0" y="174"/>
                      <a:pt x="0" y="112"/>
                    </a:cubicBezTo>
                    <a:cubicBezTo>
                      <a:pt x="0" y="50"/>
                      <a:pt x="147" y="0"/>
                      <a:pt x="328" y="0"/>
                    </a:cubicBezTo>
                    <a:cubicBezTo>
                      <a:pt x="509" y="0"/>
                      <a:pt x="655" y="50"/>
                      <a:pt x="655" y="112"/>
                    </a:cubicBez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pt-BR" kern="1200">
                  <a:solidFill>
                    <a:srgbClr val="3A3A3A"/>
                  </a:solidFill>
                  <a:latin typeface="Arial"/>
                  <a:ea typeface="+mn-ea"/>
                  <a:cs typeface="+mn-cs"/>
                </a:endParaRPr>
              </a:p>
            </p:txBody>
          </p:sp>
          <p:sp>
            <p:nvSpPr>
              <p:cNvPr id="1039" name="Freeform 15"/>
              <p:cNvSpPr>
                <a:spLocks/>
              </p:cNvSpPr>
              <p:nvPr/>
            </p:nvSpPr>
            <p:spPr bwMode="auto">
              <a:xfrm>
                <a:off x="2851376" y="2776525"/>
                <a:ext cx="654102" cy="288924"/>
              </a:xfrm>
              <a:custGeom>
                <a:avLst/>
                <a:gdLst/>
                <a:ahLst/>
                <a:cxnLst>
                  <a:cxn ang="0">
                    <a:pos x="655" y="112"/>
                  </a:cxn>
                  <a:cxn ang="0">
                    <a:pos x="655" y="112"/>
                  </a:cxn>
                  <a:cxn ang="0">
                    <a:pos x="328" y="224"/>
                  </a:cxn>
                  <a:cxn ang="0">
                    <a:pos x="0" y="112"/>
                  </a:cxn>
                  <a:cxn ang="0">
                    <a:pos x="328" y="0"/>
                  </a:cxn>
                  <a:cxn ang="0">
                    <a:pos x="655" y="112"/>
                  </a:cxn>
                </a:cxnLst>
                <a:rect l="0" t="0" r="r" b="b"/>
                <a:pathLst>
                  <a:path w="655" h="224">
                    <a:moveTo>
                      <a:pt x="655" y="112"/>
                    </a:moveTo>
                    <a:cubicBezTo>
                      <a:pt x="655" y="112"/>
                      <a:pt x="655" y="112"/>
                      <a:pt x="655" y="112"/>
                    </a:cubicBezTo>
                    <a:cubicBezTo>
                      <a:pt x="655" y="174"/>
                      <a:pt x="509" y="224"/>
                      <a:pt x="328" y="224"/>
                    </a:cubicBezTo>
                    <a:cubicBezTo>
                      <a:pt x="147" y="224"/>
                      <a:pt x="0" y="174"/>
                      <a:pt x="0" y="112"/>
                    </a:cubicBezTo>
                    <a:cubicBezTo>
                      <a:pt x="0" y="50"/>
                      <a:pt x="147" y="0"/>
                      <a:pt x="328" y="0"/>
                    </a:cubicBezTo>
                    <a:cubicBezTo>
                      <a:pt x="509" y="0"/>
                      <a:pt x="655" y="50"/>
                      <a:pt x="655" y="112"/>
                    </a:cubicBezTo>
                    <a:close/>
                  </a:path>
                </a:pathLst>
              </a:custGeom>
              <a:noFill/>
              <a:ln w="2" cap="flat">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pPr algn="ctr" rtl="0"/>
                <a:endParaRPr lang="pt-BR" kern="1200">
                  <a:solidFill>
                    <a:srgbClr val="3A3A3A"/>
                  </a:solidFill>
                  <a:latin typeface="Arial"/>
                  <a:ea typeface="+mn-ea"/>
                  <a:cs typeface="+mn-cs"/>
                </a:endParaRPr>
              </a:p>
            </p:txBody>
          </p:sp>
          <p:sp>
            <p:nvSpPr>
              <p:cNvPr id="1040" name="Freeform 16"/>
              <p:cNvSpPr>
                <a:spLocks/>
              </p:cNvSpPr>
              <p:nvPr/>
            </p:nvSpPr>
            <p:spPr bwMode="auto">
              <a:xfrm>
                <a:off x="3186366" y="2814626"/>
                <a:ext cx="215917" cy="95250"/>
              </a:xfrm>
              <a:custGeom>
                <a:avLst/>
                <a:gdLst/>
                <a:ahLst/>
                <a:cxnLst>
                  <a:cxn ang="0">
                    <a:pos x="0" y="47"/>
                  </a:cxn>
                  <a:cxn ang="0">
                    <a:pos x="31" y="60"/>
                  </a:cxn>
                  <a:cxn ang="0">
                    <a:pos x="102" y="23"/>
                  </a:cxn>
                  <a:cxn ang="0">
                    <a:pos x="136" y="34"/>
                  </a:cxn>
                  <a:cxn ang="0">
                    <a:pos x="119" y="0"/>
                  </a:cxn>
                  <a:cxn ang="0">
                    <a:pos x="32" y="0"/>
                  </a:cxn>
                  <a:cxn ang="0">
                    <a:pos x="68" y="12"/>
                  </a:cxn>
                  <a:cxn ang="0">
                    <a:pos x="0" y="47"/>
                  </a:cxn>
                  <a:cxn ang="0">
                    <a:pos x="0" y="47"/>
                  </a:cxn>
                </a:cxnLst>
                <a:rect l="0" t="0" r="r" b="b"/>
                <a:pathLst>
                  <a:path w="136" h="60">
                    <a:moveTo>
                      <a:pt x="0" y="47"/>
                    </a:moveTo>
                    <a:lnTo>
                      <a:pt x="31" y="60"/>
                    </a:lnTo>
                    <a:lnTo>
                      <a:pt x="102" y="23"/>
                    </a:lnTo>
                    <a:lnTo>
                      <a:pt x="136" y="34"/>
                    </a:lnTo>
                    <a:lnTo>
                      <a:pt x="119" y="0"/>
                    </a:lnTo>
                    <a:lnTo>
                      <a:pt x="32" y="0"/>
                    </a:lnTo>
                    <a:lnTo>
                      <a:pt x="68" y="12"/>
                    </a:lnTo>
                    <a:lnTo>
                      <a:pt x="0" y="47"/>
                    </a:lnTo>
                    <a:lnTo>
                      <a:pt x="0" y="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pt-BR" kern="1200">
                  <a:solidFill>
                    <a:srgbClr val="3A3A3A"/>
                  </a:solidFill>
                  <a:latin typeface="Arial"/>
                  <a:ea typeface="+mn-ea"/>
                  <a:cs typeface="+mn-cs"/>
                </a:endParaRPr>
              </a:p>
            </p:txBody>
          </p:sp>
          <p:sp>
            <p:nvSpPr>
              <p:cNvPr id="1041" name="Freeform 17"/>
              <p:cNvSpPr>
                <a:spLocks/>
              </p:cNvSpPr>
              <p:nvPr/>
            </p:nvSpPr>
            <p:spPr bwMode="auto">
              <a:xfrm>
                <a:off x="2952984" y="2927337"/>
                <a:ext cx="214329" cy="93663"/>
              </a:xfrm>
              <a:custGeom>
                <a:avLst/>
                <a:gdLst/>
                <a:ahLst/>
                <a:cxnLst>
                  <a:cxn ang="0">
                    <a:pos x="135" y="13"/>
                  </a:cxn>
                  <a:cxn ang="0">
                    <a:pos x="105" y="0"/>
                  </a:cxn>
                  <a:cxn ang="0">
                    <a:pos x="33" y="37"/>
                  </a:cxn>
                  <a:cxn ang="0">
                    <a:pos x="0" y="27"/>
                  </a:cxn>
                  <a:cxn ang="0">
                    <a:pos x="17" y="59"/>
                  </a:cxn>
                  <a:cxn ang="0">
                    <a:pos x="103" y="59"/>
                  </a:cxn>
                  <a:cxn ang="0">
                    <a:pos x="68" y="48"/>
                  </a:cxn>
                  <a:cxn ang="0">
                    <a:pos x="135" y="13"/>
                  </a:cxn>
                  <a:cxn ang="0">
                    <a:pos x="135" y="13"/>
                  </a:cxn>
                </a:cxnLst>
                <a:rect l="0" t="0" r="r" b="b"/>
                <a:pathLst>
                  <a:path w="135" h="59">
                    <a:moveTo>
                      <a:pt x="135" y="13"/>
                    </a:moveTo>
                    <a:lnTo>
                      <a:pt x="105" y="0"/>
                    </a:lnTo>
                    <a:lnTo>
                      <a:pt x="33" y="37"/>
                    </a:lnTo>
                    <a:lnTo>
                      <a:pt x="0" y="27"/>
                    </a:lnTo>
                    <a:lnTo>
                      <a:pt x="17" y="59"/>
                    </a:lnTo>
                    <a:lnTo>
                      <a:pt x="103" y="59"/>
                    </a:lnTo>
                    <a:lnTo>
                      <a:pt x="68" y="48"/>
                    </a:lnTo>
                    <a:lnTo>
                      <a:pt x="135" y="13"/>
                    </a:lnTo>
                    <a:lnTo>
                      <a:pt x="135"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pt-BR" kern="1200">
                  <a:solidFill>
                    <a:srgbClr val="3A3A3A"/>
                  </a:solidFill>
                  <a:latin typeface="Arial"/>
                  <a:ea typeface="+mn-ea"/>
                  <a:cs typeface="+mn-cs"/>
                </a:endParaRPr>
              </a:p>
            </p:txBody>
          </p:sp>
          <p:sp>
            <p:nvSpPr>
              <p:cNvPr id="1042" name="Freeform 18"/>
              <p:cNvSpPr>
                <a:spLocks/>
              </p:cNvSpPr>
              <p:nvPr/>
            </p:nvSpPr>
            <p:spPr bwMode="auto">
              <a:xfrm>
                <a:off x="2964098" y="2813041"/>
                <a:ext cx="214329" cy="93663"/>
              </a:xfrm>
              <a:custGeom>
                <a:avLst/>
                <a:gdLst/>
                <a:ahLst/>
                <a:cxnLst>
                  <a:cxn ang="0">
                    <a:pos x="0" y="13"/>
                  </a:cxn>
                  <a:cxn ang="0">
                    <a:pos x="30" y="0"/>
                  </a:cxn>
                  <a:cxn ang="0">
                    <a:pos x="102" y="37"/>
                  </a:cxn>
                  <a:cxn ang="0">
                    <a:pos x="135" y="26"/>
                  </a:cxn>
                  <a:cxn ang="0">
                    <a:pos x="118" y="59"/>
                  </a:cxn>
                  <a:cxn ang="0">
                    <a:pos x="32" y="59"/>
                  </a:cxn>
                  <a:cxn ang="0">
                    <a:pos x="67" y="48"/>
                  </a:cxn>
                  <a:cxn ang="0">
                    <a:pos x="0" y="13"/>
                  </a:cxn>
                  <a:cxn ang="0">
                    <a:pos x="0" y="13"/>
                  </a:cxn>
                </a:cxnLst>
                <a:rect l="0" t="0" r="r" b="b"/>
                <a:pathLst>
                  <a:path w="135" h="59">
                    <a:moveTo>
                      <a:pt x="0" y="13"/>
                    </a:moveTo>
                    <a:lnTo>
                      <a:pt x="30" y="0"/>
                    </a:lnTo>
                    <a:lnTo>
                      <a:pt x="102" y="37"/>
                    </a:lnTo>
                    <a:lnTo>
                      <a:pt x="135" y="26"/>
                    </a:lnTo>
                    <a:lnTo>
                      <a:pt x="118" y="59"/>
                    </a:lnTo>
                    <a:lnTo>
                      <a:pt x="32" y="59"/>
                    </a:lnTo>
                    <a:lnTo>
                      <a:pt x="67" y="48"/>
                    </a:lnTo>
                    <a:lnTo>
                      <a:pt x="0" y="13"/>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pt-BR" kern="1200">
                  <a:solidFill>
                    <a:srgbClr val="3A3A3A"/>
                  </a:solidFill>
                  <a:latin typeface="Arial"/>
                  <a:ea typeface="+mn-ea"/>
                  <a:cs typeface="+mn-cs"/>
                </a:endParaRPr>
              </a:p>
            </p:txBody>
          </p:sp>
          <p:sp>
            <p:nvSpPr>
              <p:cNvPr id="1043" name="Freeform 19"/>
              <p:cNvSpPr>
                <a:spLocks/>
              </p:cNvSpPr>
              <p:nvPr/>
            </p:nvSpPr>
            <p:spPr bwMode="auto">
              <a:xfrm>
                <a:off x="3180015" y="2933690"/>
                <a:ext cx="215917" cy="93663"/>
              </a:xfrm>
              <a:custGeom>
                <a:avLst/>
                <a:gdLst/>
                <a:ahLst/>
                <a:cxnLst>
                  <a:cxn ang="0">
                    <a:pos x="136" y="46"/>
                  </a:cxn>
                  <a:cxn ang="0">
                    <a:pos x="105" y="59"/>
                  </a:cxn>
                  <a:cxn ang="0">
                    <a:pos x="33" y="23"/>
                  </a:cxn>
                  <a:cxn ang="0">
                    <a:pos x="0" y="33"/>
                  </a:cxn>
                  <a:cxn ang="0">
                    <a:pos x="18" y="0"/>
                  </a:cxn>
                  <a:cxn ang="0">
                    <a:pos x="104" y="0"/>
                  </a:cxn>
                  <a:cxn ang="0">
                    <a:pos x="68" y="11"/>
                  </a:cxn>
                  <a:cxn ang="0">
                    <a:pos x="136" y="46"/>
                  </a:cxn>
                  <a:cxn ang="0">
                    <a:pos x="136" y="46"/>
                  </a:cxn>
                </a:cxnLst>
                <a:rect l="0" t="0" r="r" b="b"/>
                <a:pathLst>
                  <a:path w="136" h="59">
                    <a:moveTo>
                      <a:pt x="136" y="46"/>
                    </a:moveTo>
                    <a:lnTo>
                      <a:pt x="105" y="59"/>
                    </a:lnTo>
                    <a:lnTo>
                      <a:pt x="33" y="23"/>
                    </a:lnTo>
                    <a:lnTo>
                      <a:pt x="0" y="33"/>
                    </a:lnTo>
                    <a:lnTo>
                      <a:pt x="18" y="0"/>
                    </a:lnTo>
                    <a:lnTo>
                      <a:pt x="104" y="0"/>
                    </a:lnTo>
                    <a:lnTo>
                      <a:pt x="68" y="11"/>
                    </a:lnTo>
                    <a:lnTo>
                      <a:pt x="136" y="46"/>
                    </a:lnTo>
                    <a:lnTo>
                      <a:pt x="136" y="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pt-BR" kern="1200">
                  <a:solidFill>
                    <a:srgbClr val="3A3A3A"/>
                  </a:solidFill>
                  <a:latin typeface="Arial"/>
                  <a:ea typeface="+mn-ea"/>
                  <a:cs typeface="+mn-cs"/>
                </a:endParaRPr>
              </a:p>
            </p:txBody>
          </p:sp>
          <p:sp>
            <p:nvSpPr>
              <p:cNvPr id="1044" name="Freeform 20"/>
              <p:cNvSpPr>
                <a:spLocks/>
              </p:cNvSpPr>
              <p:nvPr/>
            </p:nvSpPr>
            <p:spPr bwMode="auto">
              <a:xfrm>
                <a:off x="3191128" y="2819390"/>
                <a:ext cx="215917" cy="95250"/>
              </a:xfrm>
              <a:custGeom>
                <a:avLst/>
                <a:gdLst/>
                <a:ahLst/>
                <a:cxnLst>
                  <a:cxn ang="0">
                    <a:pos x="0" y="47"/>
                  </a:cxn>
                  <a:cxn ang="0">
                    <a:pos x="30" y="60"/>
                  </a:cxn>
                  <a:cxn ang="0">
                    <a:pos x="102" y="23"/>
                  </a:cxn>
                  <a:cxn ang="0">
                    <a:pos x="136" y="34"/>
                  </a:cxn>
                  <a:cxn ang="0">
                    <a:pos x="118" y="0"/>
                  </a:cxn>
                  <a:cxn ang="0">
                    <a:pos x="31" y="0"/>
                  </a:cxn>
                  <a:cxn ang="0">
                    <a:pos x="68" y="12"/>
                  </a:cxn>
                  <a:cxn ang="0">
                    <a:pos x="0" y="47"/>
                  </a:cxn>
                  <a:cxn ang="0">
                    <a:pos x="0" y="47"/>
                  </a:cxn>
                </a:cxnLst>
                <a:rect l="0" t="0" r="r" b="b"/>
                <a:pathLst>
                  <a:path w="136" h="60">
                    <a:moveTo>
                      <a:pt x="0" y="47"/>
                    </a:moveTo>
                    <a:lnTo>
                      <a:pt x="30" y="60"/>
                    </a:lnTo>
                    <a:lnTo>
                      <a:pt x="102" y="23"/>
                    </a:lnTo>
                    <a:lnTo>
                      <a:pt x="136" y="34"/>
                    </a:lnTo>
                    <a:lnTo>
                      <a:pt x="118" y="0"/>
                    </a:lnTo>
                    <a:lnTo>
                      <a:pt x="31" y="0"/>
                    </a:lnTo>
                    <a:lnTo>
                      <a:pt x="68" y="12"/>
                    </a:lnTo>
                    <a:lnTo>
                      <a:pt x="0" y="47"/>
                    </a:lnTo>
                    <a:lnTo>
                      <a:pt x="0" y="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pt-BR" kern="1200">
                  <a:solidFill>
                    <a:srgbClr val="3A3A3A"/>
                  </a:solidFill>
                  <a:latin typeface="Arial"/>
                  <a:ea typeface="+mn-ea"/>
                  <a:cs typeface="+mn-cs"/>
                </a:endParaRPr>
              </a:p>
            </p:txBody>
          </p:sp>
          <p:sp>
            <p:nvSpPr>
              <p:cNvPr id="1045" name="Freeform 21"/>
              <p:cNvSpPr>
                <a:spLocks/>
              </p:cNvSpPr>
              <p:nvPr/>
            </p:nvSpPr>
            <p:spPr bwMode="auto">
              <a:xfrm>
                <a:off x="2956159" y="2932103"/>
                <a:ext cx="214329" cy="93663"/>
              </a:xfrm>
              <a:custGeom>
                <a:avLst/>
                <a:gdLst/>
                <a:ahLst/>
                <a:cxnLst>
                  <a:cxn ang="0">
                    <a:pos x="135" y="13"/>
                  </a:cxn>
                  <a:cxn ang="0">
                    <a:pos x="105" y="0"/>
                  </a:cxn>
                  <a:cxn ang="0">
                    <a:pos x="33" y="38"/>
                  </a:cxn>
                  <a:cxn ang="0">
                    <a:pos x="0" y="27"/>
                  </a:cxn>
                  <a:cxn ang="0">
                    <a:pos x="18" y="59"/>
                  </a:cxn>
                  <a:cxn ang="0">
                    <a:pos x="104" y="59"/>
                  </a:cxn>
                  <a:cxn ang="0">
                    <a:pos x="68" y="48"/>
                  </a:cxn>
                  <a:cxn ang="0">
                    <a:pos x="135" y="13"/>
                  </a:cxn>
                  <a:cxn ang="0">
                    <a:pos x="135" y="13"/>
                  </a:cxn>
                </a:cxnLst>
                <a:rect l="0" t="0" r="r" b="b"/>
                <a:pathLst>
                  <a:path w="135" h="59">
                    <a:moveTo>
                      <a:pt x="135" y="13"/>
                    </a:moveTo>
                    <a:lnTo>
                      <a:pt x="105" y="0"/>
                    </a:lnTo>
                    <a:lnTo>
                      <a:pt x="33" y="38"/>
                    </a:lnTo>
                    <a:lnTo>
                      <a:pt x="0" y="27"/>
                    </a:lnTo>
                    <a:lnTo>
                      <a:pt x="18" y="59"/>
                    </a:lnTo>
                    <a:lnTo>
                      <a:pt x="104" y="59"/>
                    </a:lnTo>
                    <a:lnTo>
                      <a:pt x="68" y="48"/>
                    </a:lnTo>
                    <a:lnTo>
                      <a:pt x="135" y="13"/>
                    </a:lnTo>
                    <a:lnTo>
                      <a:pt x="135" y="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pt-BR" kern="1200">
                  <a:solidFill>
                    <a:srgbClr val="3A3A3A"/>
                  </a:solidFill>
                  <a:latin typeface="Arial"/>
                  <a:ea typeface="+mn-ea"/>
                  <a:cs typeface="+mn-cs"/>
                </a:endParaRPr>
              </a:p>
            </p:txBody>
          </p:sp>
          <p:sp>
            <p:nvSpPr>
              <p:cNvPr id="1046" name="Freeform 22"/>
              <p:cNvSpPr>
                <a:spLocks/>
              </p:cNvSpPr>
              <p:nvPr/>
            </p:nvSpPr>
            <p:spPr bwMode="auto">
              <a:xfrm>
                <a:off x="2967273" y="2817807"/>
                <a:ext cx="215917" cy="93663"/>
              </a:xfrm>
              <a:custGeom>
                <a:avLst/>
                <a:gdLst/>
                <a:ahLst/>
                <a:cxnLst>
                  <a:cxn ang="0">
                    <a:pos x="0" y="13"/>
                  </a:cxn>
                  <a:cxn ang="0">
                    <a:pos x="31" y="0"/>
                  </a:cxn>
                  <a:cxn ang="0">
                    <a:pos x="103" y="37"/>
                  </a:cxn>
                  <a:cxn ang="0">
                    <a:pos x="136" y="27"/>
                  </a:cxn>
                  <a:cxn ang="0">
                    <a:pos x="118" y="59"/>
                  </a:cxn>
                  <a:cxn ang="0">
                    <a:pos x="32" y="59"/>
                  </a:cxn>
                  <a:cxn ang="0">
                    <a:pos x="68" y="48"/>
                  </a:cxn>
                  <a:cxn ang="0">
                    <a:pos x="0" y="13"/>
                  </a:cxn>
                  <a:cxn ang="0">
                    <a:pos x="0" y="13"/>
                  </a:cxn>
                </a:cxnLst>
                <a:rect l="0" t="0" r="r" b="b"/>
                <a:pathLst>
                  <a:path w="136" h="59">
                    <a:moveTo>
                      <a:pt x="0" y="13"/>
                    </a:moveTo>
                    <a:lnTo>
                      <a:pt x="31" y="0"/>
                    </a:lnTo>
                    <a:lnTo>
                      <a:pt x="103" y="37"/>
                    </a:lnTo>
                    <a:lnTo>
                      <a:pt x="136" y="27"/>
                    </a:lnTo>
                    <a:lnTo>
                      <a:pt x="118" y="59"/>
                    </a:lnTo>
                    <a:lnTo>
                      <a:pt x="32" y="59"/>
                    </a:lnTo>
                    <a:lnTo>
                      <a:pt x="68" y="48"/>
                    </a:lnTo>
                    <a:lnTo>
                      <a:pt x="0" y="13"/>
                    </a:lnTo>
                    <a:lnTo>
                      <a:pt x="0" y="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pt-BR" kern="1200">
                  <a:solidFill>
                    <a:srgbClr val="3A3A3A"/>
                  </a:solidFill>
                  <a:latin typeface="Arial"/>
                  <a:ea typeface="+mn-ea"/>
                  <a:cs typeface="+mn-cs"/>
                </a:endParaRPr>
              </a:p>
            </p:txBody>
          </p:sp>
          <p:sp>
            <p:nvSpPr>
              <p:cNvPr id="1047" name="Freeform 23"/>
              <p:cNvSpPr>
                <a:spLocks/>
              </p:cNvSpPr>
              <p:nvPr/>
            </p:nvSpPr>
            <p:spPr bwMode="auto">
              <a:xfrm>
                <a:off x="3184778" y="2938457"/>
                <a:ext cx="214329" cy="95250"/>
              </a:xfrm>
              <a:custGeom>
                <a:avLst/>
                <a:gdLst/>
                <a:ahLst/>
                <a:cxnLst>
                  <a:cxn ang="0">
                    <a:pos x="135" y="47"/>
                  </a:cxn>
                  <a:cxn ang="0">
                    <a:pos x="105" y="60"/>
                  </a:cxn>
                  <a:cxn ang="0">
                    <a:pos x="33" y="23"/>
                  </a:cxn>
                  <a:cxn ang="0">
                    <a:pos x="0" y="34"/>
                  </a:cxn>
                  <a:cxn ang="0">
                    <a:pos x="17" y="0"/>
                  </a:cxn>
                  <a:cxn ang="0">
                    <a:pos x="104" y="0"/>
                  </a:cxn>
                  <a:cxn ang="0">
                    <a:pos x="67" y="12"/>
                  </a:cxn>
                  <a:cxn ang="0">
                    <a:pos x="135" y="47"/>
                  </a:cxn>
                  <a:cxn ang="0">
                    <a:pos x="135" y="47"/>
                  </a:cxn>
                </a:cxnLst>
                <a:rect l="0" t="0" r="r" b="b"/>
                <a:pathLst>
                  <a:path w="135" h="60">
                    <a:moveTo>
                      <a:pt x="135" y="47"/>
                    </a:moveTo>
                    <a:lnTo>
                      <a:pt x="105" y="60"/>
                    </a:lnTo>
                    <a:lnTo>
                      <a:pt x="33" y="23"/>
                    </a:lnTo>
                    <a:lnTo>
                      <a:pt x="0" y="34"/>
                    </a:lnTo>
                    <a:lnTo>
                      <a:pt x="17" y="0"/>
                    </a:lnTo>
                    <a:lnTo>
                      <a:pt x="104" y="0"/>
                    </a:lnTo>
                    <a:lnTo>
                      <a:pt x="67" y="12"/>
                    </a:lnTo>
                    <a:lnTo>
                      <a:pt x="135" y="47"/>
                    </a:lnTo>
                    <a:lnTo>
                      <a:pt x="135" y="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pt-BR" kern="1200">
                  <a:solidFill>
                    <a:srgbClr val="3A3A3A"/>
                  </a:solidFill>
                  <a:latin typeface="Arial"/>
                  <a:ea typeface="+mn-ea"/>
                  <a:cs typeface="+mn-cs"/>
                </a:endParaRPr>
              </a:p>
            </p:txBody>
          </p:sp>
          <p:sp>
            <p:nvSpPr>
              <p:cNvPr id="1048" name="Line 24"/>
              <p:cNvSpPr>
                <a:spLocks noChangeShapeType="1"/>
              </p:cNvSpPr>
              <p:nvPr/>
            </p:nvSpPr>
            <p:spPr bwMode="auto">
              <a:xfrm>
                <a:off x="2851375" y="2922583"/>
                <a:ext cx="1587" cy="207962"/>
              </a:xfrm>
              <a:prstGeom prst="line">
                <a:avLst/>
              </a:prstGeom>
              <a:noFill/>
              <a:ln w="2" cap="sq">
                <a:solidFill>
                  <a:srgbClr val="AAE6FF"/>
                </a:solidFill>
                <a:prstDash val="solid"/>
                <a:bevel/>
                <a:headEnd/>
                <a:tailEnd/>
              </a:ln>
            </p:spPr>
            <p:txBody>
              <a:bodyPr vert="horz" wrap="square" lIns="91440" tIns="45720" rIns="91440" bIns="45720" numCol="1" anchor="t" anchorCtr="0" compatLnSpc="1">
                <a:prstTxWarp prst="textNoShape">
                  <a:avLst/>
                </a:prstTxWarp>
              </a:bodyPr>
              <a:lstStyle/>
              <a:p>
                <a:pPr algn="ctr" rtl="0"/>
                <a:endParaRPr lang="pt-BR" kern="1200">
                  <a:solidFill>
                    <a:srgbClr val="3A3A3A"/>
                  </a:solidFill>
                  <a:latin typeface="Arial"/>
                  <a:ea typeface="+mn-ea"/>
                  <a:cs typeface="+mn-cs"/>
                </a:endParaRPr>
              </a:p>
            </p:txBody>
          </p:sp>
          <p:sp>
            <p:nvSpPr>
              <p:cNvPr id="1049" name="Line 25"/>
              <p:cNvSpPr>
                <a:spLocks noChangeShapeType="1"/>
              </p:cNvSpPr>
              <p:nvPr/>
            </p:nvSpPr>
            <p:spPr bwMode="auto">
              <a:xfrm>
                <a:off x="3505200" y="2922588"/>
                <a:ext cx="1587" cy="207962"/>
              </a:xfrm>
              <a:prstGeom prst="line">
                <a:avLst/>
              </a:prstGeom>
              <a:noFill/>
              <a:ln w="2" cap="sq">
                <a:solidFill>
                  <a:srgbClr val="AAE6FF"/>
                </a:solidFill>
                <a:prstDash val="solid"/>
                <a:bevel/>
                <a:headEnd/>
                <a:tailEnd/>
              </a:ln>
            </p:spPr>
            <p:txBody>
              <a:bodyPr vert="horz" wrap="square" lIns="91440" tIns="45720" rIns="91440" bIns="45720" numCol="1" anchor="t" anchorCtr="0" compatLnSpc="1">
                <a:prstTxWarp prst="textNoShape">
                  <a:avLst/>
                </a:prstTxWarp>
              </a:bodyPr>
              <a:lstStyle/>
              <a:p>
                <a:pPr algn="ctr" rtl="0"/>
                <a:endParaRPr lang="pt-BR" kern="1200">
                  <a:solidFill>
                    <a:srgbClr val="3A3A3A"/>
                  </a:solidFill>
                  <a:latin typeface="Arial"/>
                  <a:ea typeface="+mn-ea"/>
                  <a:cs typeface="+mn-cs"/>
                </a:endParaRPr>
              </a:p>
            </p:txBody>
          </p:sp>
        </p:grpSp>
      </p:grpSp>
      <p:grpSp>
        <p:nvGrpSpPr>
          <p:cNvPr id="14" name="Group 1"/>
          <p:cNvGrpSpPr/>
          <p:nvPr/>
        </p:nvGrpSpPr>
        <p:grpSpPr>
          <a:xfrm>
            <a:off x="4251571" y="4538970"/>
            <a:ext cx="957772" cy="1107996"/>
            <a:chOff x="-2499275" y="5727715"/>
            <a:chExt cx="957772" cy="1107996"/>
          </a:xfrm>
        </p:grpSpPr>
        <p:sp>
          <p:nvSpPr>
            <p:cNvPr id="106" name="TextBox 149"/>
            <p:cNvSpPr txBox="1">
              <a:spLocks noChangeArrowheads="1"/>
            </p:cNvSpPr>
            <p:nvPr/>
          </p:nvSpPr>
          <p:spPr bwMode="auto">
            <a:xfrm>
              <a:off x="-2499275" y="5727715"/>
              <a:ext cx="957772" cy="1107996"/>
            </a:xfrm>
            <a:prstGeom prst="rect">
              <a:avLst/>
            </a:prstGeom>
            <a:noFill/>
            <a:ln w="9525">
              <a:noFill/>
              <a:miter lim="800000"/>
              <a:headEnd/>
              <a:tailEnd/>
            </a:ln>
          </p:spPr>
          <p:txBody>
            <a:bodyPr wrap="square">
              <a:spAutoFit/>
            </a:bodyPr>
            <a:lstStyle/>
            <a:p>
              <a:pPr algn="ctr" defTabSz="914400">
                <a:spcBef>
                  <a:spcPct val="0"/>
                </a:spcBef>
                <a:spcAft>
                  <a:spcPct val="0"/>
                </a:spcAft>
                <a:buNone/>
              </a:pPr>
              <a:r>
                <a:rPr lang="pt-BR" sz="1100" b="0" i="0" kern="1200" smtClean="0">
                  <a:solidFill>
                    <a:srgbClr val="3A3A3A"/>
                  </a:solidFill>
                  <a:latin typeface="Arial"/>
                  <a:ea typeface="ＭＳ Ｐゴシック"/>
                  <a:cs typeface="+mn-cs"/>
                </a:rPr>
                <a:t>PoE</a:t>
              </a:r>
            </a:p>
            <a:p>
              <a:pPr algn="ctr" defTabSz="914400">
                <a:spcBef>
                  <a:spcPct val="0"/>
                </a:spcBef>
                <a:spcAft>
                  <a:spcPct val="0"/>
                </a:spcAft>
                <a:buNone/>
              </a:pPr>
              <a:endParaRPr lang="pt-BR" sz="1100" kern="1200" smtClean="0">
                <a:solidFill>
                  <a:srgbClr val="3A3A3A"/>
                </a:solidFill>
                <a:latin typeface="Arial"/>
                <a:ea typeface="ＭＳ Ｐゴシック" charset="-128"/>
                <a:cs typeface="+mn-cs"/>
              </a:endParaRPr>
            </a:p>
            <a:p>
              <a:pPr algn="ctr" defTabSz="914400">
                <a:spcBef>
                  <a:spcPct val="0"/>
                </a:spcBef>
                <a:spcAft>
                  <a:spcPct val="0"/>
                </a:spcAft>
                <a:buNone/>
              </a:pPr>
              <a:endParaRPr lang="pt-BR" sz="1100" kern="1200" smtClean="0">
                <a:solidFill>
                  <a:srgbClr val="3A3A3A"/>
                </a:solidFill>
                <a:latin typeface="Arial"/>
                <a:ea typeface="ＭＳ Ｐゴシック" charset="-128"/>
                <a:cs typeface="+mn-cs"/>
              </a:endParaRPr>
            </a:p>
            <a:p>
              <a:pPr algn="ctr" defTabSz="914400">
                <a:spcBef>
                  <a:spcPct val="0"/>
                </a:spcBef>
                <a:spcAft>
                  <a:spcPct val="0"/>
                </a:spcAft>
                <a:buNone/>
              </a:pPr>
              <a:endParaRPr lang="pt-BR" sz="1100" kern="1200" smtClean="0">
                <a:solidFill>
                  <a:srgbClr val="3A3A3A"/>
                </a:solidFill>
                <a:latin typeface="Arial"/>
                <a:ea typeface="ＭＳ Ｐゴシック" charset="-128"/>
                <a:cs typeface="+mn-cs"/>
              </a:endParaRPr>
            </a:p>
            <a:p>
              <a:pPr algn="ctr" defTabSz="914400">
                <a:spcBef>
                  <a:spcPct val="0"/>
                </a:spcBef>
                <a:spcAft>
                  <a:spcPct val="0"/>
                </a:spcAft>
                <a:buNone/>
              </a:pPr>
              <a:endParaRPr lang="pt-BR" sz="1100" kern="1200" smtClean="0">
                <a:solidFill>
                  <a:srgbClr val="3A3A3A"/>
                </a:solidFill>
                <a:latin typeface="Arial"/>
                <a:ea typeface="ＭＳ Ｐゴシック" charset="-128"/>
                <a:cs typeface="+mn-cs"/>
              </a:endParaRPr>
            </a:p>
            <a:p>
              <a:pPr algn="ctr" defTabSz="914400">
                <a:spcBef>
                  <a:spcPct val="0"/>
                </a:spcBef>
                <a:spcAft>
                  <a:spcPct val="0"/>
                </a:spcAft>
                <a:buNone/>
              </a:pPr>
              <a:r>
                <a:rPr lang="pt-BR" sz="1100" b="0" i="0" kern="1200" smtClean="0">
                  <a:solidFill>
                    <a:srgbClr val="3A3A3A"/>
                  </a:solidFill>
                  <a:latin typeface="Arial"/>
                  <a:ea typeface="ＭＳ Ｐゴシック"/>
                  <a:cs typeface="+mn-cs"/>
                </a:rPr>
                <a:t>Switches</a:t>
              </a:r>
              <a:endParaRPr lang="pt-BR" sz="1100" b="0" i="0" kern="1200">
                <a:solidFill>
                  <a:srgbClr val="3A3A3A"/>
                </a:solidFill>
                <a:latin typeface="Arial"/>
                <a:ea typeface="ＭＳ Ｐゴシック"/>
                <a:cs typeface="+mn-cs"/>
              </a:endParaRPr>
            </a:p>
          </p:txBody>
        </p:sp>
        <p:pic>
          <p:nvPicPr>
            <p:cNvPr id="101" name="Picture 64"/>
            <p:cNvPicPr>
              <a:picLocks noChangeArrowheads="1"/>
            </p:cNvPicPr>
            <p:nvPr/>
          </p:nvPicPr>
          <p:blipFill>
            <a:blip r:embed="rId15" cstate="print"/>
            <a:srcRect/>
            <a:stretch>
              <a:fillRect/>
            </a:stretch>
          </p:blipFill>
          <p:spPr bwMode="auto">
            <a:xfrm>
              <a:off x="-2153855" y="6005241"/>
              <a:ext cx="285750" cy="501650"/>
            </a:xfrm>
            <a:prstGeom prst="rect">
              <a:avLst/>
            </a:prstGeom>
            <a:gradFill>
              <a:gsLst>
                <a:gs pos="0">
                  <a:srgbClr val="FFFF00">
                    <a:alpha val="34000"/>
                  </a:srgbClr>
                </a:gs>
                <a:gs pos="50000">
                  <a:srgbClr val="FFFF00"/>
                </a:gs>
                <a:gs pos="100000">
                  <a:srgbClr val="FFFF00">
                    <a:alpha val="34000"/>
                  </a:srgbClr>
                </a:gs>
              </a:gsLst>
              <a:lin ang="10800000" scaled="0"/>
            </a:gradFill>
            <a:ln>
              <a:noFill/>
            </a:ln>
            <a:effectLst>
              <a:outerShdw blurRad="63500" dist="63500" dir="5400000" algn="t" rotWithShape="0">
                <a:prstClr val="black">
                  <a:alpha val="59000"/>
                </a:prstClr>
              </a:outerShdw>
            </a:effectLst>
          </p:spPr>
        </p:pic>
      </p:grpSp>
      <p:grpSp>
        <p:nvGrpSpPr>
          <p:cNvPr id="15" name="Group 2"/>
          <p:cNvGrpSpPr/>
          <p:nvPr/>
        </p:nvGrpSpPr>
        <p:grpSpPr>
          <a:xfrm>
            <a:off x="4202551" y="3252741"/>
            <a:ext cx="1033271" cy="646966"/>
            <a:chOff x="-2330146" y="6222974"/>
            <a:chExt cx="1033271" cy="646966"/>
          </a:xfrm>
        </p:grpSpPr>
        <p:pic>
          <p:nvPicPr>
            <p:cNvPr id="163" name="Picture 27" descr="Gateway Universal"/>
            <p:cNvPicPr>
              <a:picLocks noChangeAspect="1" noChangeArrowheads="1"/>
            </p:cNvPicPr>
            <p:nvPr/>
          </p:nvPicPr>
          <p:blipFill>
            <a:blip r:embed="rId16" cstate="print"/>
            <a:srcRect/>
            <a:stretch>
              <a:fillRect/>
            </a:stretch>
          </p:blipFill>
          <p:spPr bwMode="auto">
            <a:xfrm>
              <a:off x="-2051754" y="6491432"/>
              <a:ext cx="476491" cy="378508"/>
            </a:xfrm>
            <a:prstGeom prst="rect">
              <a:avLst/>
            </a:prstGeom>
            <a:gradFill>
              <a:gsLst>
                <a:gs pos="0">
                  <a:srgbClr val="FFFF00">
                    <a:alpha val="34000"/>
                  </a:srgbClr>
                </a:gs>
                <a:gs pos="50000">
                  <a:srgbClr val="FFFF00"/>
                </a:gs>
                <a:gs pos="100000">
                  <a:srgbClr val="FFFF00">
                    <a:alpha val="34000"/>
                  </a:srgbClr>
                </a:gs>
              </a:gsLst>
              <a:lin ang="10800000" scaled="0"/>
            </a:gradFill>
            <a:ln>
              <a:noFill/>
            </a:ln>
            <a:effectLst>
              <a:outerShdw blurRad="63500" dist="63500" dir="5400000" algn="t" rotWithShape="0">
                <a:prstClr val="black">
                  <a:alpha val="59000"/>
                </a:prstClr>
              </a:outerShdw>
            </a:effectLst>
          </p:spPr>
        </p:pic>
        <p:sp>
          <p:nvSpPr>
            <p:cNvPr id="165" name="TextBox 149"/>
            <p:cNvSpPr txBox="1">
              <a:spLocks noChangeArrowheads="1"/>
            </p:cNvSpPr>
            <p:nvPr/>
          </p:nvSpPr>
          <p:spPr bwMode="auto">
            <a:xfrm>
              <a:off x="-2330146" y="6222974"/>
              <a:ext cx="1033271" cy="261610"/>
            </a:xfrm>
            <a:prstGeom prst="rect">
              <a:avLst/>
            </a:prstGeom>
            <a:noFill/>
            <a:ln w="9525">
              <a:noFill/>
              <a:miter lim="800000"/>
              <a:headEnd/>
              <a:tailEnd/>
            </a:ln>
          </p:spPr>
          <p:txBody>
            <a:bodyPr>
              <a:spAutoFit/>
            </a:bodyPr>
            <a:lstStyle/>
            <a:p>
              <a:pPr algn="ctr" defTabSz="914400">
                <a:spcBef>
                  <a:spcPct val="0"/>
                </a:spcBef>
                <a:spcAft>
                  <a:spcPct val="0"/>
                </a:spcAft>
                <a:buNone/>
              </a:pPr>
              <a:r>
                <a:rPr lang="fr-BE" sz="1100" b="0" i="0" kern="1200">
                  <a:solidFill>
                    <a:srgbClr val="3A3A3A"/>
                  </a:solidFill>
                  <a:latin typeface="Arial"/>
                  <a:ea typeface="ＭＳ Ｐゴシック"/>
                  <a:cs typeface="+mn-cs"/>
                </a:rPr>
                <a:t>CDN</a:t>
              </a:r>
            </a:p>
          </p:txBody>
        </p:sp>
      </p:grpSp>
      <p:grpSp>
        <p:nvGrpSpPr>
          <p:cNvPr id="16" name="Group 181"/>
          <p:cNvGrpSpPr>
            <a:grpSpLocks noChangeAspect="1"/>
          </p:cNvGrpSpPr>
          <p:nvPr/>
        </p:nvGrpSpPr>
        <p:grpSpPr>
          <a:xfrm>
            <a:off x="5195161" y="2224439"/>
            <a:ext cx="398075" cy="333515"/>
            <a:chOff x="7772409" y="3276600"/>
            <a:chExt cx="1217160" cy="900339"/>
          </a:xfrm>
        </p:grpSpPr>
        <p:sp>
          <p:nvSpPr>
            <p:cNvPr id="185" name="TextBox 66"/>
            <p:cNvSpPr txBox="1"/>
            <p:nvPr/>
          </p:nvSpPr>
          <p:spPr bwMode="auto">
            <a:xfrm>
              <a:off x="7944303" y="3762602"/>
              <a:ext cx="755650" cy="233362"/>
            </a:xfrm>
            <a:prstGeom prst="rect">
              <a:avLst/>
            </a:prstGeom>
            <a:noFill/>
          </p:spPr>
          <p:txBody>
            <a:bodyPr>
              <a:normAutofit fontScale="2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pPr>
              <a:endParaRPr lang="en-US" sz="1000" b="1" dirty="0">
                <a:solidFill>
                  <a:srgbClr val="0096D6"/>
                </a:solidFill>
                <a:latin typeface="Arial"/>
              </a:endParaRPr>
            </a:p>
          </p:txBody>
        </p:sp>
        <p:grpSp>
          <p:nvGrpSpPr>
            <p:cNvPr id="17" name="Group 187"/>
            <p:cNvGrpSpPr>
              <a:grpSpLocks/>
            </p:cNvGrpSpPr>
            <p:nvPr/>
          </p:nvGrpSpPr>
          <p:grpSpPr bwMode="auto">
            <a:xfrm>
              <a:off x="7772409" y="3276600"/>
              <a:ext cx="1217160" cy="900339"/>
              <a:chOff x="7424636" y="3669875"/>
              <a:chExt cx="824650" cy="496035"/>
            </a:xfrm>
          </p:grpSpPr>
          <p:sp>
            <p:nvSpPr>
              <p:cNvPr id="191" name="Freeform 190"/>
              <p:cNvSpPr>
                <a:spLocks/>
              </p:cNvSpPr>
              <p:nvPr/>
            </p:nvSpPr>
            <p:spPr bwMode="auto">
              <a:xfrm>
                <a:off x="7424636" y="3747060"/>
                <a:ext cx="739192" cy="418850"/>
              </a:xfrm>
              <a:custGeom>
                <a:avLst/>
                <a:gdLst>
                  <a:gd name="T0" fmla="*/ 0 w 718"/>
                  <a:gd name="T1" fmla="*/ 0 h 407"/>
                  <a:gd name="T2" fmla="*/ 0 w 718"/>
                  <a:gd name="T3" fmla="*/ 418850 h 407"/>
                  <a:gd name="T4" fmla="*/ 739192 w 718"/>
                  <a:gd name="T5" fmla="*/ 418850 h 407"/>
                  <a:gd name="T6" fmla="*/ 739192 w 718"/>
                  <a:gd name="T7" fmla="*/ 0 h 407"/>
                  <a:gd name="T8" fmla="*/ 12354 w 718"/>
                  <a:gd name="T9" fmla="*/ 0 h 407"/>
                  <a:gd name="T10" fmla="*/ 0 w 718"/>
                  <a:gd name="T11" fmla="*/ 0 h 407"/>
                  <a:gd name="T12" fmla="*/ 0 60000 65536"/>
                  <a:gd name="T13" fmla="*/ 0 60000 65536"/>
                  <a:gd name="T14" fmla="*/ 0 60000 65536"/>
                  <a:gd name="T15" fmla="*/ 0 60000 65536"/>
                  <a:gd name="T16" fmla="*/ 0 60000 65536"/>
                  <a:gd name="T17" fmla="*/ 0 60000 65536"/>
                  <a:gd name="T18" fmla="*/ 0 w 718"/>
                  <a:gd name="T19" fmla="*/ 0 h 407"/>
                  <a:gd name="T20" fmla="*/ 718 w 718"/>
                  <a:gd name="T21" fmla="*/ 407 h 407"/>
                </a:gdLst>
                <a:ahLst/>
                <a:cxnLst>
                  <a:cxn ang="T12">
                    <a:pos x="T0" y="T1"/>
                  </a:cxn>
                  <a:cxn ang="T13">
                    <a:pos x="T2" y="T3"/>
                  </a:cxn>
                  <a:cxn ang="T14">
                    <a:pos x="T4" y="T5"/>
                  </a:cxn>
                  <a:cxn ang="T15">
                    <a:pos x="T6" y="T7"/>
                  </a:cxn>
                  <a:cxn ang="T16">
                    <a:pos x="T8" y="T9"/>
                  </a:cxn>
                  <a:cxn ang="T17">
                    <a:pos x="T10" y="T11"/>
                  </a:cxn>
                </a:cxnLst>
                <a:rect l="T18" t="T19" r="T20" b="T21"/>
                <a:pathLst>
                  <a:path w="718" h="407">
                    <a:moveTo>
                      <a:pt x="0" y="0"/>
                    </a:moveTo>
                    <a:lnTo>
                      <a:pt x="0" y="407"/>
                    </a:lnTo>
                    <a:lnTo>
                      <a:pt x="718" y="407"/>
                    </a:lnTo>
                    <a:lnTo>
                      <a:pt x="718" y="0"/>
                    </a:lnTo>
                    <a:lnTo>
                      <a:pt x="12" y="0"/>
                    </a:lnTo>
                    <a:lnTo>
                      <a:pt x="0" y="0"/>
                    </a:lnTo>
                    <a:close/>
                  </a:path>
                </a:pathLst>
              </a:custGeom>
              <a:solidFill>
                <a:srgbClr val="1096D4"/>
              </a:solidFill>
              <a:ln w="11113">
                <a:solidFill>
                  <a:srgbClr val="AEE2FA"/>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96D6"/>
                  </a:solidFill>
                  <a:latin typeface="Arial"/>
                </a:endParaRPr>
              </a:p>
            </p:txBody>
          </p:sp>
          <p:sp>
            <p:nvSpPr>
              <p:cNvPr id="192" name="Freeform 191"/>
              <p:cNvSpPr>
                <a:spLocks/>
              </p:cNvSpPr>
              <p:nvPr/>
            </p:nvSpPr>
            <p:spPr bwMode="auto">
              <a:xfrm>
                <a:off x="7429664" y="3669875"/>
                <a:ext cx="819622" cy="82911"/>
              </a:xfrm>
              <a:custGeom>
                <a:avLst/>
                <a:gdLst>
                  <a:gd name="T0" fmla="*/ 0 w 796"/>
                  <a:gd name="T1" fmla="*/ 75 h 80"/>
                  <a:gd name="T2" fmla="*/ 87 w 796"/>
                  <a:gd name="T3" fmla="*/ 0 h 80"/>
                  <a:gd name="T4" fmla="*/ 796 w 796"/>
                  <a:gd name="T5" fmla="*/ 4 h 80"/>
                  <a:gd name="T6" fmla="*/ 709 w 796"/>
                  <a:gd name="T7" fmla="*/ 80 h 80"/>
                  <a:gd name="T8" fmla="*/ 0 w 796"/>
                  <a:gd name="T9" fmla="*/ 75 h 80"/>
                  <a:gd name="T10" fmla="*/ 0 w 796"/>
                  <a:gd name="T11" fmla="*/ 75 h 80"/>
                  <a:gd name="T12" fmla="*/ 0 60000 65536"/>
                  <a:gd name="T13" fmla="*/ 0 60000 65536"/>
                  <a:gd name="T14" fmla="*/ 0 60000 65536"/>
                  <a:gd name="T15" fmla="*/ 0 60000 65536"/>
                  <a:gd name="T16" fmla="*/ 0 60000 65536"/>
                  <a:gd name="T17" fmla="*/ 0 60000 65536"/>
                  <a:gd name="T18" fmla="*/ 0 w 796"/>
                  <a:gd name="T19" fmla="*/ 0 h 80"/>
                  <a:gd name="T20" fmla="*/ 796 w 796"/>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796" h="80">
                    <a:moveTo>
                      <a:pt x="0" y="75"/>
                    </a:moveTo>
                    <a:lnTo>
                      <a:pt x="87" y="0"/>
                    </a:lnTo>
                    <a:lnTo>
                      <a:pt x="796" y="4"/>
                    </a:lnTo>
                    <a:lnTo>
                      <a:pt x="709" y="80"/>
                    </a:lnTo>
                    <a:lnTo>
                      <a:pt x="0" y="75"/>
                    </a:lnTo>
                    <a:close/>
                  </a:path>
                </a:pathLst>
              </a:custGeom>
              <a:solidFill>
                <a:srgbClr val="46AFE3"/>
              </a:solidFill>
              <a:ln w="11113">
                <a:solidFill>
                  <a:srgbClr val="AEE2FA"/>
                </a:solidFill>
                <a:round/>
                <a:headEnd/>
                <a:tailEnd/>
              </a:ln>
            </p:spPr>
            <p:txBody>
              <a:bodyPr>
                <a:normAutofit fontScale="2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0096D6"/>
                  </a:solidFill>
                  <a:latin typeface="Arial"/>
                </a:endParaRPr>
              </a:p>
            </p:txBody>
          </p:sp>
          <p:sp>
            <p:nvSpPr>
              <p:cNvPr id="193" name="Freeform 192"/>
              <p:cNvSpPr>
                <a:spLocks/>
              </p:cNvSpPr>
              <p:nvPr/>
            </p:nvSpPr>
            <p:spPr bwMode="auto">
              <a:xfrm>
                <a:off x="8163836" y="3677076"/>
                <a:ext cx="85450" cy="488829"/>
              </a:xfrm>
              <a:custGeom>
                <a:avLst/>
                <a:gdLst>
                  <a:gd name="T0" fmla="*/ 85450 w 83"/>
                  <a:gd name="T1" fmla="*/ 415762 h 475"/>
                  <a:gd name="T2" fmla="*/ 0 w 83"/>
                  <a:gd name="T3" fmla="*/ 488829 h 475"/>
                  <a:gd name="T4" fmla="*/ 0 w 83"/>
                  <a:gd name="T5" fmla="*/ 73067 h 475"/>
                  <a:gd name="T6" fmla="*/ 85450 w 83"/>
                  <a:gd name="T7" fmla="*/ 0 h 475"/>
                  <a:gd name="T8" fmla="*/ 85450 w 83"/>
                  <a:gd name="T9" fmla="*/ 415762 h 475"/>
                  <a:gd name="T10" fmla="*/ 0 60000 65536"/>
                  <a:gd name="T11" fmla="*/ 0 60000 65536"/>
                  <a:gd name="T12" fmla="*/ 0 60000 65536"/>
                  <a:gd name="T13" fmla="*/ 0 60000 65536"/>
                  <a:gd name="T14" fmla="*/ 0 60000 65536"/>
                  <a:gd name="T15" fmla="*/ 0 w 83"/>
                  <a:gd name="T16" fmla="*/ 0 h 475"/>
                  <a:gd name="T17" fmla="*/ 83 w 83"/>
                  <a:gd name="T18" fmla="*/ 475 h 475"/>
                </a:gdLst>
                <a:ahLst/>
                <a:cxnLst>
                  <a:cxn ang="T10">
                    <a:pos x="T0" y="T1"/>
                  </a:cxn>
                  <a:cxn ang="T11">
                    <a:pos x="T2" y="T3"/>
                  </a:cxn>
                  <a:cxn ang="T12">
                    <a:pos x="T4" y="T5"/>
                  </a:cxn>
                  <a:cxn ang="T13">
                    <a:pos x="T6" y="T7"/>
                  </a:cxn>
                  <a:cxn ang="T14">
                    <a:pos x="T8" y="T9"/>
                  </a:cxn>
                </a:cxnLst>
                <a:rect l="T15" t="T16" r="T17" b="T18"/>
                <a:pathLst>
                  <a:path w="83" h="475">
                    <a:moveTo>
                      <a:pt x="83" y="404"/>
                    </a:moveTo>
                    <a:lnTo>
                      <a:pt x="0" y="475"/>
                    </a:lnTo>
                    <a:lnTo>
                      <a:pt x="0" y="71"/>
                    </a:lnTo>
                    <a:lnTo>
                      <a:pt x="83" y="0"/>
                    </a:lnTo>
                    <a:lnTo>
                      <a:pt x="83" y="404"/>
                    </a:lnTo>
                    <a:close/>
                  </a:path>
                </a:pathLst>
              </a:custGeom>
              <a:solidFill>
                <a:srgbClr val="015B80"/>
              </a:solidFill>
              <a:ln w="11113">
                <a:solidFill>
                  <a:srgbClr val="AEE2FA"/>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96D6"/>
                  </a:solidFill>
                  <a:latin typeface="Arial"/>
                </a:endParaRPr>
              </a:p>
            </p:txBody>
          </p:sp>
        </p:grpSp>
        <p:pic>
          <p:nvPicPr>
            <p:cNvPr id="189" name="Picture 188"/>
            <p:cNvPicPr>
              <a:picLocks noChangeAspect="1"/>
            </p:cNvPicPr>
            <p:nvPr/>
          </p:nvPicPr>
          <p:blipFill>
            <a:blip r:embed="rId17" cstate="print"/>
            <a:stretch>
              <a:fillRect/>
            </a:stretch>
          </p:blipFill>
          <p:spPr>
            <a:xfrm>
              <a:off x="8001000" y="3429000"/>
              <a:ext cx="685800" cy="685800"/>
            </a:xfrm>
            <a:prstGeom prst="rect">
              <a:avLst/>
            </a:prstGeom>
            <a:gradFill>
              <a:gsLst>
                <a:gs pos="0">
                  <a:srgbClr val="FFFF00">
                    <a:alpha val="34000"/>
                  </a:srgbClr>
                </a:gs>
                <a:gs pos="50000">
                  <a:srgbClr val="FFFF00"/>
                </a:gs>
                <a:gs pos="100000">
                  <a:srgbClr val="FFFF00">
                    <a:alpha val="34000"/>
                  </a:srgbClr>
                </a:gs>
              </a:gsLst>
              <a:lin ang="10800000" scaled="0"/>
            </a:gradFill>
            <a:ln>
              <a:noFill/>
            </a:ln>
            <a:effectLst>
              <a:outerShdw blurRad="63500" dist="63500" dir="5400000" algn="t" rotWithShape="0">
                <a:prstClr val="black">
                  <a:alpha val="59000"/>
                </a:prstClr>
              </a:outerShdw>
            </a:effectLst>
          </p:spPr>
        </p:pic>
      </p:grpSp>
      <p:sp>
        <p:nvSpPr>
          <p:cNvPr id="183" name="Rectangle 182"/>
          <p:cNvSpPr>
            <a:spLocks noChangeArrowheads="1"/>
          </p:cNvSpPr>
          <p:nvPr/>
        </p:nvSpPr>
        <p:spPr bwMode="auto">
          <a:xfrm>
            <a:off x="4343400" y="1992048"/>
            <a:ext cx="947058" cy="769441"/>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buNone/>
            </a:pPr>
            <a:r>
              <a:rPr lang="pt-BR" sz="1100" b="0" i="0" dirty="0" smtClean="0">
                <a:solidFill>
                  <a:srgbClr val="3A3A3A"/>
                </a:solidFill>
                <a:latin typeface="Arial"/>
                <a:ea typeface="+mn-ea"/>
                <a:cs typeface="+mn-cs"/>
              </a:rPr>
              <a:t>Cisco</a:t>
            </a:r>
            <a:r>
              <a:rPr lang="pt-BR" sz="1100" b="0" i="0" baseline="30000" dirty="0" smtClean="0">
                <a:solidFill>
                  <a:srgbClr val="3A3A3A"/>
                </a:solidFill>
                <a:latin typeface="Arial"/>
                <a:ea typeface="+mn-ea"/>
                <a:cs typeface="+mn-cs"/>
              </a:rPr>
              <a:t>® </a:t>
            </a:r>
            <a:r>
              <a:rPr lang="pt-BR" sz="1100" b="0" i="0" dirty="0" smtClean="0">
                <a:solidFill>
                  <a:srgbClr val="3A3A3A"/>
                </a:solidFill>
                <a:latin typeface="Arial"/>
                <a:ea typeface="+mn-ea"/>
                <a:cs typeface="+mn-cs"/>
              </a:rPr>
              <a:t>Identity Services Engine</a:t>
            </a:r>
            <a:endParaRPr lang="pt-BR" sz="1100" dirty="0">
              <a:solidFill>
                <a:srgbClr val="3A3A3A"/>
              </a:solidFill>
              <a:latin typeface="Arial"/>
            </a:endParaRPr>
          </a:p>
        </p:txBody>
      </p:sp>
      <p:sp>
        <p:nvSpPr>
          <p:cNvPr id="205" name="Left-Right Arrow 204"/>
          <p:cNvSpPr/>
          <p:nvPr/>
        </p:nvSpPr>
        <p:spPr>
          <a:xfrm>
            <a:off x="3631556" y="2862216"/>
            <a:ext cx="586740" cy="327660"/>
          </a:xfrm>
          <a:prstGeom prst="leftRightArrow">
            <a:avLst/>
          </a:prstGeom>
          <a:solidFill>
            <a:schemeClr val="accent6"/>
          </a:solidFill>
          <a:ln>
            <a:noFill/>
          </a:ln>
          <a:effectLst>
            <a:outerShdw blurRad="63500" dist="63500" dir="5400000" algn="t"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rtl="0"/>
            <a:endParaRPr lang="en-GB" sz="3200" b="1" kern="1200" dirty="0">
              <a:solidFill>
                <a:srgbClr val="0096D6">
                  <a:lumMod val="50000"/>
                </a:srgbClr>
              </a:solidFill>
              <a:latin typeface="Arial"/>
              <a:ea typeface="+mn-ea"/>
              <a:cs typeface="+mn-cs"/>
            </a:endParaRPr>
          </a:p>
        </p:txBody>
      </p:sp>
      <p:sp>
        <p:nvSpPr>
          <p:cNvPr id="206" name="Left-Right Arrow 205"/>
          <p:cNvSpPr/>
          <p:nvPr/>
        </p:nvSpPr>
        <p:spPr>
          <a:xfrm>
            <a:off x="5957248" y="2862216"/>
            <a:ext cx="586740" cy="327660"/>
          </a:xfrm>
          <a:prstGeom prst="leftRightArrow">
            <a:avLst/>
          </a:prstGeom>
          <a:solidFill>
            <a:schemeClr val="accent6"/>
          </a:solidFill>
          <a:ln>
            <a:noFill/>
          </a:ln>
          <a:effectLst>
            <a:outerShdw blurRad="63500" dist="63500" dir="5400000" algn="t"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rtl="0"/>
            <a:endParaRPr lang="en-GB" sz="3200" b="1" kern="1200" dirty="0">
              <a:solidFill>
                <a:srgbClr val="0096D6">
                  <a:lumMod val="50000"/>
                </a:srgbClr>
              </a:solidFill>
              <a:latin typeface="Arial"/>
              <a:ea typeface="+mn-ea"/>
              <a:cs typeface="+mn-cs"/>
            </a:endParaRPr>
          </a:p>
        </p:txBody>
      </p:sp>
      <p:sp>
        <p:nvSpPr>
          <p:cNvPr id="2052" name="AutoShape 4" descr="data:image/jpg;base64,/9j/4AAQSkZJRgABAQAAAQABAAD/2wCEAAkGBggGEBUUERMUEBQWEiIaFxgYGCMcHRoeHxwaICIYHhwZJyYqGR4pHx4XITgsLycpNSwtHSM9NTAqNS0rLjUBCQoKDQwOGg8PGTEjHiQvNTMyNCktKi41NTU1NDU1NTUsMC40LCwpNDIyKy8pLyovMiksKik1NCwsNTU1KSksLP/AABEIAFAAoAMBIgACEQEDEQH/xAAbAAEBAAMBAQEAAAAAAAAAAAAABgMEBQcCAf/EADgQAAIBAwMCBAMFBgcBAAAAAAECAwAEEQUSIQYxEyJRYSMyQQcUQnGhFVKBkbHRMzRDcnTB4Rb/xAAZAQEAAwEBAAAAAAAAAAAAAAAAAQIEAwX/xAArEQACAgECAwcEAwAAAAAAAAAAAQIRAwRBEiExE2FxgZGxwWKh0eEyQlH/2gAMAwEAAhEDEQA/APcaUpQClKUApSlAKUpQClKUApSlAKUpQClKUApSlAKUpQClTXVmv/s9liDFMpvYjg4zgAH6ZOefb3qCn6vnsZkeB5CwYZQuzK4+qkMTz7itmHRzyq0Ys2sx4pUz2KlfgbjPbiufoeu2vUMZki3bQ5XzDByKy8LqzZxK6OjSudpevWervMkRJaF9j5BHPPbPfsa6NRKLi6YUlJWhSlc6/wBestNmhhckPMSEwMjj1P0pGLk6QclHmzo0rV1O+XTIZJSCwjQsQO5wM45r40bU01mCOZVKh1yAe4/lU8L4eLYjiXFw7m7SlKqWFKUoBStLV9Wt9FiMsmdoIHAyea243EgBHYjNRauivEr4b5n1Slc3Qtbj16MuqlAHK4OPpjnilq6DnFSUX1Z0qUpUliW636PXqNQ6yCKRFIyflZe+Gx2wec/pUD07oTadfwi42EHc0Z3ApI69hu/3Y4POa9juII7pGRhlWGCPY15V12bbRJBAiYUReTdzncSWbLdzkAfwFelo82Wb7FfxafivA8jXYYQks9dC46c1HVr8y/eI2jUY27hg55yPcdv71z/st/yTf8h/+q2vs7kvJ7BDMWOWOwt32fTv3HfHtWpbfZx9zBEd7dRqTnCsAMn64FZ4QjjjPDOW/Xws741kqE1cuT61fM5H/wBJfaXHqcisWZLkLHnkLksMgew/oK/NQttW0R7JjezTCeZd6luM+U8Y/DgkYqqtujbGNblXZpVuX3ODgYPPYj3Of4VL6x0ZJpE1mY3uLkLcKPN5hGgIPGB5R7+1bMeXFKVL268vtzOWTFljG379Of35G5Y6leN+18yOfDLeH5j5PK/y/u9hWhYapeyHScyufEL78tnd5sc+vFUWqfZ/Y6nNJIJZovFHxFRsK59T+hxWS36Itrf7p8Vz91LbeB5txzz/AOVz7bDV/H017l3hzX+/qT9iUf8AanU9pd3bXTxqpdVhX5NqjlWHuK+7PUZ9Bi0ycyMsBjMcq5O38RBx69/5VQXn2c2Fy8hWWeJJTl40bCFvXH584rcuujLW7sUtGd9qY2vgbsgnn0+pFWeoxUltfSuiqvMqtPltveut9Xd+RBQ9X6skFwjvIJbgo9vycgO5BCn6DGK3uob68tndIbm8ke3hXfsx4aEKMs7Hl8nJ/vVfcdFafPNbSZYfdlCqoxhgvy5/I81r6p0BZ6lLJIJZovGHxERhtYjsSCPXnFStTg4rqvLw+F6kPT51Fq78/H5foT17qOra5Lp6pO8DT25LlDge7bfXANYNV1TVpbl7dZLxlt41QGBcsz4HxJPYmq+16Mt7WS1fxHJtoyi8DzA57/z+lNY6MttRm8dJZbWUjDNE2Nw9/wBKrHUYlJLantvf4LS0+Vpu+drfavycPVbvUL3RQ1yrJKHAbcu0nDYDY9xiqy+uUtLNmZzEBD84GSpwMED6nOK17npiG5sxbGSQqMedjuY4OeSe9asfRa4KyXM8yFSpRm49j+Y4IryctvLKUVyf7LdnmjNtK7ild7q+vrscXp/Vb+O8iUvcNFMhPx8ZOATuXHYdq09D0++ks5po7l4RG7lUXsSBklvz7VT6f0ZDYzRy+NLI0YwNxBG3GAvbgDmteP7PrVFK+POFY5dQwAbn6gCsvZT379/AxrS6ilxK6v8At/qXzZydR1jVbyK3ldpo4Gi+I8I5DgkZPtwD/E1baTIs0EZEhmBQec9247kfQ1xtW6bsHKKbh7ZSgjEauFDgfhwe55/Wu5p9tb2cSJF8iqAuDnj1z9fWu2OMlJtm7TYssMjc+apb793cbFYp7WC6xvRXx23AH+tZaV36G8/AAKh7LQupLEfAKwZkG8M2/cR4pMuM8Bi0YIBzhc4zxVzSgIfT9K6osyW/ffcwMi7icSd2C427tmcDOO3Oa+rXT+so9pMo3Nt37irAEIwwFGMAtgtgnORjsRVtSgIqDR+o7eJCrOr75WceIuTv24JO3aWwGA4ABIzxml7onUtxLFJ4h3JCp4ZdolCTAjaR+ItGCfTOMcVa0oCOutL6nvrcK7KZBdeJnO0BU8yqCpyQzgd8YHcH649G6SvIHjaZFYrdtKDuJ2qyNxjJy2/Zn6EgHAq1pQELDoOvNbSpIu5zcrKgEgwxJJYPn/TBwMdyoB+bIrb+49VbwwZV+IokJ2tlQ8h8g4wm0pwecZ7mq+lARaWnWSRsDIGfwhtOU4YlS+RgZPzBOwGDu7g1sX+ka9qE6B3zAskTkAqAdhQny4JzuDk8kEFMcg1WUoCMg6d1yCXyvsXxWUMGywhDKV+bOG5kzx6e1Yks+tIURVbO1EyzOrMSPCznjzcrLn2f1FXFKAghpPVdigSHK8Pgh0xzt2Ehhkkec9+eAeM1ni0zq2Fgd4JL5Yl1Pd2bAyP8MA4x39DVtSgJ/T9DuL+EpqHxyHyuSOxVcjyY7NuA9sV3LeCO1RUQbVUAAegHYVkpQClKUApSlAKUpQClKUApSlAKUpQClKUApSlAKUpQClKUB//Z"/>
          <p:cNvSpPr>
            <a:spLocks noChangeAspect="1" noChangeArrowheads="1"/>
          </p:cNvSpPr>
          <p:nvPr/>
        </p:nvSpPr>
        <p:spPr bwMode="auto">
          <a:xfrm>
            <a:off x="63500" y="-374650"/>
            <a:ext cx="1524000" cy="762000"/>
          </a:xfrm>
          <a:prstGeom prst="rect">
            <a:avLst/>
          </a:prstGeom>
          <a:noFill/>
        </p:spPr>
        <p:txBody>
          <a:bodyPr vert="horz" wrap="square" lIns="91440" tIns="45720" rIns="91440" bIns="45720" numCol="1" anchor="t" anchorCtr="0" compatLnSpc="1">
            <a:prstTxWarp prst="textNoShape">
              <a:avLst/>
            </a:prstTxWarp>
          </a:bodyPr>
          <a:lstStyle/>
          <a:p>
            <a:pPr algn="l" rtl="0"/>
            <a:endParaRPr lang="en-US" kern="1200" dirty="0">
              <a:solidFill>
                <a:srgbClr val="0096D6"/>
              </a:solidFill>
              <a:latin typeface="Arial"/>
              <a:ea typeface="+mn-ea"/>
              <a:cs typeface="+mn-cs"/>
            </a:endParaRPr>
          </a:p>
        </p:txBody>
      </p:sp>
      <p:sp>
        <p:nvSpPr>
          <p:cNvPr id="2054" name="AutoShape 6" descr="data:image/jpg;base64,/9j/4AAQSkZJRgABAQAAAQABAAD/2wCEAAkGBggGEBUUERMUEBQWEiIaFxgYGCMcHRoeHxwaICIYHhwZJyYqGR4pHx4XITgsLycpNSwtHSM9NTAqNS0rLjUBCQoKDQwOGg8PGTEjHiQvNTMyNCktKi41NTU1NDU1NTUsMC40LCwpNDIyKy8pLyovMiksKik1NCwsNTU1KSksLP/AABEIAFAAoAMBIgACEQEDEQH/xAAbAAEBAAMBAQEAAAAAAAAAAAAABgMEBQcCAf/EADgQAAIBAwMCBAMFBgcBAAAAAAECAwAEEQUSIQYxEyJRYSMyQQcUQnGhFVKBkbHRMzRDcnTB4Rb/xAAZAQEAAwEBAAAAAAAAAAAAAAAAAQIEAwX/xAArEQACAgECAwcEAwAAAAAAAAAAAQIRAwRBEiExE2FxgZGxwWKh0eEyQlH/2gAMAwEAAhEDEQA/APcaUpQClKUApSlAKUpQClKUApSlAKUpQClKUApSlAKUpQClTXVmv/s9liDFMpvYjg4zgAH6ZOefb3qCn6vnsZkeB5CwYZQuzK4+qkMTz7itmHRzyq0Ys2sx4pUz2KlfgbjPbiufoeu2vUMZki3bQ5XzDByKy8LqzZxK6OjSudpevWervMkRJaF9j5BHPPbPfsa6NRKLi6YUlJWhSlc6/wBestNmhhckPMSEwMjj1P0pGLk6QclHmzo0rV1O+XTIZJSCwjQsQO5wM45r40bU01mCOZVKh1yAe4/lU8L4eLYjiXFw7m7SlKqWFKUoBStLV9Wt9FiMsmdoIHAyea243EgBHYjNRauivEr4b5n1Slc3Qtbj16MuqlAHK4OPpjnilq6DnFSUX1Z0qUpUliW636PXqNQ6yCKRFIyflZe+Gx2wec/pUD07oTadfwi42EHc0Z3ApI69hu/3Y4POa9juII7pGRhlWGCPY15V12bbRJBAiYUReTdzncSWbLdzkAfwFelo82Wb7FfxafivA8jXYYQks9dC46c1HVr8y/eI2jUY27hg55yPcdv71z/st/yTf8h/+q2vs7kvJ7BDMWOWOwt32fTv3HfHtWpbfZx9zBEd7dRqTnCsAMn64FZ4QjjjPDOW/Xws741kqE1cuT61fM5H/wBJfaXHqcisWZLkLHnkLksMgew/oK/NQttW0R7JjezTCeZd6luM+U8Y/DgkYqqtujbGNblXZpVuX3ODgYPPYj3Of4VL6x0ZJpE1mY3uLkLcKPN5hGgIPGB5R7+1bMeXFKVL268vtzOWTFljG379Of35G5Y6leN+18yOfDLeH5j5PK/y/u9hWhYapeyHScyufEL78tnd5sc+vFUWqfZ/Y6nNJIJZovFHxFRsK59T+hxWS36Itrf7p8Vz91LbeB5txzz/AOVz7bDV/H017l3hzX+/qT9iUf8AanU9pd3bXTxqpdVhX5NqjlWHuK+7PUZ9Bi0ycyMsBjMcq5O38RBx69/5VQXn2c2Fy8hWWeJJTl40bCFvXH584rcuujLW7sUtGd9qY2vgbsgnn0+pFWeoxUltfSuiqvMqtPltveut9Xd+RBQ9X6skFwjvIJbgo9vycgO5BCn6DGK3uob68tndIbm8ke3hXfsx4aEKMs7Hl8nJ/vVfcdFafPNbSZYfdlCqoxhgvy5/I81r6p0BZ6lLJIJZovGHxERhtYjsSCPXnFStTg4rqvLw+F6kPT51Fq78/H5foT17qOra5Lp6pO8DT25LlDge7bfXANYNV1TVpbl7dZLxlt41QGBcsz4HxJPYmq+16Mt7WS1fxHJtoyi8DzA57/z+lNY6MttRm8dJZbWUjDNE2Nw9/wBKrHUYlJLantvf4LS0+Vpu+drfavycPVbvUL3RQ1yrJKHAbcu0nDYDY9xiqy+uUtLNmZzEBD84GSpwMED6nOK17npiG5sxbGSQqMedjuY4OeSe9asfRa4KyXM8yFSpRm49j+Y4IryctvLKUVyf7LdnmjNtK7ild7q+vrscXp/Vb+O8iUvcNFMhPx8ZOATuXHYdq09D0++ks5po7l4RG7lUXsSBklvz7VT6f0ZDYzRy+NLI0YwNxBG3GAvbgDmteP7PrVFK+POFY5dQwAbn6gCsvZT379/AxrS6ilxK6v8At/qXzZydR1jVbyK3ldpo4Gi+I8I5DgkZPtwD/E1baTIs0EZEhmBQec9247kfQ1xtW6bsHKKbh7ZSgjEauFDgfhwe55/Wu5p9tb2cSJF8iqAuDnj1z9fWu2OMlJtm7TYssMjc+apb793cbFYp7WC6xvRXx23AH+tZaV36G8/AAKh7LQupLEfAKwZkG8M2/cR4pMuM8Bi0YIBzhc4zxVzSgIfT9K6osyW/ffcwMi7icSd2C427tmcDOO3Oa+rXT+so9pMo3Nt37irAEIwwFGMAtgtgnORjsRVtSgIqDR+o7eJCrOr75WceIuTv24JO3aWwGA4ABIzxml7onUtxLFJ4h3JCp4ZdolCTAjaR+ItGCfTOMcVa0oCOutL6nvrcK7KZBdeJnO0BU8yqCpyQzgd8YHcH649G6SvIHjaZFYrdtKDuJ2qyNxjJy2/Zn6EgHAq1pQELDoOvNbSpIu5zcrKgEgwxJJYPn/TBwMdyoB+bIrb+49VbwwZV+IokJ2tlQ8h8g4wm0pwecZ7mq+lARaWnWSRsDIGfwhtOU4YlS+RgZPzBOwGDu7g1sX+ka9qE6B3zAskTkAqAdhQny4JzuDk8kEFMcg1WUoCMg6d1yCXyvsXxWUMGywhDKV+bOG5kzx6e1Yks+tIURVbO1EyzOrMSPCznjzcrLn2f1FXFKAghpPVdigSHK8Pgh0xzt2Ehhkkec9+eAeM1ni0zq2Fgd4JL5Yl1Pd2bAyP8MA4x39DVtSgJ/T9DuL+EpqHxyHyuSOxVcjyY7NuA9sV3LeCO1RUQbVUAAegHYVkpQClKUApSlAKUpQClKUApSlAKUpQClKUApSlAKUpQClKUB//Z"/>
          <p:cNvSpPr>
            <a:spLocks noChangeAspect="1" noChangeArrowheads="1"/>
          </p:cNvSpPr>
          <p:nvPr/>
        </p:nvSpPr>
        <p:spPr bwMode="auto">
          <a:xfrm>
            <a:off x="63500" y="-374650"/>
            <a:ext cx="1524000" cy="762000"/>
          </a:xfrm>
          <a:prstGeom prst="rect">
            <a:avLst/>
          </a:prstGeom>
          <a:noFill/>
        </p:spPr>
        <p:txBody>
          <a:bodyPr vert="horz" wrap="square" lIns="91440" tIns="45720" rIns="91440" bIns="45720" numCol="1" anchor="t" anchorCtr="0" compatLnSpc="1">
            <a:prstTxWarp prst="textNoShape">
              <a:avLst/>
            </a:prstTxWarp>
          </a:bodyPr>
          <a:lstStyle/>
          <a:p>
            <a:pPr algn="l" rtl="0"/>
            <a:endParaRPr lang="en-US" kern="1200" dirty="0">
              <a:solidFill>
                <a:srgbClr val="0096D6"/>
              </a:solidFill>
              <a:latin typeface="Arial"/>
              <a:ea typeface="+mn-ea"/>
              <a:cs typeface="+mn-cs"/>
            </a:endParaRPr>
          </a:p>
        </p:txBody>
      </p:sp>
      <p:sp>
        <p:nvSpPr>
          <p:cNvPr id="2056" name="AutoShape 8" descr="data:image/jpg;base64,/9j/4AAQSkZJRgABAQAAAQABAAD/2wCEAAkGBggGEBUUERMUEBQWEiIaFxgYGCMcHRoeHxwaICIYHhwZJyYqGR4pHx4XITgsLycpNSwtHSM9NTAqNS0rLjUBCQoKDQwOGg8PGTEjHiQvNTMyNCktKi41NTU1NDU1NTUsMC40LCwpNDIyKy8pLyovMiksKik1NCwsNTU1KSksLP/AABEIAFAAoAMBIgACEQEDEQH/xAAbAAEBAAMBAQEAAAAAAAAAAAAABgMEBQcCAf/EADgQAAIBAwMCBAMFBgcBAAAAAAECAwAEEQUSIQYxEyJRYSMyQQcUQnGhFVKBkbHRMzRDcnTB4Rb/xAAZAQEAAwEBAAAAAAAAAAAAAAAAAQIEAwX/xAArEQACAgECAwcEAwAAAAAAAAAAAQIRAwRBEiExE2FxgZGxwWKh0eEyQlH/2gAMAwEAAhEDEQA/APcaUpQClKUApSlAKUpQClKUApSlAKUpQClKUApSlAKUpQClTXVmv/s9liDFMpvYjg4zgAH6ZOefb3qCn6vnsZkeB5CwYZQuzK4+qkMTz7itmHRzyq0Ys2sx4pUz2KlfgbjPbiufoeu2vUMZki3bQ5XzDByKy8LqzZxK6OjSudpevWervMkRJaF9j5BHPPbPfsa6NRKLi6YUlJWhSlc6/wBestNmhhckPMSEwMjj1P0pGLk6QclHmzo0rV1O+XTIZJSCwjQsQO5wM45r40bU01mCOZVKh1yAe4/lU8L4eLYjiXFw7m7SlKqWFKUoBStLV9Wt9FiMsmdoIHAyea243EgBHYjNRauivEr4b5n1Slc3Qtbj16MuqlAHK4OPpjnilq6DnFSUX1Z0qUpUliW636PXqNQ6yCKRFIyflZe+Gx2wec/pUD07oTadfwi42EHc0Z3ApI69hu/3Y4POa9juII7pGRhlWGCPY15V12bbRJBAiYUReTdzncSWbLdzkAfwFelo82Wb7FfxafivA8jXYYQks9dC46c1HVr8y/eI2jUY27hg55yPcdv71z/st/yTf8h/+q2vs7kvJ7BDMWOWOwt32fTv3HfHtWpbfZx9zBEd7dRqTnCsAMn64FZ4QjjjPDOW/Xws741kqE1cuT61fM5H/wBJfaXHqcisWZLkLHnkLksMgew/oK/NQttW0R7JjezTCeZd6luM+U8Y/DgkYqqtujbGNblXZpVuX3ODgYPPYj3Of4VL6x0ZJpE1mY3uLkLcKPN5hGgIPGB5R7+1bMeXFKVL268vtzOWTFljG379Of35G5Y6leN+18yOfDLeH5j5PK/y/u9hWhYapeyHScyufEL78tnd5sc+vFUWqfZ/Y6nNJIJZovFHxFRsK59T+hxWS36Itrf7p8Vz91LbeB5txzz/AOVz7bDV/H017l3hzX+/qT9iUf8AanU9pd3bXTxqpdVhX5NqjlWHuK+7PUZ9Bi0ycyMsBjMcq5O38RBx69/5VQXn2c2Fy8hWWeJJTl40bCFvXH584rcuujLW7sUtGd9qY2vgbsgnn0+pFWeoxUltfSuiqvMqtPltveut9Xd+RBQ9X6skFwjvIJbgo9vycgO5BCn6DGK3uob68tndIbm8ke3hXfsx4aEKMs7Hl8nJ/vVfcdFafPNbSZYfdlCqoxhgvy5/I81r6p0BZ6lLJIJZovGHxERhtYjsSCPXnFStTg4rqvLw+F6kPT51Fq78/H5foT17qOra5Lp6pO8DT25LlDge7bfXANYNV1TVpbl7dZLxlt41QGBcsz4HxJPYmq+16Mt7WS1fxHJtoyi8DzA57/z+lNY6MttRm8dJZbWUjDNE2Nw9/wBKrHUYlJLantvf4LS0+Vpu+drfavycPVbvUL3RQ1yrJKHAbcu0nDYDY9xiqy+uUtLNmZzEBD84GSpwMED6nOK17npiG5sxbGSQqMedjuY4OeSe9asfRa4KyXM8yFSpRm49j+Y4IryctvLKUVyf7LdnmjNtK7ild7q+vrscXp/Vb+O8iUvcNFMhPx8ZOATuXHYdq09D0++ks5po7l4RG7lUXsSBklvz7VT6f0ZDYzRy+NLI0YwNxBG3GAvbgDmteP7PrVFK+POFY5dQwAbn6gCsvZT379/AxrS6ilxK6v8At/qXzZydR1jVbyK3ldpo4Gi+I8I5DgkZPtwD/E1baTIs0EZEhmBQec9247kfQ1xtW6bsHKKbh7ZSgjEauFDgfhwe55/Wu5p9tb2cSJF8iqAuDnj1z9fWu2OMlJtm7TYssMjc+apb793cbFYp7WC6xvRXx23AH+tZaV36G8/AAKh7LQupLEfAKwZkG8M2/cR4pMuM8Bi0YIBzhc4zxVzSgIfT9K6osyW/ffcwMi7icSd2C427tmcDOO3Oa+rXT+so9pMo3Nt37irAEIwwFGMAtgtgnORjsRVtSgIqDR+o7eJCrOr75WceIuTv24JO3aWwGA4ABIzxml7onUtxLFJ4h3JCp4ZdolCTAjaR+ItGCfTOMcVa0oCOutL6nvrcK7KZBdeJnO0BU8yqCpyQzgd8YHcH649G6SvIHjaZFYrdtKDuJ2qyNxjJy2/Zn6EgHAq1pQELDoOvNbSpIu5zcrKgEgwxJJYPn/TBwMdyoB+bIrb+49VbwwZV+IokJ2tlQ8h8g4wm0pwecZ7mq+lARaWnWSRsDIGfwhtOU4YlS+RgZPzBOwGDu7g1sX+ka9qE6B3zAskTkAqAdhQny4JzuDk8kEFMcg1WUoCMg6d1yCXyvsXxWUMGywhDKV+bOG5kzx6e1Yks+tIURVbO1EyzOrMSPCznjzcrLn2f1FXFKAghpPVdigSHK8Pgh0xzt2Ehhkkec9+eAeM1ni0zq2Fgd4JL5Yl1Pd2bAyP8MA4x39DVtSgJ/T9DuL+EpqHxyHyuSOxVcjyY7NuA9sV3LeCO1RUQbVUAAegHYVkpQClKUApSlAKUpQClKUApSlAKUpQClKUApSlAKUpQClKUB//Z"/>
          <p:cNvSpPr>
            <a:spLocks noChangeAspect="1" noChangeArrowheads="1"/>
          </p:cNvSpPr>
          <p:nvPr/>
        </p:nvSpPr>
        <p:spPr bwMode="auto">
          <a:xfrm>
            <a:off x="63500" y="-374650"/>
            <a:ext cx="1524000" cy="762000"/>
          </a:xfrm>
          <a:prstGeom prst="rect">
            <a:avLst/>
          </a:prstGeom>
          <a:noFill/>
        </p:spPr>
        <p:txBody>
          <a:bodyPr vert="horz" wrap="square" lIns="91440" tIns="45720" rIns="91440" bIns="45720" numCol="1" anchor="t" anchorCtr="0" compatLnSpc="1">
            <a:prstTxWarp prst="textNoShape">
              <a:avLst/>
            </a:prstTxWarp>
          </a:bodyPr>
          <a:lstStyle/>
          <a:p>
            <a:pPr algn="l" rtl="0"/>
            <a:endParaRPr lang="en-US" kern="1200" dirty="0">
              <a:solidFill>
                <a:srgbClr val="0096D6"/>
              </a:solidFill>
              <a:latin typeface="Arial"/>
              <a:ea typeface="+mn-ea"/>
              <a:cs typeface="+mn-cs"/>
            </a:endParaRPr>
          </a:p>
        </p:txBody>
      </p:sp>
      <p:sp>
        <p:nvSpPr>
          <p:cNvPr id="2058" name="AutoShape 10" descr="data:image/jpg;base64,/9j/4AAQSkZJRgABAQAAAQABAAD/2wCEAAkGBggGEBUUERMUEBQWEiIaFxgYGCMcHRoeHxwaICIYHhwZJyYqGR4pHx4XITgsLycpNSwtHSM9NTAqNS0rLjUBCQoKDQwOGg8PGTEjHiQvNTMyNCktKi41NTU1NDU1NTUsMC40LCwpNDIyKy8pLyovMiksKik1NCwsNTU1KSksLP/AABEIAFAAoAMBIgACEQEDEQH/xAAbAAEBAAMBAQEAAAAAAAAAAAAABgMEBQcCAf/EADgQAAIBAwMCBAMFBgcBAAAAAAECAwAEEQUSIQYxEyJRYSMyQQcUQnGhFVKBkbHRMzRDcnTB4Rb/xAAZAQEAAwEBAAAAAAAAAAAAAAAAAQIEAwX/xAArEQACAgECAwcEAwAAAAAAAAAAAQIRAwRBEiExE2FxgZGxwWKh0eEyQlH/2gAMAwEAAhEDEQA/APcaUpQClKUApSlAKUpQClKUApSlAKUpQClKUApSlAKUpQClTXVmv/s9liDFMpvYjg4zgAH6ZOefb3qCn6vnsZkeB5CwYZQuzK4+qkMTz7itmHRzyq0Ys2sx4pUz2KlfgbjPbiufoeu2vUMZki3bQ5XzDByKy8LqzZxK6OjSudpevWervMkRJaF9j5BHPPbPfsa6NRKLi6YUlJWhSlc6/wBestNmhhckPMSEwMjj1P0pGLk6QclHmzo0rV1O+XTIZJSCwjQsQO5wM45r40bU01mCOZVKh1yAe4/lU8L4eLYjiXFw7m7SlKqWFKUoBStLV9Wt9FiMsmdoIHAyea243EgBHYjNRauivEr4b5n1Slc3Qtbj16MuqlAHK4OPpjnilq6DnFSUX1Z0qUpUliW636PXqNQ6yCKRFIyflZe+Gx2wec/pUD07oTadfwi42EHc0Z3ApI69hu/3Y4POa9juII7pGRhlWGCPY15V12bbRJBAiYUReTdzncSWbLdzkAfwFelo82Wb7FfxafivA8jXYYQks9dC46c1HVr8y/eI2jUY27hg55yPcdv71z/st/yTf8h/+q2vs7kvJ7BDMWOWOwt32fTv3HfHtWpbfZx9zBEd7dRqTnCsAMn64FZ4QjjjPDOW/Xws741kqE1cuT61fM5H/wBJfaXHqcisWZLkLHnkLksMgew/oK/NQttW0R7JjezTCeZd6luM+U8Y/DgkYqqtujbGNblXZpVuX3ODgYPPYj3Of4VL6x0ZJpE1mY3uLkLcKPN5hGgIPGB5R7+1bMeXFKVL268vtzOWTFljG379Of35G5Y6leN+18yOfDLeH5j5PK/y/u9hWhYapeyHScyufEL78tnd5sc+vFUWqfZ/Y6nNJIJZovFHxFRsK59T+hxWS36Itrf7p8Vz91LbeB5txzz/AOVz7bDV/H017l3hzX+/qT9iUf8AanU9pd3bXTxqpdVhX5NqjlWHuK+7PUZ9Bi0ycyMsBjMcq5O38RBx69/5VQXn2c2Fy8hWWeJJTl40bCFvXH584rcuujLW7sUtGd9qY2vgbsgnn0+pFWeoxUltfSuiqvMqtPltveut9Xd+RBQ9X6skFwjvIJbgo9vycgO5BCn6DGK3uob68tndIbm8ke3hXfsx4aEKMs7Hl8nJ/vVfcdFafPNbSZYfdlCqoxhgvy5/I81r6p0BZ6lLJIJZovGHxERhtYjsSCPXnFStTg4rqvLw+F6kPT51Fq78/H5foT17qOra5Lp6pO8DT25LlDge7bfXANYNV1TVpbl7dZLxlt41QGBcsz4HxJPYmq+16Mt7WS1fxHJtoyi8DzA57/z+lNY6MttRm8dJZbWUjDNE2Nw9/wBKrHUYlJLantvf4LS0+Vpu+drfavycPVbvUL3RQ1yrJKHAbcu0nDYDY9xiqy+uUtLNmZzEBD84GSpwMED6nOK17npiG5sxbGSQqMedjuY4OeSe9asfRa4KyXM8yFSpRm49j+Y4IryctvLKUVyf7LdnmjNtK7ild7q+vrscXp/Vb+O8iUvcNFMhPx8ZOATuXHYdq09D0++ks5po7l4RG7lUXsSBklvz7VT6f0ZDYzRy+NLI0YwNxBG3GAvbgDmteP7PrVFK+POFY5dQwAbn6gCsvZT379/AxrS6ilxK6v8At/qXzZydR1jVbyK3ldpo4Gi+I8I5DgkZPtwD/E1baTIs0EZEhmBQec9247kfQ1xtW6bsHKKbh7ZSgjEauFDgfhwe55/Wu5p9tb2cSJF8iqAuDnj1z9fWu2OMlJtm7TYssMjc+apb793cbFYp7WC6xvRXx23AH+tZaV36G8/AAKh7LQupLEfAKwZkG8M2/cR4pMuM8Bi0YIBzhc4zxVzSgIfT9K6osyW/ffcwMi7icSd2C427tmcDOO3Oa+rXT+so9pMo3Nt37irAEIwwFGMAtgtgnORjsRVtSgIqDR+o7eJCrOr75WceIuTv24JO3aWwGA4ABIzxml7onUtxLFJ4h3JCp4ZdolCTAjaR+ItGCfTOMcVa0oCOutL6nvrcK7KZBdeJnO0BU8yqCpyQzgd8YHcH649G6SvIHjaZFYrdtKDuJ2qyNxjJy2/Zn6EgHAq1pQELDoOvNbSpIu5zcrKgEgwxJJYPn/TBwMdyoB+bIrb+49VbwwZV+IokJ2tlQ8h8g4wm0pwecZ7mq+lARaWnWSRsDIGfwhtOU4YlS+RgZPzBOwGDu7g1sX+ka9qE6B3zAskTkAqAdhQny4JzuDk8kEFMcg1WUoCMg6d1yCXyvsXxWUMGywhDKV+bOG5kzx6e1Yks+tIURVbO1EyzOrMSPCznjzcrLn2f1FXFKAghpPVdigSHK8Pgh0xzt2Ehhkkec9+eAeM1ni0zq2Fgd4JL5Yl1Pd2bAyP8MA4x39DVtSgJ/T9DuL+EpqHxyHyuSOxVcjyY7NuA9sV3LeCO1RUQbVUAAegHYVkpQClKUApSlAKUpQClKUApSlAKUpQClKUApSlAKUpQClKUB//Z"/>
          <p:cNvSpPr>
            <a:spLocks noChangeAspect="1" noChangeArrowheads="1"/>
          </p:cNvSpPr>
          <p:nvPr/>
        </p:nvSpPr>
        <p:spPr bwMode="auto">
          <a:xfrm>
            <a:off x="63500" y="-374650"/>
            <a:ext cx="1524000" cy="762000"/>
          </a:xfrm>
          <a:prstGeom prst="rect">
            <a:avLst/>
          </a:prstGeom>
          <a:noFill/>
        </p:spPr>
        <p:txBody>
          <a:bodyPr vert="horz" wrap="square" lIns="91440" tIns="45720" rIns="91440" bIns="45720" numCol="1" anchor="t" anchorCtr="0" compatLnSpc="1">
            <a:prstTxWarp prst="textNoShape">
              <a:avLst/>
            </a:prstTxWarp>
          </a:bodyPr>
          <a:lstStyle/>
          <a:p>
            <a:pPr algn="l" rtl="0"/>
            <a:endParaRPr lang="en-US" kern="1200" dirty="0">
              <a:solidFill>
                <a:srgbClr val="0096D6"/>
              </a:solidFill>
              <a:latin typeface="Arial"/>
              <a:ea typeface="+mn-ea"/>
              <a:cs typeface="+mn-cs"/>
            </a:endParaRPr>
          </a:p>
        </p:txBody>
      </p:sp>
      <p:grpSp>
        <p:nvGrpSpPr>
          <p:cNvPr id="18" name="Group 142"/>
          <p:cNvGrpSpPr/>
          <p:nvPr/>
        </p:nvGrpSpPr>
        <p:grpSpPr>
          <a:xfrm>
            <a:off x="7757797" y="3090816"/>
            <a:ext cx="760869" cy="617533"/>
            <a:chOff x="5115028" y="2002396"/>
            <a:chExt cx="3266972" cy="2797344"/>
          </a:xfrm>
        </p:grpSpPr>
        <p:pic>
          <p:nvPicPr>
            <p:cNvPr id="146" name="Picture 129" descr="laptop_cutout"/>
            <p:cNvPicPr>
              <a:picLocks noChangeAspect="1" noChangeArrowheads="1"/>
            </p:cNvPicPr>
            <p:nvPr/>
          </p:nvPicPr>
          <p:blipFill>
            <a:blip r:embed="rId18" cstate="screen"/>
            <a:stretch>
              <a:fillRect/>
            </a:stretch>
          </p:blipFill>
          <p:spPr bwMode="auto">
            <a:xfrm>
              <a:off x="5115028" y="2002396"/>
              <a:ext cx="3266972" cy="2797344"/>
            </a:xfrm>
            <a:prstGeom prst="rect">
              <a:avLst/>
            </a:prstGeom>
            <a:noFill/>
            <a:ln>
              <a:noFill/>
            </a:ln>
          </p:spPr>
        </p:pic>
        <p:grpSp>
          <p:nvGrpSpPr>
            <p:cNvPr id="19" name="Group 14"/>
            <p:cNvGrpSpPr/>
            <p:nvPr/>
          </p:nvGrpSpPr>
          <p:grpSpPr>
            <a:xfrm>
              <a:off x="5570918" y="2119719"/>
              <a:ext cx="2357178" cy="1513422"/>
              <a:chOff x="6782188" y="4647518"/>
              <a:chExt cx="2048054" cy="1473882"/>
            </a:xfrm>
          </p:grpSpPr>
          <p:pic>
            <p:nvPicPr>
              <p:cNvPr id="161" name="Picture 11" descr="converj_vdi.png"/>
              <p:cNvPicPr>
                <a:picLocks noChangeAspect="1"/>
              </p:cNvPicPr>
              <p:nvPr/>
            </p:nvPicPr>
            <p:blipFill>
              <a:blip r:embed="rId19" cstate="screen"/>
              <a:srcRect/>
              <a:stretch>
                <a:fillRect/>
              </a:stretch>
            </p:blipFill>
            <p:spPr bwMode="auto">
              <a:xfrm>
                <a:off x="6847785" y="4701867"/>
                <a:ext cx="1982457" cy="1405567"/>
              </a:xfrm>
              <a:prstGeom prst="rect">
                <a:avLst/>
              </a:prstGeom>
              <a:noFill/>
              <a:ln w="9525">
                <a:noFill/>
                <a:miter lim="800000"/>
                <a:headEnd/>
                <a:tailEnd/>
              </a:ln>
              <a:effectLst>
                <a:innerShdw blurRad="114300">
                  <a:prstClr val="black"/>
                </a:innerShdw>
              </a:effectLst>
            </p:spPr>
          </p:pic>
          <p:pic>
            <p:nvPicPr>
              <p:cNvPr id="164" name="Picture 3" descr="HUB_Rich.png"/>
              <p:cNvPicPr>
                <a:picLocks noChangeAspect="1"/>
              </p:cNvPicPr>
              <p:nvPr/>
            </p:nvPicPr>
            <p:blipFill>
              <a:blip r:embed="rId20" cstate="screen"/>
              <a:srcRect/>
              <a:stretch>
                <a:fillRect/>
              </a:stretch>
            </p:blipFill>
            <p:spPr bwMode="auto">
              <a:xfrm>
                <a:off x="6782188" y="4647518"/>
                <a:ext cx="739387" cy="1473882"/>
              </a:xfrm>
              <a:prstGeom prst="rect">
                <a:avLst/>
              </a:prstGeom>
              <a:noFill/>
              <a:ln w="9525">
                <a:noFill/>
                <a:miter lim="800000"/>
                <a:headEnd/>
                <a:tailEnd/>
              </a:ln>
            </p:spPr>
          </p:pic>
        </p:grpSp>
        <p:sp>
          <p:nvSpPr>
            <p:cNvPr id="148" name="Rectangle 147"/>
            <p:cNvSpPr/>
            <p:nvPr/>
          </p:nvSpPr>
          <p:spPr>
            <a:xfrm>
              <a:off x="5619366" y="2165078"/>
              <a:ext cx="775489" cy="1443274"/>
            </a:xfrm>
            <a:prstGeom prst="rect">
              <a:avLst/>
            </a:prstGeom>
            <a:noFill/>
            <a:ln w="28575" cap="flat" cmpd="sng" algn="ctr">
              <a:solidFill>
                <a:srgbClr val="F68B1F"/>
              </a:solidFill>
              <a:prstDash val="solid"/>
              <a:round/>
              <a:headEnd type="none" w="med" len="med"/>
              <a:tailEnd type="non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grpSp>
      <p:sp>
        <p:nvSpPr>
          <p:cNvPr id="168" name="Rounded Rectangle 167"/>
          <p:cNvSpPr/>
          <p:nvPr/>
        </p:nvSpPr>
        <p:spPr bwMode="auto">
          <a:xfrm>
            <a:off x="391817" y="6059714"/>
            <a:ext cx="8284264" cy="677263"/>
          </a:xfrm>
          <a:prstGeom prst="roundRect">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5000"/>
              </a:lnSpc>
              <a:spcBef>
                <a:spcPct val="0"/>
              </a:spcBef>
              <a:spcAft>
                <a:spcPct val="0"/>
              </a:spcAft>
              <a:defRPr/>
            </a:pPr>
            <a:endParaRPr lang="en-US" dirty="0"/>
          </a:p>
        </p:txBody>
      </p:sp>
      <p:sp>
        <p:nvSpPr>
          <p:cNvPr id="170" name="TextBox 1560"/>
          <p:cNvSpPr txBox="1">
            <a:spLocks noChangeArrowheads="1"/>
          </p:cNvSpPr>
          <p:nvPr/>
        </p:nvSpPr>
        <p:spPr bwMode="auto">
          <a:xfrm>
            <a:off x="2819400" y="6019816"/>
            <a:ext cx="3591636" cy="261610"/>
          </a:xfrm>
          <a:prstGeom prst="rect">
            <a:avLst/>
          </a:prstGeom>
          <a:noFill/>
          <a:ln w="9525">
            <a:noFill/>
            <a:miter lim="800000"/>
            <a:headEnd/>
            <a:tailEnd/>
          </a:ln>
        </p:spPr>
        <p:txBody>
          <a:bodyPr wrap="square">
            <a:spAutoFit/>
          </a:bodyPr>
          <a:lstStyle/>
          <a:p>
            <a:pPr algn="ctr" defTabSz="914400">
              <a:buNone/>
            </a:pPr>
            <a:r>
              <a:rPr lang="pt-BR" sz="1100" b="1" i="0" kern="1200" dirty="0" smtClean="0">
                <a:solidFill>
                  <a:srgbClr val="3A3A3A"/>
                </a:solidFill>
                <a:latin typeface="Arial"/>
                <a:ea typeface="+mn-ea"/>
                <a:cs typeface="+mn-cs"/>
              </a:rPr>
              <a:t>Otimização e gerenciamento de ponta a ponta </a:t>
            </a:r>
            <a:endParaRPr lang="pt-BR" sz="1100" b="1" i="0" kern="1200" dirty="0">
              <a:solidFill>
                <a:srgbClr val="3A3A3A"/>
              </a:solidFill>
              <a:latin typeface="Arial"/>
              <a:ea typeface="+mn-ea"/>
              <a:cs typeface="+mn-cs"/>
            </a:endParaRPr>
          </a:p>
        </p:txBody>
      </p:sp>
      <p:grpSp>
        <p:nvGrpSpPr>
          <p:cNvPr id="20" name="Group 146"/>
          <p:cNvGrpSpPr/>
          <p:nvPr/>
        </p:nvGrpSpPr>
        <p:grpSpPr>
          <a:xfrm>
            <a:off x="2667000" y="6252882"/>
            <a:ext cx="3966053" cy="443753"/>
            <a:chOff x="2667000" y="6019800"/>
            <a:chExt cx="3966053" cy="382173"/>
          </a:xfrm>
        </p:grpSpPr>
        <p:sp>
          <p:nvSpPr>
            <p:cNvPr id="213" name="Rounded Rectangle 212"/>
            <p:cNvSpPr/>
            <p:nvPr/>
          </p:nvSpPr>
          <p:spPr>
            <a:xfrm>
              <a:off x="2667000" y="6019800"/>
              <a:ext cx="3966053" cy="382173"/>
            </a:xfrm>
            <a:prstGeom prst="roundRect">
              <a:avLst>
                <a:gd name="adj" fmla="val 7418"/>
              </a:avLst>
            </a:prstGeom>
            <a:solidFill>
              <a:schemeClr val="bg1"/>
            </a:solidFill>
            <a:ln w="38100" algn="ctr">
              <a:noFill/>
              <a:round/>
              <a:headEnd/>
              <a:tailEnd/>
            </a:ln>
            <a:effectLst>
              <a:softEdge rad="635000"/>
            </a:effectLst>
            <a:scene3d>
              <a:camera prst="orthographicFront"/>
              <a:lightRig rig="brightRoom" dir="t"/>
            </a:scene3d>
            <a:sp3d prstMaterial="metal">
              <a:bevelT w="38100" h="38100" prst="softRound"/>
              <a:bevelB w="38100" h="38100" prst="softRound"/>
            </a:sp3d>
          </p:spPr>
          <p:txBody>
            <a:bodyPr wrap="none" lIns="73025" tIns="36511" rIns="73025" bIns="36511" anchor="ctr"/>
            <a:lstStyle/>
            <a:p>
              <a:pPr algn="l" rtl="0" eaLnBrk="0" fontAlgn="base" hangingPunct="0">
                <a:lnSpc>
                  <a:spcPct val="95000"/>
                </a:lnSpc>
                <a:spcBef>
                  <a:spcPct val="0"/>
                </a:spcBef>
                <a:spcAft>
                  <a:spcPct val="0"/>
                </a:spcAft>
                <a:defRPr/>
              </a:pPr>
              <a:endParaRPr lang="en-US" b="1" kern="1200" dirty="0">
                <a:ln>
                  <a:solidFill>
                    <a:srgbClr val="F68B1F"/>
                  </a:solidFill>
                </a:ln>
                <a:solidFill>
                  <a:srgbClr val="FFFFFF"/>
                </a:solidFill>
                <a:latin typeface="Arial"/>
                <a:ea typeface="+mn-ea"/>
                <a:cs typeface="+mn-cs"/>
              </a:endParaRPr>
            </a:p>
          </p:txBody>
        </p:sp>
        <p:pic>
          <p:nvPicPr>
            <p:cNvPr id="169" name="Picture 168" descr="appsense_logo.gif"/>
            <p:cNvPicPr>
              <a:picLocks noChangeAspect="1"/>
            </p:cNvPicPr>
            <p:nvPr/>
          </p:nvPicPr>
          <p:blipFill>
            <a:blip r:embed="rId21" cstate="print">
              <a:duotone>
                <a:prstClr val="black"/>
                <a:srgbClr val="FFFFFF">
                  <a:tint val="45000"/>
                  <a:satMod val="400000"/>
                </a:srgbClr>
              </a:duotone>
            </a:blip>
            <a:srcRect l="5201" t="32471" b="26164"/>
            <a:stretch>
              <a:fillRect/>
            </a:stretch>
          </p:blipFill>
          <p:spPr>
            <a:xfrm>
              <a:off x="2753218" y="6095408"/>
              <a:ext cx="972556" cy="235158"/>
            </a:xfrm>
            <a:prstGeom prst="rect">
              <a:avLst/>
            </a:prstGeom>
          </p:spPr>
        </p:pic>
        <p:pic>
          <p:nvPicPr>
            <p:cNvPr id="2059" name="Picture 11"/>
            <p:cNvPicPr>
              <a:picLocks noChangeAspect="1" noChangeArrowheads="1"/>
            </p:cNvPicPr>
            <p:nvPr/>
          </p:nvPicPr>
          <p:blipFill>
            <a:blip r:embed="rId22" cstate="print"/>
            <a:srcRect/>
            <a:stretch>
              <a:fillRect/>
            </a:stretch>
          </p:blipFill>
          <p:spPr bwMode="auto">
            <a:xfrm>
              <a:off x="4418885" y="6021099"/>
              <a:ext cx="1324769" cy="354204"/>
            </a:xfrm>
            <a:prstGeom prst="rect">
              <a:avLst/>
            </a:prstGeom>
            <a:noFill/>
            <a:ln w="9525">
              <a:noFill/>
              <a:miter lim="800000"/>
              <a:headEnd/>
              <a:tailEnd/>
            </a:ln>
          </p:spPr>
        </p:pic>
        <p:pic>
          <p:nvPicPr>
            <p:cNvPr id="2060" name="Picture 12"/>
            <p:cNvPicPr>
              <a:picLocks noChangeAspect="1" noChangeArrowheads="1"/>
            </p:cNvPicPr>
            <p:nvPr/>
          </p:nvPicPr>
          <p:blipFill>
            <a:blip r:embed="rId23" cstate="print"/>
            <a:srcRect/>
            <a:stretch>
              <a:fillRect/>
            </a:stretch>
          </p:blipFill>
          <p:spPr bwMode="auto">
            <a:xfrm>
              <a:off x="3799847" y="6019800"/>
              <a:ext cx="677331" cy="354204"/>
            </a:xfrm>
            <a:prstGeom prst="rect">
              <a:avLst/>
            </a:prstGeom>
            <a:noFill/>
            <a:ln w="9525">
              <a:noFill/>
              <a:miter lim="800000"/>
              <a:headEnd/>
              <a:tailEnd/>
            </a:ln>
          </p:spPr>
        </p:pic>
        <p:pic>
          <p:nvPicPr>
            <p:cNvPr id="2061" name="Picture 13"/>
            <p:cNvPicPr>
              <a:picLocks noChangeAspect="1" noChangeArrowheads="1"/>
            </p:cNvPicPr>
            <p:nvPr/>
          </p:nvPicPr>
          <p:blipFill>
            <a:blip r:embed="rId24" cstate="print"/>
            <a:srcRect/>
            <a:stretch>
              <a:fillRect/>
            </a:stretch>
          </p:blipFill>
          <p:spPr bwMode="auto">
            <a:xfrm>
              <a:off x="5797718" y="6023610"/>
              <a:ext cx="710257" cy="354204"/>
            </a:xfrm>
            <a:prstGeom prst="rect">
              <a:avLst/>
            </a:prstGeom>
            <a:noFill/>
            <a:ln w="9525">
              <a:noFill/>
              <a:miter lim="800000"/>
              <a:headEnd/>
              <a:tailEnd/>
            </a:ln>
          </p:spPr>
        </p:pic>
      </p:grpSp>
      <p:sp>
        <p:nvSpPr>
          <p:cNvPr id="136" name="TextBox 135"/>
          <p:cNvSpPr txBox="1"/>
          <p:nvPr/>
        </p:nvSpPr>
        <p:spPr>
          <a:xfrm>
            <a:off x="889880" y="2387087"/>
            <a:ext cx="2488182" cy="261610"/>
          </a:xfrm>
          <a:prstGeom prst="rect">
            <a:avLst/>
          </a:prstGeom>
          <a:noFill/>
        </p:spPr>
        <p:txBody>
          <a:bodyPr wrap="none" rtlCol="0">
            <a:spAutoFit/>
          </a:bodyPr>
          <a:lstStyle/>
          <a:p>
            <a:pPr algn="l" defTabSz="914400">
              <a:buNone/>
            </a:pPr>
            <a:r>
              <a:rPr lang="pt-BR" sz="1100" b="0" i="0" kern="1200" smtClean="0">
                <a:solidFill>
                  <a:srgbClr val="3A3A3A"/>
                </a:solidFill>
                <a:latin typeface="Arial"/>
                <a:ea typeface="+mn-ea"/>
                <a:cs typeface="+mn-cs"/>
              </a:rPr>
              <a:t>Software de virtualização de desktop</a:t>
            </a:r>
            <a:endParaRPr lang="pt-BR" sz="1100" b="0" i="0" kern="1200">
              <a:solidFill>
                <a:srgbClr val="3A3A3A"/>
              </a:solidFill>
              <a:latin typeface="Arial"/>
              <a:ea typeface="+mn-ea"/>
              <a:cs typeface="+mn-cs"/>
            </a:endParaRPr>
          </a:p>
        </p:txBody>
      </p:sp>
      <p:sp>
        <p:nvSpPr>
          <p:cNvPr id="171" name="TextBox 170"/>
          <p:cNvSpPr txBox="1"/>
          <p:nvPr/>
        </p:nvSpPr>
        <p:spPr>
          <a:xfrm>
            <a:off x="1357236" y="5256444"/>
            <a:ext cx="1218603" cy="261610"/>
          </a:xfrm>
          <a:prstGeom prst="rect">
            <a:avLst/>
          </a:prstGeom>
          <a:noFill/>
        </p:spPr>
        <p:txBody>
          <a:bodyPr wrap="none" rtlCol="0">
            <a:spAutoFit/>
          </a:bodyPr>
          <a:lstStyle/>
          <a:p>
            <a:pPr algn="l" defTabSz="914400">
              <a:buNone/>
            </a:pPr>
            <a:r>
              <a:rPr lang="pt-BR" sz="1100" b="0" i="0" kern="1200" dirty="0" smtClean="0">
                <a:solidFill>
                  <a:srgbClr val="3A3A3A"/>
                </a:solidFill>
                <a:latin typeface="Arial"/>
                <a:ea typeface="+mn-ea"/>
                <a:cs typeface="+mn-cs"/>
              </a:rPr>
              <a:t>Armazenamento</a:t>
            </a:r>
            <a:endParaRPr lang="pt-BR" sz="1100" b="0" i="0" kern="1200" dirty="0">
              <a:solidFill>
                <a:srgbClr val="3A3A3A"/>
              </a:solidFill>
              <a:latin typeface="Arial"/>
              <a:ea typeface="+mn-ea"/>
              <a:cs typeface="+mn-cs"/>
            </a:endParaRPr>
          </a:p>
        </p:txBody>
      </p:sp>
      <p:sp>
        <p:nvSpPr>
          <p:cNvPr id="173" name="TextBox 172"/>
          <p:cNvSpPr txBox="1"/>
          <p:nvPr/>
        </p:nvSpPr>
        <p:spPr>
          <a:xfrm>
            <a:off x="1089454" y="1647499"/>
            <a:ext cx="1745991" cy="261610"/>
          </a:xfrm>
          <a:prstGeom prst="rect">
            <a:avLst/>
          </a:prstGeom>
          <a:noFill/>
        </p:spPr>
        <p:txBody>
          <a:bodyPr wrap="none" rtlCol="0">
            <a:spAutoFit/>
          </a:bodyPr>
          <a:lstStyle/>
          <a:p>
            <a:pPr algn="l" defTabSz="914400">
              <a:buNone/>
            </a:pPr>
            <a:r>
              <a:rPr lang="fr-BE" sz="1100" b="0" i="0" kern="1200">
                <a:solidFill>
                  <a:srgbClr val="3A3A3A"/>
                </a:solidFill>
                <a:latin typeface="Arial"/>
                <a:ea typeface="+mn-ea"/>
                <a:cs typeface="+mn-cs"/>
              </a:rPr>
              <a:t>Aplicativos/SO do desktop</a:t>
            </a:r>
          </a:p>
        </p:txBody>
      </p:sp>
      <p:pic>
        <p:nvPicPr>
          <p:cNvPr id="194" name="Picture 193" descr="WYSE-bk.png"/>
          <p:cNvPicPr>
            <a:picLocks noChangeAspect="1"/>
          </p:cNvPicPr>
          <p:nvPr/>
        </p:nvPicPr>
        <p:blipFill>
          <a:blip r:embed="rId25" cstate="print"/>
          <a:stretch>
            <a:fillRect/>
          </a:stretch>
        </p:blipFill>
        <p:spPr>
          <a:xfrm>
            <a:off x="7314827" y="5431463"/>
            <a:ext cx="648556" cy="341806"/>
          </a:xfrm>
          <a:prstGeom prst="rect">
            <a:avLst/>
          </a:prstGeom>
          <a:noFill/>
          <a:ln>
            <a:noFill/>
          </a:ln>
        </p:spPr>
      </p:pic>
      <p:grpSp>
        <p:nvGrpSpPr>
          <p:cNvPr id="231" name="Group 230"/>
          <p:cNvGrpSpPr/>
          <p:nvPr/>
        </p:nvGrpSpPr>
        <p:grpSpPr>
          <a:xfrm>
            <a:off x="2285781" y="5539114"/>
            <a:ext cx="991011" cy="258498"/>
            <a:chOff x="2066426" y="5611802"/>
            <a:chExt cx="991011" cy="258498"/>
          </a:xfrm>
        </p:grpSpPr>
        <p:pic>
          <p:nvPicPr>
            <p:cNvPr id="242" name="Picture 241" descr="NetApp-H.png"/>
            <p:cNvPicPr>
              <a:picLocks noChangeAspect="1"/>
            </p:cNvPicPr>
            <p:nvPr/>
          </p:nvPicPr>
          <p:blipFill>
            <a:blip r:embed="rId26" cstate="print"/>
            <a:srcRect l="34537"/>
            <a:stretch>
              <a:fillRect/>
            </a:stretch>
          </p:blipFill>
          <p:spPr>
            <a:xfrm>
              <a:off x="2417736" y="5611802"/>
              <a:ext cx="639701" cy="258498"/>
            </a:xfrm>
            <a:prstGeom prst="rect">
              <a:avLst/>
            </a:prstGeom>
          </p:spPr>
        </p:pic>
        <p:pic>
          <p:nvPicPr>
            <p:cNvPr id="147" name="Picture 146" descr="NetApp-H.png"/>
            <p:cNvPicPr>
              <a:picLocks noChangeAspect="1"/>
            </p:cNvPicPr>
            <p:nvPr/>
          </p:nvPicPr>
          <p:blipFill>
            <a:blip r:embed="rId27" cstate="screen"/>
            <a:srcRect r="66334"/>
            <a:stretch>
              <a:fillRect/>
            </a:stretch>
          </p:blipFill>
          <p:spPr>
            <a:xfrm>
              <a:off x="2066426" y="5611802"/>
              <a:ext cx="348727" cy="258498"/>
            </a:xfrm>
            <a:prstGeom prst="rect">
              <a:avLst/>
            </a:prstGeom>
          </p:spPr>
        </p:pic>
      </p:grpSp>
      <p:sp>
        <p:nvSpPr>
          <p:cNvPr id="201" name="Rectangle 200"/>
          <p:cNvSpPr/>
          <p:nvPr/>
        </p:nvSpPr>
        <p:spPr>
          <a:xfrm>
            <a:off x="1532684" y="2815540"/>
            <a:ext cx="821059" cy="261610"/>
          </a:xfrm>
          <a:prstGeom prst="rect">
            <a:avLst/>
          </a:prstGeom>
        </p:spPr>
        <p:txBody>
          <a:bodyPr wrap="none">
            <a:spAutoFit/>
          </a:bodyPr>
          <a:lstStyle/>
          <a:p>
            <a:pPr algn="l" defTabSz="914400">
              <a:spcBef>
                <a:spcPct val="0"/>
              </a:spcBef>
              <a:spcAft>
                <a:spcPct val="0"/>
              </a:spcAft>
              <a:buNone/>
            </a:pPr>
            <a:r>
              <a:rPr lang="pt-BR" sz="1100" b="0" i="0" smtClean="0">
                <a:solidFill>
                  <a:srgbClr val="3A3A3A"/>
                </a:solidFill>
                <a:latin typeface="Arial"/>
                <a:ea typeface="+mn-ea"/>
                <a:cs typeface="+mn-cs"/>
              </a:rPr>
              <a:t>Hipervisor</a:t>
            </a:r>
            <a:endParaRPr lang="pt-BR" sz="1100">
              <a:solidFill>
                <a:srgbClr val="3A3A3A"/>
              </a:solidFill>
              <a:latin typeface="Arial"/>
            </a:endParaRPr>
          </a:p>
        </p:txBody>
      </p:sp>
      <p:cxnSp>
        <p:nvCxnSpPr>
          <p:cNvPr id="217" name="Straight Connector 216"/>
          <p:cNvCxnSpPr/>
          <p:nvPr/>
        </p:nvCxnSpPr>
        <p:spPr>
          <a:xfrm>
            <a:off x="567700" y="2352526"/>
            <a:ext cx="2789499" cy="0"/>
          </a:xfrm>
          <a:prstGeom prst="line">
            <a:avLst/>
          </a:prstGeom>
          <a:ln>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567700" y="3067659"/>
            <a:ext cx="2789499" cy="0"/>
          </a:xfrm>
          <a:prstGeom prst="line">
            <a:avLst/>
          </a:prstGeom>
          <a:ln>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6813510" y="5353660"/>
            <a:ext cx="1632031" cy="0"/>
          </a:xfrm>
          <a:prstGeom prst="line">
            <a:avLst/>
          </a:prstGeom>
          <a:ln>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27" name="Rounded Rectangle 33"/>
          <p:cNvSpPr>
            <a:spLocks noChangeArrowheads="1"/>
          </p:cNvSpPr>
          <p:nvPr/>
        </p:nvSpPr>
        <p:spPr bwMode="auto">
          <a:xfrm>
            <a:off x="925871" y="1887981"/>
            <a:ext cx="1253613" cy="512728"/>
          </a:xfrm>
          <a:prstGeom prst="roundRect">
            <a:avLst>
              <a:gd name="adj" fmla="val 16667"/>
            </a:avLst>
          </a:prstGeom>
          <a:solidFill>
            <a:schemeClr val="accent6">
              <a:lumMod val="20000"/>
              <a:lumOff val="80000"/>
              <a:alpha val="40000"/>
            </a:schemeClr>
          </a:solidFill>
          <a:ln>
            <a:solidFill>
              <a:schemeClr val="accent6"/>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defRPr/>
            </a:pPr>
            <a:endParaRPr lang="en-US" dirty="0" smtClean="0"/>
          </a:p>
        </p:txBody>
      </p:sp>
      <p:sp>
        <p:nvSpPr>
          <p:cNvPr id="228" name="Rectangle 227"/>
          <p:cNvSpPr/>
          <p:nvPr/>
        </p:nvSpPr>
        <p:spPr>
          <a:xfrm>
            <a:off x="378371" y="3446426"/>
            <a:ext cx="3175058" cy="1736203"/>
          </a:xfrm>
          <a:prstGeom prst="rect">
            <a:avLst/>
          </a:prstGeom>
          <a:solidFill>
            <a:schemeClr val="accent6">
              <a:lumMod val="20000"/>
              <a:lumOff val="80000"/>
              <a:alpha val="40000"/>
            </a:schemeClr>
          </a:solidFill>
          <a:ln>
            <a:solidFill>
              <a:schemeClr val="accent6"/>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21" name="Group 20"/>
          <p:cNvGrpSpPr/>
          <p:nvPr/>
        </p:nvGrpSpPr>
        <p:grpSpPr>
          <a:xfrm>
            <a:off x="369261" y="3518965"/>
            <a:ext cx="3133971" cy="1736753"/>
            <a:chOff x="-3868544" y="3719502"/>
            <a:chExt cx="3133971" cy="1736753"/>
          </a:xfrm>
        </p:grpSpPr>
        <p:grpSp>
          <p:nvGrpSpPr>
            <p:cNvPr id="2" name="Group 172"/>
            <p:cNvGrpSpPr/>
            <p:nvPr/>
          </p:nvGrpSpPr>
          <p:grpSpPr>
            <a:xfrm>
              <a:off x="-3868544" y="3719502"/>
              <a:ext cx="3133971" cy="1595594"/>
              <a:chOff x="499891" y="4049252"/>
              <a:chExt cx="3133971" cy="1595594"/>
            </a:xfrm>
          </p:grpSpPr>
          <p:grpSp>
            <p:nvGrpSpPr>
              <p:cNvPr id="3" name="Group 146"/>
              <p:cNvGrpSpPr/>
              <p:nvPr/>
            </p:nvGrpSpPr>
            <p:grpSpPr>
              <a:xfrm>
                <a:off x="2947625" y="4948549"/>
                <a:ext cx="686237" cy="545866"/>
                <a:chOff x="3102013" y="4431808"/>
                <a:chExt cx="686237" cy="545866"/>
              </a:xfrm>
            </p:grpSpPr>
            <p:pic>
              <p:nvPicPr>
                <p:cNvPr id="87" name="Picture 66" descr="Application Control Engine"/>
                <p:cNvPicPr>
                  <a:picLocks noChangeAspect="1" noChangeArrowheads="1"/>
                </p:cNvPicPr>
                <p:nvPr/>
              </p:nvPicPr>
              <p:blipFill>
                <a:blip r:embed="rId28" cstate="print"/>
                <a:srcRect/>
                <a:stretch>
                  <a:fillRect/>
                </a:stretch>
              </p:blipFill>
              <p:spPr bwMode="auto">
                <a:xfrm>
                  <a:off x="3332637" y="4671287"/>
                  <a:ext cx="455613" cy="306387"/>
                </a:xfrm>
                <a:prstGeom prst="rect">
                  <a:avLst/>
                </a:prstGeom>
                <a:noFill/>
                <a:ln w="9525">
                  <a:noFill/>
                  <a:miter lim="800000"/>
                  <a:headEnd/>
                  <a:tailEnd/>
                </a:ln>
              </p:spPr>
            </p:pic>
            <p:sp>
              <p:nvSpPr>
                <p:cNvPr id="208" name="TextBox 149"/>
                <p:cNvSpPr txBox="1">
                  <a:spLocks noChangeArrowheads="1"/>
                </p:cNvSpPr>
                <p:nvPr/>
              </p:nvSpPr>
              <p:spPr bwMode="auto">
                <a:xfrm>
                  <a:off x="3102013" y="4431808"/>
                  <a:ext cx="587376" cy="261610"/>
                </a:xfrm>
                <a:prstGeom prst="rect">
                  <a:avLst/>
                </a:prstGeom>
                <a:noFill/>
                <a:ln w="9525">
                  <a:noFill/>
                  <a:miter lim="800000"/>
                  <a:headEnd/>
                  <a:tailEnd/>
                </a:ln>
              </p:spPr>
              <p:txBody>
                <a:bodyPr>
                  <a:spAutoFit/>
                </a:bodyPr>
                <a:lstStyle/>
                <a:p>
                  <a:pPr algn="ctr" defTabSz="914400">
                    <a:spcBef>
                      <a:spcPct val="0"/>
                    </a:spcBef>
                    <a:spcAft>
                      <a:spcPct val="0"/>
                    </a:spcAft>
                    <a:buNone/>
                  </a:pPr>
                  <a:r>
                    <a:rPr lang="fr-BE" sz="1100" b="0" i="0" kern="1200">
                      <a:solidFill>
                        <a:srgbClr val="3A3A3A"/>
                      </a:solidFill>
                      <a:latin typeface="Arial"/>
                      <a:ea typeface="ＭＳ Ｐゴシック"/>
                      <a:cs typeface="+mn-cs"/>
                    </a:rPr>
                    <a:t>ACE</a:t>
                  </a:r>
                </a:p>
              </p:txBody>
            </p:sp>
          </p:grpSp>
          <p:grpSp>
            <p:nvGrpSpPr>
              <p:cNvPr id="4" name="Group 121"/>
              <p:cNvGrpSpPr/>
              <p:nvPr/>
            </p:nvGrpSpPr>
            <p:grpSpPr>
              <a:xfrm>
                <a:off x="1400689" y="4993972"/>
                <a:ext cx="831272" cy="640080"/>
                <a:chOff x="394685" y="4144820"/>
                <a:chExt cx="892778" cy="788614"/>
              </a:xfrm>
            </p:grpSpPr>
            <p:sp>
              <p:nvSpPr>
                <p:cNvPr id="125" name="Rounded Rectangle 124"/>
                <p:cNvSpPr/>
                <p:nvPr/>
              </p:nvSpPr>
              <p:spPr>
                <a:xfrm>
                  <a:off x="540912" y="4144820"/>
                  <a:ext cx="589234" cy="788614"/>
                </a:xfrm>
                <a:prstGeom prst="roundRect">
                  <a:avLst/>
                </a:prstGeom>
                <a:solidFill>
                  <a:schemeClr val="bg1">
                    <a:lumMod val="65000"/>
                  </a:schemeClr>
                </a:solidFill>
                <a:ln w="6350" cap="rnd">
                  <a:solidFill>
                    <a:srgbClr val="3A3A3A">
                      <a:alpha val="92000"/>
                    </a:srgbClr>
                  </a:solidFill>
                  <a:prstDash val="sysDash"/>
                  <a:bevel/>
                  <a:headEnd/>
                  <a:tailEnd/>
                </a:ln>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pic>
              <p:nvPicPr>
                <p:cNvPr id="123" name="Picture 38" descr="CallManager"/>
                <p:cNvPicPr>
                  <a:picLocks noChangeArrowheads="1"/>
                </p:cNvPicPr>
                <p:nvPr/>
              </p:nvPicPr>
              <p:blipFill>
                <a:blip r:embed="rId29" cstate="print">
                  <a:lum contrast="-6000"/>
                </a:blip>
                <a:srcRect/>
                <a:stretch>
                  <a:fillRect/>
                </a:stretch>
              </p:blipFill>
              <p:spPr bwMode="auto">
                <a:xfrm>
                  <a:off x="664144" y="4572449"/>
                  <a:ext cx="342770" cy="304506"/>
                </a:xfrm>
                <a:prstGeom prst="rect">
                  <a:avLst/>
                </a:prstGeom>
                <a:noFill/>
                <a:ln w="9525">
                  <a:noFill/>
                  <a:miter lim="800000"/>
                  <a:headEnd/>
                  <a:tailEnd/>
                </a:ln>
              </p:spPr>
            </p:pic>
            <p:sp>
              <p:nvSpPr>
                <p:cNvPr id="124" name="Text Box 46"/>
                <p:cNvSpPr txBox="1">
                  <a:spLocks noChangeArrowheads="1"/>
                </p:cNvSpPr>
                <p:nvPr/>
              </p:nvSpPr>
              <p:spPr bwMode="auto">
                <a:xfrm>
                  <a:off x="394685" y="4196393"/>
                  <a:ext cx="892778" cy="238679"/>
                </a:xfrm>
                <a:prstGeom prst="rect">
                  <a:avLst/>
                </a:prstGeom>
                <a:noFill/>
                <a:ln w="9525">
                  <a:noFill/>
                  <a:miter lim="800000"/>
                  <a:headEnd/>
                  <a:tailEnd/>
                </a:ln>
              </p:spPr>
              <p:txBody>
                <a:bodyPr wrap="square" lIns="82124" tIns="41061" rIns="82124" bIns="41061">
                  <a:prstTxWarp prst="textNoShape">
                    <a:avLst/>
                  </a:prstTxWarp>
                  <a:spAutoFit/>
                </a:bodyPr>
                <a:lstStyle/>
                <a:p>
                  <a:pPr algn="ctr" defTabSz="1028700">
                    <a:lnSpc>
                      <a:spcPct val="90000"/>
                    </a:lnSpc>
                    <a:spcAft>
                      <a:spcPct val="0"/>
                    </a:spcAft>
                    <a:buNone/>
                  </a:pPr>
                  <a:r>
                    <a:rPr lang="pt-BR" sz="800" b="0" i="0" kern="1200" dirty="0" smtClean="0">
                      <a:solidFill>
                        <a:srgbClr val="3A3A3A"/>
                      </a:solidFill>
                      <a:latin typeface="Arial"/>
                      <a:ea typeface="+mn-ea"/>
                      <a:cs typeface="+mn-cs"/>
                    </a:rPr>
                    <a:t>Unified CM</a:t>
                  </a:r>
                  <a:endParaRPr lang="pt-BR" sz="800" kern="1200" dirty="0">
                    <a:solidFill>
                      <a:srgbClr val="3A3A3A"/>
                    </a:solidFill>
                    <a:latin typeface="Arial"/>
                    <a:ea typeface="+mn-ea"/>
                    <a:cs typeface="+mn-cs"/>
                  </a:endParaRPr>
                </a:p>
              </p:txBody>
            </p:sp>
          </p:grpSp>
          <p:grpSp>
            <p:nvGrpSpPr>
              <p:cNvPr id="5" name="Group 125"/>
              <p:cNvGrpSpPr/>
              <p:nvPr/>
            </p:nvGrpSpPr>
            <p:grpSpPr>
              <a:xfrm>
                <a:off x="1489537" y="4056083"/>
                <a:ext cx="548640" cy="640080"/>
                <a:chOff x="541328" y="4930666"/>
                <a:chExt cx="585216" cy="876397"/>
              </a:xfrm>
            </p:grpSpPr>
            <p:sp>
              <p:nvSpPr>
                <p:cNvPr id="130" name="Rounded Rectangle 129"/>
                <p:cNvSpPr/>
                <p:nvPr/>
              </p:nvSpPr>
              <p:spPr>
                <a:xfrm>
                  <a:off x="541328" y="4930666"/>
                  <a:ext cx="585216" cy="876397"/>
                </a:xfrm>
                <a:prstGeom prst="roundRect">
                  <a:avLst/>
                </a:prstGeom>
                <a:solidFill>
                  <a:schemeClr val="bg1">
                    <a:lumMod val="65000"/>
                  </a:schemeClr>
                </a:solidFill>
                <a:ln w="6350" cap="rnd">
                  <a:solidFill>
                    <a:srgbClr val="3A3A3A">
                      <a:alpha val="92000"/>
                    </a:srgbClr>
                  </a:solidFill>
                  <a:prstDash val="sysDash"/>
                  <a:bevel/>
                  <a:headEnd/>
                  <a:tailEnd/>
                </a:ln>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pic>
              <p:nvPicPr>
                <p:cNvPr id="127" name="Picture 38" descr="CallManager"/>
                <p:cNvPicPr>
                  <a:picLocks noChangeArrowheads="1"/>
                </p:cNvPicPr>
                <p:nvPr/>
              </p:nvPicPr>
              <p:blipFill>
                <a:blip r:embed="rId29" cstate="print">
                  <a:lum contrast="-6000"/>
                </a:blip>
                <a:srcRect/>
                <a:stretch>
                  <a:fillRect/>
                </a:stretch>
              </p:blipFill>
              <p:spPr bwMode="auto">
                <a:xfrm>
                  <a:off x="662551" y="5367875"/>
                  <a:ext cx="342770" cy="304506"/>
                </a:xfrm>
                <a:prstGeom prst="rect">
                  <a:avLst/>
                </a:prstGeom>
                <a:noFill/>
                <a:ln w="9525">
                  <a:noFill/>
                  <a:miter lim="800000"/>
                  <a:headEnd/>
                  <a:tailEnd/>
                </a:ln>
              </p:spPr>
            </p:pic>
            <p:sp>
              <p:nvSpPr>
                <p:cNvPr id="129" name="Text Box 46"/>
                <p:cNvSpPr txBox="1">
                  <a:spLocks noChangeArrowheads="1"/>
                </p:cNvSpPr>
                <p:nvPr/>
              </p:nvSpPr>
              <p:spPr bwMode="auto">
                <a:xfrm>
                  <a:off x="541328" y="5055556"/>
                  <a:ext cx="585216" cy="265247"/>
                </a:xfrm>
                <a:prstGeom prst="rect">
                  <a:avLst/>
                </a:prstGeom>
                <a:noFill/>
                <a:ln w="9525">
                  <a:noFill/>
                  <a:miter lim="800000"/>
                  <a:headEnd/>
                  <a:tailEnd/>
                </a:ln>
              </p:spPr>
              <p:txBody>
                <a:bodyPr wrap="square" lIns="82124" tIns="41061" rIns="82124" bIns="41061">
                  <a:prstTxWarp prst="textNoShape">
                    <a:avLst/>
                  </a:prstTxWarp>
                  <a:spAutoFit/>
                </a:bodyPr>
                <a:lstStyle/>
                <a:p>
                  <a:pPr algn="ctr" defTabSz="1028700">
                    <a:lnSpc>
                      <a:spcPct val="90000"/>
                    </a:lnSpc>
                    <a:spcBef>
                      <a:spcPct val="50000"/>
                    </a:spcBef>
                    <a:spcAft>
                      <a:spcPct val="0"/>
                    </a:spcAft>
                    <a:buNone/>
                  </a:pPr>
                  <a:r>
                    <a:rPr lang="fr-BE" sz="800" b="0" i="0" kern="1200" dirty="0">
                      <a:solidFill>
                        <a:srgbClr val="3A3A3A"/>
                      </a:solidFill>
                      <a:latin typeface="Arial"/>
                      <a:ea typeface="+mn-ea"/>
                      <a:cs typeface="+mn-cs"/>
                    </a:rPr>
                    <a:t> Quad</a:t>
                  </a:r>
                </a:p>
              </p:txBody>
            </p:sp>
          </p:grpSp>
          <p:grpSp>
            <p:nvGrpSpPr>
              <p:cNvPr id="6" name="Group 170"/>
              <p:cNvGrpSpPr/>
              <p:nvPr/>
            </p:nvGrpSpPr>
            <p:grpSpPr>
              <a:xfrm>
                <a:off x="2750876" y="4345730"/>
                <a:ext cx="825113" cy="435429"/>
                <a:chOff x="2709310" y="3947884"/>
                <a:chExt cx="825113" cy="435429"/>
              </a:xfrm>
            </p:grpSpPr>
            <p:sp>
              <p:nvSpPr>
                <p:cNvPr id="131" name="TextBox 149"/>
                <p:cNvSpPr txBox="1">
                  <a:spLocks noChangeArrowheads="1"/>
                </p:cNvSpPr>
                <p:nvPr/>
              </p:nvSpPr>
              <p:spPr bwMode="auto">
                <a:xfrm>
                  <a:off x="2709310" y="3990519"/>
                  <a:ext cx="587376" cy="261610"/>
                </a:xfrm>
                <a:prstGeom prst="rect">
                  <a:avLst/>
                </a:prstGeom>
                <a:noFill/>
                <a:ln w="9525">
                  <a:noFill/>
                  <a:miter lim="800000"/>
                  <a:headEnd/>
                  <a:tailEnd/>
                </a:ln>
              </p:spPr>
              <p:txBody>
                <a:bodyPr wrap="square">
                  <a:spAutoFit/>
                </a:bodyPr>
                <a:lstStyle/>
                <a:p>
                  <a:pPr algn="ctr" defTabSz="914400">
                    <a:spcBef>
                      <a:spcPct val="0"/>
                    </a:spcBef>
                    <a:spcAft>
                      <a:spcPct val="0"/>
                    </a:spcAft>
                    <a:buNone/>
                  </a:pPr>
                  <a:r>
                    <a:rPr lang="fr-BE" sz="1100" b="0" i="0" kern="1200">
                      <a:solidFill>
                        <a:srgbClr val="3A3A3A"/>
                      </a:solidFill>
                      <a:latin typeface="Arial"/>
                      <a:ea typeface="ＭＳ Ｐゴシック"/>
                      <a:cs typeface="+mn-cs"/>
                    </a:rPr>
                    <a:t>ASA</a:t>
                  </a:r>
                </a:p>
              </p:txBody>
            </p:sp>
            <p:pic>
              <p:nvPicPr>
                <p:cNvPr id="132" name="Picture 57" descr="icon_color"/>
                <p:cNvPicPr>
                  <a:picLocks noChangeAspect="1" noChangeArrowheads="1"/>
                </p:cNvPicPr>
                <p:nvPr/>
              </p:nvPicPr>
              <p:blipFill>
                <a:blip r:embed="rId30" cstate="print"/>
                <a:srcRect/>
                <a:stretch>
                  <a:fillRect/>
                </a:stretch>
              </p:blipFill>
              <p:spPr bwMode="auto">
                <a:xfrm>
                  <a:off x="3154200" y="3947884"/>
                  <a:ext cx="380223" cy="435429"/>
                </a:xfrm>
                <a:prstGeom prst="rect">
                  <a:avLst/>
                </a:prstGeom>
                <a:noFill/>
                <a:ln w="9525">
                  <a:noFill/>
                  <a:miter lim="800000"/>
                  <a:headEnd/>
                  <a:tailEnd/>
                </a:ln>
              </p:spPr>
            </p:pic>
          </p:grpSp>
          <p:grpSp>
            <p:nvGrpSpPr>
              <p:cNvPr id="7" name="Group 132"/>
              <p:cNvGrpSpPr/>
              <p:nvPr/>
            </p:nvGrpSpPr>
            <p:grpSpPr>
              <a:xfrm>
                <a:off x="1066932" y="4477001"/>
                <a:ext cx="508756" cy="497200"/>
                <a:chOff x="1038155" y="4414763"/>
                <a:chExt cx="589959" cy="748643"/>
              </a:xfrm>
            </p:grpSpPr>
            <p:pic>
              <p:nvPicPr>
                <p:cNvPr id="134" name="Picture 133"/>
                <p:cNvPicPr>
                  <a:picLocks noChangeAspect="1"/>
                </p:cNvPicPr>
                <p:nvPr/>
              </p:nvPicPr>
              <p:blipFill>
                <a:blip r:embed="rId31" cstate="print"/>
                <a:stretch>
                  <a:fillRect/>
                </a:stretch>
              </p:blipFill>
              <p:spPr>
                <a:xfrm>
                  <a:off x="1156253" y="4892258"/>
                  <a:ext cx="410291" cy="271148"/>
                </a:xfrm>
                <a:prstGeom prst="rect">
                  <a:avLst/>
                </a:prstGeom>
              </p:spPr>
            </p:pic>
            <p:sp>
              <p:nvSpPr>
                <p:cNvPr id="135" name="TextBox 149"/>
                <p:cNvSpPr txBox="1">
                  <a:spLocks noChangeArrowheads="1"/>
                </p:cNvSpPr>
                <p:nvPr/>
              </p:nvSpPr>
              <p:spPr bwMode="auto">
                <a:xfrm>
                  <a:off x="1038155" y="4414763"/>
                  <a:ext cx="589959" cy="741480"/>
                </a:xfrm>
                <a:prstGeom prst="rect">
                  <a:avLst/>
                </a:prstGeom>
                <a:noFill/>
                <a:ln w="9525">
                  <a:noFill/>
                  <a:miter lim="800000"/>
                  <a:headEnd/>
                  <a:tailEnd/>
                </a:ln>
              </p:spPr>
              <p:txBody>
                <a:bodyPr wrap="square">
                  <a:spAutoFit/>
                </a:bodyPr>
                <a:lstStyle/>
                <a:p>
                  <a:pPr algn="ctr" defTabSz="914400">
                    <a:spcBef>
                      <a:spcPct val="0"/>
                    </a:spcBef>
                    <a:spcAft>
                      <a:spcPct val="0"/>
                    </a:spcAft>
                    <a:buNone/>
                  </a:pPr>
                  <a:r>
                    <a:rPr lang="pt-BR" sz="800" b="0" i="0" kern="1200" dirty="0" smtClean="0">
                      <a:solidFill>
                        <a:srgbClr val="3A3A3A"/>
                      </a:solidFill>
                      <a:latin typeface="Arial"/>
                      <a:ea typeface="ＭＳ Ｐゴシック"/>
                      <a:cs typeface="+mn-cs"/>
                    </a:rPr>
                    <a:t>Nexus 1000v</a:t>
                  </a:r>
                </a:p>
                <a:p>
                  <a:pPr algn="ctr" defTabSz="914400">
                    <a:spcBef>
                      <a:spcPct val="0"/>
                    </a:spcBef>
                    <a:spcAft>
                      <a:spcPct val="0"/>
                    </a:spcAft>
                    <a:buNone/>
                  </a:pPr>
                  <a:endParaRPr lang="pt-BR" sz="1000" kern="1200" dirty="0">
                    <a:solidFill>
                      <a:srgbClr val="3A3A3A"/>
                    </a:solidFill>
                    <a:latin typeface="Arial"/>
                    <a:ea typeface="ＭＳ Ｐゴシック" charset="-128"/>
                    <a:cs typeface="+mn-cs"/>
                  </a:endParaRPr>
                </a:p>
              </p:txBody>
            </p:sp>
          </p:grpSp>
          <p:grpSp>
            <p:nvGrpSpPr>
              <p:cNvPr id="8" name="Group 135"/>
              <p:cNvGrpSpPr/>
              <p:nvPr/>
            </p:nvGrpSpPr>
            <p:grpSpPr>
              <a:xfrm>
                <a:off x="533752" y="4987201"/>
                <a:ext cx="717755" cy="657645"/>
                <a:chOff x="437770" y="3259250"/>
                <a:chExt cx="768520" cy="900448"/>
              </a:xfrm>
            </p:grpSpPr>
            <p:sp>
              <p:nvSpPr>
                <p:cNvPr id="138" name="Rounded Rectangle 137"/>
                <p:cNvSpPr/>
                <p:nvPr/>
              </p:nvSpPr>
              <p:spPr>
                <a:xfrm>
                  <a:off x="514374" y="3283300"/>
                  <a:ext cx="587443" cy="876398"/>
                </a:xfrm>
                <a:prstGeom prst="roundRect">
                  <a:avLst/>
                </a:prstGeom>
                <a:solidFill>
                  <a:schemeClr val="bg1">
                    <a:lumMod val="65000"/>
                  </a:schemeClr>
                </a:solidFill>
                <a:ln w="6350" cap="rnd">
                  <a:solidFill>
                    <a:srgbClr val="3A3A3A">
                      <a:alpha val="92000"/>
                    </a:srgbClr>
                  </a:solidFill>
                  <a:prstDash val="sysDash"/>
                  <a:bevel/>
                  <a:headEnd/>
                  <a:tailEnd/>
                </a:ln>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137" name="Text Box 46"/>
                <p:cNvSpPr txBox="1">
                  <a:spLocks noChangeArrowheads="1"/>
                </p:cNvSpPr>
                <p:nvPr/>
              </p:nvSpPr>
              <p:spPr bwMode="auto">
                <a:xfrm>
                  <a:off x="437770" y="3259250"/>
                  <a:ext cx="768520" cy="518090"/>
                </a:xfrm>
                <a:prstGeom prst="rect">
                  <a:avLst/>
                </a:prstGeom>
                <a:noFill/>
                <a:ln w="9525">
                  <a:noFill/>
                  <a:miter lim="800000"/>
                  <a:headEnd/>
                  <a:tailEnd/>
                </a:ln>
              </p:spPr>
              <p:txBody>
                <a:bodyPr wrap="square" lIns="82124" tIns="41061" rIns="82124" bIns="41061">
                  <a:prstTxWarp prst="textNoShape">
                    <a:avLst/>
                  </a:prstTxWarp>
                  <a:spAutoFit/>
                </a:bodyPr>
                <a:lstStyle/>
                <a:p>
                  <a:pPr algn="ctr" defTabSz="1028700">
                    <a:lnSpc>
                      <a:spcPct val="80000"/>
                    </a:lnSpc>
                    <a:spcBef>
                      <a:spcPct val="50000"/>
                    </a:spcBef>
                    <a:spcAft>
                      <a:spcPct val="0"/>
                    </a:spcAft>
                    <a:buNone/>
                  </a:pPr>
                  <a:r>
                    <a:rPr lang="pt-BR" sz="800" b="0" i="0" kern="1200" spc="-50" dirty="0" smtClean="0">
                      <a:solidFill>
                        <a:srgbClr val="3A3A3A"/>
                      </a:solidFill>
                      <a:latin typeface="Arial"/>
                      <a:ea typeface="+mn-ea"/>
                      <a:cs typeface="+mn-cs"/>
                    </a:rPr>
                    <a:t>Gateway de segurança virtual</a:t>
                  </a:r>
                  <a:endParaRPr lang="pt-BR" sz="800" b="0" i="0" kern="1200" spc="-50" dirty="0">
                    <a:solidFill>
                      <a:srgbClr val="3A3A3A"/>
                    </a:solidFill>
                    <a:latin typeface="Arial"/>
                    <a:ea typeface="+mn-ea"/>
                    <a:cs typeface="+mn-cs"/>
                  </a:endParaRPr>
                </a:p>
              </p:txBody>
            </p:sp>
            <p:pic>
              <p:nvPicPr>
                <p:cNvPr id="139" name="Picture 45" descr="ICON_Firewall_Q308"/>
                <p:cNvPicPr>
                  <a:picLocks noChangeAspect="1" noChangeArrowheads="1"/>
                </p:cNvPicPr>
                <p:nvPr/>
              </p:nvPicPr>
              <p:blipFill>
                <a:blip r:embed="rId32" cstate="screen"/>
                <a:srcRect/>
                <a:stretch>
                  <a:fillRect/>
                </a:stretch>
              </p:blipFill>
              <p:spPr bwMode="auto">
                <a:xfrm>
                  <a:off x="545368" y="3683661"/>
                  <a:ext cx="525455" cy="398491"/>
                </a:xfrm>
                <a:prstGeom prst="rect">
                  <a:avLst/>
                </a:prstGeom>
                <a:noFill/>
                <a:ln w="9525">
                  <a:noFill/>
                  <a:miter lim="800000"/>
                  <a:headEnd/>
                  <a:tailEnd/>
                </a:ln>
                <a:effectLst/>
              </p:spPr>
            </p:pic>
          </p:grpSp>
          <p:grpSp>
            <p:nvGrpSpPr>
              <p:cNvPr id="9" name="Group 140"/>
              <p:cNvGrpSpPr/>
              <p:nvPr/>
            </p:nvGrpSpPr>
            <p:grpSpPr>
              <a:xfrm>
                <a:off x="499891" y="4049252"/>
                <a:ext cx="758290" cy="640080"/>
                <a:chOff x="360793" y="2464582"/>
                <a:chExt cx="892778" cy="841059"/>
              </a:xfrm>
            </p:grpSpPr>
            <p:sp>
              <p:nvSpPr>
                <p:cNvPr id="144" name="Rounded Rectangle 143"/>
                <p:cNvSpPr/>
                <p:nvPr/>
              </p:nvSpPr>
              <p:spPr>
                <a:xfrm>
                  <a:off x="484209" y="2464582"/>
                  <a:ext cx="645945" cy="841059"/>
                </a:xfrm>
                <a:prstGeom prst="roundRect">
                  <a:avLst/>
                </a:prstGeom>
                <a:solidFill>
                  <a:schemeClr val="bg1">
                    <a:lumMod val="65000"/>
                  </a:schemeClr>
                </a:solidFill>
                <a:ln w="6350" cap="rnd">
                  <a:solidFill>
                    <a:srgbClr val="3A3A3A">
                      <a:alpha val="92000"/>
                    </a:srgbClr>
                  </a:solidFill>
                  <a:prstDash val="sysDash"/>
                  <a:bevel/>
                  <a:headEnd/>
                  <a:tailEnd/>
                </a:ln>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142" name="Text Box 46"/>
                <p:cNvSpPr txBox="1">
                  <a:spLocks noChangeArrowheads="1"/>
                </p:cNvSpPr>
                <p:nvPr/>
              </p:nvSpPr>
              <p:spPr bwMode="auto">
                <a:xfrm>
                  <a:off x="360793" y="2593412"/>
                  <a:ext cx="892778" cy="254551"/>
                </a:xfrm>
                <a:prstGeom prst="rect">
                  <a:avLst/>
                </a:prstGeom>
                <a:noFill/>
                <a:ln w="9525">
                  <a:noFill/>
                  <a:miter lim="800000"/>
                  <a:headEnd/>
                  <a:tailEnd/>
                </a:ln>
              </p:spPr>
              <p:txBody>
                <a:bodyPr wrap="square" lIns="82124" tIns="41061" rIns="82124" bIns="41061">
                  <a:prstTxWarp prst="textNoShape">
                    <a:avLst/>
                  </a:prstTxWarp>
                  <a:spAutoFit/>
                </a:bodyPr>
                <a:lstStyle/>
                <a:p>
                  <a:pPr algn="ctr" defTabSz="1028700">
                    <a:lnSpc>
                      <a:spcPct val="90000"/>
                    </a:lnSpc>
                    <a:spcBef>
                      <a:spcPct val="50000"/>
                    </a:spcBef>
                    <a:spcAft>
                      <a:spcPct val="0"/>
                    </a:spcAft>
                    <a:buNone/>
                  </a:pPr>
                  <a:r>
                    <a:rPr lang="fr-BE" sz="800" b="0" i="0" kern="1200">
                      <a:solidFill>
                        <a:srgbClr val="3A3A3A"/>
                      </a:solidFill>
                      <a:latin typeface="Arial"/>
                      <a:ea typeface="+mn-ea"/>
                      <a:cs typeface="+mn-cs"/>
                    </a:rPr>
                    <a:t> WAAS</a:t>
                  </a:r>
                </a:p>
              </p:txBody>
            </p:sp>
            <p:pic>
              <p:nvPicPr>
                <p:cNvPr id="145" name="Picture 5" descr="WAE"/>
                <p:cNvPicPr>
                  <a:picLocks noChangeAspect="1" noChangeArrowheads="1"/>
                </p:cNvPicPr>
                <p:nvPr/>
              </p:nvPicPr>
              <p:blipFill>
                <a:blip r:embed="rId14" cstate="print"/>
                <a:srcRect/>
                <a:stretch>
                  <a:fillRect/>
                </a:stretch>
              </p:blipFill>
              <p:spPr bwMode="auto">
                <a:xfrm>
                  <a:off x="596337" y="2897981"/>
                  <a:ext cx="421690" cy="287384"/>
                </a:xfrm>
                <a:prstGeom prst="rect">
                  <a:avLst/>
                </a:prstGeom>
                <a:noFill/>
                <a:ln w="9525">
                  <a:noFill/>
                  <a:miter lim="800000"/>
                  <a:headEnd/>
                  <a:tailEnd/>
                </a:ln>
              </p:spPr>
            </p:pic>
          </p:grpSp>
          <p:cxnSp>
            <p:nvCxnSpPr>
              <p:cNvPr id="150" name="Straight Arrow Connector 149"/>
              <p:cNvCxnSpPr>
                <a:stCxn id="156" idx="1"/>
                <a:endCxn id="134" idx="3"/>
              </p:cNvCxnSpPr>
              <p:nvPr/>
            </p:nvCxnSpPr>
            <p:spPr>
              <a:xfrm flipH="1">
                <a:off x="1522593" y="4879449"/>
                <a:ext cx="675784" cy="4713"/>
              </a:xfrm>
              <a:prstGeom prst="straightConnector1">
                <a:avLst/>
              </a:prstGeom>
              <a:solidFill>
                <a:schemeClr val="bg1">
                  <a:lumMod val="65000"/>
                </a:schemeClr>
              </a:solidFill>
              <a:ln w="6350" cap="rnd">
                <a:solidFill>
                  <a:srgbClr val="3A3A3A">
                    <a:alpha val="92000"/>
                  </a:srgbClr>
                </a:solidFill>
                <a:prstDash val="sysDash"/>
                <a:bevel/>
                <a:headEnd/>
                <a:tailEnd/>
              </a:ln>
            </p:spPr>
          </p:cxnSp>
          <p:cxnSp>
            <p:nvCxnSpPr>
              <p:cNvPr id="151" name="Straight Arrow Connector 150"/>
              <p:cNvCxnSpPr>
                <a:stCxn id="138" idx="3"/>
                <a:endCxn id="135" idx="2"/>
              </p:cNvCxnSpPr>
              <p:nvPr/>
            </p:nvCxnSpPr>
            <p:spPr>
              <a:xfrm flipV="1">
                <a:off x="1153937" y="4969444"/>
                <a:ext cx="167373" cy="355362"/>
              </a:xfrm>
              <a:prstGeom prst="straightConnector1">
                <a:avLst/>
              </a:prstGeom>
              <a:solidFill>
                <a:schemeClr val="bg1">
                  <a:lumMod val="65000"/>
                </a:schemeClr>
              </a:solidFill>
              <a:ln w="6350" cap="rnd">
                <a:solidFill>
                  <a:srgbClr val="3A3A3A">
                    <a:alpha val="92000"/>
                  </a:srgbClr>
                </a:solidFill>
                <a:prstDash val="sysDash"/>
                <a:bevel/>
                <a:headEnd/>
                <a:tailEnd/>
              </a:ln>
            </p:spPr>
          </p:cxnSp>
          <p:cxnSp>
            <p:nvCxnSpPr>
              <p:cNvPr id="157" name="Straight Arrow Connector 156"/>
              <p:cNvCxnSpPr>
                <a:stCxn id="144" idx="2"/>
                <a:endCxn id="134" idx="1"/>
              </p:cNvCxnSpPr>
              <p:nvPr/>
            </p:nvCxnSpPr>
            <p:spPr>
              <a:xfrm>
                <a:off x="879036" y="4689332"/>
                <a:ext cx="289739" cy="194830"/>
              </a:xfrm>
              <a:prstGeom prst="straightConnector1">
                <a:avLst/>
              </a:prstGeom>
              <a:solidFill>
                <a:schemeClr val="bg1">
                  <a:lumMod val="65000"/>
                </a:schemeClr>
              </a:solidFill>
              <a:ln w="6350" cap="rnd">
                <a:solidFill>
                  <a:srgbClr val="3A3A3A">
                    <a:alpha val="92000"/>
                  </a:srgbClr>
                </a:solidFill>
                <a:prstDash val="sysDash"/>
                <a:bevel/>
                <a:headEnd/>
                <a:tailEnd/>
              </a:ln>
            </p:spPr>
          </p:cxnSp>
          <p:cxnSp>
            <p:nvCxnSpPr>
              <p:cNvPr id="158" name="Straight Arrow Connector 157"/>
              <p:cNvCxnSpPr>
                <a:stCxn id="125" idx="1"/>
                <a:endCxn id="135" idx="2"/>
              </p:cNvCxnSpPr>
              <p:nvPr/>
            </p:nvCxnSpPr>
            <p:spPr>
              <a:xfrm flipH="1" flipV="1">
                <a:off x="1321310" y="4969444"/>
                <a:ext cx="215532" cy="344568"/>
              </a:xfrm>
              <a:prstGeom prst="straightConnector1">
                <a:avLst/>
              </a:prstGeom>
              <a:solidFill>
                <a:schemeClr val="bg1">
                  <a:lumMod val="65000"/>
                </a:schemeClr>
              </a:solidFill>
              <a:ln w="6350" cap="rnd">
                <a:solidFill>
                  <a:srgbClr val="3A3A3A">
                    <a:alpha val="92000"/>
                  </a:srgbClr>
                </a:solidFill>
                <a:prstDash val="sysDash"/>
                <a:bevel/>
                <a:headEnd/>
                <a:tailEnd/>
              </a:ln>
            </p:spPr>
          </p:cxnSp>
          <p:cxnSp>
            <p:nvCxnSpPr>
              <p:cNvPr id="162" name="Straight Arrow Connector 161"/>
              <p:cNvCxnSpPr>
                <a:stCxn id="130" idx="2"/>
                <a:endCxn id="134" idx="3"/>
              </p:cNvCxnSpPr>
              <p:nvPr/>
            </p:nvCxnSpPr>
            <p:spPr>
              <a:xfrm flipH="1">
                <a:off x="1522593" y="4696163"/>
                <a:ext cx="241264" cy="187999"/>
              </a:xfrm>
              <a:prstGeom prst="straightConnector1">
                <a:avLst/>
              </a:prstGeom>
              <a:solidFill>
                <a:schemeClr val="bg1">
                  <a:lumMod val="65000"/>
                </a:schemeClr>
              </a:solidFill>
              <a:ln w="6350" cap="rnd">
                <a:solidFill>
                  <a:srgbClr val="3A3A3A">
                    <a:alpha val="92000"/>
                  </a:srgbClr>
                </a:solidFill>
                <a:prstDash val="sysDash"/>
                <a:bevel/>
                <a:headEnd/>
                <a:tailEnd/>
              </a:ln>
            </p:spPr>
          </p:cxnSp>
        </p:grpSp>
        <p:grpSp>
          <p:nvGrpSpPr>
            <p:cNvPr id="10" name="Group 5"/>
            <p:cNvGrpSpPr/>
            <p:nvPr/>
          </p:nvGrpSpPr>
          <p:grpSpPr>
            <a:xfrm>
              <a:off x="-2294705" y="3984900"/>
              <a:ext cx="1022350" cy="1190197"/>
              <a:chOff x="1969250" y="4812231"/>
              <a:chExt cx="1022350" cy="1190197"/>
            </a:xfrm>
          </p:grpSpPr>
          <p:sp>
            <p:nvSpPr>
              <p:cNvPr id="154" name="TextBox 149"/>
              <p:cNvSpPr txBox="1">
                <a:spLocks noChangeArrowheads="1"/>
              </p:cNvSpPr>
              <p:nvPr/>
            </p:nvSpPr>
            <p:spPr bwMode="auto">
              <a:xfrm>
                <a:off x="1969250" y="5757746"/>
                <a:ext cx="1022350" cy="244682"/>
              </a:xfrm>
              <a:prstGeom prst="rect">
                <a:avLst/>
              </a:prstGeom>
              <a:noFill/>
              <a:ln w="9525">
                <a:noFill/>
                <a:miter lim="800000"/>
                <a:headEnd/>
                <a:tailEnd/>
              </a:ln>
            </p:spPr>
            <p:txBody>
              <a:bodyPr wrap="square">
                <a:prstTxWarp prst="textNoShape">
                  <a:avLst/>
                </a:prstTxWarp>
                <a:spAutoFit/>
                <a:flatTx/>
              </a:bodyPr>
              <a:lstStyle/>
              <a:p>
                <a:pPr algn="ctr" defTabSz="914400">
                  <a:lnSpc>
                    <a:spcPct val="90000"/>
                  </a:lnSpc>
                  <a:spcBef>
                    <a:spcPct val="0"/>
                  </a:spcBef>
                  <a:spcAft>
                    <a:spcPct val="0"/>
                  </a:spcAft>
                  <a:buNone/>
                </a:pPr>
                <a:r>
                  <a:rPr lang="pt-BR" sz="1100" b="0" i="0" kern="1200" dirty="0" smtClean="0">
                    <a:solidFill>
                      <a:srgbClr val="3A3A3A"/>
                    </a:solidFill>
                    <a:latin typeface="Arial"/>
                    <a:ea typeface="+mn-ea"/>
                    <a:cs typeface="+mn-cs"/>
                  </a:rPr>
                  <a:t>Computação</a:t>
                </a:r>
                <a:endParaRPr lang="pt-BR" sz="1100" b="0" i="0" kern="1200" dirty="0">
                  <a:solidFill>
                    <a:srgbClr val="3A3A3A"/>
                  </a:solidFill>
                  <a:latin typeface="Arial"/>
                  <a:ea typeface="+mn-ea"/>
                  <a:cs typeface="+mn-cs"/>
                </a:endParaRPr>
              </a:p>
            </p:txBody>
          </p:sp>
          <p:sp>
            <p:nvSpPr>
              <p:cNvPr id="155" name="TextBox 149"/>
              <p:cNvSpPr txBox="1">
                <a:spLocks noChangeArrowheads="1"/>
              </p:cNvSpPr>
              <p:nvPr/>
            </p:nvSpPr>
            <p:spPr bwMode="auto">
              <a:xfrm>
                <a:off x="2218340" y="4812231"/>
                <a:ext cx="493538" cy="155171"/>
              </a:xfrm>
              <a:prstGeom prst="rect">
                <a:avLst/>
              </a:prstGeom>
              <a:noFill/>
              <a:ln w="9525">
                <a:noFill/>
                <a:miter lim="800000"/>
                <a:headEnd/>
                <a:tailEnd/>
              </a:ln>
            </p:spPr>
            <p:txBody>
              <a:bodyPr wrap="square" lIns="0" tIns="0" rIns="0" bIns="0">
                <a:prstTxWarp prst="textNoShape">
                  <a:avLst/>
                </a:prstTxWarp>
                <a:spAutoFit/>
              </a:bodyPr>
              <a:lstStyle/>
              <a:p>
                <a:pPr algn="ctr" defTabSz="914400">
                  <a:lnSpc>
                    <a:spcPct val="90000"/>
                  </a:lnSpc>
                  <a:spcBef>
                    <a:spcPct val="0"/>
                  </a:spcBef>
                  <a:spcAft>
                    <a:spcPct val="0"/>
                  </a:spcAft>
                  <a:buNone/>
                </a:pPr>
                <a:r>
                  <a:rPr lang="fr-BE" sz="1100" b="0" i="0" kern="1200">
                    <a:solidFill>
                      <a:srgbClr val="3A3A3A"/>
                    </a:solidFill>
                    <a:latin typeface="Arial"/>
                    <a:ea typeface="+mn-ea"/>
                    <a:cs typeface="+mn-cs"/>
                  </a:rPr>
                  <a:t>UCS</a:t>
                </a:r>
              </a:p>
            </p:txBody>
          </p:sp>
          <p:pic>
            <p:nvPicPr>
              <p:cNvPr id="156" name="Picture 14" descr="C:\Users\testuser\AppData\Local\Temp\VMwareDnD\5dd1dd5a\DGRM_Server_VMs_basic_6_ESX_blue_R2_Q308.png"/>
              <p:cNvPicPr>
                <a:picLocks noChangeAspect="1" noChangeArrowheads="1"/>
              </p:cNvPicPr>
              <p:nvPr/>
            </p:nvPicPr>
            <p:blipFill>
              <a:blip r:embed="rId33" cstate="print"/>
              <a:srcRect/>
              <a:stretch>
                <a:fillRect/>
              </a:stretch>
            </p:blipFill>
            <p:spPr bwMode="auto">
              <a:xfrm>
                <a:off x="2093897" y="4960312"/>
                <a:ext cx="823174" cy="833435"/>
              </a:xfrm>
              <a:prstGeom prst="rect">
                <a:avLst/>
              </a:prstGeom>
              <a:noFill/>
              <a:ln w="9525">
                <a:noFill/>
                <a:miter lim="800000"/>
                <a:headEnd/>
                <a:tailEnd/>
              </a:ln>
            </p:spPr>
          </p:pic>
          <p:sp>
            <p:nvSpPr>
              <p:cNvPr id="159" name="WordArt 99"/>
              <p:cNvSpPr>
                <a:spLocks noChangeArrowheads="1" noChangeShapeType="1" noTextEdit="1"/>
              </p:cNvSpPr>
              <p:nvPr/>
            </p:nvSpPr>
            <p:spPr bwMode="auto">
              <a:xfrm>
                <a:off x="2136753" y="5329577"/>
                <a:ext cx="340919" cy="259322"/>
              </a:xfrm>
              <a:prstGeom prst="rect">
                <a:avLst/>
              </a:prstGeom>
            </p:spPr>
            <p:txBody>
              <a:bodyPr wrap="none" fromWordArt="1">
                <a:prstTxWarp prst="textSlantDown">
                  <a:avLst>
                    <a:gd name="adj" fmla="val 28569"/>
                  </a:avLst>
                </a:prstTxWarp>
              </a:bodyPr>
              <a:lstStyle/>
              <a:p>
                <a:pPr algn="ctr" defTabSz="914400">
                  <a:spcBef>
                    <a:spcPct val="0"/>
                  </a:spcBef>
                  <a:spcAft>
                    <a:spcPct val="0"/>
                  </a:spcAft>
                  <a:buNone/>
                </a:pPr>
                <a:r>
                  <a:rPr lang="en-US" sz="3600" b="1" i="0" kern="10">
                    <a:ln w="1905"/>
                    <a:solidFill>
                      <a:srgbClr val="3A3A3A"/>
                    </a:solidFill>
                    <a:effectLst>
                      <a:innerShdw blurRad="69850" dist="43180" dir="5400000">
                        <a:srgbClr val="000000">
                          <a:alpha val="65000"/>
                        </a:srgbClr>
                      </a:innerShdw>
                    </a:effectLst>
                    <a:latin typeface="Arial Narrow"/>
                    <a:ea typeface="+mn-ea"/>
                    <a:cs typeface="Arial Narrow"/>
                  </a:rPr>
                  <a:t>Hipervisor</a:t>
                </a:r>
              </a:p>
            </p:txBody>
          </p:sp>
        </p:grpSp>
        <p:pic>
          <p:nvPicPr>
            <p:cNvPr id="198" name="Picture 2" descr="C:\Users\tomg\AppData\Local\Microsoft\Windows\Temporary Internet Files\Content.Outlook\P323ZHQC\AC3-Icon.pn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flipH="1">
              <a:off x="-1028583" y="4028026"/>
              <a:ext cx="236137" cy="236137"/>
            </a:xfrm>
            <a:prstGeom prst="rect">
              <a:avLst/>
            </a:prstGeom>
            <a:noFill/>
            <a:extLst>
              <a:ext uri="{909E8E84-426E-40dd-AFC4-6F175D3DCCD1}">
                <a14:hiddenFill xmlns="" xmlns:a14="http://schemas.microsoft.com/office/drawing/2010/main">
                  <a:solidFill>
                    <a:srgbClr val="FFFFFF"/>
                  </a:solidFill>
                </a14:hiddenFill>
              </a:ext>
            </a:extLst>
          </p:spPr>
        </p:pic>
        <p:sp>
          <p:nvSpPr>
            <p:cNvPr id="199" name="TextBox 198"/>
            <p:cNvSpPr txBox="1"/>
            <p:nvPr/>
          </p:nvSpPr>
          <p:spPr>
            <a:xfrm>
              <a:off x="-1785809" y="3735836"/>
              <a:ext cx="878767" cy="246221"/>
            </a:xfrm>
            <a:prstGeom prst="rect">
              <a:avLst/>
            </a:prstGeom>
            <a:noFill/>
          </p:spPr>
          <p:txBody>
            <a:bodyPr wrap="none" rtlCol="0">
              <a:spAutoFit/>
            </a:bodyPr>
            <a:lstStyle/>
            <a:p>
              <a:pPr algn="l" defTabSz="914400">
                <a:buNone/>
              </a:pPr>
              <a:r>
                <a:rPr lang="fr-BE" sz="1000" b="0" i="0" kern="1200">
                  <a:solidFill>
                    <a:srgbClr val="3A3A3A"/>
                  </a:solidFill>
                  <a:latin typeface="Arial"/>
                  <a:ea typeface="+mn-ea"/>
                  <a:cs typeface="+mn-cs"/>
                </a:rPr>
                <a:t>AnyConnect</a:t>
              </a:r>
              <a:endParaRPr lang="en-US" sz="1050" kern="1200" dirty="0">
                <a:solidFill>
                  <a:srgbClr val="3A3A3A"/>
                </a:solidFill>
                <a:latin typeface="Arial"/>
                <a:ea typeface="+mn-ea"/>
                <a:cs typeface="+mn-cs"/>
              </a:endParaRPr>
            </a:p>
          </p:txBody>
        </p:sp>
        <p:cxnSp>
          <p:nvCxnSpPr>
            <p:cNvPr id="219" name="Straight Connector 218"/>
            <p:cNvCxnSpPr/>
            <p:nvPr/>
          </p:nvCxnSpPr>
          <p:spPr>
            <a:xfrm>
              <a:off x="-3683458" y="3814124"/>
              <a:ext cx="2789499" cy="0"/>
            </a:xfrm>
            <a:prstGeom prst="line">
              <a:avLst/>
            </a:prstGeom>
            <a:ln>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3683458" y="5456255"/>
              <a:ext cx="2789499" cy="0"/>
            </a:xfrm>
            <a:prstGeom prst="line">
              <a:avLst/>
            </a:prstGeom>
            <a:ln>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sp>
        <p:nvSpPr>
          <p:cNvPr id="103" name="Rounded Rectangle 33"/>
          <p:cNvSpPr>
            <a:spLocks noChangeArrowheads="1"/>
          </p:cNvSpPr>
          <p:nvPr/>
        </p:nvSpPr>
        <p:spPr bwMode="auto">
          <a:xfrm>
            <a:off x="997843" y="1948231"/>
            <a:ext cx="1109669" cy="369118"/>
          </a:xfrm>
          <a:prstGeom prst="roundRect">
            <a:avLst>
              <a:gd name="adj" fmla="val 16667"/>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914400">
              <a:lnSpc>
                <a:spcPct val="95000"/>
              </a:lnSpc>
              <a:buNone/>
            </a:pPr>
            <a:r>
              <a:rPr lang="fr-BE" sz="800" b="0" i="0">
                <a:solidFill>
                  <a:srgbClr val="FFFFFF"/>
                </a:solidFill>
                <a:latin typeface="Arial"/>
                <a:ea typeface="+mn-ea"/>
                <a:cs typeface="+mn-cs"/>
              </a:rPr>
              <a:t>Aplicativos do Cisco Collaboration</a:t>
            </a:r>
            <a:endParaRPr lang="en-US" sz="800" dirty="0">
              <a:solidFill>
                <a:srgbClr val="FFFFFF"/>
              </a:solidFill>
              <a:latin typeface="Arial"/>
            </a:endParaRPr>
          </a:p>
        </p:txBody>
      </p:sp>
    </p:spTree>
    <p:extLst>
      <p:ext uri="{BB962C8B-B14F-4D97-AF65-F5344CB8AC3E}">
        <p14:creationId xmlns="" xmlns:p14="http://schemas.microsoft.com/office/powerpoint/2010/main" val="201514239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l" defTabSz="914400">
              <a:lnSpc>
                <a:spcPct val="80000"/>
              </a:lnSpc>
              <a:spcBef>
                <a:spcPct val="0"/>
              </a:spcBef>
              <a:buNone/>
            </a:pPr>
            <a:r>
              <a:rPr lang="fr-BE" sz="3200" b="0" i="0" spc="0" baseline="0">
                <a:solidFill>
                  <a:srgbClr val="12188E"/>
                </a:solidFill>
                <a:latin typeface="Arial"/>
                <a:ea typeface="+mj-ea"/>
                <a:cs typeface="+mj-cs"/>
              </a:rPr>
              <a:t>Programação</a:t>
            </a:r>
            <a:endParaRPr lang="en-US" dirty="0">
              <a:solidFill>
                <a:srgbClr val="12188E"/>
              </a:solidFill>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Tendências e desafios na educação</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Casos de uso na educação</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Visão de virtualização da Cisco</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Portfólio do Cisco VXI</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Suporte a serviços e projetos validados</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Estudos de caso</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Resumo</a:t>
            </a:r>
            <a:endParaRPr lang="pt-BR"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endParaRP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7" name="Rectangle 16"/>
          <p:cNvSpPr/>
          <p:nvPr/>
        </p:nvSpPr>
        <p:spPr>
          <a:xfrm>
            <a:off x="653794" y="2247900"/>
            <a:ext cx="6204205" cy="386295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l" defTabSz="914400">
              <a:lnSpc>
                <a:spcPct val="80000"/>
              </a:lnSpc>
              <a:spcBef>
                <a:spcPct val="0"/>
              </a:spcBef>
              <a:buNone/>
            </a:pPr>
            <a:r>
              <a:rPr lang="pt-BR" sz="3200" b="0" i="0" spc="0" baseline="0" dirty="0" smtClean="0">
                <a:solidFill>
                  <a:srgbClr val="12188E"/>
                </a:solidFill>
                <a:latin typeface="Arial"/>
                <a:ea typeface="+mj-ea"/>
                <a:cs typeface="+mj-cs"/>
              </a:rPr>
              <a:t>Programação</a:t>
            </a:r>
            <a:endParaRPr lang="pt-BR" dirty="0">
              <a:solidFill>
                <a:srgbClr val="12188E"/>
              </a:solidFill>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Tendências e desafios na educação</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Casos de uso na educação</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Visão de virtualização da Cisco</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Portfólio do Cisco VXI</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Suporte a serviços e projetos validados</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Estudos de caso</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Resumo</a:t>
            </a:r>
            <a:endParaRPr lang="pt-BR"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endParaRP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7" name="Rectangle 16"/>
          <p:cNvSpPr/>
          <p:nvPr/>
        </p:nvSpPr>
        <p:spPr>
          <a:xfrm>
            <a:off x="653794" y="4229100"/>
            <a:ext cx="6204205" cy="188175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Rectangle 17"/>
          <p:cNvSpPr/>
          <p:nvPr/>
        </p:nvSpPr>
        <p:spPr>
          <a:xfrm flipV="1">
            <a:off x="602994" y="1447800"/>
            <a:ext cx="6204205" cy="212089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 xmlns:p14="http://schemas.microsoft.com/office/powerpoint/2010/main" val="3492627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p:cNvSpPr/>
          <p:nvPr/>
        </p:nvSpPr>
        <p:spPr>
          <a:xfrm flipH="1" flipV="1">
            <a:off x="0" y="3270262"/>
            <a:ext cx="9144000" cy="3587738"/>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 Same Side Corner Rectangle 22"/>
          <p:cNvSpPr/>
          <p:nvPr/>
        </p:nvSpPr>
        <p:spPr>
          <a:xfrm flipH="1" flipV="1">
            <a:off x="225424" y="3456902"/>
            <a:ext cx="8693152" cy="2723180"/>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flipV="1">
            <a:off x="0" y="3213542"/>
            <a:ext cx="9144000" cy="2903483"/>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a:xfrm>
            <a:off x="229702" y="432215"/>
            <a:ext cx="8914298" cy="1048242"/>
          </a:xfrm>
        </p:spPr>
        <p:txBody>
          <a:bodyPr/>
          <a:lstStyle/>
          <a:p>
            <a:pPr algn="l" defTabSz="914400">
              <a:lnSpc>
                <a:spcPct val="80000"/>
              </a:lnSpc>
              <a:spcBef>
                <a:spcPct val="0"/>
              </a:spcBef>
              <a:buNone/>
            </a:pPr>
            <a:r>
              <a:rPr lang="pt-BR" sz="3200" b="0" i="0" spc="0" baseline="0" dirty="0" smtClean="0">
                <a:solidFill>
                  <a:srgbClr val="1E1F81"/>
                </a:solidFill>
                <a:latin typeface="Arial"/>
                <a:ea typeface="+mj-ea"/>
                <a:cs typeface="+mj-cs"/>
              </a:rPr>
              <a:t>Portfólio do Virtualization Experience Client (VXC)</a:t>
            </a:r>
            <a:br>
              <a:rPr lang="pt-BR" sz="3200" b="0" i="0" spc="0" baseline="0" dirty="0" smtClean="0">
                <a:solidFill>
                  <a:srgbClr val="1E1F81"/>
                </a:solidFill>
                <a:latin typeface="Arial"/>
                <a:ea typeface="+mj-ea"/>
                <a:cs typeface="+mj-cs"/>
              </a:rPr>
            </a:br>
            <a:r>
              <a:rPr lang="pt-BR" sz="2400" b="0" i="0" spc="0" baseline="0" dirty="0" smtClean="0">
                <a:solidFill>
                  <a:srgbClr val="1E1F81"/>
                </a:solidFill>
                <a:latin typeface="Arial"/>
                <a:ea typeface="+mj-ea"/>
                <a:cs typeface="+mj-cs"/>
              </a:rPr>
              <a:t>Impulsionando a experiência de usuário</a:t>
            </a:r>
            <a:endParaRPr lang="pt-BR" sz="2400" dirty="0">
              <a:solidFill>
                <a:srgbClr val="1E1F81"/>
              </a:solidFill>
            </a:endParaRPr>
          </a:p>
        </p:txBody>
      </p:sp>
      <p:sp>
        <p:nvSpPr>
          <p:cNvPr id="16" name="Rectangle 15"/>
          <p:cNvSpPr/>
          <p:nvPr/>
        </p:nvSpPr>
        <p:spPr>
          <a:xfrm>
            <a:off x="1" y="1999317"/>
            <a:ext cx="9144000" cy="1203023"/>
          </a:xfrm>
          <a:prstGeom prst="rect">
            <a:avLst/>
          </a:prstGeom>
          <a:gradFill flip="none" rotWithShape="1">
            <a:gsLst>
              <a:gs pos="0">
                <a:srgbClr val="C4C4C4">
                  <a:alpha val="0"/>
                </a:srgbClr>
              </a:gs>
              <a:gs pos="100000">
                <a:schemeClr val="bg1">
                  <a:lumMod val="8500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chemeClr val="lt1"/>
              </a:solidFill>
            </a:endParaRPr>
          </a:p>
        </p:txBody>
      </p:sp>
      <p:cxnSp>
        <p:nvCxnSpPr>
          <p:cNvPr id="19" name="Straight Connector 18"/>
          <p:cNvCxnSpPr/>
          <p:nvPr/>
        </p:nvCxnSpPr>
        <p:spPr>
          <a:xfrm flipV="1">
            <a:off x="0" y="3202340"/>
            <a:ext cx="9144001"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0" name="Picture 19" descr="BP_3q_back_01.png"/>
          <p:cNvPicPr>
            <a:picLocks noChangeAspect="1"/>
          </p:cNvPicPr>
          <p:nvPr/>
        </p:nvPicPr>
        <p:blipFill>
          <a:blip r:embed="rId3" cstate="screen"/>
          <a:srcRect/>
          <a:stretch>
            <a:fillRect/>
          </a:stretch>
        </p:blipFill>
        <p:spPr>
          <a:xfrm>
            <a:off x="320325" y="1889476"/>
            <a:ext cx="1818180" cy="1402610"/>
          </a:xfrm>
          <a:prstGeom prst="rect">
            <a:avLst/>
          </a:prstGeom>
        </p:spPr>
      </p:pic>
      <p:pic>
        <p:nvPicPr>
          <p:cNvPr id="22" name="Picture 21" descr="HKK77434.png"/>
          <p:cNvPicPr>
            <a:picLocks noChangeAspect="1"/>
          </p:cNvPicPr>
          <p:nvPr/>
        </p:nvPicPr>
        <p:blipFill>
          <a:blip r:embed="rId4" cstate="screen"/>
          <a:srcRect/>
          <a:stretch>
            <a:fillRect/>
          </a:stretch>
        </p:blipFill>
        <p:spPr>
          <a:xfrm>
            <a:off x="7266612" y="2045492"/>
            <a:ext cx="1394835" cy="954097"/>
          </a:xfrm>
          <a:prstGeom prst="rect">
            <a:avLst/>
          </a:prstGeom>
          <a:effectLst/>
        </p:spPr>
      </p:pic>
      <p:pic>
        <p:nvPicPr>
          <p:cNvPr id="31" name="Picture 30"/>
          <p:cNvPicPr>
            <a:picLocks noChangeAspect="1"/>
          </p:cNvPicPr>
          <p:nvPr/>
        </p:nvPicPr>
        <p:blipFill>
          <a:blip r:embed="rId5" cstate="screen"/>
          <a:stretch>
            <a:fillRect/>
          </a:stretch>
        </p:blipFill>
        <p:spPr>
          <a:xfrm>
            <a:off x="2699932" y="1889476"/>
            <a:ext cx="690863" cy="1201501"/>
          </a:xfrm>
          <a:prstGeom prst="rect">
            <a:avLst/>
          </a:prstGeom>
          <a:effectLst/>
        </p:spPr>
      </p:pic>
      <p:pic>
        <p:nvPicPr>
          <p:cNvPr id="40" name="Picture 39" descr="Hware2.png"/>
          <p:cNvPicPr>
            <a:picLocks noChangeAspect="1"/>
          </p:cNvPicPr>
          <p:nvPr/>
        </p:nvPicPr>
        <p:blipFill>
          <a:blip r:embed="rId6" cstate="print"/>
          <a:stretch>
            <a:fillRect/>
          </a:stretch>
        </p:blipFill>
        <p:spPr>
          <a:xfrm>
            <a:off x="5877383" y="1841965"/>
            <a:ext cx="775410" cy="1178259"/>
          </a:xfrm>
          <a:prstGeom prst="rect">
            <a:avLst/>
          </a:prstGeom>
        </p:spPr>
      </p:pic>
      <p:grpSp>
        <p:nvGrpSpPr>
          <p:cNvPr id="3" name="Group 41"/>
          <p:cNvGrpSpPr/>
          <p:nvPr/>
        </p:nvGrpSpPr>
        <p:grpSpPr>
          <a:xfrm>
            <a:off x="4012965" y="1999317"/>
            <a:ext cx="1201877" cy="1020907"/>
            <a:chOff x="5284298" y="1932707"/>
            <a:chExt cx="1201877" cy="1020907"/>
          </a:xfrm>
        </p:grpSpPr>
        <p:grpSp>
          <p:nvGrpSpPr>
            <p:cNvPr id="4" name="Group 22"/>
            <p:cNvGrpSpPr/>
            <p:nvPr/>
          </p:nvGrpSpPr>
          <p:grpSpPr>
            <a:xfrm>
              <a:off x="5284298" y="1932707"/>
              <a:ext cx="1201877" cy="1020907"/>
              <a:chOff x="3869315" y="2150486"/>
              <a:chExt cx="969962" cy="823912"/>
            </a:xfrm>
            <a:effectLst/>
          </p:grpSpPr>
          <p:pic>
            <p:nvPicPr>
              <p:cNvPr id="26" name="Picture 129" descr="laptop_cutout"/>
              <p:cNvPicPr>
                <a:picLocks noChangeAspect="1" noChangeArrowheads="1"/>
              </p:cNvPicPr>
              <p:nvPr/>
            </p:nvPicPr>
            <p:blipFill>
              <a:blip r:embed="rId7" cstate="screen"/>
              <a:srcRect/>
              <a:stretch>
                <a:fillRect/>
              </a:stretch>
            </p:blipFill>
            <p:spPr bwMode="auto">
              <a:xfrm>
                <a:off x="3869315" y="2150486"/>
                <a:ext cx="969962" cy="823912"/>
              </a:xfrm>
              <a:prstGeom prst="rect">
                <a:avLst/>
              </a:prstGeom>
              <a:noFill/>
            </p:spPr>
          </p:pic>
          <p:grpSp>
            <p:nvGrpSpPr>
              <p:cNvPr id="5" name="Group 10"/>
              <p:cNvGrpSpPr/>
              <p:nvPr/>
            </p:nvGrpSpPr>
            <p:grpSpPr>
              <a:xfrm>
                <a:off x="4007311" y="2187751"/>
                <a:ext cx="695657" cy="441149"/>
                <a:chOff x="6782188" y="4647518"/>
                <a:chExt cx="2048054" cy="1473882"/>
              </a:xfrm>
            </p:grpSpPr>
            <p:pic>
              <p:nvPicPr>
                <p:cNvPr id="28" name="Picture 27" descr="converj_vdi.png"/>
                <p:cNvPicPr>
                  <a:picLocks noChangeAspect="1"/>
                </p:cNvPicPr>
                <p:nvPr/>
              </p:nvPicPr>
              <p:blipFill>
                <a:blip r:embed="rId8" cstate="screen"/>
                <a:srcRect/>
                <a:stretch>
                  <a:fillRect/>
                </a:stretch>
              </p:blipFill>
              <p:spPr bwMode="auto">
                <a:xfrm>
                  <a:off x="6847785" y="4701867"/>
                  <a:ext cx="1982457" cy="1405567"/>
                </a:xfrm>
                <a:prstGeom prst="rect">
                  <a:avLst/>
                </a:prstGeom>
                <a:noFill/>
                <a:ln>
                  <a:noFill/>
                </a:ln>
              </p:spPr>
            </p:pic>
            <p:pic>
              <p:nvPicPr>
                <p:cNvPr id="30" name="Picture 3" descr="HUB_Rich.png"/>
                <p:cNvPicPr>
                  <a:picLocks noChangeAspect="1"/>
                </p:cNvPicPr>
                <p:nvPr/>
              </p:nvPicPr>
              <p:blipFill>
                <a:blip r:embed="rId9" cstate="screen"/>
                <a:srcRect/>
                <a:stretch>
                  <a:fillRect/>
                </a:stretch>
              </p:blipFill>
              <p:spPr bwMode="auto">
                <a:xfrm>
                  <a:off x="6782188" y="4647518"/>
                  <a:ext cx="739387" cy="1473882"/>
                </a:xfrm>
                <a:prstGeom prst="rect">
                  <a:avLst/>
                </a:prstGeom>
                <a:noFill/>
                <a:ln>
                  <a:noFill/>
                </a:ln>
              </p:spPr>
            </p:pic>
          </p:grpSp>
        </p:grpSp>
        <p:sp>
          <p:nvSpPr>
            <p:cNvPr id="41" name="Rectangle 40"/>
            <p:cNvSpPr/>
            <p:nvPr/>
          </p:nvSpPr>
          <p:spPr>
            <a:xfrm>
              <a:off x="5455288" y="1978882"/>
              <a:ext cx="311194" cy="541447"/>
            </a:xfrm>
            <a:prstGeom prst="rect">
              <a:avLst/>
            </a:prstGeom>
            <a:noFill/>
            <a:ln w="38100" cap="flat" cmpd="sng" algn="ctr">
              <a:solidFill>
                <a:srgbClr val="F68B1F"/>
              </a:solidFill>
              <a:prstDash val="solid"/>
              <a:round/>
              <a:headEnd type="none" w="med" len="med"/>
              <a:tailEnd type="non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grpSp>
      <p:graphicFrame>
        <p:nvGraphicFramePr>
          <p:cNvPr id="17" name="Table 16"/>
          <p:cNvGraphicFramePr>
            <a:graphicFrameLocks noGrp="1"/>
          </p:cNvGraphicFramePr>
          <p:nvPr/>
        </p:nvGraphicFramePr>
        <p:xfrm>
          <a:off x="415646" y="3515716"/>
          <a:ext cx="8387151" cy="1678383"/>
        </p:xfrm>
        <a:graphic>
          <a:graphicData uri="http://schemas.openxmlformats.org/drawingml/2006/table">
            <a:tbl>
              <a:tblPr firstRow="1" bandRow="1">
                <a:tableStyleId>{5C22544A-7EE6-4342-B048-85BDC9FD1C3A}</a:tableStyleId>
              </a:tblPr>
              <a:tblGrid>
                <a:gridCol w="1623080"/>
                <a:gridCol w="1779954"/>
                <a:gridCol w="1629257"/>
                <a:gridCol w="1677430"/>
                <a:gridCol w="1677430"/>
              </a:tblGrid>
              <a:tr h="370840">
                <a:tc>
                  <a:txBody>
                    <a:bodyPr/>
                    <a:lstStyle/>
                    <a:p>
                      <a:pPr marL="0" algn="ctr" defTabSz="914400">
                        <a:lnSpc>
                          <a:spcPct val="100000"/>
                        </a:lnSpc>
                        <a:spcBef>
                          <a:spcPts val="600"/>
                        </a:spcBef>
                        <a:buNone/>
                      </a:pPr>
                      <a:r>
                        <a:rPr lang="pt-BR" sz="1800" b="0" i="0" kern="1200" noProof="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Zero Clients</a:t>
                      </a:r>
                      <a:endParaRPr lang="pt-BR" sz="1800" kern="1200" noProof="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mn-ea"/>
                        <a:cs typeface="+mn-cs"/>
                      </a:endParaRPr>
                    </a:p>
                  </a:txBody>
                  <a:tcPr marL="121888" marR="1218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a:lnSpc>
                          <a:spcPct val="100000"/>
                        </a:lnSpc>
                        <a:spcBef>
                          <a:spcPts val="600"/>
                        </a:spcBef>
                        <a:buNone/>
                      </a:pPr>
                      <a:r>
                        <a:rPr lang="pt-BR" sz="1800" b="0" i="0" kern="1200" noProof="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Zero Clients</a:t>
                      </a:r>
                      <a:endParaRPr lang="pt-BR" sz="1800" kern="1200" noProof="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mn-ea"/>
                        <a:cs typeface="+mn-cs"/>
                      </a:endParaRPr>
                    </a:p>
                  </a:txBody>
                  <a:tcPr marL="121888" marR="1218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a:lnSpc>
                          <a:spcPct val="100000"/>
                        </a:lnSpc>
                        <a:spcBef>
                          <a:spcPts val="600"/>
                        </a:spcBef>
                        <a:buNone/>
                      </a:pPr>
                      <a:r>
                        <a:rPr lang="pt-BR" sz="1800" b="0" i="0" kern="1200" noProof="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Appliance de software</a:t>
                      </a:r>
                    </a:p>
                    <a:p>
                      <a:pPr marL="0" algn="ctr" defTabSz="914400">
                        <a:lnSpc>
                          <a:spcPct val="100000"/>
                        </a:lnSpc>
                        <a:spcBef>
                          <a:spcPts val="600"/>
                        </a:spcBef>
                        <a:buNone/>
                      </a:pPr>
                      <a:endParaRPr lang="pt-BR" sz="1800" kern="1200" noProof="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mn-ea"/>
                        <a:cs typeface="+mn-cs"/>
                      </a:endParaRPr>
                    </a:p>
                  </a:txBody>
                  <a:tcPr marL="121888" marR="1218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a:lnSpc>
                          <a:spcPct val="100000"/>
                        </a:lnSpc>
                        <a:spcBef>
                          <a:spcPts val="600"/>
                        </a:spcBef>
                        <a:buNone/>
                      </a:pPr>
                      <a:r>
                        <a:rPr lang="pt-BR" sz="1800" b="0" i="0" kern="1200" noProof="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Thin Client</a:t>
                      </a:r>
                      <a:endParaRPr lang="pt-BR" sz="1800" kern="1200" noProof="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mn-ea"/>
                        <a:cs typeface="+mn-cs"/>
                      </a:endParaRPr>
                    </a:p>
                  </a:txBody>
                  <a:tcPr marL="121888" marR="1218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a:lnSpc>
                          <a:spcPct val="100000"/>
                        </a:lnSpc>
                        <a:spcBef>
                          <a:spcPts val="600"/>
                        </a:spcBef>
                        <a:buNone/>
                      </a:pPr>
                      <a:r>
                        <a:rPr lang="pt-BR" sz="1800" b="0" i="0" kern="1200" noProof="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Tablet empresarial</a:t>
                      </a:r>
                      <a:endParaRPr lang="pt-BR" sz="1800" kern="1200" noProof="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mn-ea"/>
                        <a:cs typeface="+mn-cs"/>
                      </a:endParaRPr>
                    </a:p>
                  </a:txBody>
                  <a:tcPr marL="121888" marR="121888">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687783">
                <a:tc>
                  <a:txBody>
                    <a:bodyPr/>
                    <a:lstStyle/>
                    <a:p>
                      <a:pPr marL="0" marR="0" indent="0" algn="ctr" defTabSz="914400">
                        <a:lnSpc>
                          <a:spcPct val="100000"/>
                        </a:lnSpc>
                        <a:spcBef>
                          <a:spcPts val="0"/>
                        </a:spcBef>
                        <a:spcAft>
                          <a:spcPts val="0"/>
                        </a:spcAft>
                        <a:buNone/>
                        <a:tabLst/>
                      </a:pPr>
                      <a:r>
                        <a:rPr lang="pt-BR" sz="1800" b="0" i="0" kern="1200" noProof="0" smtClean="0">
                          <a:solidFill>
                            <a:srgbClr val="3A3A3A"/>
                          </a:solidFill>
                          <a:latin typeface="Arial"/>
                          <a:ea typeface="+mn-ea"/>
                          <a:cs typeface="+mn-cs"/>
                        </a:rPr>
                        <a:t>Série VXC 2100</a:t>
                      </a:r>
                      <a:endParaRPr lang="pt-BR" sz="1800" b="0" i="0" kern="1200" noProof="0">
                        <a:solidFill>
                          <a:srgbClr val="3A3A3A"/>
                        </a:solidFill>
                        <a:latin typeface="Arial"/>
                        <a:ea typeface="+mn-ea"/>
                        <a:cs typeface="+mn-cs"/>
                      </a:endParaRPr>
                    </a:p>
                  </a:txBody>
                  <a:tcPr marL="121888" marR="121888">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a:buNone/>
                      </a:pPr>
                      <a:r>
                        <a:rPr lang="pt-BR" sz="1800" b="0" i="0" noProof="0" smtClean="0">
                          <a:solidFill>
                            <a:srgbClr val="3A3A3A"/>
                          </a:solidFill>
                          <a:latin typeface="Arial"/>
                          <a:ea typeface="+mn-ea"/>
                          <a:cs typeface="+mn-cs"/>
                        </a:rPr>
                        <a:t>Série</a:t>
                      </a:r>
                      <a:r>
                        <a:rPr lang="pt-BR" sz="1800" b="0" i="0" baseline="0" noProof="0" smtClean="0">
                          <a:solidFill>
                            <a:srgbClr val="3A3A3A"/>
                          </a:solidFill>
                          <a:latin typeface="Arial"/>
                          <a:ea typeface="+mn-ea"/>
                          <a:cs typeface="+mn-cs"/>
                        </a:rPr>
                        <a:t> </a:t>
                      </a:r>
                      <a:r>
                        <a:rPr lang="pt-BR" sz="1800" b="0" i="0" noProof="0" smtClean="0">
                          <a:solidFill>
                            <a:srgbClr val="3A3A3A"/>
                          </a:solidFill>
                          <a:latin typeface="Arial"/>
                          <a:ea typeface="+mn-ea"/>
                          <a:cs typeface="+mn-cs"/>
                        </a:rPr>
                        <a:t>VXC 2200</a:t>
                      </a:r>
                      <a:endParaRPr lang="pt-BR" sz="1800" noProof="0">
                        <a:solidFill>
                          <a:srgbClr val="3A3A3A"/>
                        </a:solidFill>
                      </a:endParaRPr>
                    </a:p>
                  </a:txBody>
                  <a:tcPr marL="121888" marR="121888">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a:buNone/>
                      </a:pPr>
                      <a:r>
                        <a:rPr lang="pt-BR" sz="1800" b="0" i="0" noProof="0" smtClean="0">
                          <a:solidFill>
                            <a:srgbClr val="3A3A3A"/>
                          </a:solidFill>
                          <a:latin typeface="Arial"/>
                          <a:ea typeface="+mn-ea"/>
                          <a:cs typeface="+mn-cs"/>
                        </a:rPr>
                        <a:t>VXC 4000</a:t>
                      </a:r>
                      <a:endParaRPr lang="pt-BR" sz="1800" noProof="0">
                        <a:solidFill>
                          <a:srgbClr val="3A3A3A"/>
                        </a:solidFill>
                      </a:endParaRPr>
                    </a:p>
                  </a:txBody>
                  <a:tcPr marL="121888" marR="121888">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a:buNone/>
                      </a:pPr>
                      <a:r>
                        <a:rPr lang="pt-BR" sz="1800" b="0" i="0" noProof="0" smtClean="0">
                          <a:solidFill>
                            <a:srgbClr val="3A3A3A"/>
                          </a:solidFill>
                          <a:latin typeface="Arial"/>
                          <a:ea typeface="+mn-ea"/>
                          <a:cs typeface="+mn-cs"/>
                        </a:rPr>
                        <a:t>VXC 6215</a:t>
                      </a:r>
                      <a:endParaRPr lang="pt-BR" sz="1800" noProof="0">
                        <a:solidFill>
                          <a:srgbClr val="3A3A3A"/>
                        </a:solidFill>
                      </a:endParaRPr>
                    </a:p>
                  </a:txBody>
                  <a:tcPr marL="121888" marR="121888">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a:buNone/>
                      </a:pPr>
                      <a:r>
                        <a:rPr lang="pt-BR" sz="1800" b="0" i="0" noProof="0" dirty="0" smtClean="0">
                          <a:solidFill>
                            <a:srgbClr val="3A3A3A"/>
                          </a:solidFill>
                          <a:latin typeface="Arial"/>
                          <a:ea typeface="+mn-ea"/>
                          <a:cs typeface="+mn-cs"/>
                        </a:rPr>
                        <a:t>Cisco Cius</a:t>
                      </a:r>
                      <a:endParaRPr lang="pt-BR" sz="1800" noProof="0" dirty="0">
                        <a:solidFill>
                          <a:srgbClr val="3A3A3A"/>
                        </a:solidFill>
                      </a:endParaRPr>
                    </a:p>
                  </a:txBody>
                  <a:tcPr marL="121888" marR="121888">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9635" y="1933303"/>
            <a:ext cx="184666" cy="369332"/>
          </a:xfrm>
          <a:prstGeom prst="rect">
            <a:avLst/>
          </a:prstGeom>
          <a:noFill/>
        </p:spPr>
        <p:txBody>
          <a:bodyPr wrap="none" rtlCol="0">
            <a:spAutoFit/>
          </a:bodyPr>
          <a:lstStyle/>
          <a:p>
            <a:pPr algn="l" rtl="0"/>
            <a:endParaRPr lang="en-US" kern="1200" dirty="0">
              <a:solidFill>
                <a:srgbClr val="0096D6"/>
              </a:solidFill>
              <a:latin typeface="Arial"/>
              <a:ea typeface="+mn-ea"/>
              <a:cs typeface="+mn-cs"/>
            </a:endParaRPr>
          </a:p>
        </p:txBody>
      </p:sp>
      <p:sp>
        <p:nvSpPr>
          <p:cNvPr id="7" name="Rectangle 6"/>
          <p:cNvSpPr/>
          <p:nvPr/>
        </p:nvSpPr>
        <p:spPr>
          <a:xfrm>
            <a:off x="319602" y="1494109"/>
            <a:ext cx="3947598" cy="4145123"/>
          </a:xfrm>
          <a:prstGeom prst="rect">
            <a:avLst/>
          </a:prstGeom>
          <a:no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0995" indent="-280995" algn="l" defTabSz="914400">
              <a:lnSpc>
                <a:spcPct val="95000"/>
              </a:lnSpc>
              <a:spcBef>
                <a:spcPts val="1200"/>
              </a:spcBef>
              <a:buClr>
                <a:srgbClr val="00ADEF"/>
              </a:buClr>
              <a:buSzPct val="80000"/>
              <a:buFont typeface="Arial"/>
              <a:buChar char="•"/>
            </a:pPr>
            <a:r>
              <a:rPr lang="pt-BR" sz="1800" b="0" i="0" dirty="0" smtClean="0">
                <a:solidFill>
                  <a:srgbClr val="3A3A3A"/>
                </a:solidFill>
                <a:latin typeface="Arial"/>
                <a:ea typeface="+mn-ea"/>
                <a:cs typeface="+mn-cs"/>
              </a:rPr>
              <a:t>Colaboração multimídia a partir de um PC com Windows XP e Windows 7 virtualizados</a:t>
            </a:r>
          </a:p>
          <a:p>
            <a:pPr marL="280995" indent="-280995" algn="l" defTabSz="914400">
              <a:lnSpc>
                <a:spcPct val="95000"/>
              </a:lnSpc>
              <a:spcBef>
                <a:spcPts val="1200"/>
              </a:spcBef>
              <a:buClr>
                <a:srgbClr val="00ADEF"/>
              </a:buClr>
              <a:buSzPct val="80000"/>
              <a:buFont typeface="Arial"/>
              <a:buChar char="•"/>
            </a:pPr>
            <a:r>
              <a:rPr lang="pt-BR" sz="1800" b="0" i="0" dirty="0" smtClean="0">
                <a:solidFill>
                  <a:srgbClr val="3A3A3A"/>
                </a:solidFill>
                <a:latin typeface="Arial"/>
                <a:ea typeface="+mn-ea"/>
                <a:cs typeface="+mn-cs"/>
              </a:rPr>
              <a:t>Ótima experiência de usuário com voz em tempo real a partir de um desktop virtual</a:t>
            </a:r>
          </a:p>
          <a:p>
            <a:pPr marL="280995" indent="-280995" algn="l" defTabSz="914400">
              <a:lnSpc>
                <a:spcPct val="95000"/>
              </a:lnSpc>
              <a:spcBef>
                <a:spcPts val="1200"/>
              </a:spcBef>
              <a:buClr>
                <a:srgbClr val="00ADEF"/>
              </a:buClr>
              <a:buSzPct val="80000"/>
              <a:buFont typeface="Arial"/>
              <a:buChar char="•"/>
            </a:pPr>
            <a:r>
              <a:rPr lang="pt-BR" sz="1800" b="0" i="0" dirty="0" smtClean="0">
                <a:solidFill>
                  <a:srgbClr val="3A3A3A"/>
                </a:solidFill>
                <a:latin typeface="Arial"/>
                <a:ea typeface="+mn-ea"/>
                <a:cs typeface="+mn-cs"/>
              </a:rPr>
              <a:t>Utilize os PCs que já possui e aumente o tempo de atualização</a:t>
            </a:r>
            <a:endParaRPr lang="pt-BR" dirty="0" smtClean="0">
              <a:solidFill>
                <a:srgbClr val="3A3A3A"/>
              </a:solidFill>
              <a:latin typeface="+mj-lt"/>
            </a:endParaRPr>
          </a:p>
          <a:p>
            <a:pPr marL="280995" indent="-280995" algn="l" defTabSz="914400">
              <a:lnSpc>
                <a:spcPct val="95000"/>
              </a:lnSpc>
              <a:spcBef>
                <a:spcPts val="1200"/>
              </a:spcBef>
              <a:buClr>
                <a:srgbClr val="00ADEF"/>
              </a:buClr>
              <a:buSzPct val="80000"/>
              <a:buFont typeface="Arial"/>
              <a:buChar char="•"/>
            </a:pPr>
            <a:r>
              <a:rPr lang="pt-BR" sz="1800" b="0" i="0" dirty="0" smtClean="0">
                <a:solidFill>
                  <a:srgbClr val="3A3A3A"/>
                </a:solidFill>
                <a:latin typeface="Arial"/>
                <a:ea typeface="+mn-ea"/>
                <a:cs typeface="+mn-cs"/>
              </a:rPr>
              <a:t>Compatível com Citrix XenDesktop e VMware View</a:t>
            </a:r>
          </a:p>
          <a:p>
            <a:pPr marL="280995" indent="-280995" algn="l" defTabSz="914400">
              <a:lnSpc>
                <a:spcPct val="95000"/>
              </a:lnSpc>
              <a:spcBef>
                <a:spcPts val="1200"/>
              </a:spcBef>
              <a:buClr>
                <a:srgbClr val="00ADEF"/>
              </a:buClr>
              <a:buSzPct val="80000"/>
              <a:buFont typeface="Arial"/>
              <a:buChar char="•"/>
            </a:pPr>
            <a:r>
              <a:rPr lang="pt-BR" sz="1800" b="0" i="0" dirty="0" smtClean="0">
                <a:solidFill>
                  <a:srgbClr val="3A3A3A"/>
                </a:solidFill>
                <a:latin typeface="Arial"/>
                <a:ea typeface="+mn-ea"/>
                <a:cs typeface="+mn-cs"/>
              </a:rPr>
              <a:t>Versão com suporte a vídeo no CY12</a:t>
            </a:r>
            <a:endParaRPr lang="pt-BR" dirty="0">
              <a:solidFill>
                <a:srgbClr val="3A3A3A"/>
              </a:solidFill>
              <a:latin typeface="+mj-lt"/>
            </a:endParaRPr>
          </a:p>
        </p:txBody>
      </p:sp>
      <p:grpSp>
        <p:nvGrpSpPr>
          <p:cNvPr id="2" name="Group 16"/>
          <p:cNvGrpSpPr/>
          <p:nvPr/>
        </p:nvGrpSpPr>
        <p:grpSpPr>
          <a:xfrm>
            <a:off x="5045578" y="2002396"/>
            <a:ext cx="3716456" cy="2731650"/>
            <a:chOff x="5115028" y="2002396"/>
            <a:chExt cx="3266972" cy="2731650"/>
          </a:xfrm>
        </p:grpSpPr>
        <p:pic>
          <p:nvPicPr>
            <p:cNvPr id="16" name="Picture 129" descr="laptop_cutout"/>
            <p:cNvPicPr>
              <a:picLocks noChangeAspect="1" noChangeArrowheads="1"/>
            </p:cNvPicPr>
            <p:nvPr/>
          </p:nvPicPr>
          <p:blipFill>
            <a:blip r:embed="rId3" cstate="screen"/>
            <a:srcRect b="2348"/>
            <a:stretch>
              <a:fillRect/>
            </a:stretch>
          </p:blipFill>
          <p:spPr bwMode="auto">
            <a:xfrm>
              <a:off x="5115028" y="2002396"/>
              <a:ext cx="3266972" cy="2731650"/>
            </a:xfrm>
            <a:prstGeom prst="rect">
              <a:avLst/>
            </a:prstGeom>
            <a:noFill/>
            <a:ln>
              <a:noFill/>
            </a:ln>
            <a:effectLst>
              <a:reflection blurRad="6350" stA="52000" endA="300" endPos="35000" dir="5400000" sy="-100000" algn="bl" rotWithShape="0"/>
            </a:effectLst>
          </p:spPr>
        </p:pic>
        <p:grpSp>
          <p:nvGrpSpPr>
            <p:cNvPr id="3" name="Group 14"/>
            <p:cNvGrpSpPr/>
            <p:nvPr/>
          </p:nvGrpSpPr>
          <p:grpSpPr>
            <a:xfrm>
              <a:off x="5570918" y="2119719"/>
              <a:ext cx="2357178" cy="1513422"/>
              <a:chOff x="6782188" y="4647518"/>
              <a:chExt cx="2048054" cy="1473882"/>
            </a:xfrm>
          </p:grpSpPr>
          <p:pic>
            <p:nvPicPr>
              <p:cNvPr id="13" name="Picture 11" descr="converj_vdi.png"/>
              <p:cNvPicPr>
                <a:picLocks noChangeAspect="1"/>
              </p:cNvPicPr>
              <p:nvPr/>
            </p:nvPicPr>
            <p:blipFill>
              <a:blip r:embed="rId4" cstate="screen"/>
              <a:srcRect/>
              <a:stretch>
                <a:fillRect/>
              </a:stretch>
            </p:blipFill>
            <p:spPr bwMode="auto">
              <a:xfrm>
                <a:off x="6847785" y="4701867"/>
                <a:ext cx="1982457" cy="1405567"/>
              </a:xfrm>
              <a:prstGeom prst="rect">
                <a:avLst/>
              </a:prstGeom>
              <a:noFill/>
              <a:ln w="9525">
                <a:noFill/>
                <a:miter lim="800000"/>
                <a:headEnd/>
                <a:tailEnd/>
              </a:ln>
              <a:effectLst>
                <a:innerShdw blurRad="114300">
                  <a:prstClr val="black"/>
                </a:innerShdw>
              </a:effectLst>
            </p:spPr>
          </p:pic>
          <p:pic>
            <p:nvPicPr>
              <p:cNvPr id="14" name="Picture 3" descr="HUB_Rich.png"/>
              <p:cNvPicPr>
                <a:picLocks noChangeAspect="1"/>
              </p:cNvPicPr>
              <p:nvPr/>
            </p:nvPicPr>
            <p:blipFill>
              <a:blip r:embed="rId5" cstate="screen"/>
              <a:srcRect/>
              <a:stretch>
                <a:fillRect/>
              </a:stretch>
            </p:blipFill>
            <p:spPr bwMode="auto">
              <a:xfrm>
                <a:off x="6782188" y="4647518"/>
                <a:ext cx="739387" cy="1473882"/>
              </a:xfrm>
              <a:prstGeom prst="rect">
                <a:avLst/>
              </a:prstGeom>
              <a:noFill/>
              <a:ln w="9525">
                <a:noFill/>
                <a:miter lim="800000"/>
                <a:headEnd/>
                <a:tailEnd/>
              </a:ln>
            </p:spPr>
          </p:pic>
        </p:grpSp>
        <p:sp>
          <p:nvSpPr>
            <p:cNvPr id="20" name="Rectangle 19"/>
            <p:cNvSpPr/>
            <p:nvPr/>
          </p:nvSpPr>
          <p:spPr>
            <a:xfrm>
              <a:off x="5619366" y="2165078"/>
              <a:ext cx="775489" cy="1443274"/>
            </a:xfrm>
            <a:prstGeom prst="rect">
              <a:avLst/>
            </a:prstGeom>
            <a:noFill/>
            <a:ln w="28575" cap="flat" cmpd="sng" algn="ctr">
              <a:solidFill>
                <a:srgbClr val="F68B1F"/>
              </a:solidFill>
              <a:prstDash val="solid"/>
              <a:round/>
              <a:headEnd type="none" w="med" len="med"/>
              <a:tailEnd type="non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grpSp>
      <p:sp>
        <p:nvSpPr>
          <p:cNvPr id="23" name="Rectangle 22"/>
          <p:cNvSpPr/>
          <p:nvPr/>
        </p:nvSpPr>
        <p:spPr>
          <a:xfrm>
            <a:off x="5000263" y="4710898"/>
            <a:ext cx="3981691" cy="1516281"/>
          </a:xfrm>
          <a:prstGeom prst="rect">
            <a:avLst/>
          </a:prstGeom>
          <a:gradFill flip="none" rotWithShape="1">
            <a:gsLst>
              <a:gs pos="69000">
                <a:schemeClr val="bg1"/>
              </a:gs>
              <a:gs pos="100000">
                <a:schemeClr val="bg1">
                  <a:alpha val="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Title 4"/>
          <p:cNvSpPr>
            <a:spLocks noGrp="1"/>
          </p:cNvSpPr>
          <p:nvPr>
            <p:ph type="title"/>
          </p:nvPr>
        </p:nvSpPr>
        <p:spPr/>
        <p:txBody>
          <a:bodyPr/>
          <a:lstStyle/>
          <a:p>
            <a:pPr algn="l" defTabSz="914400">
              <a:spcBef>
                <a:spcPct val="0"/>
              </a:spcBef>
              <a:buNone/>
            </a:pPr>
            <a:r>
              <a:rPr lang="pt-BR" sz="3200" b="0" i="0" spc="0" baseline="0" dirty="0" smtClean="0">
                <a:solidFill>
                  <a:srgbClr val="2B348E"/>
                </a:solidFill>
                <a:latin typeface="Arial"/>
                <a:ea typeface="+mj-ea"/>
                <a:cs typeface="+mj-cs"/>
              </a:rPr>
              <a:t>Cisco VXC 4000</a:t>
            </a:r>
            <a:endParaRPr lang="pt-BR" sz="5400" dirty="0">
              <a:gradFill>
                <a:gsLst>
                  <a:gs pos="0">
                    <a:srgbClr val="00B2F0"/>
                  </a:gs>
                  <a:gs pos="44000">
                    <a:srgbClr val="40FFFE"/>
                  </a:gs>
                  <a:gs pos="100000">
                    <a:srgbClr val="96CA4B"/>
                  </a:gs>
                </a:gsLst>
                <a:lin ang="4800000" scaled="0"/>
              </a:gradFill>
            </a:endParaRPr>
          </a:p>
        </p:txBody>
      </p:sp>
    </p:spTree>
    <p:extLst>
      <p:ext uri="{BB962C8B-B14F-4D97-AF65-F5344CB8AC3E}">
        <p14:creationId xmlns="" xmlns:p14="http://schemas.microsoft.com/office/powerpoint/2010/main" val="386867506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Quebec_TV_Comp.png"/>
          <p:cNvPicPr>
            <a:picLocks noGrp="1" noChangeAspect="1"/>
          </p:cNvPicPr>
          <p:nvPr isPhoto="1"/>
        </p:nvPicPr>
        <p:blipFill>
          <a:blip r:embed="rId3" cstate="print">
            <a:lum/>
          </a:blip>
          <a:srcRect l="11863" t="18263" r="12882" b="21192"/>
          <a:stretch>
            <a:fillRect/>
          </a:stretch>
        </p:blipFill>
        <p:spPr>
          <a:xfrm>
            <a:off x="4791919" y="2268638"/>
            <a:ext cx="4352081" cy="2801073"/>
          </a:xfrm>
          <a:prstGeom prst="rect">
            <a:avLst/>
          </a:prstGeom>
          <a:noFill/>
          <a:ln>
            <a:noFill/>
          </a:ln>
        </p:spPr>
      </p:pic>
      <p:sp>
        <p:nvSpPr>
          <p:cNvPr id="4" name="TextBox 3"/>
          <p:cNvSpPr txBox="1"/>
          <p:nvPr/>
        </p:nvSpPr>
        <p:spPr>
          <a:xfrm>
            <a:off x="339635" y="1933303"/>
            <a:ext cx="184666" cy="369332"/>
          </a:xfrm>
          <a:prstGeom prst="rect">
            <a:avLst/>
          </a:prstGeom>
          <a:noFill/>
        </p:spPr>
        <p:txBody>
          <a:bodyPr wrap="none" rtlCol="0">
            <a:spAutoFit/>
          </a:bodyPr>
          <a:lstStyle/>
          <a:p>
            <a:pPr algn="l" rtl="0"/>
            <a:endParaRPr lang="en-US" kern="1200" dirty="0">
              <a:solidFill>
                <a:srgbClr val="0096D6"/>
              </a:solidFill>
              <a:latin typeface="Arial"/>
              <a:ea typeface="+mn-ea"/>
              <a:cs typeface="+mn-cs"/>
            </a:endParaRPr>
          </a:p>
        </p:txBody>
      </p:sp>
      <p:sp>
        <p:nvSpPr>
          <p:cNvPr id="7" name="Rectangle 6"/>
          <p:cNvSpPr/>
          <p:nvPr/>
        </p:nvSpPr>
        <p:spPr>
          <a:xfrm>
            <a:off x="293688" y="1512055"/>
            <a:ext cx="3997221" cy="3865944"/>
          </a:xfrm>
          <a:prstGeom prst="rect">
            <a:avLst/>
          </a:prstGeom>
          <a:no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0995" indent="-280995" algn="l" defTabSz="914400">
              <a:lnSpc>
                <a:spcPct val="95000"/>
              </a:lnSpc>
              <a:spcBef>
                <a:spcPts val="1200"/>
              </a:spcBef>
              <a:buClr>
                <a:srgbClr val="00ADEF"/>
              </a:buClr>
              <a:buSzPct val="80000"/>
              <a:buFont typeface="Arial"/>
              <a:buChar char="•"/>
            </a:pPr>
            <a:r>
              <a:rPr lang="pt-BR" sz="1800" b="0" i="0" dirty="0" smtClean="0">
                <a:solidFill>
                  <a:srgbClr val="3A3A3A"/>
                </a:solidFill>
                <a:latin typeface="Arial"/>
                <a:ea typeface="+mn-ea"/>
                <a:cs typeface="+mn-cs"/>
              </a:rPr>
              <a:t>Solução de desktop virtual, voz e vídeo pronta para o meio empresarial</a:t>
            </a:r>
          </a:p>
          <a:p>
            <a:pPr marL="280995" indent="-280995" algn="l" defTabSz="914400">
              <a:lnSpc>
                <a:spcPct val="95000"/>
              </a:lnSpc>
              <a:spcBef>
                <a:spcPts val="1200"/>
              </a:spcBef>
              <a:buClr>
                <a:srgbClr val="00ADEF"/>
              </a:buClr>
              <a:buSzPct val="80000"/>
              <a:buFont typeface="Arial"/>
              <a:buChar char="•"/>
            </a:pPr>
            <a:r>
              <a:rPr lang="pt-BR" sz="1800" b="0" i="0" dirty="0" smtClean="0">
                <a:solidFill>
                  <a:srgbClr val="3A3A3A"/>
                </a:solidFill>
                <a:latin typeface="Arial"/>
                <a:ea typeface="+mn-ea"/>
                <a:cs typeface="+mn-cs"/>
              </a:rPr>
              <a:t>Nova experiência de espaço de trabalho virtual </a:t>
            </a:r>
          </a:p>
          <a:p>
            <a:pPr marL="280995" indent="-280995" algn="l" defTabSz="914400">
              <a:lnSpc>
                <a:spcPct val="95000"/>
              </a:lnSpc>
              <a:spcBef>
                <a:spcPts val="1200"/>
              </a:spcBef>
              <a:buClr>
                <a:srgbClr val="00ADEF"/>
              </a:buClr>
              <a:buSzPct val="80000"/>
              <a:buFont typeface="Arial"/>
              <a:buChar char="•"/>
            </a:pPr>
            <a:r>
              <a:rPr lang="pt-BR" sz="1800" b="0" i="0" dirty="0" smtClean="0">
                <a:solidFill>
                  <a:srgbClr val="3A3A3A"/>
                </a:solidFill>
                <a:latin typeface="Arial"/>
                <a:ea typeface="+mn-ea"/>
                <a:cs typeface="+mn-cs"/>
              </a:rPr>
              <a:t>Projeto preparado para o futuro e que cresce junto com a empresa</a:t>
            </a:r>
          </a:p>
          <a:p>
            <a:pPr marL="280995" indent="-280995" algn="l" defTabSz="914400">
              <a:lnSpc>
                <a:spcPct val="95000"/>
              </a:lnSpc>
              <a:spcBef>
                <a:spcPts val="1200"/>
              </a:spcBef>
              <a:buClr>
                <a:srgbClr val="00ADEF"/>
              </a:buClr>
              <a:buSzPct val="80000"/>
              <a:buFont typeface="Arial"/>
              <a:buChar char="•"/>
            </a:pPr>
            <a:r>
              <a:rPr lang="pt-BR" sz="1800" b="0" i="0" dirty="0" smtClean="0">
                <a:solidFill>
                  <a:srgbClr val="3A3A3A"/>
                </a:solidFill>
                <a:latin typeface="Arial"/>
                <a:ea typeface="+mn-ea"/>
                <a:cs typeface="+mn-cs"/>
              </a:rPr>
              <a:t>Plataforma baseada em Linux com suporte a Citrix XenDesktop e VMware View; RDP para VDI apenas</a:t>
            </a:r>
            <a:endParaRPr lang="pt-BR" sz="1800" b="0" i="0" dirty="0">
              <a:solidFill>
                <a:srgbClr val="3A3A3A"/>
              </a:solidFill>
              <a:latin typeface="Arial"/>
              <a:ea typeface="+mn-ea"/>
              <a:cs typeface="+mn-cs"/>
            </a:endParaRPr>
          </a:p>
        </p:txBody>
      </p:sp>
      <p:sp>
        <p:nvSpPr>
          <p:cNvPr id="11" name="TextBox 10"/>
          <p:cNvSpPr txBox="1"/>
          <p:nvPr/>
        </p:nvSpPr>
        <p:spPr>
          <a:xfrm>
            <a:off x="9239250" y="1984375"/>
            <a:ext cx="184666" cy="369332"/>
          </a:xfrm>
          <a:prstGeom prst="rect">
            <a:avLst/>
          </a:prstGeom>
          <a:noFill/>
        </p:spPr>
        <p:txBody>
          <a:bodyPr wrap="none" rtlCol="0">
            <a:spAutoFit/>
          </a:bodyPr>
          <a:lstStyle/>
          <a:p>
            <a:pPr algn="l" rtl="0"/>
            <a:endParaRPr lang="en-US" kern="1200" dirty="0">
              <a:solidFill>
                <a:srgbClr val="0096D6"/>
              </a:solidFill>
              <a:latin typeface="Arial"/>
              <a:ea typeface="+mn-ea"/>
              <a:cs typeface="+mn-cs"/>
            </a:endParaRPr>
          </a:p>
        </p:txBody>
      </p:sp>
      <p:grpSp>
        <p:nvGrpSpPr>
          <p:cNvPr id="2" name="Group 21"/>
          <p:cNvGrpSpPr/>
          <p:nvPr/>
        </p:nvGrpSpPr>
        <p:grpSpPr>
          <a:xfrm>
            <a:off x="4825404" y="2891431"/>
            <a:ext cx="515868" cy="515864"/>
            <a:chOff x="6700078" y="5427497"/>
            <a:chExt cx="515868" cy="515864"/>
          </a:xfrm>
        </p:grpSpPr>
        <p:sp>
          <p:nvSpPr>
            <p:cNvPr id="23" name="8-Point Star 22"/>
            <p:cNvSpPr/>
            <p:nvPr/>
          </p:nvSpPr>
          <p:spPr>
            <a:xfrm>
              <a:off x="6700080" y="5427497"/>
              <a:ext cx="515866" cy="515864"/>
            </a:xfrm>
            <a:prstGeom prst="star8">
              <a:avLst>
                <a:gd name="adj" fmla="val 32342"/>
              </a:avLst>
            </a:prstGeom>
            <a:gradFill>
              <a:gsLst>
                <a:gs pos="0">
                  <a:schemeClr val="tx2"/>
                </a:gs>
                <a:gs pos="100000">
                  <a:schemeClr val="tx2">
                    <a:lumMod val="60000"/>
                    <a:lumOff val="40000"/>
                  </a:schemeClr>
                </a:gs>
              </a:gsLst>
              <a:lin ang="5400000" scaled="0"/>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24" name="TextBox 23"/>
            <p:cNvSpPr txBox="1"/>
            <p:nvPr/>
          </p:nvSpPr>
          <p:spPr>
            <a:xfrm>
              <a:off x="6700078" y="5554623"/>
              <a:ext cx="515868" cy="246221"/>
            </a:xfrm>
            <a:prstGeom prst="rect">
              <a:avLst/>
            </a:prstGeom>
            <a:noFill/>
          </p:spPr>
          <p:txBody>
            <a:bodyPr wrap="square" rtlCol="0">
              <a:spAutoFit/>
            </a:bodyPr>
            <a:lstStyle/>
            <a:p>
              <a:pPr algn="ctr" defTabSz="914400">
                <a:buNone/>
              </a:pPr>
              <a:r>
                <a:rPr lang="en-US" sz="1000" b="1" i="0" kern="1200">
                  <a:solidFill>
                    <a:srgbClr val="FFFFFF"/>
                  </a:solidFill>
                  <a:effectLst>
                    <a:outerShdw blurRad="50800" dist="38100" dir="2700000" algn="tl" rotWithShape="0">
                      <a:prstClr val="black">
                        <a:alpha val="40000"/>
                      </a:prstClr>
                    </a:outerShdw>
                  </a:effectLst>
                  <a:latin typeface="Arial"/>
                  <a:ea typeface="+mn-ea"/>
                  <a:cs typeface="+mn-cs"/>
                </a:rPr>
                <a:t>Novo</a:t>
              </a:r>
            </a:p>
          </p:txBody>
        </p:sp>
      </p:grpSp>
      <p:sp>
        <p:nvSpPr>
          <p:cNvPr id="26" name="Rectangle 25"/>
          <p:cNvSpPr/>
          <p:nvPr/>
        </p:nvSpPr>
        <p:spPr>
          <a:xfrm>
            <a:off x="4791919" y="3414532"/>
            <a:ext cx="994922" cy="1655179"/>
          </a:xfrm>
          <a:prstGeom prst="rect">
            <a:avLst/>
          </a:prstGeom>
          <a:noFill/>
          <a:ln w="38100" cap="flat" cmpd="sng" algn="ctr">
            <a:solidFill>
              <a:schemeClr val="tx2"/>
            </a:solidFill>
            <a:prstDash val="solid"/>
            <a:round/>
            <a:headEnd type="none" w="med" len="med"/>
            <a:tailEnd type="non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3" name="Title 2"/>
          <p:cNvSpPr>
            <a:spLocks noGrp="1"/>
          </p:cNvSpPr>
          <p:nvPr>
            <p:ph type="title"/>
          </p:nvPr>
        </p:nvSpPr>
        <p:spPr/>
        <p:txBody>
          <a:bodyPr/>
          <a:lstStyle/>
          <a:p>
            <a:pPr algn="l" defTabSz="914400">
              <a:spcBef>
                <a:spcPct val="0"/>
              </a:spcBef>
              <a:buNone/>
            </a:pPr>
            <a:r>
              <a:rPr lang="pt-BR" sz="3200" b="0" i="0" spc="0" baseline="0" dirty="0" smtClean="0">
                <a:solidFill>
                  <a:srgbClr val="2B348E"/>
                </a:solidFill>
                <a:latin typeface="Arial"/>
                <a:ea typeface="+mj-ea"/>
                <a:cs typeface="+mj-cs"/>
              </a:rPr>
              <a:t>Cisco VXC 6215</a:t>
            </a:r>
            <a:endParaRPr lang="pt-BR" dirty="0">
              <a:gradFill>
                <a:gsLst>
                  <a:gs pos="0">
                    <a:srgbClr val="00B2F0"/>
                  </a:gs>
                  <a:gs pos="44000">
                    <a:srgbClr val="40FFFE"/>
                  </a:gs>
                  <a:gs pos="100000">
                    <a:srgbClr val="96CA4B"/>
                  </a:gs>
                </a:gsLst>
                <a:lin ang="4800000" scaled="0"/>
              </a:gradFill>
            </a:endParaRPr>
          </a:p>
        </p:txBody>
      </p:sp>
    </p:spTree>
    <p:extLst>
      <p:ext uri="{BB962C8B-B14F-4D97-AF65-F5344CB8AC3E}">
        <p14:creationId xmlns="" xmlns:p14="http://schemas.microsoft.com/office/powerpoint/2010/main" val="386867506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Rectangle 197"/>
          <p:cNvSpPr/>
          <p:nvPr/>
        </p:nvSpPr>
        <p:spPr>
          <a:xfrm>
            <a:off x="-1" y="1420091"/>
            <a:ext cx="9144001" cy="4561814"/>
          </a:xfrm>
          <a:prstGeom prst="rect">
            <a:avLst/>
          </a:prstGeom>
          <a:gradFill flip="none" rotWithShape="1">
            <a:gsLst>
              <a:gs pos="25000">
                <a:schemeClr val="tx1">
                  <a:lumMod val="50000"/>
                </a:schemeClr>
              </a:gs>
              <a:gs pos="100000">
                <a:schemeClr val="accent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3" name="Group 63"/>
          <p:cNvGrpSpPr/>
          <p:nvPr/>
        </p:nvGrpSpPr>
        <p:grpSpPr>
          <a:xfrm>
            <a:off x="1725964" y="2113229"/>
            <a:ext cx="5498398" cy="2547514"/>
            <a:chOff x="883920" y="1852902"/>
            <a:chExt cx="7376160" cy="3336318"/>
          </a:xfrm>
        </p:grpSpPr>
        <p:sp>
          <p:nvSpPr>
            <p:cNvPr id="169" name="Oval 168"/>
            <p:cNvSpPr/>
            <p:nvPr/>
          </p:nvSpPr>
          <p:spPr>
            <a:xfrm>
              <a:off x="883920" y="1852902"/>
              <a:ext cx="7376160" cy="3336318"/>
            </a:xfrm>
            <a:prstGeom prst="ellipse">
              <a:avLst/>
            </a:prstGeom>
            <a:gradFill>
              <a:gsLst>
                <a:gs pos="0">
                  <a:schemeClr val="accent2">
                    <a:lumMod val="20000"/>
                    <a:lumOff val="80000"/>
                    <a:alpha val="62000"/>
                  </a:schemeClr>
                </a:gs>
                <a:gs pos="60000">
                  <a:schemeClr val="accent1">
                    <a:tint val="23500"/>
                    <a:satMod val="160000"/>
                    <a:alpha val="0"/>
                  </a:schemeClr>
                </a:gs>
              </a:gsLst>
              <a:lin ang="5400000" scaled="1"/>
            </a:gradFill>
            <a:ln>
              <a:gradFill flip="none" rotWithShape="1">
                <a:gsLst>
                  <a:gs pos="0">
                    <a:schemeClr val="bg1">
                      <a:alpha val="33000"/>
                    </a:schemeClr>
                  </a:gs>
                  <a:gs pos="60000">
                    <a:schemeClr val="accent1">
                      <a:tint val="23500"/>
                      <a:satMod val="160000"/>
                      <a:alpha val="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170" name="Oval 169"/>
            <p:cNvSpPr/>
            <p:nvPr/>
          </p:nvSpPr>
          <p:spPr>
            <a:xfrm>
              <a:off x="2807660" y="1941183"/>
              <a:ext cx="3665221" cy="911578"/>
            </a:xfrm>
            <a:prstGeom prst="ellipse">
              <a:avLst/>
            </a:prstGeom>
            <a:gradFill>
              <a:gsLst>
                <a:gs pos="0">
                  <a:schemeClr val="bg1">
                    <a:alpha val="31000"/>
                  </a:schemeClr>
                </a:gs>
                <a:gs pos="60000">
                  <a:schemeClr val="accent1">
                    <a:tint val="23500"/>
                    <a:satMod val="160000"/>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4" name="Group 12"/>
          <p:cNvGrpSpPr/>
          <p:nvPr/>
        </p:nvGrpSpPr>
        <p:grpSpPr>
          <a:xfrm>
            <a:off x="283967" y="2789453"/>
            <a:ext cx="1262888" cy="1262888"/>
            <a:chOff x="1092262" y="3393177"/>
            <a:chExt cx="710045" cy="710045"/>
          </a:xfrm>
        </p:grpSpPr>
        <p:sp>
          <p:nvSpPr>
            <p:cNvPr id="90" name="Oval 89"/>
            <p:cNvSpPr/>
            <p:nvPr/>
          </p:nvSpPr>
          <p:spPr>
            <a:xfrm>
              <a:off x="1092262" y="3393177"/>
              <a:ext cx="710045" cy="710045"/>
            </a:xfrm>
            <a:prstGeom prst="ellipse">
              <a:avLst/>
            </a:prstGeom>
            <a:solidFill>
              <a:schemeClr val="accent6">
                <a:lumMod val="20000"/>
                <a:lumOff val="80000"/>
                <a:alpha val="80000"/>
              </a:schemeClr>
            </a:solidFill>
            <a:ln>
              <a:noFill/>
            </a:ln>
            <a:effectLst>
              <a:outerShdw blurRad="2921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en-US" dirty="0"/>
            </a:p>
          </p:txBody>
        </p:sp>
        <p:pic>
          <p:nvPicPr>
            <p:cNvPr id="9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1106082" y="3427776"/>
              <a:ext cx="307522" cy="2881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cxnSp>
        <p:nvCxnSpPr>
          <p:cNvPr id="109" name="Straight Connector 108"/>
          <p:cNvCxnSpPr>
            <a:stCxn id="90" idx="5"/>
            <a:endCxn id="176" idx="3"/>
          </p:cNvCxnSpPr>
          <p:nvPr/>
        </p:nvCxnSpPr>
        <p:spPr>
          <a:xfrm flipV="1">
            <a:off x="1361910" y="3355715"/>
            <a:ext cx="1037531" cy="511680"/>
          </a:xfrm>
          <a:prstGeom prst="line">
            <a:avLst/>
          </a:prstGeom>
          <a:ln w="38100">
            <a:gradFill flip="none" rotWithShape="1">
              <a:gsLst>
                <a:gs pos="100000">
                  <a:srgbClr val="F1BD77">
                    <a:alpha val="0"/>
                  </a:srgbClr>
                </a:gs>
                <a:gs pos="0">
                  <a:schemeClr val="accent1">
                    <a:tint val="66000"/>
                    <a:satMod val="160000"/>
                    <a:alpha val="0"/>
                  </a:schemeClr>
                </a:gs>
                <a:gs pos="83000">
                  <a:schemeClr val="accent6">
                    <a:lumMod val="40000"/>
                    <a:lumOff val="60000"/>
                  </a:schemeClr>
                </a:gs>
                <a:gs pos="27000">
                  <a:schemeClr val="accent6">
                    <a:lumMod val="40000"/>
                    <a:lumOff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10" name="Picture 7" descr="C:\Users\Abject-3D\Desktop\VMWare Files\FINAL diagrams\Basic Virtualization\3D PNGs\VMW_09Q3_DGRM_View4_Marketecture_ALL_3_Comm_5.png"/>
          <p:cNvPicPr>
            <a:picLocks noChangeAspect="1" noChangeArrowheads="1"/>
          </p:cNvPicPr>
          <p:nvPr/>
        </p:nvPicPr>
        <p:blipFill>
          <a:blip r:embed="rId4" cstate="print"/>
          <a:srcRect l="4327"/>
          <a:stretch>
            <a:fillRect/>
          </a:stretch>
        </p:blipFill>
        <p:spPr bwMode="auto">
          <a:xfrm>
            <a:off x="7392560" y="2874263"/>
            <a:ext cx="1029764" cy="923924"/>
          </a:xfrm>
          <a:prstGeom prst="rect">
            <a:avLst/>
          </a:prstGeom>
          <a:noFill/>
        </p:spPr>
      </p:pic>
      <p:pic>
        <p:nvPicPr>
          <p:cNvPr id="111" name="Picture 6" descr="C:\Users\Abject-3D\Desktop\VMWare Files\FINAL diagrams\Basic Virtualization\3D PNGs\VMW_09Q3_DGRM_View4_Marketecture_ALL_3_Comm_4.png"/>
          <p:cNvPicPr>
            <a:picLocks noChangeAspect="1" noChangeArrowheads="1"/>
          </p:cNvPicPr>
          <p:nvPr/>
        </p:nvPicPr>
        <p:blipFill>
          <a:blip r:embed="rId5" cstate="print"/>
          <a:srcRect/>
          <a:stretch>
            <a:fillRect/>
          </a:stretch>
        </p:blipFill>
        <p:spPr bwMode="auto">
          <a:xfrm>
            <a:off x="7417963" y="2726891"/>
            <a:ext cx="998717" cy="578423"/>
          </a:xfrm>
          <a:prstGeom prst="rect">
            <a:avLst/>
          </a:prstGeom>
          <a:noFill/>
        </p:spPr>
      </p:pic>
      <p:pic>
        <p:nvPicPr>
          <p:cNvPr id="112" name="Picture 5" descr="C:\Users\Abject-3D\Desktop\VMWare Files\FINAL diagrams\Basic Virtualization\3D PNGs\VMW_09Q3_DGRM_View4_Marketecture_ALL_3_Comm_3.png"/>
          <p:cNvPicPr>
            <a:picLocks noChangeAspect="1" noChangeArrowheads="1"/>
          </p:cNvPicPr>
          <p:nvPr/>
        </p:nvPicPr>
        <p:blipFill>
          <a:blip r:embed="rId6" cstate="print"/>
          <a:srcRect/>
          <a:stretch>
            <a:fillRect/>
          </a:stretch>
        </p:blipFill>
        <p:spPr bwMode="auto">
          <a:xfrm>
            <a:off x="7304714" y="2559560"/>
            <a:ext cx="543343" cy="458653"/>
          </a:xfrm>
          <a:prstGeom prst="rect">
            <a:avLst/>
          </a:prstGeom>
          <a:noFill/>
        </p:spPr>
      </p:pic>
      <p:pic>
        <p:nvPicPr>
          <p:cNvPr id="113" name="Picture 4" descr="C:\Users\Abject-3D\Desktop\VMWare Files\FINAL diagrams\Basic Virtualization\3D PNGs\VMW_09Q3_DGRM_View4_Marketecture_ALL_3_Comm_2.png"/>
          <p:cNvPicPr>
            <a:picLocks noChangeAspect="1" noChangeArrowheads="1"/>
          </p:cNvPicPr>
          <p:nvPr/>
        </p:nvPicPr>
        <p:blipFill>
          <a:blip r:embed="rId7" cstate="print"/>
          <a:srcRect/>
          <a:stretch>
            <a:fillRect/>
          </a:stretch>
        </p:blipFill>
        <p:spPr bwMode="auto">
          <a:xfrm>
            <a:off x="7596181" y="2681731"/>
            <a:ext cx="543343" cy="458653"/>
          </a:xfrm>
          <a:prstGeom prst="rect">
            <a:avLst/>
          </a:prstGeom>
          <a:noFill/>
        </p:spPr>
      </p:pic>
      <p:pic>
        <p:nvPicPr>
          <p:cNvPr id="114" name="Picture 3" descr="C:\Users\Abject-3D\Desktop\VMWare Files\FINAL diagrams\Basic Virtualization\3D PNGs\VMW_09Q3_DGRM_View4_Marketecture_ALL_3_Comm_1.png"/>
          <p:cNvPicPr>
            <a:picLocks noChangeAspect="1" noChangeArrowheads="1"/>
          </p:cNvPicPr>
          <p:nvPr/>
        </p:nvPicPr>
        <p:blipFill>
          <a:blip r:embed="rId8" cstate="print"/>
          <a:srcRect/>
          <a:stretch>
            <a:fillRect/>
          </a:stretch>
        </p:blipFill>
        <p:spPr bwMode="auto">
          <a:xfrm>
            <a:off x="7894445" y="2797103"/>
            <a:ext cx="543343" cy="458653"/>
          </a:xfrm>
          <a:prstGeom prst="rect">
            <a:avLst/>
          </a:prstGeom>
          <a:noFill/>
        </p:spPr>
      </p:pic>
      <p:pic>
        <p:nvPicPr>
          <p:cNvPr id="115" name="Picture 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440653" y="2762343"/>
            <a:ext cx="697068" cy="6423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6"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7311004" y="3045535"/>
            <a:ext cx="907437" cy="675382"/>
          </a:xfrm>
          <a:prstGeom prst="rect">
            <a:avLst/>
          </a:prstGeom>
          <a:noFill/>
          <a:ln>
            <a:noFill/>
          </a:ln>
          <a:effectLst>
            <a:outerShdw blurRad="139700" sx="102000" sy="102000" algn="ctr" rotWithShape="0">
              <a:srgbClr val="000000"/>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5" name="Group 43"/>
          <p:cNvGrpSpPr/>
          <p:nvPr/>
        </p:nvGrpSpPr>
        <p:grpSpPr>
          <a:xfrm>
            <a:off x="8168727" y="3319951"/>
            <a:ext cx="736482" cy="881544"/>
            <a:chOff x="11245500" y="3028353"/>
            <a:chExt cx="981186" cy="1174446"/>
          </a:xfrm>
        </p:grpSpPr>
        <p:pic>
          <p:nvPicPr>
            <p:cNvPr id="118" name="Picture 117" descr="Device_cloud_white_3041_default_256.png"/>
            <p:cNvPicPr>
              <a:picLocks noChangeAspect="1"/>
            </p:cNvPicPr>
            <p:nvPr/>
          </p:nvPicPr>
          <p:blipFill>
            <a:blip r:embed="rId11" cstate="print"/>
            <a:stretch>
              <a:fillRect/>
            </a:stretch>
          </p:blipFill>
          <p:spPr>
            <a:xfrm>
              <a:off x="11245500" y="3028353"/>
              <a:ext cx="981186" cy="981183"/>
            </a:xfrm>
            <a:prstGeom prst="rect">
              <a:avLst/>
            </a:prstGeom>
            <a:effectLst>
              <a:outerShdw blurRad="685800" sx="102000" sy="102000" algn="ctr" rotWithShape="0">
                <a:schemeClr val="bg1"/>
              </a:outerShdw>
            </a:effectLst>
          </p:spPr>
        </p:pic>
        <p:pic>
          <p:nvPicPr>
            <p:cNvPr id="119" name="Picture 3" descr="D:\Duarte Design\Assets\CiscoStuff\Cisco Icons\Kubrick\Kubrick Icons\Device Icons\Device_fibre_channel_storage_3030_unreachable_256.png"/>
            <p:cNvPicPr>
              <a:picLocks noChangeAspect="1" noChangeArrowheads="1"/>
            </p:cNvPicPr>
            <p:nvPr/>
          </p:nvPicPr>
          <p:blipFill>
            <a:blip r:embed="rId12" cstate="print"/>
            <a:srcRect/>
            <a:stretch>
              <a:fillRect/>
            </a:stretch>
          </p:blipFill>
          <p:spPr bwMode="auto">
            <a:xfrm>
              <a:off x="11435558" y="3586723"/>
              <a:ext cx="615915" cy="616076"/>
            </a:xfrm>
            <a:prstGeom prst="rect">
              <a:avLst/>
            </a:prstGeom>
            <a:noFill/>
          </p:spPr>
        </p:pic>
        <p:sp>
          <p:nvSpPr>
            <p:cNvPr id="120" name="TextBox 119"/>
            <p:cNvSpPr txBox="1"/>
            <p:nvPr/>
          </p:nvSpPr>
          <p:spPr>
            <a:xfrm>
              <a:off x="11260349" y="3432887"/>
              <a:ext cx="966337" cy="369035"/>
            </a:xfrm>
            <a:prstGeom prst="rect">
              <a:avLst/>
            </a:prstGeom>
            <a:noFill/>
          </p:spPr>
          <p:txBody>
            <a:bodyPr wrap="square" rtlCol="0">
              <a:spAutoFit/>
            </a:bodyPr>
            <a:lstStyle>
              <a:defPPr>
                <a:defRPr lang="en-US"/>
              </a:defPPr>
              <a:lvl1pPr>
                <a:defRPr sz="1400">
                  <a:solidFill>
                    <a:schemeClr val="bg1"/>
                  </a:solidFill>
                  <a:effectLst>
                    <a:outerShdw blurRad="63500" sx="102000" sy="102000" algn="ctr" rotWithShape="0">
                      <a:prstClr val="black">
                        <a:alpha val="40000"/>
                      </a:prstClr>
                    </a:outerShdw>
                  </a:effectLst>
                </a:defRPr>
              </a:lvl1pPr>
            </a:lstStyle>
            <a:p>
              <a:pPr algn="ctr" defTabSz="914400">
                <a:buNone/>
              </a:pPr>
              <a:r>
                <a:rPr lang="en-US" sz="1200" b="1" i="0">
                  <a:solidFill>
                    <a:srgbClr val="FFFFFF">
                      <a:lumMod val="50000"/>
                    </a:srgbClr>
                  </a:solidFill>
                  <a:effectLst/>
                  <a:latin typeface="Arial"/>
                  <a:ea typeface="+mn-ea"/>
                  <a:cs typeface="+mn-cs"/>
                </a:rPr>
                <a:t>FCOE</a:t>
              </a:r>
            </a:p>
          </p:txBody>
        </p:sp>
      </p:grpSp>
      <p:pic>
        <p:nvPicPr>
          <p:cNvPr id="121" name="Picture 4"/>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8264245" y="4137154"/>
            <a:ext cx="549386" cy="22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23" name="Straight Connector 122"/>
          <p:cNvCxnSpPr/>
          <p:nvPr/>
        </p:nvCxnSpPr>
        <p:spPr>
          <a:xfrm flipH="1">
            <a:off x="7588867" y="3009594"/>
            <a:ext cx="1" cy="458820"/>
          </a:xfrm>
          <a:prstGeom prst="line">
            <a:avLst/>
          </a:prstGeom>
          <a:ln w="38100">
            <a:gradFill flip="none" rotWithShape="1">
              <a:gsLst>
                <a:gs pos="100000">
                  <a:schemeClr val="accent1">
                    <a:tint val="66000"/>
                    <a:satMod val="160000"/>
                    <a:alpha val="0"/>
                  </a:schemeClr>
                </a:gs>
                <a:gs pos="74000">
                  <a:schemeClr val="accent6">
                    <a:lumMod val="40000"/>
                    <a:lumOff val="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7289442" y="2060408"/>
            <a:ext cx="1483468" cy="492404"/>
          </a:xfrm>
          <a:prstGeom prst="rect">
            <a:avLst/>
          </a:prstGeom>
          <a:noFill/>
        </p:spPr>
        <p:txBody>
          <a:bodyPr wrap="square" lIns="121883" tIns="60941" rIns="121883" bIns="60941" rtlCol="0">
            <a:spAutoFit/>
          </a:bodyPr>
          <a:lstStyle/>
          <a:p>
            <a:pPr algn="r" defTabSz="914400">
              <a:buNone/>
            </a:pPr>
            <a:r>
              <a:rPr lang="pt-BR" sz="1200" b="0" i="0" smtClean="0">
                <a:solidFill>
                  <a:srgbClr val="FFFFFF"/>
                </a:solidFill>
                <a:effectLst>
                  <a:outerShdw blurRad="63500" sx="102000" sy="102000" algn="ctr" rotWithShape="0">
                    <a:prstClr val="black">
                      <a:alpha val="40000"/>
                    </a:prstClr>
                  </a:outerShdw>
                </a:effectLst>
                <a:latin typeface="Arial"/>
                <a:ea typeface="+mn-ea"/>
                <a:cs typeface="+mn-cs"/>
              </a:rPr>
              <a:t>Desktops virtuais hospedados</a:t>
            </a:r>
            <a:endParaRPr lang="pt-BR" sz="1200">
              <a:solidFill>
                <a:schemeClr val="bg1"/>
              </a:solidFill>
              <a:effectLst>
                <a:outerShdw blurRad="63500" sx="102000" sy="102000" algn="ctr" rotWithShape="0">
                  <a:prstClr val="black">
                    <a:alpha val="40000"/>
                  </a:prstClr>
                </a:outerShdw>
              </a:effectLst>
            </a:endParaRPr>
          </a:p>
        </p:txBody>
      </p:sp>
      <p:sp>
        <p:nvSpPr>
          <p:cNvPr id="2" name="Title 1"/>
          <p:cNvSpPr>
            <a:spLocks noGrp="1"/>
          </p:cNvSpPr>
          <p:nvPr>
            <p:ph type="title"/>
          </p:nvPr>
        </p:nvSpPr>
        <p:spPr>
          <a:xfrm>
            <a:off x="229702" y="432215"/>
            <a:ext cx="8740509" cy="838200"/>
          </a:xfrm>
        </p:spPr>
        <p:txBody>
          <a:bodyPr/>
          <a:lstStyle/>
          <a:p>
            <a:pPr algn="l" defTabSz="914400">
              <a:lnSpc>
                <a:spcPct val="80000"/>
              </a:lnSpc>
              <a:spcBef>
                <a:spcPct val="0"/>
              </a:spcBef>
              <a:buNone/>
            </a:pPr>
            <a:r>
              <a:rPr lang="pt-BR" sz="2000" b="0" i="0" spc="0" baseline="0" dirty="0" smtClean="0">
                <a:solidFill>
                  <a:srgbClr val="2B348E"/>
                </a:solidFill>
                <a:latin typeface="Arial"/>
                <a:ea typeface="+mj-ea"/>
                <a:cs typeface="+mj-cs"/>
              </a:rPr>
              <a:t> </a:t>
            </a:r>
            <a:r>
              <a:rPr lang="pt-BR" sz="3200" b="0" i="0" spc="0" baseline="0" dirty="0" smtClean="0">
                <a:solidFill>
                  <a:srgbClr val="2B348E"/>
                </a:solidFill>
                <a:latin typeface="Arial"/>
                <a:ea typeface="+mj-ea"/>
                <a:cs typeface="+mj-cs"/>
              </a:rPr>
              <a:t/>
            </a:r>
            <a:br>
              <a:rPr lang="pt-BR" sz="3200" b="0" i="0" spc="0" baseline="0" dirty="0" smtClean="0">
                <a:solidFill>
                  <a:srgbClr val="2B348E"/>
                </a:solidFill>
                <a:latin typeface="Arial"/>
                <a:ea typeface="+mj-ea"/>
                <a:cs typeface="+mj-cs"/>
              </a:rPr>
            </a:br>
            <a:r>
              <a:rPr lang="pt-BR" sz="3200" b="0" i="0" spc="0" baseline="0" dirty="0" smtClean="0">
                <a:solidFill>
                  <a:srgbClr val="1E1F81"/>
                </a:solidFill>
                <a:latin typeface="Arial"/>
                <a:ea typeface="+mj-ea"/>
                <a:cs typeface="+mj-cs"/>
              </a:rPr>
              <a:t>Cisco VXI: Borderless Network</a:t>
            </a:r>
            <a:br>
              <a:rPr lang="pt-BR" sz="3200" b="0" i="0" spc="0" baseline="0" dirty="0" smtClean="0">
                <a:solidFill>
                  <a:srgbClr val="1E1F81"/>
                </a:solidFill>
                <a:latin typeface="Arial"/>
                <a:ea typeface="+mj-ea"/>
                <a:cs typeface="+mj-cs"/>
              </a:rPr>
            </a:br>
            <a:r>
              <a:rPr lang="pt-BR" sz="2400" b="0" i="0" spc="0" baseline="0" dirty="0" smtClean="0">
                <a:solidFill>
                  <a:srgbClr val="1E1F81"/>
                </a:solidFill>
                <a:latin typeface="Arial"/>
                <a:ea typeface="+mj-ea"/>
                <a:cs typeface="+mj-cs"/>
              </a:rPr>
              <a:t>Arquitetura de rede, segurança e mobilidade otimizada para o espaço de trabalho</a:t>
            </a:r>
            <a:endParaRPr lang="pt-BR" sz="2400" b="0" i="0" spc="0" baseline="0" dirty="0">
              <a:solidFill>
                <a:srgbClr val="1E1F81"/>
              </a:solidFill>
              <a:latin typeface="Arial"/>
              <a:ea typeface="+mj-ea"/>
              <a:cs typeface="+mj-cs"/>
            </a:endParaRPr>
          </a:p>
        </p:txBody>
      </p:sp>
      <p:grpSp>
        <p:nvGrpSpPr>
          <p:cNvPr id="6" name="Group 62"/>
          <p:cNvGrpSpPr/>
          <p:nvPr/>
        </p:nvGrpSpPr>
        <p:grpSpPr>
          <a:xfrm>
            <a:off x="57150" y="5057001"/>
            <a:ext cx="2194560" cy="914400"/>
            <a:chOff x="468718" y="5002894"/>
            <a:chExt cx="2661994" cy="1254122"/>
          </a:xfrm>
        </p:grpSpPr>
        <p:sp>
          <p:nvSpPr>
            <p:cNvPr id="130" name="Round Same Side Corner Rectangle 129"/>
            <p:cNvSpPr/>
            <p:nvPr/>
          </p:nvSpPr>
          <p:spPr>
            <a:xfrm>
              <a:off x="468718" y="5002894"/>
              <a:ext cx="2661994" cy="1254122"/>
            </a:xfrm>
            <a:prstGeom prst="round2SameRect">
              <a:avLst>
                <a:gd name="adj1" fmla="val 11009"/>
                <a:gd name="adj2" fmla="val 0"/>
              </a:avLst>
            </a:prstGeom>
            <a:gradFill>
              <a:gsLst>
                <a:gs pos="0">
                  <a:schemeClr val="accent6">
                    <a:alpha val="60000"/>
                  </a:schemeClr>
                </a:gs>
                <a:gs pos="100000">
                  <a:schemeClr val="accent6">
                    <a:lumMod val="50000"/>
                    <a:alpha val="60000"/>
                  </a:schemeClr>
                </a:gs>
              </a:gsLst>
              <a:lin ang="5400000" scaled="1"/>
            </a:gradFill>
            <a:ln w="12700">
              <a:gradFill flip="none" rotWithShape="1">
                <a:gsLst>
                  <a:gs pos="0">
                    <a:schemeClr val="bg1"/>
                  </a:gs>
                  <a:gs pos="100000">
                    <a:schemeClr val="accent1">
                      <a:tint val="23500"/>
                      <a:satMod val="160000"/>
                      <a:alpha val="0"/>
                    </a:schemeClr>
                  </a:gs>
                </a:gsLst>
                <a:lin ang="5400000" scaled="1"/>
                <a:tileRect/>
              </a:gradFill>
            </a:ln>
            <a:effectLst>
              <a:outerShdw blurRad="2413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lnSpc>
                  <a:spcPts val="1700"/>
                </a:lnSpc>
              </a:pPr>
              <a:endParaRPr lang="en-US" sz="1200" dirty="0"/>
            </a:p>
          </p:txBody>
        </p:sp>
        <p:sp>
          <p:nvSpPr>
            <p:cNvPr id="131" name="TextBox 130"/>
            <p:cNvSpPr txBox="1"/>
            <p:nvPr/>
          </p:nvSpPr>
          <p:spPr>
            <a:xfrm>
              <a:off x="1293969" y="5097437"/>
              <a:ext cx="1011497" cy="379911"/>
            </a:xfrm>
            <a:prstGeom prst="rect">
              <a:avLst/>
            </a:prstGeom>
            <a:noFill/>
          </p:spPr>
          <p:txBody>
            <a:bodyPr wrap="none" rtlCol="0">
              <a:spAutoFit/>
            </a:bodyPr>
            <a:lstStyle/>
            <a:p>
              <a:pPr algn="ctr" defTabSz="914400">
                <a:buNone/>
              </a:pPr>
              <a:r>
                <a:rPr lang="pt-BR" sz="1200" b="1" i="0" dirty="0" smtClean="0">
                  <a:solidFill>
                    <a:srgbClr val="B7D333"/>
                  </a:solidFill>
                  <a:effectLst>
                    <a:outerShdw blurRad="38100" dist="38100" dir="2700000" algn="tl">
                      <a:srgbClr val="000000">
                        <a:alpha val="43137"/>
                      </a:srgbClr>
                    </a:outerShdw>
                  </a:effectLst>
                  <a:latin typeface="Arial"/>
                  <a:ea typeface="+mn-ea"/>
                  <a:cs typeface="+mn-cs"/>
                </a:rPr>
                <a:t>ACESSO</a:t>
              </a:r>
              <a:endParaRPr lang="pt-BR" sz="1200" b="1" dirty="0">
                <a:solidFill>
                  <a:schemeClr val="accent5"/>
                </a:solidFill>
                <a:effectLst>
                  <a:outerShdw blurRad="38100" dist="38100" dir="2700000" algn="tl">
                    <a:srgbClr val="000000">
                      <a:alpha val="43137"/>
                    </a:srgbClr>
                  </a:outerShdw>
                </a:effectLst>
              </a:endParaRPr>
            </a:p>
          </p:txBody>
        </p:sp>
        <p:sp>
          <p:nvSpPr>
            <p:cNvPr id="132" name="Rectangle 131"/>
            <p:cNvSpPr/>
            <p:nvPr/>
          </p:nvSpPr>
          <p:spPr>
            <a:xfrm>
              <a:off x="503965" y="5344272"/>
              <a:ext cx="2591499" cy="759822"/>
            </a:xfrm>
            <a:prstGeom prst="rect">
              <a:avLst/>
            </a:prstGeom>
          </p:spPr>
          <p:txBody>
            <a:bodyPr wrap="square">
              <a:spAutoFit/>
            </a:bodyPr>
            <a:lstStyle/>
            <a:p>
              <a:pPr algn="ctr" defTabSz="914400">
                <a:buNone/>
              </a:pPr>
              <a:r>
                <a:rPr lang="pt-BR" sz="1000" b="0" i="0" dirty="0" smtClean="0">
                  <a:solidFill>
                    <a:srgbClr val="FFFFFF"/>
                  </a:solidFill>
                  <a:latin typeface="Arial"/>
                  <a:ea typeface="+mn-ea"/>
                  <a:cs typeface="+mn-cs"/>
                </a:rPr>
                <a:t>Terminais oferecendo experiência multimídia, UPOE, Plug and Play Auto Smartports</a:t>
              </a:r>
              <a:endParaRPr lang="pt-BR" sz="1000" dirty="0">
                <a:solidFill>
                  <a:schemeClr val="bg1"/>
                </a:solidFill>
              </a:endParaRPr>
            </a:p>
          </p:txBody>
        </p:sp>
      </p:grpSp>
      <p:grpSp>
        <p:nvGrpSpPr>
          <p:cNvPr id="7" name="Group 73"/>
          <p:cNvGrpSpPr/>
          <p:nvPr/>
        </p:nvGrpSpPr>
        <p:grpSpPr>
          <a:xfrm>
            <a:off x="2322395" y="5057000"/>
            <a:ext cx="2195175" cy="914400"/>
            <a:chOff x="3241004" y="5002894"/>
            <a:chExt cx="2662740" cy="1254122"/>
          </a:xfrm>
        </p:grpSpPr>
        <p:sp>
          <p:nvSpPr>
            <p:cNvPr id="134" name="Round Same Side Corner Rectangle 133"/>
            <p:cNvSpPr/>
            <p:nvPr/>
          </p:nvSpPr>
          <p:spPr>
            <a:xfrm>
              <a:off x="3241004" y="5002894"/>
              <a:ext cx="2661994" cy="1254122"/>
            </a:xfrm>
            <a:prstGeom prst="round2SameRect">
              <a:avLst>
                <a:gd name="adj1" fmla="val 11009"/>
                <a:gd name="adj2" fmla="val 0"/>
              </a:avLst>
            </a:prstGeom>
            <a:gradFill>
              <a:gsLst>
                <a:gs pos="0">
                  <a:schemeClr val="accent6">
                    <a:alpha val="60000"/>
                  </a:schemeClr>
                </a:gs>
                <a:gs pos="100000">
                  <a:schemeClr val="accent6">
                    <a:lumMod val="50000"/>
                    <a:alpha val="60000"/>
                  </a:schemeClr>
                </a:gs>
              </a:gsLst>
              <a:lin ang="5400000" scaled="1"/>
            </a:gradFill>
            <a:ln w="12700">
              <a:gradFill flip="none" rotWithShape="1">
                <a:gsLst>
                  <a:gs pos="0">
                    <a:schemeClr val="bg1"/>
                  </a:gs>
                  <a:gs pos="100000">
                    <a:schemeClr val="accent1">
                      <a:tint val="23500"/>
                      <a:satMod val="160000"/>
                      <a:alpha val="0"/>
                    </a:schemeClr>
                  </a:gs>
                </a:gsLst>
                <a:lin ang="5400000" scaled="1"/>
                <a:tileRect/>
              </a:gradFill>
            </a:ln>
            <a:effectLst>
              <a:outerShdw blurRad="2413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lnSpc>
                  <a:spcPts val="1700"/>
                </a:lnSpc>
              </a:pPr>
              <a:endParaRPr lang="en-US" sz="1200" dirty="0"/>
            </a:p>
          </p:txBody>
        </p:sp>
        <p:sp>
          <p:nvSpPr>
            <p:cNvPr id="135" name="TextBox 134"/>
            <p:cNvSpPr txBox="1"/>
            <p:nvPr/>
          </p:nvSpPr>
          <p:spPr>
            <a:xfrm>
              <a:off x="3253760" y="5097437"/>
              <a:ext cx="2636503" cy="379911"/>
            </a:xfrm>
            <a:prstGeom prst="rect">
              <a:avLst/>
            </a:prstGeom>
            <a:noFill/>
          </p:spPr>
          <p:txBody>
            <a:bodyPr wrap="none" rtlCol="0">
              <a:spAutoFit/>
            </a:bodyPr>
            <a:lstStyle/>
            <a:p>
              <a:pPr algn="ctr" defTabSz="914400">
                <a:buNone/>
              </a:pPr>
              <a:r>
                <a:rPr lang="pt-BR" sz="1200" b="1" i="0" dirty="0" smtClean="0">
                  <a:solidFill>
                    <a:srgbClr val="B7D333"/>
                  </a:solidFill>
                  <a:effectLst>
                    <a:outerShdw blurRad="38100" dist="38100" dir="2700000" algn="tl">
                      <a:srgbClr val="000000">
                        <a:alpha val="43137"/>
                      </a:srgbClr>
                    </a:outerShdw>
                  </a:effectLst>
                  <a:latin typeface="Arial"/>
                  <a:ea typeface="+mn-ea"/>
                  <a:cs typeface="+mn-cs"/>
                </a:rPr>
                <a:t>SEGURANÇA END-TO-END</a:t>
              </a:r>
              <a:endParaRPr lang="pt-BR" sz="1200" b="1" dirty="0">
                <a:solidFill>
                  <a:schemeClr val="accent5"/>
                </a:solidFill>
                <a:effectLst>
                  <a:outerShdw blurRad="38100" dist="38100" dir="2700000" algn="tl">
                    <a:srgbClr val="000000">
                      <a:alpha val="43137"/>
                    </a:srgbClr>
                  </a:outerShdw>
                </a:effectLst>
              </a:endParaRPr>
            </a:p>
          </p:txBody>
        </p:sp>
        <p:sp>
          <p:nvSpPr>
            <p:cNvPr id="136" name="Rectangle 135"/>
            <p:cNvSpPr/>
            <p:nvPr/>
          </p:nvSpPr>
          <p:spPr>
            <a:xfrm>
              <a:off x="3262879" y="5344032"/>
              <a:ext cx="2640865" cy="759822"/>
            </a:xfrm>
            <a:prstGeom prst="rect">
              <a:avLst/>
            </a:prstGeom>
          </p:spPr>
          <p:txBody>
            <a:bodyPr wrap="square">
              <a:spAutoFit/>
            </a:bodyPr>
            <a:lstStyle/>
            <a:p>
              <a:pPr algn="ctr" defTabSz="914400">
                <a:buNone/>
              </a:pPr>
              <a:r>
                <a:rPr lang="pt-BR" sz="1000" b="0" i="0" dirty="0" smtClean="0">
                  <a:solidFill>
                    <a:srgbClr val="FFFFFF"/>
                  </a:solidFill>
                  <a:latin typeface="Arial"/>
                  <a:ea typeface="+mn-ea"/>
                  <a:cs typeface="+mn-cs"/>
                </a:rPr>
                <a:t>Política de ponto único, terminais móveis, segurança física e virtual consistente</a:t>
              </a:r>
              <a:endParaRPr lang="pt-BR" sz="1000" dirty="0">
                <a:solidFill>
                  <a:schemeClr val="bg1"/>
                </a:solidFill>
              </a:endParaRPr>
            </a:p>
          </p:txBody>
        </p:sp>
      </p:grpSp>
      <p:grpSp>
        <p:nvGrpSpPr>
          <p:cNvPr id="8" name="Group 77"/>
          <p:cNvGrpSpPr/>
          <p:nvPr/>
        </p:nvGrpSpPr>
        <p:grpSpPr>
          <a:xfrm>
            <a:off x="4587640" y="5057000"/>
            <a:ext cx="2194560" cy="914400"/>
            <a:chOff x="6013289" y="5002894"/>
            <a:chExt cx="2661994" cy="1254122"/>
          </a:xfrm>
        </p:grpSpPr>
        <p:sp>
          <p:nvSpPr>
            <p:cNvPr id="138" name="Round Same Side Corner Rectangle 137"/>
            <p:cNvSpPr/>
            <p:nvPr/>
          </p:nvSpPr>
          <p:spPr>
            <a:xfrm>
              <a:off x="6013289" y="5002894"/>
              <a:ext cx="2661994" cy="1254122"/>
            </a:xfrm>
            <a:prstGeom prst="round2SameRect">
              <a:avLst>
                <a:gd name="adj1" fmla="val 11009"/>
                <a:gd name="adj2" fmla="val 0"/>
              </a:avLst>
            </a:prstGeom>
            <a:gradFill>
              <a:gsLst>
                <a:gs pos="0">
                  <a:schemeClr val="accent6">
                    <a:alpha val="60000"/>
                  </a:schemeClr>
                </a:gs>
                <a:gs pos="100000">
                  <a:schemeClr val="accent6">
                    <a:lumMod val="50000"/>
                    <a:alpha val="60000"/>
                  </a:schemeClr>
                </a:gs>
              </a:gsLst>
              <a:lin ang="5400000" scaled="1"/>
            </a:gradFill>
            <a:ln w="12700">
              <a:gradFill flip="none" rotWithShape="1">
                <a:gsLst>
                  <a:gs pos="0">
                    <a:schemeClr val="bg1"/>
                  </a:gs>
                  <a:gs pos="100000">
                    <a:schemeClr val="accent1">
                      <a:tint val="23500"/>
                      <a:satMod val="160000"/>
                      <a:alpha val="0"/>
                    </a:schemeClr>
                  </a:gs>
                </a:gsLst>
                <a:lin ang="5400000" scaled="1"/>
                <a:tileRect/>
              </a:gradFill>
            </a:ln>
            <a:effectLst>
              <a:outerShdw blurRad="2413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lnSpc>
                  <a:spcPts val="1700"/>
                </a:lnSpc>
              </a:pPr>
              <a:endParaRPr lang="en-US" sz="1200" dirty="0"/>
            </a:p>
          </p:txBody>
        </p:sp>
        <p:sp>
          <p:nvSpPr>
            <p:cNvPr id="139" name="TextBox 138"/>
            <p:cNvSpPr txBox="1"/>
            <p:nvPr/>
          </p:nvSpPr>
          <p:spPr>
            <a:xfrm>
              <a:off x="6469368" y="5114372"/>
              <a:ext cx="1749839" cy="398994"/>
            </a:xfrm>
            <a:prstGeom prst="rect">
              <a:avLst/>
            </a:prstGeom>
            <a:noFill/>
          </p:spPr>
          <p:txBody>
            <a:bodyPr wrap="none" rtlCol="0">
              <a:spAutoFit/>
            </a:bodyPr>
            <a:lstStyle/>
            <a:p>
              <a:pPr algn="ctr" defTabSz="914400">
                <a:lnSpc>
                  <a:spcPts val="1700"/>
                </a:lnSpc>
                <a:spcAft>
                  <a:spcPts val="300"/>
                </a:spcAft>
                <a:buNone/>
              </a:pPr>
              <a:r>
                <a:rPr lang="pt-BR" sz="1200" b="1" i="0" dirty="0" smtClean="0">
                  <a:solidFill>
                    <a:srgbClr val="B7D333"/>
                  </a:solidFill>
                  <a:effectLst>
                    <a:outerShdw blurRad="38100" dist="38100" dir="2700000" algn="tl">
                      <a:srgbClr val="000000">
                        <a:alpha val="43137"/>
                      </a:srgbClr>
                    </a:outerShdw>
                  </a:effectLst>
                  <a:latin typeface="Arial"/>
                  <a:ea typeface="+mn-ea"/>
                  <a:cs typeface="+mn-cs"/>
                </a:rPr>
                <a:t>WAN OTIMIZADA</a:t>
              </a:r>
              <a:endParaRPr lang="pt-BR" sz="1200" b="1" dirty="0">
                <a:solidFill>
                  <a:schemeClr val="accent5"/>
                </a:solidFill>
                <a:effectLst>
                  <a:outerShdw blurRad="38100" dist="38100" dir="2700000" algn="tl">
                    <a:srgbClr val="000000">
                      <a:alpha val="43137"/>
                    </a:srgbClr>
                  </a:outerShdw>
                </a:effectLst>
              </a:endParaRPr>
            </a:p>
          </p:txBody>
        </p:sp>
        <p:sp>
          <p:nvSpPr>
            <p:cNvPr id="140" name="Rectangle 139"/>
            <p:cNvSpPr/>
            <p:nvPr/>
          </p:nvSpPr>
          <p:spPr>
            <a:xfrm>
              <a:off x="6149380" y="5344032"/>
              <a:ext cx="2389812" cy="759822"/>
            </a:xfrm>
            <a:prstGeom prst="rect">
              <a:avLst/>
            </a:prstGeom>
          </p:spPr>
          <p:txBody>
            <a:bodyPr wrap="square">
              <a:spAutoFit/>
            </a:bodyPr>
            <a:lstStyle/>
            <a:p>
              <a:pPr algn="ctr" defTabSz="914400">
                <a:buNone/>
              </a:pPr>
              <a:r>
                <a:rPr lang="pt-BR" sz="1000" b="0" i="0" dirty="0" smtClean="0">
                  <a:solidFill>
                    <a:srgbClr val="FFFFFF"/>
                  </a:solidFill>
                  <a:latin typeface="Arial"/>
                  <a:ea typeface="+mn-ea"/>
                  <a:cs typeface="+mn-cs"/>
                </a:rPr>
                <a:t>Otimização baseada em WAAS, Flexible Netflow e QoS, alta disponibilidade</a:t>
              </a:r>
              <a:endParaRPr lang="pt-BR" sz="1000" dirty="0">
                <a:solidFill>
                  <a:schemeClr val="bg1"/>
                </a:solidFill>
              </a:endParaRPr>
            </a:p>
          </p:txBody>
        </p:sp>
      </p:grpSp>
      <p:grpSp>
        <p:nvGrpSpPr>
          <p:cNvPr id="9" name="Group 158"/>
          <p:cNvGrpSpPr/>
          <p:nvPr/>
        </p:nvGrpSpPr>
        <p:grpSpPr>
          <a:xfrm>
            <a:off x="6852885" y="5056999"/>
            <a:ext cx="2194560" cy="914400"/>
            <a:chOff x="5991716" y="5002894"/>
            <a:chExt cx="2705139" cy="1254122"/>
          </a:xfrm>
        </p:grpSpPr>
        <p:sp>
          <p:nvSpPr>
            <p:cNvPr id="160" name="Round Same Side Corner Rectangle 159"/>
            <p:cNvSpPr/>
            <p:nvPr/>
          </p:nvSpPr>
          <p:spPr>
            <a:xfrm>
              <a:off x="5991716" y="5002894"/>
              <a:ext cx="2705139" cy="1254122"/>
            </a:xfrm>
            <a:prstGeom prst="round2SameRect">
              <a:avLst>
                <a:gd name="adj1" fmla="val 11009"/>
                <a:gd name="adj2" fmla="val 0"/>
              </a:avLst>
            </a:prstGeom>
            <a:gradFill>
              <a:gsLst>
                <a:gs pos="0">
                  <a:schemeClr val="accent6">
                    <a:alpha val="60000"/>
                  </a:schemeClr>
                </a:gs>
                <a:gs pos="100000">
                  <a:schemeClr val="accent6">
                    <a:lumMod val="50000"/>
                    <a:alpha val="60000"/>
                  </a:schemeClr>
                </a:gs>
              </a:gsLst>
              <a:lin ang="5400000" scaled="1"/>
            </a:gradFill>
            <a:ln w="12700">
              <a:gradFill flip="none" rotWithShape="1">
                <a:gsLst>
                  <a:gs pos="0">
                    <a:schemeClr val="bg1"/>
                  </a:gs>
                  <a:gs pos="100000">
                    <a:schemeClr val="accent1">
                      <a:tint val="23500"/>
                      <a:satMod val="160000"/>
                      <a:alpha val="0"/>
                    </a:schemeClr>
                  </a:gs>
                </a:gsLst>
                <a:lin ang="5400000" scaled="1"/>
                <a:tileRect/>
              </a:gradFill>
            </a:ln>
            <a:effectLst>
              <a:outerShdw blurRad="2413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lnSpc>
                  <a:spcPts val="1700"/>
                </a:lnSpc>
              </a:pPr>
              <a:endParaRPr lang="en-US" sz="1200" dirty="0"/>
            </a:p>
          </p:txBody>
        </p:sp>
        <p:sp>
          <p:nvSpPr>
            <p:cNvPr id="161" name="TextBox 160"/>
            <p:cNvSpPr txBox="1"/>
            <p:nvPr/>
          </p:nvSpPr>
          <p:spPr>
            <a:xfrm>
              <a:off x="6381801" y="5114372"/>
              <a:ext cx="1924972" cy="398994"/>
            </a:xfrm>
            <a:prstGeom prst="rect">
              <a:avLst/>
            </a:prstGeom>
            <a:noFill/>
          </p:spPr>
          <p:txBody>
            <a:bodyPr wrap="none" rtlCol="0">
              <a:spAutoFit/>
            </a:bodyPr>
            <a:lstStyle/>
            <a:p>
              <a:pPr algn="ctr" defTabSz="914400">
                <a:lnSpc>
                  <a:spcPts val="1700"/>
                </a:lnSpc>
                <a:spcAft>
                  <a:spcPts val="300"/>
                </a:spcAft>
                <a:buNone/>
              </a:pPr>
              <a:r>
                <a:rPr lang="pt-BR" sz="1200" b="1" i="0" dirty="0" smtClean="0">
                  <a:solidFill>
                    <a:srgbClr val="B7D333"/>
                  </a:solidFill>
                  <a:effectLst>
                    <a:outerShdw blurRad="38100" dist="38100" dir="2700000" algn="tl">
                      <a:srgbClr val="000000">
                        <a:alpha val="43137"/>
                      </a:srgbClr>
                    </a:outerShdw>
                  </a:effectLst>
                  <a:latin typeface="Arial"/>
                  <a:ea typeface="+mn-ea"/>
                  <a:cs typeface="+mn-cs"/>
                </a:rPr>
                <a:t>SEM FRONTEIRAS</a:t>
              </a:r>
              <a:endParaRPr lang="pt-BR" sz="1200" b="1" dirty="0">
                <a:solidFill>
                  <a:schemeClr val="accent5"/>
                </a:solidFill>
                <a:effectLst>
                  <a:outerShdw blurRad="38100" dist="38100" dir="2700000" algn="tl">
                    <a:srgbClr val="000000">
                      <a:alpha val="43137"/>
                    </a:srgbClr>
                  </a:outerShdw>
                </a:effectLst>
              </a:endParaRPr>
            </a:p>
          </p:txBody>
        </p:sp>
        <p:sp>
          <p:nvSpPr>
            <p:cNvPr id="162" name="Rectangle 161"/>
            <p:cNvSpPr/>
            <p:nvPr/>
          </p:nvSpPr>
          <p:spPr>
            <a:xfrm>
              <a:off x="6027400" y="5344272"/>
              <a:ext cx="2633772" cy="759822"/>
            </a:xfrm>
            <a:prstGeom prst="rect">
              <a:avLst/>
            </a:prstGeom>
          </p:spPr>
          <p:txBody>
            <a:bodyPr wrap="square">
              <a:spAutoFit/>
            </a:bodyPr>
            <a:lstStyle/>
            <a:p>
              <a:pPr algn="ctr" defTabSz="914400">
                <a:buNone/>
              </a:pPr>
              <a:r>
                <a:rPr lang="pt-BR" sz="1000" b="0" i="0" dirty="0" smtClean="0">
                  <a:solidFill>
                    <a:srgbClr val="FFFFFF"/>
                  </a:solidFill>
                  <a:latin typeface="Arial"/>
                  <a:ea typeface="+mn-ea"/>
                  <a:cs typeface="+mn-cs"/>
                </a:rPr>
                <a:t>Computação virtual escalável, rede simples e escalável, switches virtuais prontos para a nuvem</a:t>
              </a:r>
              <a:endParaRPr lang="pt-BR" sz="1000" dirty="0">
                <a:solidFill>
                  <a:schemeClr val="bg1"/>
                </a:solidFill>
              </a:endParaRPr>
            </a:p>
          </p:txBody>
        </p:sp>
      </p:grpSp>
      <p:sp>
        <p:nvSpPr>
          <p:cNvPr id="172" name="Freeform 171"/>
          <p:cNvSpPr/>
          <p:nvPr/>
        </p:nvSpPr>
        <p:spPr>
          <a:xfrm>
            <a:off x="4648200" y="2952506"/>
            <a:ext cx="1492474" cy="495544"/>
          </a:xfrm>
          <a:custGeom>
            <a:avLst/>
            <a:gdLst>
              <a:gd name="connsiteX0" fmla="*/ 0 w 1339850"/>
              <a:gd name="connsiteY0" fmla="*/ 241300 h 488950"/>
              <a:gd name="connsiteX1" fmla="*/ 958850 w 1339850"/>
              <a:gd name="connsiteY1" fmla="*/ 0 h 488950"/>
              <a:gd name="connsiteX2" fmla="*/ 1339850 w 1339850"/>
              <a:gd name="connsiteY2" fmla="*/ 190500 h 488950"/>
              <a:gd name="connsiteX3" fmla="*/ 273050 w 1339850"/>
              <a:gd name="connsiteY3" fmla="*/ 488950 h 488950"/>
              <a:gd name="connsiteX4" fmla="*/ 0 w 1339850"/>
              <a:gd name="connsiteY4" fmla="*/ 241300 h 488950"/>
              <a:gd name="connsiteX0" fmla="*/ 0 w 1301750"/>
              <a:gd name="connsiteY0" fmla="*/ 241300 h 488950"/>
              <a:gd name="connsiteX1" fmla="*/ 958850 w 1301750"/>
              <a:gd name="connsiteY1" fmla="*/ 0 h 488950"/>
              <a:gd name="connsiteX2" fmla="*/ 1301750 w 1301750"/>
              <a:gd name="connsiteY2" fmla="*/ 165100 h 488950"/>
              <a:gd name="connsiteX3" fmla="*/ 273050 w 1301750"/>
              <a:gd name="connsiteY3" fmla="*/ 488950 h 488950"/>
              <a:gd name="connsiteX4" fmla="*/ 0 w 1301750"/>
              <a:gd name="connsiteY4" fmla="*/ 241300 h 488950"/>
              <a:gd name="connsiteX0" fmla="*/ 0 w 1301750"/>
              <a:gd name="connsiteY0" fmla="*/ 381000 h 628650"/>
              <a:gd name="connsiteX1" fmla="*/ 1250950 w 1301750"/>
              <a:gd name="connsiteY1" fmla="*/ 0 h 628650"/>
              <a:gd name="connsiteX2" fmla="*/ 1301750 w 1301750"/>
              <a:gd name="connsiteY2" fmla="*/ 304800 h 628650"/>
              <a:gd name="connsiteX3" fmla="*/ 273050 w 1301750"/>
              <a:gd name="connsiteY3" fmla="*/ 628650 h 628650"/>
              <a:gd name="connsiteX4" fmla="*/ 0 w 1301750"/>
              <a:gd name="connsiteY4" fmla="*/ 381000 h 628650"/>
              <a:gd name="connsiteX0" fmla="*/ 0 w 1784350"/>
              <a:gd name="connsiteY0" fmla="*/ 381000 h 628650"/>
              <a:gd name="connsiteX1" fmla="*/ 1250950 w 1784350"/>
              <a:gd name="connsiteY1" fmla="*/ 0 h 628650"/>
              <a:gd name="connsiteX2" fmla="*/ 1784350 w 1784350"/>
              <a:gd name="connsiteY2" fmla="*/ 260350 h 628650"/>
              <a:gd name="connsiteX3" fmla="*/ 273050 w 1784350"/>
              <a:gd name="connsiteY3" fmla="*/ 628650 h 628650"/>
              <a:gd name="connsiteX4" fmla="*/ 0 w 1784350"/>
              <a:gd name="connsiteY4" fmla="*/ 381000 h 628650"/>
              <a:gd name="connsiteX0" fmla="*/ 0 w 1784350"/>
              <a:gd name="connsiteY0" fmla="*/ 381000 h 641350"/>
              <a:gd name="connsiteX1" fmla="*/ 1250950 w 1784350"/>
              <a:gd name="connsiteY1" fmla="*/ 0 h 641350"/>
              <a:gd name="connsiteX2" fmla="*/ 1784350 w 1784350"/>
              <a:gd name="connsiteY2" fmla="*/ 260350 h 641350"/>
              <a:gd name="connsiteX3" fmla="*/ 368300 w 1784350"/>
              <a:gd name="connsiteY3" fmla="*/ 641350 h 641350"/>
              <a:gd name="connsiteX4" fmla="*/ 0 w 1784350"/>
              <a:gd name="connsiteY4" fmla="*/ 381000 h 641350"/>
              <a:gd name="connsiteX0" fmla="*/ 0 w 1892300"/>
              <a:gd name="connsiteY0" fmla="*/ 368300 h 641350"/>
              <a:gd name="connsiteX1" fmla="*/ 1358900 w 1892300"/>
              <a:gd name="connsiteY1" fmla="*/ 0 h 641350"/>
              <a:gd name="connsiteX2" fmla="*/ 1892300 w 1892300"/>
              <a:gd name="connsiteY2" fmla="*/ 260350 h 641350"/>
              <a:gd name="connsiteX3" fmla="*/ 476250 w 1892300"/>
              <a:gd name="connsiteY3" fmla="*/ 641350 h 641350"/>
              <a:gd name="connsiteX4" fmla="*/ 0 w 1892300"/>
              <a:gd name="connsiteY4" fmla="*/ 368300 h 641350"/>
              <a:gd name="connsiteX0" fmla="*/ 0 w 1892300"/>
              <a:gd name="connsiteY0" fmla="*/ 368300 h 584200"/>
              <a:gd name="connsiteX1" fmla="*/ 1358900 w 1892300"/>
              <a:gd name="connsiteY1" fmla="*/ 0 h 584200"/>
              <a:gd name="connsiteX2" fmla="*/ 1892300 w 1892300"/>
              <a:gd name="connsiteY2" fmla="*/ 260350 h 584200"/>
              <a:gd name="connsiteX3" fmla="*/ 469900 w 1892300"/>
              <a:gd name="connsiteY3" fmla="*/ 584200 h 584200"/>
              <a:gd name="connsiteX4" fmla="*/ 0 w 1892300"/>
              <a:gd name="connsiteY4" fmla="*/ 368300 h 584200"/>
              <a:gd name="connsiteX0" fmla="*/ 0 w 1892300"/>
              <a:gd name="connsiteY0" fmla="*/ 349250 h 565150"/>
              <a:gd name="connsiteX1" fmla="*/ 1371600 w 1892300"/>
              <a:gd name="connsiteY1" fmla="*/ 0 h 565150"/>
              <a:gd name="connsiteX2" fmla="*/ 1892300 w 1892300"/>
              <a:gd name="connsiteY2" fmla="*/ 241300 h 565150"/>
              <a:gd name="connsiteX3" fmla="*/ 469900 w 1892300"/>
              <a:gd name="connsiteY3" fmla="*/ 565150 h 565150"/>
              <a:gd name="connsiteX4" fmla="*/ 0 w 1892300"/>
              <a:gd name="connsiteY4" fmla="*/ 349250 h 56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300" h="565150">
                <a:moveTo>
                  <a:pt x="0" y="349250"/>
                </a:moveTo>
                <a:lnTo>
                  <a:pt x="1371600" y="0"/>
                </a:lnTo>
                <a:lnTo>
                  <a:pt x="1892300" y="241300"/>
                </a:lnTo>
                <a:lnTo>
                  <a:pt x="469900" y="565150"/>
                </a:lnTo>
                <a:lnTo>
                  <a:pt x="0" y="349250"/>
                </a:lnTo>
                <a:close/>
              </a:path>
            </a:pathLst>
          </a:custGeom>
          <a:gradFill>
            <a:gsLst>
              <a:gs pos="20000">
                <a:srgbClr val="FFF200">
                  <a:alpha val="0"/>
                </a:srgbClr>
              </a:gs>
              <a:gs pos="70000">
                <a:schemeClr val="bg1">
                  <a:alpha val="28000"/>
                </a:schemeClr>
              </a:gs>
              <a:gs pos="37000">
                <a:schemeClr val="bg1">
                  <a:alpha val="28000"/>
                </a:schemeClr>
              </a:gs>
              <a:gs pos="81000">
                <a:srgbClr val="4D0808">
                  <a:alpha val="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173" name="Donut 172"/>
          <p:cNvSpPr/>
          <p:nvPr/>
        </p:nvSpPr>
        <p:spPr>
          <a:xfrm>
            <a:off x="2136138" y="3168316"/>
            <a:ext cx="1225160" cy="1226518"/>
          </a:xfrm>
          <a:prstGeom prst="donut">
            <a:avLst>
              <a:gd name="adj" fmla="val 16366"/>
            </a:avLst>
          </a:prstGeom>
          <a:solidFill>
            <a:schemeClr val="bg1">
              <a:alpha val="17000"/>
            </a:schemeClr>
          </a:solidFill>
          <a:ln>
            <a:noFill/>
          </a:ln>
          <a:effectLst>
            <a:outerShdw blurRad="63500" sx="102000" sy="102000" algn="ctr" rotWithShape="0">
              <a:prstClr val="black">
                <a:alpha val="40000"/>
              </a:prstClr>
            </a:outerShdw>
          </a:effectLst>
          <a:scene3d>
            <a:camera prst="perspectiveFront" fov="7200000">
              <a:rot lat="17099985"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grpSp>
        <p:nvGrpSpPr>
          <p:cNvPr id="10" name="Group 27"/>
          <p:cNvGrpSpPr/>
          <p:nvPr/>
        </p:nvGrpSpPr>
        <p:grpSpPr>
          <a:xfrm>
            <a:off x="2208278" y="2884637"/>
            <a:ext cx="1080880" cy="1063354"/>
            <a:chOff x="424882" y="3394666"/>
            <a:chExt cx="1130429" cy="1128852"/>
          </a:xfrm>
        </p:grpSpPr>
        <p:sp>
          <p:nvSpPr>
            <p:cNvPr id="175" name="Oval 174"/>
            <p:cNvSpPr/>
            <p:nvPr/>
          </p:nvSpPr>
          <p:spPr>
            <a:xfrm>
              <a:off x="424882" y="3884168"/>
              <a:ext cx="1130429" cy="639350"/>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pic>
          <p:nvPicPr>
            <p:cNvPr id="176" name="Picture 2" descr="\\CHICOSTORAGE\Client Projects\Cisco References\Kubrick Icons\Device Icons\Device_generic_building_3154_default_256.png"/>
            <p:cNvPicPr>
              <a:picLocks noChangeAspect="1" noChangeArrowheads="1"/>
            </p:cNvPicPr>
            <p:nvPr/>
          </p:nvPicPr>
          <p:blipFill rotWithShape="1">
            <a:blip r:embed="rId14" cstate="print">
              <a:extLst>
                <a:ext uri="{28A0092B-C50C-407E-A947-70E740481C1C}">
                  <a14:useLocalDpi xmlns="" xmlns:a14="http://schemas.microsoft.com/office/drawing/2010/main" val="0"/>
                </a:ext>
              </a:extLst>
            </a:blip>
            <a:srcRect l="30760" r="-1"/>
            <a:stretch/>
          </p:blipFill>
          <p:spPr bwMode="auto">
            <a:xfrm flipH="1">
              <a:off x="624808" y="3394666"/>
              <a:ext cx="692535" cy="1000189"/>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77" name="Donut 176"/>
          <p:cNvSpPr/>
          <p:nvPr/>
        </p:nvSpPr>
        <p:spPr>
          <a:xfrm>
            <a:off x="5753455" y="2373992"/>
            <a:ext cx="1003356" cy="1171682"/>
          </a:xfrm>
          <a:prstGeom prst="donut">
            <a:avLst>
              <a:gd name="adj" fmla="val 12389"/>
            </a:avLst>
          </a:prstGeom>
          <a:solidFill>
            <a:schemeClr val="bg1">
              <a:alpha val="17000"/>
            </a:schemeClr>
          </a:solidFill>
          <a:ln>
            <a:noFill/>
          </a:ln>
          <a:effectLst>
            <a:outerShdw blurRad="63500" sx="102000" sy="102000" algn="ctr" rotWithShape="0">
              <a:prstClr val="black">
                <a:alpha val="40000"/>
              </a:prstClr>
            </a:outerShdw>
          </a:effectLst>
          <a:scene3d>
            <a:camera prst="perspectiveFront" fov="7200000">
              <a:rot lat="17099985"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grpSp>
        <p:nvGrpSpPr>
          <p:cNvPr id="11" name="Group 31"/>
          <p:cNvGrpSpPr/>
          <p:nvPr/>
        </p:nvGrpSpPr>
        <p:grpSpPr>
          <a:xfrm>
            <a:off x="5814869" y="2390871"/>
            <a:ext cx="900060" cy="635590"/>
            <a:chOff x="3951043" y="3290207"/>
            <a:chExt cx="1105400" cy="792354"/>
          </a:xfrm>
        </p:grpSpPr>
        <p:sp>
          <p:nvSpPr>
            <p:cNvPr id="179" name="Oval 178"/>
            <p:cNvSpPr/>
            <p:nvPr/>
          </p:nvSpPr>
          <p:spPr>
            <a:xfrm>
              <a:off x="3951043" y="3851154"/>
              <a:ext cx="1105400" cy="231407"/>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pic>
          <p:nvPicPr>
            <p:cNvPr id="180" name="Picture 16" descr="\\CHICOSTORAGE\Client Projects\Cisco References\Kubrick Icons\Kubrick png icons\service_1065_256.png"/>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4115123" y="3290207"/>
              <a:ext cx="777240" cy="77724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2" name="Group 34"/>
          <p:cNvGrpSpPr/>
          <p:nvPr/>
        </p:nvGrpSpPr>
        <p:grpSpPr>
          <a:xfrm>
            <a:off x="3179262" y="2342367"/>
            <a:ext cx="902108" cy="1053448"/>
            <a:chOff x="2970680" y="2170063"/>
            <a:chExt cx="1314030" cy="1534478"/>
          </a:xfrm>
        </p:grpSpPr>
        <p:sp>
          <p:nvSpPr>
            <p:cNvPr id="182" name="Donut 181"/>
            <p:cNvSpPr/>
            <p:nvPr/>
          </p:nvSpPr>
          <p:spPr>
            <a:xfrm>
              <a:off x="2970680" y="2170063"/>
              <a:ext cx="1314030" cy="1534478"/>
            </a:xfrm>
            <a:prstGeom prst="donut">
              <a:avLst>
                <a:gd name="adj" fmla="val 12389"/>
              </a:avLst>
            </a:prstGeom>
            <a:solidFill>
              <a:schemeClr val="bg1">
                <a:alpha val="17000"/>
              </a:schemeClr>
            </a:solidFill>
            <a:ln>
              <a:noFill/>
            </a:ln>
            <a:effectLst>
              <a:outerShdw blurRad="63500" sx="102000" sy="102000" algn="ctr" rotWithShape="0">
                <a:prstClr val="black">
                  <a:alpha val="40000"/>
                </a:prstClr>
              </a:outerShdw>
            </a:effectLst>
            <a:scene3d>
              <a:camera prst="perspectiveFront" fov="7200000">
                <a:rot lat="17099985"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grpSp>
          <p:nvGrpSpPr>
            <p:cNvPr id="13" name="Group 36"/>
            <p:cNvGrpSpPr/>
            <p:nvPr/>
          </p:nvGrpSpPr>
          <p:grpSpPr>
            <a:xfrm>
              <a:off x="2992716" y="2246573"/>
              <a:ext cx="1269958" cy="979401"/>
              <a:chOff x="332508" y="3523744"/>
              <a:chExt cx="1277137" cy="999774"/>
            </a:xfrm>
          </p:grpSpPr>
          <p:sp>
            <p:nvSpPr>
              <p:cNvPr id="184" name="Oval 183"/>
              <p:cNvSpPr/>
              <p:nvPr/>
            </p:nvSpPr>
            <p:spPr>
              <a:xfrm>
                <a:off x="332508" y="3884168"/>
                <a:ext cx="1277137" cy="639350"/>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pic>
            <p:nvPicPr>
              <p:cNvPr id="185" name="Picture 2" descr="\\CHICOSTORAGE\Client Projects\Cisco References\Kubrick Icons\Device Icons\Device_generic_building_3154_default_256.png"/>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535521" y="3523744"/>
                <a:ext cx="871111" cy="871111"/>
              </a:xfrm>
              <a:prstGeom prst="rect">
                <a:avLst/>
              </a:prstGeom>
              <a:noFill/>
              <a:extLst>
                <a:ext uri="{909E8E84-426E-40dd-AFC4-6F175D3DCCD1}">
                  <a14:hiddenFill xmlns="" xmlns:a14="http://schemas.microsoft.com/office/drawing/2010/main">
                    <a:solidFill>
                      <a:srgbClr val="FFFFFF"/>
                    </a:solidFill>
                  </a14:hiddenFill>
                </a:ext>
              </a:extLst>
            </p:spPr>
          </p:pic>
        </p:grpSp>
      </p:grpSp>
      <p:sp>
        <p:nvSpPr>
          <p:cNvPr id="186" name="TextBox 185"/>
          <p:cNvSpPr txBox="1"/>
          <p:nvPr/>
        </p:nvSpPr>
        <p:spPr>
          <a:xfrm>
            <a:off x="2056970" y="3875544"/>
            <a:ext cx="684942" cy="261610"/>
          </a:xfrm>
          <a:prstGeom prst="rect">
            <a:avLst/>
          </a:prstGeom>
          <a:noFill/>
        </p:spPr>
        <p:txBody>
          <a:bodyPr wrap="square" rtlCol="0">
            <a:spAutoFit/>
          </a:bodyPr>
          <a:lstStyle>
            <a:defPPr>
              <a:defRPr lang="en-US"/>
            </a:defPPr>
            <a:lvl1pPr>
              <a:defRPr sz="1400">
                <a:solidFill>
                  <a:schemeClr val="bg1"/>
                </a:solidFill>
                <a:effectLst>
                  <a:outerShdw blurRad="63500" sx="102000" sy="102000" algn="ctr" rotWithShape="0">
                    <a:prstClr val="black">
                      <a:alpha val="40000"/>
                    </a:prstClr>
                  </a:outerShdw>
                </a:effectLst>
              </a:defRPr>
            </a:lvl1pPr>
          </a:lstStyle>
          <a:p>
            <a:pPr algn="r" defTabSz="914400">
              <a:buNone/>
            </a:pPr>
            <a:r>
              <a:rPr lang="pt-BR" sz="1100" smtClean="0">
                <a:solidFill>
                  <a:srgbClr val="FFFFFF"/>
                </a:solidFill>
                <a:latin typeface="Arial"/>
              </a:rPr>
              <a:t>Filial</a:t>
            </a:r>
            <a:endParaRPr lang="pt-BR" sz="1100">
              <a:solidFill>
                <a:srgbClr val="FFFFFF"/>
              </a:solidFill>
              <a:latin typeface="Arial"/>
            </a:endParaRPr>
          </a:p>
        </p:txBody>
      </p:sp>
      <p:sp>
        <p:nvSpPr>
          <p:cNvPr id="187" name="TextBox 186"/>
          <p:cNvSpPr txBox="1"/>
          <p:nvPr/>
        </p:nvSpPr>
        <p:spPr>
          <a:xfrm>
            <a:off x="2414356" y="2489393"/>
            <a:ext cx="918623" cy="261610"/>
          </a:xfrm>
          <a:prstGeom prst="rect">
            <a:avLst/>
          </a:prstGeom>
          <a:noFill/>
        </p:spPr>
        <p:txBody>
          <a:bodyPr wrap="square" rtlCol="0">
            <a:spAutoFit/>
          </a:bodyPr>
          <a:lstStyle>
            <a:defPPr>
              <a:defRPr lang="en-US"/>
            </a:defPPr>
            <a:lvl1pPr>
              <a:defRPr sz="1400">
                <a:solidFill>
                  <a:schemeClr val="bg1"/>
                </a:solidFill>
                <a:effectLst>
                  <a:outerShdw blurRad="63500" sx="102000" sy="102000" algn="ctr" rotWithShape="0">
                    <a:prstClr val="black">
                      <a:alpha val="40000"/>
                    </a:prstClr>
                  </a:outerShdw>
                </a:effectLst>
              </a:defRPr>
            </a:lvl1pPr>
          </a:lstStyle>
          <a:p>
            <a:pPr algn="r" defTabSz="914400">
              <a:buNone/>
            </a:pPr>
            <a:r>
              <a:rPr lang="pt-BR" sz="1100" smtClean="0">
                <a:solidFill>
                  <a:srgbClr val="FFFFFF"/>
                </a:solidFill>
                <a:latin typeface="Arial"/>
              </a:rPr>
              <a:t>Campus</a:t>
            </a:r>
            <a:endParaRPr lang="pt-BR" sz="1100">
              <a:solidFill>
                <a:srgbClr val="FFFFFF"/>
              </a:solidFill>
              <a:latin typeface="Arial"/>
            </a:endParaRPr>
          </a:p>
        </p:txBody>
      </p:sp>
      <p:sp>
        <p:nvSpPr>
          <p:cNvPr id="188" name="TextBox 187"/>
          <p:cNvSpPr txBox="1"/>
          <p:nvPr/>
        </p:nvSpPr>
        <p:spPr>
          <a:xfrm>
            <a:off x="7467600" y="3698122"/>
            <a:ext cx="674914" cy="430887"/>
          </a:xfrm>
          <a:prstGeom prst="rect">
            <a:avLst/>
          </a:prstGeom>
          <a:noFill/>
        </p:spPr>
        <p:txBody>
          <a:bodyPr wrap="square" rtlCol="0">
            <a:spAutoFit/>
          </a:bodyPr>
          <a:lstStyle>
            <a:defPPr>
              <a:defRPr lang="en-US"/>
            </a:defPPr>
            <a:lvl1pPr>
              <a:defRPr sz="1400">
                <a:solidFill>
                  <a:schemeClr val="bg1"/>
                </a:solidFill>
                <a:effectLst>
                  <a:outerShdw blurRad="63500" sx="102000" sy="102000" algn="ctr" rotWithShape="0">
                    <a:prstClr val="black">
                      <a:alpha val="40000"/>
                    </a:prstClr>
                  </a:outerShdw>
                </a:effectLst>
              </a:defRPr>
            </a:lvl1pPr>
          </a:lstStyle>
          <a:p>
            <a:pPr algn="l" defTabSz="914400">
              <a:buNone/>
            </a:pPr>
            <a:r>
              <a:rPr lang="pt-BR" sz="1100" smtClean="0">
                <a:solidFill>
                  <a:srgbClr val="FFFFFF"/>
                </a:solidFill>
                <a:latin typeface="Arial"/>
              </a:rPr>
              <a:t>Data</a:t>
            </a:r>
            <a:r>
              <a:rPr lang="pt-BR" sz="1100" b="0" i="0" smtClean="0">
                <a:solidFill>
                  <a:schemeClr val="tx1"/>
                </a:solidFill>
                <a:latin typeface="Arial"/>
                <a:ea typeface="+mn-ea"/>
                <a:cs typeface="+mn-cs"/>
              </a:rPr>
              <a:t> </a:t>
            </a:r>
            <a:r>
              <a:rPr lang="pt-BR" sz="1100" smtClean="0">
                <a:solidFill>
                  <a:srgbClr val="FFFFFF"/>
                </a:solidFill>
                <a:latin typeface="Arial"/>
              </a:rPr>
              <a:t>center</a:t>
            </a:r>
            <a:endParaRPr lang="pt-BR" sz="1100">
              <a:solidFill>
                <a:srgbClr val="FFFFFF"/>
              </a:solidFill>
              <a:latin typeface="Arial"/>
            </a:endParaRPr>
          </a:p>
        </p:txBody>
      </p:sp>
      <p:sp>
        <p:nvSpPr>
          <p:cNvPr id="189" name="TextBox 188"/>
          <p:cNvSpPr txBox="1"/>
          <p:nvPr/>
        </p:nvSpPr>
        <p:spPr>
          <a:xfrm>
            <a:off x="4974771" y="2330406"/>
            <a:ext cx="917363" cy="430887"/>
          </a:xfrm>
          <a:prstGeom prst="rect">
            <a:avLst/>
          </a:prstGeom>
          <a:noFill/>
        </p:spPr>
        <p:txBody>
          <a:bodyPr wrap="square" rtlCol="0">
            <a:spAutoFit/>
          </a:bodyPr>
          <a:lstStyle/>
          <a:p>
            <a:pPr algn="r" defTabSz="914400">
              <a:buNone/>
            </a:pPr>
            <a:r>
              <a:rPr lang="pt-BR" sz="1100" b="0" i="0" smtClean="0">
                <a:solidFill>
                  <a:srgbClr val="FFFFFF"/>
                </a:solidFill>
                <a:effectLst>
                  <a:outerShdw blurRad="63500" sx="102000" sy="102000" algn="ctr" rotWithShape="0">
                    <a:prstClr val="black">
                      <a:alpha val="40000"/>
                    </a:prstClr>
                  </a:outerShdw>
                </a:effectLst>
                <a:latin typeface="Arial"/>
                <a:ea typeface="+mn-ea"/>
                <a:cs typeface="+mn-cs"/>
              </a:rPr>
              <a:t>Provedor de serviços</a:t>
            </a:r>
            <a:endParaRPr lang="pt-BR" sz="1100">
              <a:solidFill>
                <a:schemeClr val="bg1"/>
              </a:solidFill>
              <a:effectLst>
                <a:outerShdw blurRad="63500" sx="102000" sy="102000" algn="ctr" rotWithShape="0">
                  <a:prstClr val="black">
                    <a:alpha val="40000"/>
                  </a:prstClr>
                </a:outerShdw>
              </a:effectLst>
            </a:endParaRPr>
          </a:p>
        </p:txBody>
      </p:sp>
      <p:sp>
        <p:nvSpPr>
          <p:cNvPr id="207" name="Freeform 206"/>
          <p:cNvSpPr/>
          <p:nvPr/>
        </p:nvSpPr>
        <p:spPr>
          <a:xfrm rot="284182">
            <a:off x="3213503" y="3363221"/>
            <a:ext cx="1043334" cy="504096"/>
          </a:xfrm>
          <a:custGeom>
            <a:avLst/>
            <a:gdLst>
              <a:gd name="connsiteX0" fmla="*/ 0 w 1339850"/>
              <a:gd name="connsiteY0" fmla="*/ 241300 h 488950"/>
              <a:gd name="connsiteX1" fmla="*/ 958850 w 1339850"/>
              <a:gd name="connsiteY1" fmla="*/ 0 h 488950"/>
              <a:gd name="connsiteX2" fmla="*/ 1339850 w 1339850"/>
              <a:gd name="connsiteY2" fmla="*/ 190500 h 488950"/>
              <a:gd name="connsiteX3" fmla="*/ 273050 w 1339850"/>
              <a:gd name="connsiteY3" fmla="*/ 488950 h 488950"/>
              <a:gd name="connsiteX4" fmla="*/ 0 w 1339850"/>
              <a:gd name="connsiteY4" fmla="*/ 241300 h 488950"/>
              <a:gd name="connsiteX0" fmla="*/ 0 w 1301750"/>
              <a:gd name="connsiteY0" fmla="*/ 241300 h 488950"/>
              <a:gd name="connsiteX1" fmla="*/ 958850 w 1301750"/>
              <a:gd name="connsiteY1" fmla="*/ 0 h 488950"/>
              <a:gd name="connsiteX2" fmla="*/ 1301750 w 1301750"/>
              <a:gd name="connsiteY2" fmla="*/ 165100 h 488950"/>
              <a:gd name="connsiteX3" fmla="*/ 273050 w 1301750"/>
              <a:gd name="connsiteY3" fmla="*/ 488950 h 488950"/>
              <a:gd name="connsiteX4" fmla="*/ 0 w 1301750"/>
              <a:gd name="connsiteY4" fmla="*/ 241300 h 48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750" h="488950">
                <a:moveTo>
                  <a:pt x="0" y="241300"/>
                </a:moveTo>
                <a:lnTo>
                  <a:pt x="958850" y="0"/>
                </a:lnTo>
                <a:lnTo>
                  <a:pt x="1301750" y="165100"/>
                </a:lnTo>
                <a:lnTo>
                  <a:pt x="273050" y="488950"/>
                </a:lnTo>
                <a:lnTo>
                  <a:pt x="0" y="241300"/>
                </a:lnTo>
                <a:close/>
              </a:path>
            </a:pathLst>
          </a:custGeom>
          <a:gradFill>
            <a:gsLst>
              <a:gs pos="20000">
                <a:srgbClr val="FFF200">
                  <a:alpha val="0"/>
                </a:srgbClr>
              </a:gs>
              <a:gs pos="70000">
                <a:schemeClr val="bg1">
                  <a:alpha val="28000"/>
                </a:schemeClr>
              </a:gs>
              <a:gs pos="37000">
                <a:schemeClr val="bg1">
                  <a:alpha val="28000"/>
                </a:schemeClr>
              </a:gs>
              <a:gs pos="81000">
                <a:srgbClr val="4D0808">
                  <a:alpha val="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208" name="Freeform 207"/>
          <p:cNvSpPr/>
          <p:nvPr/>
        </p:nvSpPr>
        <p:spPr>
          <a:xfrm>
            <a:off x="3480832" y="3006043"/>
            <a:ext cx="1125062" cy="312516"/>
          </a:xfrm>
          <a:custGeom>
            <a:avLst/>
            <a:gdLst>
              <a:gd name="connsiteX0" fmla="*/ 0 w 1452563"/>
              <a:gd name="connsiteY0" fmla="*/ 114300 h 447675"/>
              <a:gd name="connsiteX1" fmla="*/ 657225 w 1452563"/>
              <a:gd name="connsiteY1" fmla="*/ 0 h 447675"/>
              <a:gd name="connsiteX2" fmla="*/ 1452563 w 1452563"/>
              <a:gd name="connsiteY2" fmla="*/ 309562 h 447675"/>
              <a:gd name="connsiteX3" fmla="*/ 466725 w 1452563"/>
              <a:gd name="connsiteY3" fmla="*/ 447675 h 447675"/>
              <a:gd name="connsiteX4" fmla="*/ 0 w 1452563"/>
              <a:gd name="connsiteY4" fmla="*/ 114300 h 447675"/>
              <a:gd name="connsiteX0" fmla="*/ 0 w 1452563"/>
              <a:gd name="connsiteY0" fmla="*/ 95250 h 428625"/>
              <a:gd name="connsiteX1" fmla="*/ 619125 w 1452563"/>
              <a:gd name="connsiteY1" fmla="*/ 0 h 428625"/>
              <a:gd name="connsiteX2" fmla="*/ 1452563 w 1452563"/>
              <a:gd name="connsiteY2" fmla="*/ 290512 h 428625"/>
              <a:gd name="connsiteX3" fmla="*/ 466725 w 1452563"/>
              <a:gd name="connsiteY3" fmla="*/ 428625 h 428625"/>
              <a:gd name="connsiteX4" fmla="*/ 0 w 1452563"/>
              <a:gd name="connsiteY4" fmla="*/ 95250 h 428625"/>
              <a:gd name="connsiteX0" fmla="*/ 0 w 1543050"/>
              <a:gd name="connsiteY0" fmla="*/ 76200 h 428625"/>
              <a:gd name="connsiteX1" fmla="*/ 709612 w 1543050"/>
              <a:gd name="connsiteY1" fmla="*/ 0 h 428625"/>
              <a:gd name="connsiteX2" fmla="*/ 1543050 w 1543050"/>
              <a:gd name="connsiteY2" fmla="*/ 290512 h 428625"/>
              <a:gd name="connsiteX3" fmla="*/ 557212 w 1543050"/>
              <a:gd name="connsiteY3" fmla="*/ 428625 h 428625"/>
              <a:gd name="connsiteX4" fmla="*/ 0 w 1543050"/>
              <a:gd name="connsiteY4" fmla="*/ 76200 h 428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428625">
                <a:moveTo>
                  <a:pt x="0" y="76200"/>
                </a:moveTo>
                <a:lnTo>
                  <a:pt x="709612" y="0"/>
                </a:lnTo>
                <a:lnTo>
                  <a:pt x="1543050" y="290512"/>
                </a:lnTo>
                <a:lnTo>
                  <a:pt x="557212" y="428625"/>
                </a:lnTo>
                <a:lnTo>
                  <a:pt x="0" y="76200"/>
                </a:lnTo>
                <a:close/>
              </a:path>
            </a:pathLst>
          </a:custGeom>
          <a:gradFill>
            <a:gsLst>
              <a:gs pos="21000">
                <a:srgbClr val="FFF200">
                  <a:alpha val="0"/>
                </a:srgbClr>
              </a:gs>
              <a:gs pos="65000">
                <a:schemeClr val="bg1">
                  <a:alpha val="28000"/>
                </a:schemeClr>
              </a:gs>
              <a:gs pos="43000">
                <a:schemeClr val="bg1">
                  <a:alpha val="28000"/>
                </a:schemeClr>
              </a:gs>
              <a:gs pos="78000">
                <a:srgbClr val="4D0808">
                  <a:alpha val="0"/>
                </a:srgbClr>
              </a:gs>
            </a:gsLst>
            <a:lin ang="15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6" name="Oval 225"/>
          <p:cNvSpPr/>
          <p:nvPr/>
        </p:nvSpPr>
        <p:spPr>
          <a:xfrm>
            <a:off x="3937612" y="2761292"/>
            <a:ext cx="1185752" cy="1181916"/>
          </a:xfrm>
          <a:prstGeom prst="ellipse">
            <a:avLst/>
          </a:prstGeom>
          <a:solidFill>
            <a:schemeClr val="bg1">
              <a:alpha val="42000"/>
            </a:schemeClr>
          </a:solidFill>
          <a:ln>
            <a:noFill/>
          </a:ln>
          <a:effectLst>
            <a:outerShdw blurRad="63500" sx="102000" sy="102000" algn="ctr" rotWithShape="0">
              <a:prstClr val="black">
                <a:alpha val="40000"/>
              </a:prstClr>
            </a:outerShdw>
          </a:effectLst>
          <a:scene3d>
            <a:camera prst="perspectiveFront" fov="7200000">
              <a:rot lat="17099985"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tIns="274320" rtlCol="0" anchor="ctr"/>
          <a:lstStyle/>
          <a:p>
            <a:pPr algn="ctr" defTabSz="914400">
              <a:buNone/>
            </a:pPr>
            <a:r>
              <a:rPr lang="fr-BE" sz="2800" b="0" i="0">
                <a:solidFill>
                  <a:srgbClr val="ABDFF0">
                    <a:lumMod val="10000"/>
                  </a:srgbClr>
                </a:solidFill>
                <a:effectLst>
                  <a:outerShdw blurRad="228600" sx="102000" sy="102000" algn="ctr" rotWithShape="0">
                    <a:schemeClr val="bg1"/>
                  </a:outerShdw>
                </a:effectLst>
                <a:latin typeface="Arial"/>
                <a:ea typeface="+mn-ea"/>
                <a:cs typeface="+mn-cs"/>
              </a:rPr>
              <a:t>WAN</a:t>
            </a:r>
            <a:endParaRPr lang="en-US" sz="2800" dirty="0">
              <a:solidFill>
                <a:schemeClr val="accent3">
                  <a:lumMod val="10000"/>
                </a:schemeClr>
              </a:solidFill>
              <a:effectLst>
                <a:outerShdw blurRad="228600" sx="102000" sy="102000" algn="ctr" rotWithShape="0">
                  <a:schemeClr val="bg1"/>
                </a:outerShdw>
              </a:effectLst>
            </a:endParaRPr>
          </a:p>
        </p:txBody>
      </p:sp>
      <p:sp>
        <p:nvSpPr>
          <p:cNvPr id="227" name="Donut 226"/>
          <p:cNvSpPr/>
          <p:nvPr/>
        </p:nvSpPr>
        <p:spPr>
          <a:xfrm>
            <a:off x="5245041" y="3403982"/>
            <a:ext cx="1736768" cy="1294410"/>
          </a:xfrm>
          <a:prstGeom prst="donut">
            <a:avLst>
              <a:gd name="adj" fmla="val 16366"/>
            </a:avLst>
          </a:prstGeom>
          <a:solidFill>
            <a:schemeClr val="bg1">
              <a:alpha val="17000"/>
            </a:schemeClr>
          </a:solidFill>
          <a:ln>
            <a:noFill/>
          </a:ln>
          <a:effectLst>
            <a:outerShdw blurRad="63500" sx="102000" sy="102000" algn="ctr" rotWithShape="0">
              <a:prstClr val="black">
                <a:alpha val="40000"/>
              </a:prstClr>
            </a:outerShdw>
          </a:effectLst>
          <a:scene3d>
            <a:camera prst="perspectiveFront" fov="7200000">
              <a:rot lat="17399985"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grpSp>
        <p:nvGrpSpPr>
          <p:cNvPr id="14" name="Group 45"/>
          <p:cNvGrpSpPr/>
          <p:nvPr/>
        </p:nvGrpSpPr>
        <p:grpSpPr>
          <a:xfrm>
            <a:off x="5479637" y="3593969"/>
            <a:ext cx="1215618" cy="591102"/>
            <a:chOff x="6030505" y="3480447"/>
            <a:chExt cx="1774324" cy="862776"/>
          </a:xfrm>
        </p:grpSpPr>
        <p:sp>
          <p:nvSpPr>
            <p:cNvPr id="229" name="Oval 228"/>
            <p:cNvSpPr/>
            <p:nvPr/>
          </p:nvSpPr>
          <p:spPr>
            <a:xfrm>
              <a:off x="6030505" y="4001905"/>
              <a:ext cx="823376" cy="341318"/>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230" name="Oval 229"/>
            <p:cNvSpPr/>
            <p:nvPr/>
          </p:nvSpPr>
          <p:spPr>
            <a:xfrm>
              <a:off x="6505979" y="4001905"/>
              <a:ext cx="823376" cy="341318"/>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231" name="Oval 48"/>
            <p:cNvSpPr/>
            <p:nvPr/>
          </p:nvSpPr>
          <p:spPr>
            <a:xfrm>
              <a:off x="6981453" y="4001905"/>
              <a:ext cx="823376" cy="341318"/>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pic>
          <p:nvPicPr>
            <p:cNvPr id="232" name="Picture 231"/>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6204456" y="3480447"/>
              <a:ext cx="475474" cy="777240"/>
            </a:xfrm>
            <a:prstGeom prst="rect">
              <a:avLst/>
            </a:prstGeom>
          </p:spPr>
        </p:pic>
        <p:pic>
          <p:nvPicPr>
            <p:cNvPr id="233" name="Picture 232"/>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6679930" y="3480447"/>
              <a:ext cx="475474" cy="777240"/>
            </a:xfrm>
            <a:prstGeom prst="rect">
              <a:avLst/>
            </a:prstGeom>
          </p:spPr>
        </p:pic>
        <p:pic>
          <p:nvPicPr>
            <p:cNvPr id="234" name="Picture 233"/>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7155404" y="3480447"/>
              <a:ext cx="475474" cy="777240"/>
            </a:xfrm>
            <a:prstGeom prst="rect">
              <a:avLst/>
            </a:prstGeom>
          </p:spPr>
        </p:pic>
      </p:grpSp>
      <p:cxnSp>
        <p:nvCxnSpPr>
          <p:cNvPr id="93" name="Straight Connector 92"/>
          <p:cNvCxnSpPr/>
          <p:nvPr/>
        </p:nvCxnSpPr>
        <p:spPr>
          <a:xfrm flipV="1">
            <a:off x="3310760" y="3468418"/>
            <a:ext cx="772510" cy="252247"/>
          </a:xfrm>
          <a:prstGeom prst="line">
            <a:avLst/>
          </a:prstGeom>
          <a:ln w="38100">
            <a:gradFill flip="none" rotWithShape="1">
              <a:gsLst>
                <a:gs pos="100000">
                  <a:srgbClr val="F1BD77">
                    <a:alpha val="0"/>
                  </a:srgbClr>
                </a:gs>
                <a:gs pos="0">
                  <a:schemeClr val="accent1">
                    <a:tint val="66000"/>
                    <a:satMod val="160000"/>
                    <a:alpha val="0"/>
                  </a:schemeClr>
                </a:gs>
                <a:gs pos="83000">
                  <a:schemeClr val="accent6">
                    <a:lumMod val="40000"/>
                    <a:lumOff val="60000"/>
                  </a:schemeClr>
                </a:gs>
                <a:gs pos="27000">
                  <a:schemeClr val="accent6">
                    <a:lumMod val="40000"/>
                    <a:lumOff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871545" y="3515710"/>
            <a:ext cx="699587" cy="262179"/>
          </a:xfrm>
          <a:prstGeom prst="line">
            <a:avLst/>
          </a:prstGeom>
          <a:ln w="38100">
            <a:gradFill flip="none" rotWithShape="1">
              <a:gsLst>
                <a:gs pos="100000">
                  <a:srgbClr val="F1BD77">
                    <a:alpha val="0"/>
                  </a:srgbClr>
                </a:gs>
                <a:gs pos="0">
                  <a:schemeClr val="accent1">
                    <a:tint val="66000"/>
                    <a:satMod val="160000"/>
                    <a:alpha val="0"/>
                  </a:schemeClr>
                </a:gs>
                <a:gs pos="83000">
                  <a:schemeClr val="accent6">
                    <a:lumMod val="40000"/>
                    <a:lumOff val="60000"/>
                  </a:schemeClr>
                </a:gs>
                <a:gs pos="27000">
                  <a:schemeClr val="accent6">
                    <a:lumMod val="40000"/>
                    <a:lumOff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24" name="Straight Connector 17"/>
          <p:cNvCxnSpPr/>
          <p:nvPr/>
        </p:nvCxnSpPr>
        <p:spPr>
          <a:xfrm flipV="1">
            <a:off x="6826469" y="3465393"/>
            <a:ext cx="764817" cy="570581"/>
          </a:xfrm>
          <a:prstGeom prst="line">
            <a:avLst/>
          </a:prstGeom>
          <a:ln w="38100">
            <a:gradFill flip="none" rotWithShape="1">
              <a:gsLst>
                <a:gs pos="100000">
                  <a:schemeClr val="accent1">
                    <a:tint val="66000"/>
                    <a:satMod val="160000"/>
                    <a:alpha val="0"/>
                  </a:schemeClr>
                </a:gs>
                <a:gs pos="74000">
                  <a:schemeClr val="accent6">
                    <a:lumMod val="40000"/>
                    <a:lumOff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90" name="Picture 3"/>
          <p:cNvPicPr>
            <a:picLocks noChangeAspect="1" noChangeArrowheads="1"/>
          </p:cNvPicPr>
          <p:nvPr/>
        </p:nvPicPr>
        <p:blipFill>
          <a:blip r:embed="rId18" cstate="print"/>
          <a:srcRect/>
          <a:stretch>
            <a:fillRect/>
          </a:stretch>
        </p:blipFill>
        <p:spPr bwMode="auto">
          <a:xfrm>
            <a:off x="8201172" y="4400805"/>
            <a:ext cx="725851" cy="259939"/>
          </a:xfrm>
          <a:prstGeom prst="rect">
            <a:avLst/>
          </a:prstGeom>
          <a:noFill/>
          <a:ln w="9525">
            <a:noFill/>
            <a:miter lim="800000"/>
            <a:headEnd/>
            <a:tailEnd/>
          </a:ln>
          <a:effectLst/>
        </p:spPr>
      </p:pic>
      <p:grpSp>
        <p:nvGrpSpPr>
          <p:cNvPr id="15" name="Group 81"/>
          <p:cNvGrpSpPr/>
          <p:nvPr/>
        </p:nvGrpSpPr>
        <p:grpSpPr>
          <a:xfrm>
            <a:off x="3198188" y="4706211"/>
            <a:ext cx="442976" cy="410496"/>
            <a:chOff x="4353250" y="4662839"/>
            <a:chExt cx="442976" cy="410496"/>
          </a:xfrm>
        </p:grpSpPr>
        <p:sp>
          <p:nvSpPr>
            <p:cNvPr id="192" name="Oval 191"/>
            <p:cNvSpPr/>
            <p:nvPr/>
          </p:nvSpPr>
          <p:spPr>
            <a:xfrm>
              <a:off x="4501560" y="4932453"/>
              <a:ext cx="140882" cy="140882"/>
            </a:xfrm>
            <a:prstGeom prst="ellipse">
              <a:avLst/>
            </a:pr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83"/>
            <p:cNvGrpSpPr/>
            <p:nvPr/>
          </p:nvGrpSpPr>
          <p:grpSpPr>
            <a:xfrm>
              <a:off x="4353250" y="4662839"/>
              <a:ext cx="442976" cy="281897"/>
              <a:chOff x="4353250" y="4662839"/>
              <a:chExt cx="442976" cy="281897"/>
            </a:xfrm>
          </p:grpSpPr>
          <p:sp>
            <p:nvSpPr>
              <p:cNvPr id="194" name="Freeform 565"/>
              <p:cNvSpPr>
                <a:spLocks/>
              </p:cNvSpPr>
              <p:nvPr/>
            </p:nvSpPr>
            <p:spPr bwMode="auto">
              <a:xfrm rot="16200000">
                <a:off x="4524929" y="4770935"/>
                <a:ext cx="101738" cy="245863"/>
              </a:xfrm>
              <a:custGeom>
                <a:avLst/>
                <a:gdLst>
                  <a:gd name="T0" fmla="*/ 0 w 98"/>
                  <a:gd name="T1" fmla="*/ 0 h 243"/>
                  <a:gd name="T2" fmla="*/ 0 w 98"/>
                  <a:gd name="T3" fmla="*/ 0 h 243"/>
                  <a:gd name="T4" fmla="*/ 0 w 98"/>
                  <a:gd name="T5" fmla="*/ 0 h 243"/>
                  <a:gd name="T6" fmla="*/ 0 w 98"/>
                  <a:gd name="T7" fmla="*/ 0 h 243"/>
                  <a:gd name="T8" fmla="*/ 0 w 98"/>
                  <a:gd name="T9" fmla="*/ 0 h 243"/>
                  <a:gd name="T10" fmla="*/ 0 60000 65536"/>
                  <a:gd name="T11" fmla="*/ 0 60000 65536"/>
                  <a:gd name="T12" fmla="*/ 0 60000 65536"/>
                  <a:gd name="T13" fmla="*/ 0 60000 65536"/>
                  <a:gd name="T14" fmla="*/ 0 60000 65536"/>
                  <a:gd name="T15" fmla="*/ 0 w 98"/>
                  <a:gd name="T16" fmla="*/ 0 h 243"/>
                  <a:gd name="T17" fmla="*/ 98 w 98"/>
                  <a:gd name="T18" fmla="*/ 243 h 243"/>
                </a:gdLst>
                <a:ahLst/>
                <a:cxnLst>
                  <a:cxn ang="T10">
                    <a:pos x="T0" y="T1"/>
                  </a:cxn>
                  <a:cxn ang="T11">
                    <a:pos x="T2" y="T3"/>
                  </a:cxn>
                  <a:cxn ang="T12">
                    <a:pos x="T4" y="T5"/>
                  </a:cxn>
                  <a:cxn ang="T13">
                    <a:pos x="T6" y="T7"/>
                  </a:cxn>
                  <a:cxn ang="T14">
                    <a:pos x="T8" y="T9"/>
                  </a:cxn>
                </a:cxnLst>
                <a:rect l="T15" t="T16" r="T17" b="T18"/>
                <a:pathLst>
                  <a:path w="98" h="243">
                    <a:moveTo>
                      <a:pt x="82" y="121"/>
                    </a:moveTo>
                    <a:cubicBezTo>
                      <a:pt x="82" y="177"/>
                      <a:pt x="48" y="224"/>
                      <a:pt x="0" y="243"/>
                    </a:cubicBezTo>
                    <a:cubicBezTo>
                      <a:pt x="56" y="231"/>
                      <a:pt x="98" y="181"/>
                      <a:pt x="98" y="121"/>
                    </a:cubicBezTo>
                    <a:cubicBezTo>
                      <a:pt x="98" y="62"/>
                      <a:pt x="56" y="12"/>
                      <a:pt x="0" y="0"/>
                    </a:cubicBezTo>
                    <a:cubicBezTo>
                      <a:pt x="48" y="19"/>
                      <a:pt x="82" y="66"/>
                      <a:pt x="82" y="12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5" name="Freeform 566"/>
              <p:cNvSpPr>
                <a:spLocks/>
              </p:cNvSpPr>
              <p:nvPr/>
            </p:nvSpPr>
            <p:spPr bwMode="auto">
              <a:xfrm rot="16200000">
                <a:off x="4504794" y="4661781"/>
                <a:ext cx="142007" cy="347598"/>
              </a:xfrm>
              <a:custGeom>
                <a:avLst/>
                <a:gdLst>
                  <a:gd name="T0" fmla="*/ 0 w 140"/>
                  <a:gd name="T1" fmla="*/ 0 h 343"/>
                  <a:gd name="T2" fmla="*/ 0 w 140"/>
                  <a:gd name="T3" fmla="*/ 1 h 343"/>
                  <a:gd name="T4" fmla="*/ 0 w 140"/>
                  <a:gd name="T5" fmla="*/ 0 h 343"/>
                  <a:gd name="T6" fmla="*/ 0 w 140"/>
                  <a:gd name="T7" fmla="*/ 0 h 343"/>
                  <a:gd name="T8" fmla="*/ 0 w 140"/>
                  <a:gd name="T9" fmla="*/ 0 h 343"/>
                  <a:gd name="T10" fmla="*/ 0 60000 65536"/>
                  <a:gd name="T11" fmla="*/ 0 60000 65536"/>
                  <a:gd name="T12" fmla="*/ 0 60000 65536"/>
                  <a:gd name="T13" fmla="*/ 0 60000 65536"/>
                  <a:gd name="T14" fmla="*/ 0 60000 65536"/>
                  <a:gd name="T15" fmla="*/ 0 w 140"/>
                  <a:gd name="T16" fmla="*/ 0 h 343"/>
                  <a:gd name="T17" fmla="*/ 140 w 140"/>
                  <a:gd name="T18" fmla="*/ 343 h 343"/>
                </a:gdLst>
                <a:ahLst/>
                <a:cxnLst>
                  <a:cxn ang="T10">
                    <a:pos x="T0" y="T1"/>
                  </a:cxn>
                  <a:cxn ang="T11">
                    <a:pos x="T2" y="T3"/>
                  </a:cxn>
                  <a:cxn ang="T12">
                    <a:pos x="T4" y="T5"/>
                  </a:cxn>
                  <a:cxn ang="T13">
                    <a:pos x="T6" y="T7"/>
                  </a:cxn>
                  <a:cxn ang="T14">
                    <a:pos x="T8" y="T9"/>
                  </a:cxn>
                </a:cxnLst>
                <a:rect l="T15" t="T16" r="T17" b="T18"/>
                <a:pathLst>
                  <a:path w="140" h="343">
                    <a:moveTo>
                      <a:pt x="117" y="171"/>
                    </a:moveTo>
                    <a:cubicBezTo>
                      <a:pt x="117" y="249"/>
                      <a:pt x="69" y="316"/>
                      <a:pt x="0" y="343"/>
                    </a:cubicBezTo>
                    <a:cubicBezTo>
                      <a:pt x="80" y="326"/>
                      <a:pt x="140" y="256"/>
                      <a:pt x="140" y="171"/>
                    </a:cubicBezTo>
                    <a:cubicBezTo>
                      <a:pt x="140" y="87"/>
                      <a:pt x="80" y="17"/>
                      <a:pt x="0" y="0"/>
                    </a:cubicBezTo>
                    <a:cubicBezTo>
                      <a:pt x="69" y="27"/>
                      <a:pt x="117" y="93"/>
                      <a:pt x="117" y="17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6" name="Freeform 567"/>
              <p:cNvSpPr>
                <a:spLocks/>
              </p:cNvSpPr>
              <p:nvPr/>
            </p:nvSpPr>
            <p:spPr bwMode="auto">
              <a:xfrm rot="16200000">
                <a:off x="4484659" y="4531430"/>
                <a:ext cx="180158" cy="442976"/>
              </a:xfrm>
              <a:custGeom>
                <a:avLst/>
                <a:gdLst>
                  <a:gd name="T0" fmla="*/ 0 w 176"/>
                  <a:gd name="T1" fmla="*/ 0 h 435"/>
                  <a:gd name="T2" fmla="*/ 0 w 176"/>
                  <a:gd name="T3" fmla="*/ 1 h 435"/>
                  <a:gd name="T4" fmla="*/ 0 w 176"/>
                  <a:gd name="T5" fmla="*/ 0 h 435"/>
                  <a:gd name="T6" fmla="*/ 0 w 176"/>
                  <a:gd name="T7" fmla="*/ 0 h 435"/>
                  <a:gd name="T8" fmla="*/ 0 w 176"/>
                  <a:gd name="T9" fmla="*/ 0 h 435"/>
                  <a:gd name="T10" fmla="*/ 0 60000 65536"/>
                  <a:gd name="T11" fmla="*/ 0 60000 65536"/>
                  <a:gd name="T12" fmla="*/ 0 60000 65536"/>
                  <a:gd name="T13" fmla="*/ 0 60000 65536"/>
                  <a:gd name="T14" fmla="*/ 0 60000 65536"/>
                  <a:gd name="T15" fmla="*/ 0 w 176"/>
                  <a:gd name="T16" fmla="*/ 0 h 435"/>
                  <a:gd name="T17" fmla="*/ 176 w 176"/>
                  <a:gd name="T18" fmla="*/ 435 h 435"/>
                </a:gdLst>
                <a:ahLst/>
                <a:cxnLst>
                  <a:cxn ang="T10">
                    <a:pos x="T0" y="T1"/>
                  </a:cxn>
                  <a:cxn ang="T11">
                    <a:pos x="T2" y="T3"/>
                  </a:cxn>
                  <a:cxn ang="T12">
                    <a:pos x="T4" y="T5"/>
                  </a:cxn>
                  <a:cxn ang="T13">
                    <a:pos x="T6" y="T7"/>
                  </a:cxn>
                  <a:cxn ang="T14">
                    <a:pos x="T8" y="T9"/>
                  </a:cxn>
                </a:cxnLst>
                <a:rect l="T15" t="T16" r="T17" b="T18"/>
                <a:pathLst>
                  <a:path w="176" h="435">
                    <a:moveTo>
                      <a:pt x="148" y="217"/>
                    </a:moveTo>
                    <a:cubicBezTo>
                      <a:pt x="148" y="316"/>
                      <a:pt x="86" y="401"/>
                      <a:pt x="0" y="435"/>
                    </a:cubicBezTo>
                    <a:cubicBezTo>
                      <a:pt x="101" y="414"/>
                      <a:pt x="176" y="324"/>
                      <a:pt x="176" y="217"/>
                    </a:cubicBezTo>
                    <a:cubicBezTo>
                      <a:pt x="176" y="110"/>
                      <a:pt x="101" y="21"/>
                      <a:pt x="0" y="0"/>
                    </a:cubicBezTo>
                    <a:cubicBezTo>
                      <a:pt x="86" y="34"/>
                      <a:pt x="148" y="118"/>
                      <a:pt x="148" y="217"/>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17" name="Group 87"/>
          <p:cNvGrpSpPr/>
          <p:nvPr/>
        </p:nvGrpSpPr>
        <p:grpSpPr>
          <a:xfrm>
            <a:off x="932943" y="4706211"/>
            <a:ext cx="442976" cy="410496"/>
            <a:chOff x="4353250" y="4662839"/>
            <a:chExt cx="442976" cy="410496"/>
          </a:xfrm>
        </p:grpSpPr>
        <p:sp>
          <p:nvSpPr>
            <p:cNvPr id="203" name="Oval 202"/>
            <p:cNvSpPr/>
            <p:nvPr/>
          </p:nvSpPr>
          <p:spPr>
            <a:xfrm>
              <a:off x="4501560" y="4932453"/>
              <a:ext cx="140882" cy="140882"/>
            </a:xfrm>
            <a:prstGeom prst="ellipse">
              <a:avLst/>
            </a:pr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89"/>
            <p:cNvGrpSpPr/>
            <p:nvPr/>
          </p:nvGrpSpPr>
          <p:grpSpPr>
            <a:xfrm>
              <a:off x="4353250" y="4662839"/>
              <a:ext cx="442976" cy="281897"/>
              <a:chOff x="4353250" y="4662839"/>
              <a:chExt cx="442976" cy="281897"/>
            </a:xfrm>
          </p:grpSpPr>
          <p:sp>
            <p:nvSpPr>
              <p:cNvPr id="205" name="Freeform 565"/>
              <p:cNvSpPr>
                <a:spLocks/>
              </p:cNvSpPr>
              <p:nvPr/>
            </p:nvSpPr>
            <p:spPr bwMode="auto">
              <a:xfrm rot="16200000">
                <a:off x="4524929" y="4770935"/>
                <a:ext cx="101738" cy="245863"/>
              </a:xfrm>
              <a:custGeom>
                <a:avLst/>
                <a:gdLst>
                  <a:gd name="T0" fmla="*/ 0 w 98"/>
                  <a:gd name="T1" fmla="*/ 0 h 243"/>
                  <a:gd name="T2" fmla="*/ 0 w 98"/>
                  <a:gd name="T3" fmla="*/ 0 h 243"/>
                  <a:gd name="T4" fmla="*/ 0 w 98"/>
                  <a:gd name="T5" fmla="*/ 0 h 243"/>
                  <a:gd name="T6" fmla="*/ 0 w 98"/>
                  <a:gd name="T7" fmla="*/ 0 h 243"/>
                  <a:gd name="T8" fmla="*/ 0 w 98"/>
                  <a:gd name="T9" fmla="*/ 0 h 243"/>
                  <a:gd name="T10" fmla="*/ 0 60000 65536"/>
                  <a:gd name="T11" fmla="*/ 0 60000 65536"/>
                  <a:gd name="T12" fmla="*/ 0 60000 65536"/>
                  <a:gd name="T13" fmla="*/ 0 60000 65536"/>
                  <a:gd name="T14" fmla="*/ 0 60000 65536"/>
                  <a:gd name="T15" fmla="*/ 0 w 98"/>
                  <a:gd name="T16" fmla="*/ 0 h 243"/>
                  <a:gd name="T17" fmla="*/ 98 w 98"/>
                  <a:gd name="T18" fmla="*/ 243 h 243"/>
                </a:gdLst>
                <a:ahLst/>
                <a:cxnLst>
                  <a:cxn ang="T10">
                    <a:pos x="T0" y="T1"/>
                  </a:cxn>
                  <a:cxn ang="T11">
                    <a:pos x="T2" y="T3"/>
                  </a:cxn>
                  <a:cxn ang="T12">
                    <a:pos x="T4" y="T5"/>
                  </a:cxn>
                  <a:cxn ang="T13">
                    <a:pos x="T6" y="T7"/>
                  </a:cxn>
                  <a:cxn ang="T14">
                    <a:pos x="T8" y="T9"/>
                  </a:cxn>
                </a:cxnLst>
                <a:rect l="T15" t="T16" r="T17" b="T18"/>
                <a:pathLst>
                  <a:path w="98" h="243">
                    <a:moveTo>
                      <a:pt x="82" y="121"/>
                    </a:moveTo>
                    <a:cubicBezTo>
                      <a:pt x="82" y="177"/>
                      <a:pt x="48" y="224"/>
                      <a:pt x="0" y="243"/>
                    </a:cubicBezTo>
                    <a:cubicBezTo>
                      <a:pt x="56" y="231"/>
                      <a:pt x="98" y="181"/>
                      <a:pt x="98" y="121"/>
                    </a:cubicBezTo>
                    <a:cubicBezTo>
                      <a:pt x="98" y="62"/>
                      <a:pt x="56" y="12"/>
                      <a:pt x="0" y="0"/>
                    </a:cubicBezTo>
                    <a:cubicBezTo>
                      <a:pt x="48" y="19"/>
                      <a:pt x="82" y="66"/>
                      <a:pt x="82" y="12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6" name="Freeform 566"/>
              <p:cNvSpPr>
                <a:spLocks/>
              </p:cNvSpPr>
              <p:nvPr/>
            </p:nvSpPr>
            <p:spPr bwMode="auto">
              <a:xfrm rot="16200000">
                <a:off x="4504794" y="4661781"/>
                <a:ext cx="142007" cy="347598"/>
              </a:xfrm>
              <a:custGeom>
                <a:avLst/>
                <a:gdLst>
                  <a:gd name="T0" fmla="*/ 0 w 140"/>
                  <a:gd name="T1" fmla="*/ 0 h 343"/>
                  <a:gd name="T2" fmla="*/ 0 w 140"/>
                  <a:gd name="T3" fmla="*/ 1 h 343"/>
                  <a:gd name="T4" fmla="*/ 0 w 140"/>
                  <a:gd name="T5" fmla="*/ 0 h 343"/>
                  <a:gd name="T6" fmla="*/ 0 w 140"/>
                  <a:gd name="T7" fmla="*/ 0 h 343"/>
                  <a:gd name="T8" fmla="*/ 0 w 140"/>
                  <a:gd name="T9" fmla="*/ 0 h 343"/>
                  <a:gd name="T10" fmla="*/ 0 60000 65536"/>
                  <a:gd name="T11" fmla="*/ 0 60000 65536"/>
                  <a:gd name="T12" fmla="*/ 0 60000 65536"/>
                  <a:gd name="T13" fmla="*/ 0 60000 65536"/>
                  <a:gd name="T14" fmla="*/ 0 60000 65536"/>
                  <a:gd name="T15" fmla="*/ 0 w 140"/>
                  <a:gd name="T16" fmla="*/ 0 h 343"/>
                  <a:gd name="T17" fmla="*/ 140 w 140"/>
                  <a:gd name="T18" fmla="*/ 343 h 343"/>
                </a:gdLst>
                <a:ahLst/>
                <a:cxnLst>
                  <a:cxn ang="T10">
                    <a:pos x="T0" y="T1"/>
                  </a:cxn>
                  <a:cxn ang="T11">
                    <a:pos x="T2" y="T3"/>
                  </a:cxn>
                  <a:cxn ang="T12">
                    <a:pos x="T4" y="T5"/>
                  </a:cxn>
                  <a:cxn ang="T13">
                    <a:pos x="T6" y="T7"/>
                  </a:cxn>
                  <a:cxn ang="T14">
                    <a:pos x="T8" y="T9"/>
                  </a:cxn>
                </a:cxnLst>
                <a:rect l="T15" t="T16" r="T17" b="T18"/>
                <a:pathLst>
                  <a:path w="140" h="343">
                    <a:moveTo>
                      <a:pt x="117" y="171"/>
                    </a:moveTo>
                    <a:cubicBezTo>
                      <a:pt x="117" y="249"/>
                      <a:pt x="69" y="316"/>
                      <a:pt x="0" y="343"/>
                    </a:cubicBezTo>
                    <a:cubicBezTo>
                      <a:pt x="80" y="326"/>
                      <a:pt x="140" y="256"/>
                      <a:pt x="140" y="171"/>
                    </a:cubicBezTo>
                    <a:cubicBezTo>
                      <a:pt x="140" y="87"/>
                      <a:pt x="80" y="17"/>
                      <a:pt x="0" y="0"/>
                    </a:cubicBezTo>
                    <a:cubicBezTo>
                      <a:pt x="69" y="27"/>
                      <a:pt x="117" y="93"/>
                      <a:pt x="117" y="17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9" name="Freeform 567"/>
              <p:cNvSpPr>
                <a:spLocks/>
              </p:cNvSpPr>
              <p:nvPr/>
            </p:nvSpPr>
            <p:spPr bwMode="auto">
              <a:xfrm rot="16200000">
                <a:off x="4484659" y="4531430"/>
                <a:ext cx="180158" cy="442976"/>
              </a:xfrm>
              <a:custGeom>
                <a:avLst/>
                <a:gdLst>
                  <a:gd name="T0" fmla="*/ 0 w 176"/>
                  <a:gd name="T1" fmla="*/ 0 h 435"/>
                  <a:gd name="T2" fmla="*/ 0 w 176"/>
                  <a:gd name="T3" fmla="*/ 1 h 435"/>
                  <a:gd name="T4" fmla="*/ 0 w 176"/>
                  <a:gd name="T5" fmla="*/ 0 h 435"/>
                  <a:gd name="T6" fmla="*/ 0 w 176"/>
                  <a:gd name="T7" fmla="*/ 0 h 435"/>
                  <a:gd name="T8" fmla="*/ 0 w 176"/>
                  <a:gd name="T9" fmla="*/ 0 h 435"/>
                  <a:gd name="T10" fmla="*/ 0 60000 65536"/>
                  <a:gd name="T11" fmla="*/ 0 60000 65536"/>
                  <a:gd name="T12" fmla="*/ 0 60000 65536"/>
                  <a:gd name="T13" fmla="*/ 0 60000 65536"/>
                  <a:gd name="T14" fmla="*/ 0 60000 65536"/>
                  <a:gd name="T15" fmla="*/ 0 w 176"/>
                  <a:gd name="T16" fmla="*/ 0 h 435"/>
                  <a:gd name="T17" fmla="*/ 176 w 176"/>
                  <a:gd name="T18" fmla="*/ 435 h 435"/>
                </a:gdLst>
                <a:ahLst/>
                <a:cxnLst>
                  <a:cxn ang="T10">
                    <a:pos x="T0" y="T1"/>
                  </a:cxn>
                  <a:cxn ang="T11">
                    <a:pos x="T2" y="T3"/>
                  </a:cxn>
                  <a:cxn ang="T12">
                    <a:pos x="T4" y="T5"/>
                  </a:cxn>
                  <a:cxn ang="T13">
                    <a:pos x="T6" y="T7"/>
                  </a:cxn>
                  <a:cxn ang="T14">
                    <a:pos x="T8" y="T9"/>
                  </a:cxn>
                </a:cxnLst>
                <a:rect l="T15" t="T16" r="T17" b="T18"/>
                <a:pathLst>
                  <a:path w="176" h="435">
                    <a:moveTo>
                      <a:pt x="148" y="217"/>
                    </a:moveTo>
                    <a:cubicBezTo>
                      <a:pt x="148" y="316"/>
                      <a:pt x="86" y="401"/>
                      <a:pt x="0" y="435"/>
                    </a:cubicBezTo>
                    <a:cubicBezTo>
                      <a:pt x="101" y="414"/>
                      <a:pt x="176" y="324"/>
                      <a:pt x="176" y="217"/>
                    </a:cubicBezTo>
                    <a:cubicBezTo>
                      <a:pt x="176" y="110"/>
                      <a:pt x="101" y="21"/>
                      <a:pt x="0" y="0"/>
                    </a:cubicBezTo>
                    <a:cubicBezTo>
                      <a:pt x="86" y="34"/>
                      <a:pt x="148" y="118"/>
                      <a:pt x="148" y="217"/>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19" name="Group 93"/>
          <p:cNvGrpSpPr/>
          <p:nvPr/>
        </p:nvGrpSpPr>
        <p:grpSpPr>
          <a:xfrm>
            <a:off x="5463432" y="4706211"/>
            <a:ext cx="442976" cy="410496"/>
            <a:chOff x="4353250" y="4662839"/>
            <a:chExt cx="442976" cy="410496"/>
          </a:xfrm>
        </p:grpSpPr>
        <p:sp>
          <p:nvSpPr>
            <p:cNvPr id="211" name="Oval 210"/>
            <p:cNvSpPr/>
            <p:nvPr/>
          </p:nvSpPr>
          <p:spPr>
            <a:xfrm>
              <a:off x="4501560" y="4932453"/>
              <a:ext cx="140882" cy="140882"/>
            </a:xfrm>
            <a:prstGeom prst="ellipse">
              <a:avLst/>
            </a:pr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95"/>
            <p:cNvGrpSpPr/>
            <p:nvPr/>
          </p:nvGrpSpPr>
          <p:grpSpPr>
            <a:xfrm>
              <a:off x="4353250" y="4662839"/>
              <a:ext cx="442976" cy="281897"/>
              <a:chOff x="4353250" y="4662839"/>
              <a:chExt cx="442976" cy="281897"/>
            </a:xfrm>
          </p:grpSpPr>
          <p:sp>
            <p:nvSpPr>
              <p:cNvPr id="213" name="Freeform 565"/>
              <p:cNvSpPr>
                <a:spLocks/>
              </p:cNvSpPr>
              <p:nvPr/>
            </p:nvSpPr>
            <p:spPr bwMode="auto">
              <a:xfrm rot="16200000">
                <a:off x="4524929" y="4770935"/>
                <a:ext cx="101738" cy="245863"/>
              </a:xfrm>
              <a:custGeom>
                <a:avLst/>
                <a:gdLst>
                  <a:gd name="T0" fmla="*/ 0 w 98"/>
                  <a:gd name="T1" fmla="*/ 0 h 243"/>
                  <a:gd name="T2" fmla="*/ 0 w 98"/>
                  <a:gd name="T3" fmla="*/ 0 h 243"/>
                  <a:gd name="T4" fmla="*/ 0 w 98"/>
                  <a:gd name="T5" fmla="*/ 0 h 243"/>
                  <a:gd name="T6" fmla="*/ 0 w 98"/>
                  <a:gd name="T7" fmla="*/ 0 h 243"/>
                  <a:gd name="T8" fmla="*/ 0 w 98"/>
                  <a:gd name="T9" fmla="*/ 0 h 243"/>
                  <a:gd name="T10" fmla="*/ 0 60000 65536"/>
                  <a:gd name="T11" fmla="*/ 0 60000 65536"/>
                  <a:gd name="T12" fmla="*/ 0 60000 65536"/>
                  <a:gd name="T13" fmla="*/ 0 60000 65536"/>
                  <a:gd name="T14" fmla="*/ 0 60000 65536"/>
                  <a:gd name="T15" fmla="*/ 0 w 98"/>
                  <a:gd name="T16" fmla="*/ 0 h 243"/>
                  <a:gd name="T17" fmla="*/ 98 w 98"/>
                  <a:gd name="T18" fmla="*/ 243 h 243"/>
                </a:gdLst>
                <a:ahLst/>
                <a:cxnLst>
                  <a:cxn ang="T10">
                    <a:pos x="T0" y="T1"/>
                  </a:cxn>
                  <a:cxn ang="T11">
                    <a:pos x="T2" y="T3"/>
                  </a:cxn>
                  <a:cxn ang="T12">
                    <a:pos x="T4" y="T5"/>
                  </a:cxn>
                  <a:cxn ang="T13">
                    <a:pos x="T6" y="T7"/>
                  </a:cxn>
                  <a:cxn ang="T14">
                    <a:pos x="T8" y="T9"/>
                  </a:cxn>
                </a:cxnLst>
                <a:rect l="T15" t="T16" r="T17" b="T18"/>
                <a:pathLst>
                  <a:path w="98" h="243">
                    <a:moveTo>
                      <a:pt x="82" y="121"/>
                    </a:moveTo>
                    <a:cubicBezTo>
                      <a:pt x="82" y="177"/>
                      <a:pt x="48" y="224"/>
                      <a:pt x="0" y="243"/>
                    </a:cubicBezTo>
                    <a:cubicBezTo>
                      <a:pt x="56" y="231"/>
                      <a:pt x="98" y="181"/>
                      <a:pt x="98" y="121"/>
                    </a:cubicBezTo>
                    <a:cubicBezTo>
                      <a:pt x="98" y="62"/>
                      <a:pt x="56" y="12"/>
                      <a:pt x="0" y="0"/>
                    </a:cubicBezTo>
                    <a:cubicBezTo>
                      <a:pt x="48" y="19"/>
                      <a:pt x="82" y="66"/>
                      <a:pt x="82" y="12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4" name="Freeform 566"/>
              <p:cNvSpPr>
                <a:spLocks/>
              </p:cNvSpPr>
              <p:nvPr/>
            </p:nvSpPr>
            <p:spPr bwMode="auto">
              <a:xfrm rot="16200000">
                <a:off x="4504794" y="4661781"/>
                <a:ext cx="142007" cy="347598"/>
              </a:xfrm>
              <a:custGeom>
                <a:avLst/>
                <a:gdLst>
                  <a:gd name="T0" fmla="*/ 0 w 140"/>
                  <a:gd name="T1" fmla="*/ 0 h 343"/>
                  <a:gd name="T2" fmla="*/ 0 w 140"/>
                  <a:gd name="T3" fmla="*/ 1 h 343"/>
                  <a:gd name="T4" fmla="*/ 0 w 140"/>
                  <a:gd name="T5" fmla="*/ 0 h 343"/>
                  <a:gd name="T6" fmla="*/ 0 w 140"/>
                  <a:gd name="T7" fmla="*/ 0 h 343"/>
                  <a:gd name="T8" fmla="*/ 0 w 140"/>
                  <a:gd name="T9" fmla="*/ 0 h 343"/>
                  <a:gd name="T10" fmla="*/ 0 60000 65536"/>
                  <a:gd name="T11" fmla="*/ 0 60000 65536"/>
                  <a:gd name="T12" fmla="*/ 0 60000 65536"/>
                  <a:gd name="T13" fmla="*/ 0 60000 65536"/>
                  <a:gd name="T14" fmla="*/ 0 60000 65536"/>
                  <a:gd name="T15" fmla="*/ 0 w 140"/>
                  <a:gd name="T16" fmla="*/ 0 h 343"/>
                  <a:gd name="T17" fmla="*/ 140 w 140"/>
                  <a:gd name="T18" fmla="*/ 343 h 343"/>
                </a:gdLst>
                <a:ahLst/>
                <a:cxnLst>
                  <a:cxn ang="T10">
                    <a:pos x="T0" y="T1"/>
                  </a:cxn>
                  <a:cxn ang="T11">
                    <a:pos x="T2" y="T3"/>
                  </a:cxn>
                  <a:cxn ang="T12">
                    <a:pos x="T4" y="T5"/>
                  </a:cxn>
                  <a:cxn ang="T13">
                    <a:pos x="T6" y="T7"/>
                  </a:cxn>
                  <a:cxn ang="T14">
                    <a:pos x="T8" y="T9"/>
                  </a:cxn>
                </a:cxnLst>
                <a:rect l="T15" t="T16" r="T17" b="T18"/>
                <a:pathLst>
                  <a:path w="140" h="343">
                    <a:moveTo>
                      <a:pt x="117" y="171"/>
                    </a:moveTo>
                    <a:cubicBezTo>
                      <a:pt x="117" y="249"/>
                      <a:pt x="69" y="316"/>
                      <a:pt x="0" y="343"/>
                    </a:cubicBezTo>
                    <a:cubicBezTo>
                      <a:pt x="80" y="326"/>
                      <a:pt x="140" y="256"/>
                      <a:pt x="140" y="171"/>
                    </a:cubicBezTo>
                    <a:cubicBezTo>
                      <a:pt x="140" y="87"/>
                      <a:pt x="80" y="17"/>
                      <a:pt x="0" y="0"/>
                    </a:cubicBezTo>
                    <a:cubicBezTo>
                      <a:pt x="69" y="27"/>
                      <a:pt x="117" y="93"/>
                      <a:pt x="117" y="17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5" name="Freeform 567"/>
              <p:cNvSpPr>
                <a:spLocks/>
              </p:cNvSpPr>
              <p:nvPr/>
            </p:nvSpPr>
            <p:spPr bwMode="auto">
              <a:xfrm rot="16200000">
                <a:off x="4484659" y="4531430"/>
                <a:ext cx="180158" cy="442976"/>
              </a:xfrm>
              <a:custGeom>
                <a:avLst/>
                <a:gdLst>
                  <a:gd name="T0" fmla="*/ 0 w 176"/>
                  <a:gd name="T1" fmla="*/ 0 h 435"/>
                  <a:gd name="T2" fmla="*/ 0 w 176"/>
                  <a:gd name="T3" fmla="*/ 1 h 435"/>
                  <a:gd name="T4" fmla="*/ 0 w 176"/>
                  <a:gd name="T5" fmla="*/ 0 h 435"/>
                  <a:gd name="T6" fmla="*/ 0 w 176"/>
                  <a:gd name="T7" fmla="*/ 0 h 435"/>
                  <a:gd name="T8" fmla="*/ 0 w 176"/>
                  <a:gd name="T9" fmla="*/ 0 h 435"/>
                  <a:gd name="T10" fmla="*/ 0 60000 65536"/>
                  <a:gd name="T11" fmla="*/ 0 60000 65536"/>
                  <a:gd name="T12" fmla="*/ 0 60000 65536"/>
                  <a:gd name="T13" fmla="*/ 0 60000 65536"/>
                  <a:gd name="T14" fmla="*/ 0 60000 65536"/>
                  <a:gd name="T15" fmla="*/ 0 w 176"/>
                  <a:gd name="T16" fmla="*/ 0 h 435"/>
                  <a:gd name="T17" fmla="*/ 176 w 176"/>
                  <a:gd name="T18" fmla="*/ 435 h 435"/>
                </a:gdLst>
                <a:ahLst/>
                <a:cxnLst>
                  <a:cxn ang="T10">
                    <a:pos x="T0" y="T1"/>
                  </a:cxn>
                  <a:cxn ang="T11">
                    <a:pos x="T2" y="T3"/>
                  </a:cxn>
                  <a:cxn ang="T12">
                    <a:pos x="T4" y="T5"/>
                  </a:cxn>
                  <a:cxn ang="T13">
                    <a:pos x="T6" y="T7"/>
                  </a:cxn>
                  <a:cxn ang="T14">
                    <a:pos x="T8" y="T9"/>
                  </a:cxn>
                </a:cxnLst>
                <a:rect l="T15" t="T16" r="T17" b="T18"/>
                <a:pathLst>
                  <a:path w="176" h="435">
                    <a:moveTo>
                      <a:pt x="148" y="217"/>
                    </a:moveTo>
                    <a:cubicBezTo>
                      <a:pt x="148" y="316"/>
                      <a:pt x="86" y="401"/>
                      <a:pt x="0" y="435"/>
                    </a:cubicBezTo>
                    <a:cubicBezTo>
                      <a:pt x="101" y="414"/>
                      <a:pt x="176" y="324"/>
                      <a:pt x="176" y="217"/>
                    </a:cubicBezTo>
                    <a:cubicBezTo>
                      <a:pt x="176" y="110"/>
                      <a:pt x="101" y="21"/>
                      <a:pt x="0" y="0"/>
                    </a:cubicBezTo>
                    <a:cubicBezTo>
                      <a:pt x="86" y="34"/>
                      <a:pt x="148" y="118"/>
                      <a:pt x="148" y="217"/>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21" name="Group 164"/>
          <p:cNvGrpSpPr/>
          <p:nvPr/>
        </p:nvGrpSpPr>
        <p:grpSpPr>
          <a:xfrm>
            <a:off x="7728677" y="4706211"/>
            <a:ext cx="442976" cy="410496"/>
            <a:chOff x="4353250" y="4662839"/>
            <a:chExt cx="442976" cy="410496"/>
          </a:xfrm>
        </p:grpSpPr>
        <p:sp>
          <p:nvSpPr>
            <p:cNvPr id="217" name="Oval 216"/>
            <p:cNvSpPr/>
            <p:nvPr/>
          </p:nvSpPr>
          <p:spPr>
            <a:xfrm>
              <a:off x="4501560" y="4932453"/>
              <a:ext cx="140882" cy="140882"/>
            </a:xfrm>
            <a:prstGeom prst="ellipse">
              <a:avLst/>
            </a:pr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166"/>
            <p:cNvGrpSpPr/>
            <p:nvPr/>
          </p:nvGrpSpPr>
          <p:grpSpPr>
            <a:xfrm>
              <a:off x="4353250" y="4662839"/>
              <a:ext cx="442976" cy="281897"/>
              <a:chOff x="4353250" y="4662839"/>
              <a:chExt cx="442976" cy="281897"/>
            </a:xfrm>
          </p:grpSpPr>
          <p:sp>
            <p:nvSpPr>
              <p:cNvPr id="219" name="Freeform 565"/>
              <p:cNvSpPr>
                <a:spLocks/>
              </p:cNvSpPr>
              <p:nvPr/>
            </p:nvSpPr>
            <p:spPr bwMode="auto">
              <a:xfrm rot="16200000">
                <a:off x="4524929" y="4770935"/>
                <a:ext cx="101738" cy="245863"/>
              </a:xfrm>
              <a:custGeom>
                <a:avLst/>
                <a:gdLst>
                  <a:gd name="T0" fmla="*/ 0 w 98"/>
                  <a:gd name="T1" fmla="*/ 0 h 243"/>
                  <a:gd name="T2" fmla="*/ 0 w 98"/>
                  <a:gd name="T3" fmla="*/ 0 h 243"/>
                  <a:gd name="T4" fmla="*/ 0 w 98"/>
                  <a:gd name="T5" fmla="*/ 0 h 243"/>
                  <a:gd name="T6" fmla="*/ 0 w 98"/>
                  <a:gd name="T7" fmla="*/ 0 h 243"/>
                  <a:gd name="T8" fmla="*/ 0 w 98"/>
                  <a:gd name="T9" fmla="*/ 0 h 243"/>
                  <a:gd name="T10" fmla="*/ 0 60000 65536"/>
                  <a:gd name="T11" fmla="*/ 0 60000 65536"/>
                  <a:gd name="T12" fmla="*/ 0 60000 65536"/>
                  <a:gd name="T13" fmla="*/ 0 60000 65536"/>
                  <a:gd name="T14" fmla="*/ 0 60000 65536"/>
                  <a:gd name="T15" fmla="*/ 0 w 98"/>
                  <a:gd name="T16" fmla="*/ 0 h 243"/>
                  <a:gd name="T17" fmla="*/ 98 w 98"/>
                  <a:gd name="T18" fmla="*/ 243 h 243"/>
                </a:gdLst>
                <a:ahLst/>
                <a:cxnLst>
                  <a:cxn ang="T10">
                    <a:pos x="T0" y="T1"/>
                  </a:cxn>
                  <a:cxn ang="T11">
                    <a:pos x="T2" y="T3"/>
                  </a:cxn>
                  <a:cxn ang="T12">
                    <a:pos x="T4" y="T5"/>
                  </a:cxn>
                  <a:cxn ang="T13">
                    <a:pos x="T6" y="T7"/>
                  </a:cxn>
                  <a:cxn ang="T14">
                    <a:pos x="T8" y="T9"/>
                  </a:cxn>
                </a:cxnLst>
                <a:rect l="T15" t="T16" r="T17" b="T18"/>
                <a:pathLst>
                  <a:path w="98" h="243">
                    <a:moveTo>
                      <a:pt x="82" y="121"/>
                    </a:moveTo>
                    <a:cubicBezTo>
                      <a:pt x="82" y="177"/>
                      <a:pt x="48" y="224"/>
                      <a:pt x="0" y="243"/>
                    </a:cubicBezTo>
                    <a:cubicBezTo>
                      <a:pt x="56" y="231"/>
                      <a:pt x="98" y="181"/>
                      <a:pt x="98" y="121"/>
                    </a:cubicBezTo>
                    <a:cubicBezTo>
                      <a:pt x="98" y="62"/>
                      <a:pt x="56" y="12"/>
                      <a:pt x="0" y="0"/>
                    </a:cubicBezTo>
                    <a:cubicBezTo>
                      <a:pt x="48" y="19"/>
                      <a:pt x="82" y="66"/>
                      <a:pt x="82" y="12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0" name="Freeform 566"/>
              <p:cNvSpPr>
                <a:spLocks/>
              </p:cNvSpPr>
              <p:nvPr/>
            </p:nvSpPr>
            <p:spPr bwMode="auto">
              <a:xfrm rot="16200000">
                <a:off x="4504794" y="4661781"/>
                <a:ext cx="142007" cy="347598"/>
              </a:xfrm>
              <a:custGeom>
                <a:avLst/>
                <a:gdLst>
                  <a:gd name="T0" fmla="*/ 0 w 140"/>
                  <a:gd name="T1" fmla="*/ 0 h 343"/>
                  <a:gd name="T2" fmla="*/ 0 w 140"/>
                  <a:gd name="T3" fmla="*/ 1 h 343"/>
                  <a:gd name="T4" fmla="*/ 0 w 140"/>
                  <a:gd name="T5" fmla="*/ 0 h 343"/>
                  <a:gd name="T6" fmla="*/ 0 w 140"/>
                  <a:gd name="T7" fmla="*/ 0 h 343"/>
                  <a:gd name="T8" fmla="*/ 0 w 140"/>
                  <a:gd name="T9" fmla="*/ 0 h 343"/>
                  <a:gd name="T10" fmla="*/ 0 60000 65536"/>
                  <a:gd name="T11" fmla="*/ 0 60000 65536"/>
                  <a:gd name="T12" fmla="*/ 0 60000 65536"/>
                  <a:gd name="T13" fmla="*/ 0 60000 65536"/>
                  <a:gd name="T14" fmla="*/ 0 60000 65536"/>
                  <a:gd name="T15" fmla="*/ 0 w 140"/>
                  <a:gd name="T16" fmla="*/ 0 h 343"/>
                  <a:gd name="T17" fmla="*/ 140 w 140"/>
                  <a:gd name="T18" fmla="*/ 343 h 343"/>
                </a:gdLst>
                <a:ahLst/>
                <a:cxnLst>
                  <a:cxn ang="T10">
                    <a:pos x="T0" y="T1"/>
                  </a:cxn>
                  <a:cxn ang="T11">
                    <a:pos x="T2" y="T3"/>
                  </a:cxn>
                  <a:cxn ang="T12">
                    <a:pos x="T4" y="T5"/>
                  </a:cxn>
                  <a:cxn ang="T13">
                    <a:pos x="T6" y="T7"/>
                  </a:cxn>
                  <a:cxn ang="T14">
                    <a:pos x="T8" y="T9"/>
                  </a:cxn>
                </a:cxnLst>
                <a:rect l="T15" t="T16" r="T17" b="T18"/>
                <a:pathLst>
                  <a:path w="140" h="343">
                    <a:moveTo>
                      <a:pt x="117" y="171"/>
                    </a:moveTo>
                    <a:cubicBezTo>
                      <a:pt x="117" y="249"/>
                      <a:pt x="69" y="316"/>
                      <a:pt x="0" y="343"/>
                    </a:cubicBezTo>
                    <a:cubicBezTo>
                      <a:pt x="80" y="326"/>
                      <a:pt x="140" y="256"/>
                      <a:pt x="140" y="171"/>
                    </a:cubicBezTo>
                    <a:cubicBezTo>
                      <a:pt x="140" y="87"/>
                      <a:pt x="80" y="17"/>
                      <a:pt x="0" y="0"/>
                    </a:cubicBezTo>
                    <a:cubicBezTo>
                      <a:pt x="69" y="27"/>
                      <a:pt x="117" y="93"/>
                      <a:pt x="117" y="17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1" name="Freeform 567"/>
              <p:cNvSpPr>
                <a:spLocks/>
              </p:cNvSpPr>
              <p:nvPr/>
            </p:nvSpPr>
            <p:spPr bwMode="auto">
              <a:xfrm rot="16200000">
                <a:off x="4484659" y="4531430"/>
                <a:ext cx="180158" cy="442976"/>
              </a:xfrm>
              <a:custGeom>
                <a:avLst/>
                <a:gdLst>
                  <a:gd name="T0" fmla="*/ 0 w 176"/>
                  <a:gd name="T1" fmla="*/ 0 h 435"/>
                  <a:gd name="T2" fmla="*/ 0 w 176"/>
                  <a:gd name="T3" fmla="*/ 1 h 435"/>
                  <a:gd name="T4" fmla="*/ 0 w 176"/>
                  <a:gd name="T5" fmla="*/ 0 h 435"/>
                  <a:gd name="T6" fmla="*/ 0 w 176"/>
                  <a:gd name="T7" fmla="*/ 0 h 435"/>
                  <a:gd name="T8" fmla="*/ 0 w 176"/>
                  <a:gd name="T9" fmla="*/ 0 h 435"/>
                  <a:gd name="T10" fmla="*/ 0 60000 65536"/>
                  <a:gd name="T11" fmla="*/ 0 60000 65536"/>
                  <a:gd name="T12" fmla="*/ 0 60000 65536"/>
                  <a:gd name="T13" fmla="*/ 0 60000 65536"/>
                  <a:gd name="T14" fmla="*/ 0 60000 65536"/>
                  <a:gd name="T15" fmla="*/ 0 w 176"/>
                  <a:gd name="T16" fmla="*/ 0 h 435"/>
                  <a:gd name="T17" fmla="*/ 176 w 176"/>
                  <a:gd name="T18" fmla="*/ 435 h 435"/>
                </a:gdLst>
                <a:ahLst/>
                <a:cxnLst>
                  <a:cxn ang="T10">
                    <a:pos x="T0" y="T1"/>
                  </a:cxn>
                  <a:cxn ang="T11">
                    <a:pos x="T2" y="T3"/>
                  </a:cxn>
                  <a:cxn ang="T12">
                    <a:pos x="T4" y="T5"/>
                  </a:cxn>
                  <a:cxn ang="T13">
                    <a:pos x="T6" y="T7"/>
                  </a:cxn>
                  <a:cxn ang="T14">
                    <a:pos x="T8" y="T9"/>
                  </a:cxn>
                </a:cxnLst>
                <a:rect l="T15" t="T16" r="T17" b="T18"/>
                <a:pathLst>
                  <a:path w="176" h="435">
                    <a:moveTo>
                      <a:pt x="148" y="217"/>
                    </a:moveTo>
                    <a:cubicBezTo>
                      <a:pt x="148" y="316"/>
                      <a:pt x="86" y="401"/>
                      <a:pt x="0" y="435"/>
                    </a:cubicBezTo>
                    <a:cubicBezTo>
                      <a:pt x="101" y="414"/>
                      <a:pt x="176" y="324"/>
                      <a:pt x="176" y="217"/>
                    </a:cubicBezTo>
                    <a:cubicBezTo>
                      <a:pt x="176" y="110"/>
                      <a:pt x="101" y="21"/>
                      <a:pt x="0" y="0"/>
                    </a:cubicBezTo>
                    <a:cubicBezTo>
                      <a:pt x="86" y="34"/>
                      <a:pt x="148" y="118"/>
                      <a:pt x="148" y="217"/>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23" name="Group 5"/>
          <p:cNvGrpSpPr/>
          <p:nvPr/>
        </p:nvGrpSpPr>
        <p:grpSpPr>
          <a:xfrm>
            <a:off x="0" y="5981909"/>
            <a:ext cx="9144003" cy="876097"/>
            <a:chOff x="-2" y="6338796"/>
            <a:chExt cx="9144002" cy="876097"/>
          </a:xfrm>
        </p:grpSpPr>
        <p:sp>
          <p:nvSpPr>
            <p:cNvPr id="77" name="Rectangle 76"/>
            <p:cNvSpPr/>
            <p:nvPr/>
          </p:nvSpPr>
          <p:spPr>
            <a:xfrm rot="10800000">
              <a:off x="0" y="6338798"/>
              <a:ext cx="9144000" cy="51583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8" name="Rectangle 77"/>
            <p:cNvSpPr/>
            <p:nvPr/>
          </p:nvSpPr>
          <p:spPr>
            <a:xfrm rot="10800000">
              <a:off x="0" y="6338796"/>
              <a:ext cx="9144000" cy="515837"/>
            </a:xfrm>
            <a:prstGeom prst="rect">
              <a:avLst/>
            </a:prstGeom>
            <a:gradFill flip="none" rotWithShape="1">
              <a:gsLst>
                <a:gs pos="0">
                  <a:schemeClr val="bg1">
                    <a:alpha val="50000"/>
                  </a:schemeClr>
                </a:gs>
                <a:gs pos="50000">
                  <a:schemeClr val="bg1"/>
                </a:gs>
                <a:gs pos="100000">
                  <a:schemeClr val="bg1">
                    <a:alpha val="50000"/>
                  </a:schemeClr>
                </a:gs>
              </a:gsLst>
              <a:lin ang="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9" name="Rectangle 78"/>
            <p:cNvSpPr/>
            <p:nvPr/>
          </p:nvSpPr>
          <p:spPr>
            <a:xfrm rot="10800000" flipV="1">
              <a:off x="-2" y="6338796"/>
              <a:ext cx="9144000" cy="87609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pic>
        <p:nvPicPr>
          <p:cNvPr id="129" name="Picture 128" descr="BP_3q_back_01.png"/>
          <p:cNvPicPr>
            <a:picLocks noChangeAspect="1"/>
          </p:cNvPicPr>
          <p:nvPr/>
        </p:nvPicPr>
        <p:blipFill>
          <a:blip r:embed="rId19" cstate="screen"/>
          <a:srcRect/>
          <a:stretch>
            <a:fillRect/>
          </a:stretch>
        </p:blipFill>
        <p:spPr>
          <a:xfrm>
            <a:off x="268696" y="3325921"/>
            <a:ext cx="576557" cy="492723"/>
          </a:xfrm>
          <a:prstGeom prst="rect">
            <a:avLst/>
          </a:prstGeom>
        </p:spPr>
      </p:pic>
      <p:grpSp>
        <p:nvGrpSpPr>
          <p:cNvPr id="25" name="Group 142"/>
          <p:cNvGrpSpPr/>
          <p:nvPr/>
        </p:nvGrpSpPr>
        <p:grpSpPr>
          <a:xfrm>
            <a:off x="552508" y="3529346"/>
            <a:ext cx="760869" cy="617533"/>
            <a:chOff x="5115028" y="2002396"/>
            <a:chExt cx="3266972" cy="2797344"/>
          </a:xfrm>
        </p:grpSpPr>
        <p:pic>
          <p:nvPicPr>
            <p:cNvPr id="137" name="Picture 129" descr="laptop_cutout"/>
            <p:cNvPicPr>
              <a:picLocks noChangeAspect="1" noChangeArrowheads="1"/>
            </p:cNvPicPr>
            <p:nvPr/>
          </p:nvPicPr>
          <p:blipFill>
            <a:blip r:embed="rId20" cstate="screen"/>
            <a:stretch>
              <a:fillRect/>
            </a:stretch>
          </p:blipFill>
          <p:spPr bwMode="auto">
            <a:xfrm>
              <a:off x="5115028" y="2002396"/>
              <a:ext cx="3266972" cy="2797344"/>
            </a:xfrm>
            <a:prstGeom prst="rect">
              <a:avLst/>
            </a:prstGeom>
            <a:noFill/>
            <a:ln>
              <a:noFill/>
            </a:ln>
          </p:spPr>
        </p:pic>
        <p:grpSp>
          <p:nvGrpSpPr>
            <p:cNvPr id="26" name="Group 14"/>
            <p:cNvGrpSpPr/>
            <p:nvPr/>
          </p:nvGrpSpPr>
          <p:grpSpPr>
            <a:xfrm>
              <a:off x="5570918" y="2119719"/>
              <a:ext cx="2357178" cy="1513422"/>
              <a:chOff x="6782188" y="4647518"/>
              <a:chExt cx="2048054" cy="1473882"/>
            </a:xfrm>
          </p:grpSpPr>
          <p:pic>
            <p:nvPicPr>
              <p:cNvPr id="143" name="Picture 11" descr="converj_vdi.png"/>
              <p:cNvPicPr>
                <a:picLocks noChangeAspect="1"/>
              </p:cNvPicPr>
              <p:nvPr/>
            </p:nvPicPr>
            <p:blipFill>
              <a:blip r:embed="rId21" cstate="screen"/>
              <a:srcRect/>
              <a:stretch>
                <a:fillRect/>
              </a:stretch>
            </p:blipFill>
            <p:spPr bwMode="auto">
              <a:xfrm>
                <a:off x="6847785" y="4701867"/>
                <a:ext cx="1982457" cy="1405567"/>
              </a:xfrm>
              <a:prstGeom prst="rect">
                <a:avLst/>
              </a:prstGeom>
              <a:noFill/>
              <a:ln w="9525">
                <a:noFill/>
                <a:miter lim="800000"/>
                <a:headEnd/>
                <a:tailEnd/>
              </a:ln>
              <a:effectLst>
                <a:innerShdw blurRad="114300">
                  <a:prstClr val="black"/>
                </a:innerShdw>
              </a:effectLst>
            </p:spPr>
          </p:pic>
          <p:pic>
            <p:nvPicPr>
              <p:cNvPr id="144" name="Picture 3" descr="HUB_Rich.png"/>
              <p:cNvPicPr>
                <a:picLocks noChangeAspect="1"/>
              </p:cNvPicPr>
              <p:nvPr/>
            </p:nvPicPr>
            <p:blipFill>
              <a:blip r:embed="rId22" cstate="screen"/>
              <a:srcRect/>
              <a:stretch>
                <a:fillRect/>
              </a:stretch>
            </p:blipFill>
            <p:spPr bwMode="auto">
              <a:xfrm>
                <a:off x="6782188" y="4647518"/>
                <a:ext cx="739387" cy="1473882"/>
              </a:xfrm>
              <a:prstGeom prst="rect">
                <a:avLst/>
              </a:prstGeom>
              <a:noFill/>
              <a:ln w="9525">
                <a:noFill/>
                <a:miter lim="800000"/>
                <a:headEnd/>
                <a:tailEnd/>
              </a:ln>
            </p:spPr>
          </p:pic>
        </p:grpSp>
        <p:sp>
          <p:nvSpPr>
            <p:cNvPr id="142" name="Rectangle 141"/>
            <p:cNvSpPr/>
            <p:nvPr/>
          </p:nvSpPr>
          <p:spPr>
            <a:xfrm>
              <a:off x="5619366" y="2165078"/>
              <a:ext cx="775489" cy="1443274"/>
            </a:xfrm>
            <a:prstGeom prst="rect">
              <a:avLst/>
            </a:prstGeom>
            <a:noFill/>
            <a:ln w="28575" cap="flat" cmpd="sng" algn="ctr">
              <a:solidFill>
                <a:srgbClr val="F68B1F"/>
              </a:solidFill>
              <a:prstDash val="solid"/>
              <a:round/>
              <a:headEnd type="none" w="med" len="med"/>
              <a:tailEnd type="non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27" name="Group 121"/>
          <p:cNvGrpSpPr/>
          <p:nvPr/>
        </p:nvGrpSpPr>
        <p:grpSpPr>
          <a:xfrm>
            <a:off x="3745942" y="2491037"/>
            <a:ext cx="1542025" cy="1529437"/>
            <a:chOff x="3757424" y="929338"/>
            <a:chExt cx="1629152" cy="1613597"/>
          </a:xfrm>
        </p:grpSpPr>
        <p:pic>
          <p:nvPicPr>
            <p:cNvPr id="107" name="Picture 106" descr="Device_cloud_white_3041_default_256.png"/>
            <p:cNvPicPr>
              <a:picLocks noChangeAspect="1"/>
            </p:cNvPicPr>
            <p:nvPr/>
          </p:nvPicPr>
          <p:blipFill>
            <a:blip r:embed="rId23" cstate="print"/>
            <a:stretch>
              <a:fillRect/>
            </a:stretch>
          </p:blipFill>
          <p:spPr>
            <a:xfrm>
              <a:off x="3859724" y="929338"/>
              <a:ext cx="1424552" cy="1424552"/>
            </a:xfrm>
            <a:prstGeom prst="rect">
              <a:avLst/>
            </a:prstGeom>
            <a:effectLst>
              <a:outerShdw blurRad="685800" sx="102000" sy="102000" algn="ctr" rotWithShape="0">
                <a:schemeClr val="bg1"/>
              </a:outerShdw>
            </a:effectLst>
          </p:spPr>
        </p:pic>
        <p:sp>
          <p:nvSpPr>
            <p:cNvPr id="108" name="Oval 107"/>
            <p:cNvSpPr/>
            <p:nvPr/>
          </p:nvSpPr>
          <p:spPr>
            <a:xfrm>
              <a:off x="3757424" y="2148568"/>
              <a:ext cx="1629152" cy="394367"/>
            </a:xfrm>
            <a:prstGeom prst="ellipse">
              <a:avLst/>
            </a:prstGeom>
            <a:gradFill flip="none" rotWithShape="1">
              <a:gsLst>
                <a:gs pos="0">
                  <a:srgbClr val="000000">
                    <a:alpha val="19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145" name="TextBox 144"/>
          <p:cNvSpPr txBox="1"/>
          <p:nvPr/>
        </p:nvSpPr>
        <p:spPr>
          <a:xfrm>
            <a:off x="3949164" y="2909715"/>
            <a:ext cx="1150547" cy="707886"/>
          </a:xfrm>
          <a:prstGeom prst="rect">
            <a:avLst/>
          </a:prstGeom>
          <a:noFill/>
        </p:spPr>
        <p:txBody>
          <a:bodyPr wrap="square" rtlCol="0">
            <a:spAutoFit/>
          </a:bodyPr>
          <a:lstStyle/>
          <a:p>
            <a:pPr algn="ctr" defTabSz="914400">
              <a:buNone/>
            </a:pPr>
            <a:r>
              <a:rPr lang="pt-BR" sz="1000" b="0" i="0" smtClean="0">
                <a:solidFill>
                  <a:srgbClr val="08252E"/>
                </a:solidFill>
                <a:latin typeface="Arial"/>
                <a:ea typeface="+mn-ea"/>
                <a:cs typeface="+mn-cs"/>
              </a:rPr>
              <a:t>LAN/WAN otimizada para o espaço de trabalho</a:t>
            </a:r>
            <a:endParaRPr lang="pt-BR" sz="1000">
              <a:solidFill>
                <a:srgbClr val="08252E"/>
              </a:solidFill>
            </a:endParaRPr>
          </a:p>
        </p:txBody>
      </p:sp>
      <p:grpSp>
        <p:nvGrpSpPr>
          <p:cNvPr id="28" name="Group 46"/>
          <p:cNvGrpSpPr/>
          <p:nvPr/>
        </p:nvGrpSpPr>
        <p:grpSpPr>
          <a:xfrm>
            <a:off x="981691" y="2693887"/>
            <a:ext cx="584874" cy="554517"/>
            <a:chOff x="7175867" y="3688548"/>
            <a:chExt cx="1772359" cy="1839090"/>
          </a:xfrm>
        </p:grpSpPr>
        <p:pic>
          <p:nvPicPr>
            <p:cNvPr id="148" name="Picture 2"/>
            <p:cNvPicPr>
              <a:picLocks noChangeAspect="1" noChangeArrowheads="1"/>
            </p:cNvPicPr>
            <p:nvPr/>
          </p:nvPicPr>
          <p:blipFill>
            <a:blip r:embed="rId24" cstate="screen"/>
            <a:srcRect/>
            <a:stretch>
              <a:fillRect/>
            </a:stretch>
          </p:blipFill>
          <p:spPr bwMode="auto">
            <a:xfrm>
              <a:off x="7998981" y="3877981"/>
              <a:ext cx="949245" cy="590950"/>
            </a:xfrm>
            <a:prstGeom prst="roundRect">
              <a:avLst/>
            </a:prstGeom>
            <a:noFill/>
            <a:ln w="9525">
              <a:noFill/>
              <a:miter lim="800000"/>
              <a:headEnd/>
              <a:tailEnd/>
            </a:ln>
            <a:effectLst/>
          </p:spPr>
        </p:pic>
        <p:pic>
          <p:nvPicPr>
            <p:cNvPr id="149" name="Picture 4" descr="http://images.apple.com/ipad/features/images/overview_homescreen_20100225.jpg"/>
            <p:cNvPicPr>
              <a:picLocks noChangeAspect="1" noChangeArrowheads="1"/>
            </p:cNvPicPr>
            <p:nvPr/>
          </p:nvPicPr>
          <p:blipFill>
            <a:blip r:embed="rId25" cstate="screen"/>
            <a:srcRect/>
            <a:stretch>
              <a:fillRect/>
            </a:stretch>
          </p:blipFill>
          <p:spPr bwMode="auto">
            <a:xfrm>
              <a:off x="7175867" y="3688548"/>
              <a:ext cx="1220414" cy="1839090"/>
            </a:xfrm>
            <a:prstGeom prst="rect">
              <a:avLst/>
            </a:prstGeom>
            <a:noFill/>
            <a:effectLst/>
          </p:spPr>
        </p:pic>
      </p:grpSp>
      <p:pic>
        <p:nvPicPr>
          <p:cNvPr id="126" name="Picture 125" descr="SlimBig.png"/>
          <p:cNvPicPr>
            <a:picLocks noChangeAspect="1"/>
          </p:cNvPicPr>
          <p:nvPr/>
        </p:nvPicPr>
        <p:blipFill>
          <a:blip r:embed="rId26" cstate="screen"/>
          <a:stretch>
            <a:fillRect/>
          </a:stretch>
        </p:blipFill>
        <p:spPr>
          <a:xfrm>
            <a:off x="1117563" y="3082726"/>
            <a:ext cx="429292" cy="733846"/>
          </a:xfrm>
          <a:prstGeom prst="rect">
            <a:avLst/>
          </a:prstGeom>
        </p:spPr>
      </p:pic>
      <p:sp>
        <p:nvSpPr>
          <p:cNvPr id="29" name="Rectangle 28"/>
          <p:cNvSpPr/>
          <p:nvPr/>
        </p:nvSpPr>
        <p:spPr>
          <a:xfrm>
            <a:off x="0" y="5969000"/>
            <a:ext cx="9144000" cy="889000"/>
          </a:xfrm>
          <a:prstGeom prst="rect">
            <a:avLst/>
          </a:prstGeom>
          <a:gradFill flip="none" rotWithShape="1">
            <a:gsLst>
              <a:gs pos="0">
                <a:schemeClr val="accent6"/>
              </a:gs>
              <a:gs pos="100000">
                <a:schemeClr val="accent6">
                  <a:lumMod val="20000"/>
                  <a:lumOff val="80000"/>
                </a:schemeClr>
              </a:gs>
            </a:gsLst>
            <a:lin ang="162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0" name="TextBox 29"/>
          <p:cNvSpPr txBox="1"/>
          <p:nvPr/>
        </p:nvSpPr>
        <p:spPr>
          <a:xfrm>
            <a:off x="0" y="6049819"/>
            <a:ext cx="9144000" cy="769441"/>
          </a:xfrm>
          <a:prstGeom prst="rect">
            <a:avLst/>
          </a:prstGeom>
          <a:noFill/>
        </p:spPr>
        <p:txBody>
          <a:bodyPr wrap="square" rtlCol="0">
            <a:spAutoFit/>
          </a:bodyPr>
          <a:lstStyle/>
          <a:p>
            <a:pPr algn="ctr" defTabSz="914400">
              <a:buNone/>
            </a:pPr>
            <a:r>
              <a:rPr lang="pt-BR" sz="2200" b="0" i="0" dirty="0" smtClean="0">
                <a:solidFill>
                  <a:srgbClr val="FFFFFF"/>
                </a:solidFill>
                <a:effectLst>
                  <a:outerShdw blurRad="50800" dist="38100" dir="2700000" algn="tl" rotWithShape="0">
                    <a:prstClr val="black">
                      <a:alpha val="40000"/>
                    </a:prstClr>
                  </a:outerShdw>
                </a:effectLst>
                <a:latin typeface="Arial"/>
                <a:ea typeface="+mn-ea"/>
                <a:cs typeface="+mn-cs"/>
              </a:rPr>
              <a:t>Experiência de usuário perfeita, graças ao Borderless Network sensível à virtualização</a:t>
            </a:r>
            <a:endParaRPr lang="pt-BR" sz="2400" dirty="0">
              <a:effectLst>
                <a:outerShdw blurRad="50800" dist="38100" dir="2700000" algn="tl"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repeatCount="400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
                                        <p:tgtEl>
                                          <p:spTgt spid="17"/>
                                        </p:tgtEl>
                                      </p:cBhvr>
                                    </p:animEffect>
                                  </p:childTnLst>
                                </p:cTn>
                              </p:par>
                            </p:childTnLst>
                          </p:cTn>
                        </p:par>
                        <p:par>
                          <p:cTn id="13" fill="hold">
                            <p:stCondLst>
                              <p:cond delay="900"/>
                            </p:stCondLst>
                            <p:childTnLst>
                              <p:par>
                                <p:cTn id="14" presetID="2" presetClass="entr" presetSubtype="4" decel="10000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1400"/>
                            </p:stCondLst>
                            <p:childTnLst>
                              <p:par>
                                <p:cTn id="19" presetID="10" presetClass="entr" presetSubtype="0" repeatCount="400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
                                        <p:tgtEl>
                                          <p:spTgt spid="15"/>
                                        </p:tgtEl>
                                      </p:cBhvr>
                                    </p:animEffect>
                                  </p:childTnLst>
                                </p:cTn>
                              </p:par>
                            </p:childTnLst>
                          </p:cTn>
                        </p:par>
                        <p:par>
                          <p:cTn id="22" fill="hold">
                            <p:stCondLst>
                              <p:cond delay="1800"/>
                            </p:stCondLst>
                            <p:childTnLst>
                              <p:par>
                                <p:cTn id="23" presetID="2" presetClass="entr" presetSubtype="4" decel="10000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par>
                          <p:cTn id="27" fill="hold">
                            <p:stCondLst>
                              <p:cond delay="2300"/>
                            </p:stCondLst>
                            <p:childTnLst>
                              <p:par>
                                <p:cTn id="28" presetID="10" presetClass="entr" presetSubtype="0" repeatCount="400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
                                        <p:tgtEl>
                                          <p:spTgt spid="19"/>
                                        </p:tgtEl>
                                      </p:cBhvr>
                                    </p:animEffect>
                                  </p:childTnLst>
                                </p:cTn>
                              </p:par>
                            </p:childTnLst>
                          </p:cTn>
                        </p:par>
                        <p:par>
                          <p:cTn id="31" fill="hold">
                            <p:stCondLst>
                              <p:cond delay="2700"/>
                            </p:stCondLst>
                            <p:childTnLst>
                              <p:par>
                                <p:cTn id="32" presetID="2" presetClass="entr" presetSubtype="4" decel="10000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par>
                          <p:cTn id="36" fill="hold">
                            <p:stCondLst>
                              <p:cond delay="3200"/>
                            </p:stCondLst>
                            <p:childTnLst>
                              <p:par>
                                <p:cTn id="37" presetID="10" presetClass="entr" presetSubtype="0" repeatCount="400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35" presetClass="emph" presetSubtype="0" repeatCount="4000" fill="hold" nodeType="clickEffect">
                                  <p:stCondLst>
                                    <p:cond delay="0"/>
                                  </p:stCondLst>
                                  <p:childTnLst>
                                    <p:anim calcmode="discrete" valueType="str">
                                      <p:cBhvr>
                                        <p:cTn id="43" dur="100" fill="hold"/>
                                        <p:tgtEl>
                                          <p:spTgt spid="4"/>
                                        </p:tgtEl>
                                        <p:attrNameLst>
                                          <p:attrName>style.visibility</p:attrName>
                                        </p:attrNameLst>
                                      </p:cBhvr>
                                      <p:tavLst>
                                        <p:tav tm="0">
                                          <p:val>
                                            <p:strVal val="hidden"/>
                                          </p:val>
                                        </p:tav>
                                        <p:tav tm="50000">
                                          <p:val>
                                            <p:strVal val="visible"/>
                                          </p:val>
                                        </p:tav>
                                      </p:tavLst>
                                    </p:anim>
                                  </p:childTnLst>
                                </p:cTn>
                              </p:par>
                            </p:childTnLst>
                          </p:cTn>
                        </p:par>
                        <p:par>
                          <p:cTn id="44" fill="hold">
                            <p:stCondLst>
                              <p:cond delay="400"/>
                            </p:stCondLst>
                            <p:childTnLst>
                              <p:par>
                                <p:cTn id="45" presetID="22" presetClass="entr" presetSubtype="8" fill="hold" nodeType="afterEffect">
                                  <p:stCondLst>
                                    <p:cond delay="0"/>
                                  </p:stCondLst>
                                  <p:childTnLst>
                                    <p:set>
                                      <p:cBhvr>
                                        <p:cTn id="46" dur="1" fill="hold">
                                          <p:stCondLst>
                                            <p:cond delay="0"/>
                                          </p:stCondLst>
                                        </p:cTn>
                                        <p:tgtEl>
                                          <p:spTgt spid="109"/>
                                        </p:tgtEl>
                                        <p:attrNameLst>
                                          <p:attrName>style.visibility</p:attrName>
                                        </p:attrNameLst>
                                      </p:cBhvr>
                                      <p:to>
                                        <p:strVal val="visible"/>
                                      </p:to>
                                    </p:set>
                                    <p:animEffect transition="in" filter="wipe(left)">
                                      <p:cBhvr>
                                        <p:cTn id="47" dur="500"/>
                                        <p:tgtEl>
                                          <p:spTgt spid="109"/>
                                        </p:tgtEl>
                                      </p:cBhvr>
                                    </p:animEffect>
                                  </p:childTnLst>
                                </p:cTn>
                              </p:par>
                            </p:childTnLst>
                          </p:cTn>
                        </p:par>
                        <p:par>
                          <p:cTn id="48" fill="hold">
                            <p:stCondLst>
                              <p:cond delay="900"/>
                            </p:stCondLst>
                            <p:childTnLst>
                              <p:par>
                                <p:cTn id="49" presetID="22" presetClass="entr" presetSubtype="8" fill="hold" nodeType="after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wipe(left)">
                                      <p:cBhvr>
                                        <p:cTn id="51" dur="500"/>
                                        <p:tgtEl>
                                          <p:spTgt spid="93"/>
                                        </p:tgtEl>
                                      </p:cBhvr>
                                    </p:animEffect>
                                  </p:childTnLst>
                                </p:cTn>
                              </p:par>
                            </p:childTnLst>
                          </p:cTn>
                        </p:par>
                        <p:par>
                          <p:cTn id="52" fill="hold">
                            <p:stCondLst>
                              <p:cond delay="1400"/>
                            </p:stCondLst>
                            <p:childTnLst>
                              <p:par>
                                <p:cTn id="53" presetID="22" presetClass="entr" presetSubtype="8" fill="hold" nodeType="after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500"/>
                                        <p:tgtEl>
                                          <p:spTgt spid="92"/>
                                        </p:tgtEl>
                                      </p:cBhvr>
                                    </p:animEffect>
                                  </p:childTnLst>
                                </p:cTn>
                              </p:par>
                            </p:childTnLst>
                          </p:cTn>
                        </p:par>
                        <p:par>
                          <p:cTn id="56" fill="hold">
                            <p:stCondLst>
                              <p:cond delay="1900"/>
                            </p:stCondLst>
                            <p:childTnLst>
                              <p:par>
                                <p:cTn id="57" presetID="22" presetClass="entr" presetSubtype="8" fill="hold" nodeType="afterEffect">
                                  <p:stCondLst>
                                    <p:cond delay="0"/>
                                  </p:stCondLst>
                                  <p:childTnLst>
                                    <p:set>
                                      <p:cBhvr>
                                        <p:cTn id="58" dur="1" fill="hold">
                                          <p:stCondLst>
                                            <p:cond delay="0"/>
                                          </p:stCondLst>
                                        </p:cTn>
                                        <p:tgtEl>
                                          <p:spTgt spid="124"/>
                                        </p:tgtEl>
                                        <p:attrNameLst>
                                          <p:attrName>style.visibility</p:attrName>
                                        </p:attrNameLst>
                                      </p:cBhvr>
                                      <p:to>
                                        <p:strVal val="visible"/>
                                      </p:to>
                                    </p:set>
                                    <p:animEffect transition="in" filter="wipe(left)">
                                      <p:cBhvr>
                                        <p:cTn id="59" dur="500"/>
                                        <p:tgtEl>
                                          <p:spTgt spid="124"/>
                                        </p:tgtEl>
                                      </p:cBhvr>
                                    </p:animEffect>
                                  </p:childTnLst>
                                </p:cTn>
                              </p:par>
                            </p:childTnLst>
                          </p:cTn>
                        </p:par>
                        <p:par>
                          <p:cTn id="60" fill="hold">
                            <p:stCondLst>
                              <p:cond delay="2400"/>
                            </p:stCondLst>
                            <p:childTnLst>
                              <p:par>
                                <p:cTn id="61" presetID="22" presetClass="entr" presetSubtype="4" fill="hold" nodeType="afterEffect">
                                  <p:stCondLst>
                                    <p:cond delay="0"/>
                                  </p:stCondLst>
                                  <p:childTnLst>
                                    <p:set>
                                      <p:cBhvr>
                                        <p:cTn id="62" dur="1" fill="hold">
                                          <p:stCondLst>
                                            <p:cond delay="0"/>
                                          </p:stCondLst>
                                        </p:cTn>
                                        <p:tgtEl>
                                          <p:spTgt spid="123"/>
                                        </p:tgtEl>
                                        <p:attrNameLst>
                                          <p:attrName>style.visibility</p:attrName>
                                        </p:attrNameLst>
                                      </p:cBhvr>
                                      <p:to>
                                        <p:strVal val="visible"/>
                                      </p:to>
                                    </p:set>
                                    <p:animEffect transition="in" filter="wipe(down)">
                                      <p:cBhvr>
                                        <p:cTn id="63" dur="500"/>
                                        <p:tgtEl>
                                          <p:spTgt spid="123"/>
                                        </p:tgtEl>
                                      </p:cBhvr>
                                    </p:animEffect>
                                  </p:childTnLst>
                                </p:cTn>
                              </p:par>
                            </p:childTnLst>
                          </p:cTn>
                        </p:par>
                        <p:par>
                          <p:cTn id="64" fill="hold">
                            <p:stCondLst>
                              <p:cond delay="2900"/>
                            </p:stCondLst>
                            <p:childTnLst>
                              <p:par>
                                <p:cTn id="65" presetID="35" presetClass="emph" presetSubtype="0" repeatCount="4000" fill="hold" nodeType="afterEffect">
                                  <p:stCondLst>
                                    <p:cond delay="0"/>
                                  </p:stCondLst>
                                  <p:childTnLst>
                                    <p:anim calcmode="discrete" valueType="str">
                                      <p:cBhvr>
                                        <p:cTn id="66" dur="100" fill="hold"/>
                                        <p:tgtEl>
                                          <p:spTgt spid="11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p:txBody>
          <a:bodyPr/>
          <a:lstStyle/>
          <a:p>
            <a:pPr algn="l" defTabSz="914400">
              <a:lnSpc>
                <a:spcPct val="80000"/>
              </a:lnSpc>
              <a:spcBef>
                <a:spcPct val="0"/>
              </a:spcBef>
              <a:buNone/>
            </a:pPr>
            <a:r>
              <a:rPr lang="pt-BR" sz="3200" b="0" i="0" spc="0" baseline="0" dirty="0" smtClean="0">
                <a:solidFill>
                  <a:srgbClr val="2B348E"/>
                </a:solidFill>
                <a:latin typeface="Arial"/>
                <a:ea typeface="+mj-ea"/>
                <a:cs typeface="+mj-cs"/>
              </a:rPr>
              <a:t>Cisco VXI: Borderless Network</a:t>
            </a:r>
            <a:br>
              <a:rPr lang="pt-BR" sz="3200" b="0" i="0" spc="0" baseline="0" dirty="0" smtClean="0">
                <a:solidFill>
                  <a:srgbClr val="2B348E"/>
                </a:solidFill>
                <a:latin typeface="Arial"/>
                <a:ea typeface="+mj-ea"/>
                <a:cs typeface="+mj-cs"/>
              </a:rPr>
            </a:br>
            <a:r>
              <a:rPr lang="pt-BR" sz="3200" b="0" i="0" spc="0" baseline="0" dirty="0" smtClean="0">
                <a:solidFill>
                  <a:srgbClr val="2B348E"/>
                </a:solidFill>
                <a:latin typeface="Arial"/>
                <a:ea typeface="+mj-ea"/>
                <a:cs typeface="+mj-cs"/>
              </a:rPr>
              <a:t>Cisco Identity Service Engine (ISE) for VXI</a:t>
            </a:r>
            <a:endParaRPr lang="pt-BR" sz="3200" dirty="0"/>
          </a:p>
        </p:txBody>
      </p:sp>
      <p:sp>
        <p:nvSpPr>
          <p:cNvPr id="41" name="Text Placeholder 40"/>
          <p:cNvSpPr>
            <a:spLocks noGrp="1"/>
          </p:cNvSpPr>
          <p:nvPr>
            <p:ph type="body" sz="quarter" idx="4294967295"/>
          </p:nvPr>
        </p:nvSpPr>
        <p:spPr>
          <a:xfrm>
            <a:off x="0" y="1365250"/>
            <a:ext cx="5355771" cy="2782207"/>
          </a:xfrm>
        </p:spPr>
        <p:txBody>
          <a:bodyPr/>
          <a:lstStyle/>
          <a:p>
            <a:pPr marL="0" indent="0" algn="l" defTabSz="914400">
              <a:spcBef>
                <a:spcPts val="1440"/>
              </a:spcBef>
              <a:buNone/>
            </a:pPr>
            <a:r>
              <a:rPr lang="pt-BR" sz="2000" b="1" i="0" dirty="0" smtClean="0">
                <a:solidFill>
                  <a:srgbClr val="2B3082"/>
                </a:solidFill>
                <a:latin typeface="Arial"/>
                <a:ea typeface="+mn-ea"/>
                <a:cs typeface="+mn-cs"/>
              </a:rPr>
              <a:t>Cumprimento consistente da política de segurança em toda a rede</a:t>
            </a:r>
            <a:endParaRPr lang="pt-BR" b="1" dirty="0" smtClean="0"/>
          </a:p>
          <a:p>
            <a:pPr marL="233355" lvl="1" indent="-163495" algn="l" defTabSz="914400">
              <a:spcBef>
                <a:spcPts val="840"/>
              </a:spcBef>
              <a:buClr>
                <a:srgbClr val="1E1F81"/>
              </a:buClr>
              <a:buFont typeface="Arial"/>
              <a:buChar char="•"/>
            </a:pPr>
            <a:r>
              <a:rPr lang="pt-BR" sz="1800" b="0" i="0" dirty="0" smtClean="0">
                <a:solidFill>
                  <a:srgbClr val="2B3082"/>
                </a:solidFill>
                <a:latin typeface="Arial"/>
                <a:ea typeface="+mn-ea"/>
                <a:cs typeface="+mn-cs"/>
              </a:rPr>
              <a:t>Desktops físicos, desktops virtuais, BYOD</a:t>
            </a:r>
            <a:endParaRPr lang="pt-BR" dirty="0" smtClean="0"/>
          </a:p>
          <a:p>
            <a:pPr marL="0" indent="0" algn="l" defTabSz="914400">
              <a:spcBef>
                <a:spcPts val="1440"/>
              </a:spcBef>
              <a:buNone/>
            </a:pPr>
            <a:r>
              <a:rPr lang="pt-BR" sz="2000" b="1" i="0" dirty="0" smtClean="0">
                <a:solidFill>
                  <a:srgbClr val="2B3082"/>
                </a:solidFill>
                <a:latin typeface="Arial"/>
                <a:ea typeface="+mn-ea"/>
                <a:cs typeface="+mn-cs"/>
              </a:rPr>
              <a:t>Compatível com segurança de dados, controle de acesso e conformidade</a:t>
            </a:r>
          </a:p>
          <a:p>
            <a:pPr marL="233355" lvl="1" indent="-163495" algn="l" defTabSz="914400">
              <a:spcBef>
                <a:spcPts val="840"/>
              </a:spcBef>
              <a:buClr>
                <a:srgbClr val="1E1F81"/>
              </a:buClr>
              <a:buFont typeface="Arial"/>
              <a:buChar char="•"/>
            </a:pPr>
            <a:r>
              <a:rPr lang="pt-BR" sz="1800" b="0" i="0" dirty="0" smtClean="0">
                <a:solidFill>
                  <a:srgbClr val="2B3082"/>
                </a:solidFill>
                <a:latin typeface="Arial"/>
                <a:ea typeface="+mn-ea"/>
                <a:cs typeface="+mn-cs"/>
              </a:rPr>
              <a:t>Protege a propriedade intelectual</a:t>
            </a:r>
          </a:p>
          <a:p>
            <a:pPr marL="233355" lvl="1" indent="-163495" algn="l" defTabSz="914400">
              <a:spcBef>
                <a:spcPts val="840"/>
              </a:spcBef>
              <a:buClr>
                <a:srgbClr val="1E1F81"/>
              </a:buClr>
              <a:buFont typeface="Arial"/>
              <a:buChar char="•"/>
            </a:pPr>
            <a:r>
              <a:rPr lang="pt-BR" sz="1800" b="0" i="0" dirty="0" smtClean="0">
                <a:solidFill>
                  <a:srgbClr val="2B3082"/>
                </a:solidFill>
                <a:latin typeface="Arial"/>
                <a:ea typeface="+mn-ea"/>
                <a:cs typeface="+mn-cs"/>
              </a:rPr>
              <a:t>Garante o nível certo de acesso para o tipo de dispositivo</a:t>
            </a:r>
            <a:endParaRPr lang="pt-BR" dirty="0"/>
          </a:p>
        </p:txBody>
      </p:sp>
      <p:grpSp>
        <p:nvGrpSpPr>
          <p:cNvPr id="2" name="Group 188"/>
          <p:cNvGrpSpPr/>
          <p:nvPr/>
        </p:nvGrpSpPr>
        <p:grpSpPr>
          <a:xfrm>
            <a:off x="3581254" y="4592818"/>
            <a:ext cx="1823226" cy="1309106"/>
            <a:chOff x="3987758" y="1384582"/>
            <a:chExt cx="1150300" cy="825935"/>
          </a:xfrm>
        </p:grpSpPr>
        <p:sp>
          <p:nvSpPr>
            <p:cNvPr id="56" name="TextBox 55"/>
            <p:cNvSpPr txBox="1"/>
            <p:nvPr/>
          </p:nvSpPr>
          <p:spPr>
            <a:xfrm>
              <a:off x="3987758" y="1384582"/>
              <a:ext cx="1150300" cy="277854"/>
            </a:xfrm>
            <a:prstGeom prst="rect">
              <a:avLst/>
            </a:prstGeom>
            <a:noFill/>
            <a:ln w="9525">
              <a:noFill/>
              <a:miter lim="800000"/>
              <a:headEnd/>
              <a:tailEnd/>
            </a:ln>
          </p:spPr>
          <p:txBody>
            <a:bodyPr wrap="square" anchor="ctr">
              <a:spAutoFit/>
            </a:bodyPr>
            <a:lstStyle/>
            <a:p>
              <a:pPr algn="ctr" defTabSz="914400">
                <a:lnSpc>
                  <a:spcPts val="1400"/>
                </a:lnSpc>
                <a:buNone/>
              </a:pPr>
              <a:r>
                <a:rPr lang="fr-BE" sz="1400" b="0" i="0">
                  <a:solidFill>
                    <a:srgbClr val="FFFFFF"/>
                  </a:solidFill>
                  <a:latin typeface="Arial"/>
                  <a:ea typeface="+mn-ea"/>
                  <a:cs typeface="+mn-cs"/>
                </a:rPr>
                <a:t>ONDE</a:t>
              </a:r>
              <a:endParaRPr lang="en-US" sz="1400" dirty="0">
                <a:solidFill>
                  <a:schemeClr val="bg1"/>
                </a:solidFill>
              </a:endParaRPr>
            </a:p>
          </p:txBody>
        </p:sp>
        <p:grpSp>
          <p:nvGrpSpPr>
            <p:cNvPr id="3" name="Group 181"/>
            <p:cNvGrpSpPr/>
            <p:nvPr/>
          </p:nvGrpSpPr>
          <p:grpSpPr>
            <a:xfrm>
              <a:off x="4307066" y="1699687"/>
              <a:ext cx="511684" cy="510830"/>
              <a:chOff x="4615070" y="1776909"/>
              <a:chExt cx="511684" cy="510830"/>
            </a:xfrm>
          </p:grpSpPr>
          <p:sp>
            <p:nvSpPr>
              <p:cNvPr id="58" name="Oval 57"/>
              <p:cNvSpPr/>
              <p:nvPr/>
            </p:nvSpPr>
            <p:spPr>
              <a:xfrm>
                <a:off x="4628804" y="1790216"/>
                <a:ext cx="484216" cy="4842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59" name="Freeform 6"/>
              <p:cNvSpPr>
                <a:spLocks noEditPoints="1"/>
              </p:cNvSpPr>
              <p:nvPr/>
            </p:nvSpPr>
            <p:spPr bwMode="auto">
              <a:xfrm>
                <a:off x="4615070" y="1776909"/>
                <a:ext cx="511684" cy="510830"/>
              </a:xfrm>
              <a:custGeom>
                <a:avLst/>
                <a:gdLst/>
                <a:ahLst/>
                <a:cxnLst>
                  <a:cxn ang="0">
                    <a:pos x="181" y="77"/>
                  </a:cxn>
                  <a:cxn ang="0">
                    <a:pos x="118" y="140"/>
                  </a:cxn>
                  <a:cxn ang="0">
                    <a:pos x="138" y="184"/>
                  </a:cxn>
                  <a:cxn ang="0">
                    <a:pos x="181" y="295"/>
                  </a:cxn>
                  <a:cxn ang="0">
                    <a:pos x="181" y="295"/>
                  </a:cxn>
                  <a:cxn ang="0">
                    <a:pos x="224" y="184"/>
                  </a:cxn>
                  <a:cxn ang="0">
                    <a:pos x="244" y="140"/>
                  </a:cxn>
                  <a:cxn ang="0">
                    <a:pos x="181" y="77"/>
                  </a:cxn>
                  <a:cxn ang="0">
                    <a:pos x="180" y="166"/>
                  </a:cxn>
                  <a:cxn ang="0">
                    <a:pos x="152" y="138"/>
                  </a:cxn>
                  <a:cxn ang="0">
                    <a:pos x="180" y="110"/>
                  </a:cxn>
                  <a:cxn ang="0">
                    <a:pos x="208" y="138"/>
                  </a:cxn>
                  <a:cxn ang="0">
                    <a:pos x="180" y="166"/>
                  </a:cxn>
                  <a:cxn ang="0">
                    <a:pos x="181" y="0"/>
                  </a:cxn>
                  <a:cxn ang="0">
                    <a:pos x="0" y="181"/>
                  </a:cxn>
                  <a:cxn ang="0">
                    <a:pos x="181" y="362"/>
                  </a:cxn>
                  <a:cxn ang="0">
                    <a:pos x="362" y="181"/>
                  </a:cxn>
                  <a:cxn ang="0">
                    <a:pos x="181" y="0"/>
                  </a:cxn>
                  <a:cxn ang="0">
                    <a:pos x="181" y="338"/>
                  </a:cxn>
                  <a:cxn ang="0">
                    <a:pos x="24" y="181"/>
                  </a:cxn>
                  <a:cxn ang="0">
                    <a:pos x="181" y="24"/>
                  </a:cxn>
                  <a:cxn ang="0">
                    <a:pos x="338" y="181"/>
                  </a:cxn>
                  <a:cxn ang="0">
                    <a:pos x="181" y="338"/>
                  </a:cxn>
                </a:cxnLst>
                <a:rect l="0" t="0" r="r" b="b"/>
                <a:pathLst>
                  <a:path w="362" h="362">
                    <a:moveTo>
                      <a:pt x="181" y="77"/>
                    </a:moveTo>
                    <a:cubicBezTo>
                      <a:pt x="146" y="77"/>
                      <a:pt x="118" y="105"/>
                      <a:pt x="118" y="140"/>
                    </a:cubicBezTo>
                    <a:cubicBezTo>
                      <a:pt x="118" y="150"/>
                      <a:pt x="125" y="167"/>
                      <a:pt x="138" y="184"/>
                    </a:cubicBezTo>
                    <a:cubicBezTo>
                      <a:pt x="162" y="215"/>
                      <a:pt x="179" y="265"/>
                      <a:pt x="181" y="295"/>
                    </a:cubicBezTo>
                    <a:cubicBezTo>
                      <a:pt x="181" y="295"/>
                      <a:pt x="181" y="295"/>
                      <a:pt x="181" y="295"/>
                    </a:cubicBezTo>
                    <a:cubicBezTo>
                      <a:pt x="183" y="265"/>
                      <a:pt x="200" y="215"/>
                      <a:pt x="224" y="184"/>
                    </a:cubicBezTo>
                    <a:cubicBezTo>
                      <a:pt x="238" y="167"/>
                      <a:pt x="244" y="150"/>
                      <a:pt x="244" y="140"/>
                    </a:cubicBezTo>
                    <a:cubicBezTo>
                      <a:pt x="244" y="105"/>
                      <a:pt x="216" y="77"/>
                      <a:pt x="181" y="77"/>
                    </a:cubicBezTo>
                    <a:close/>
                    <a:moveTo>
                      <a:pt x="180" y="166"/>
                    </a:moveTo>
                    <a:cubicBezTo>
                      <a:pt x="165" y="166"/>
                      <a:pt x="152" y="153"/>
                      <a:pt x="152" y="138"/>
                    </a:cubicBezTo>
                    <a:cubicBezTo>
                      <a:pt x="152" y="122"/>
                      <a:pt x="165" y="110"/>
                      <a:pt x="180" y="110"/>
                    </a:cubicBezTo>
                    <a:cubicBezTo>
                      <a:pt x="196" y="110"/>
                      <a:pt x="208" y="122"/>
                      <a:pt x="208" y="138"/>
                    </a:cubicBezTo>
                    <a:cubicBezTo>
                      <a:pt x="208" y="153"/>
                      <a:pt x="196" y="166"/>
                      <a:pt x="180" y="166"/>
                    </a:cubicBezTo>
                    <a:close/>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181" y="338"/>
                    </a:moveTo>
                    <a:cubicBezTo>
                      <a:pt x="94" y="338"/>
                      <a:pt x="24" y="268"/>
                      <a:pt x="24" y="181"/>
                    </a:cubicBezTo>
                    <a:cubicBezTo>
                      <a:pt x="24" y="95"/>
                      <a:pt x="94" y="24"/>
                      <a:pt x="181" y="24"/>
                    </a:cubicBezTo>
                    <a:cubicBezTo>
                      <a:pt x="268" y="24"/>
                      <a:pt x="338" y="95"/>
                      <a:pt x="338" y="181"/>
                    </a:cubicBezTo>
                    <a:cubicBezTo>
                      <a:pt x="338" y="268"/>
                      <a:pt x="268" y="338"/>
                      <a:pt x="181" y="338"/>
                    </a:cubicBezTo>
                    <a:close/>
                  </a:path>
                </a:pathLst>
              </a:custGeom>
              <a:gradFill flip="none" rotWithShape="1">
                <a:gsLst>
                  <a:gs pos="0">
                    <a:schemeClr val="bg1">
                      <a:lumMod val="65000"/>
                    </a:schemeClr>
                  </a:gs>
                  <a:gs pos="32000">
                    <a:schemeClr val="bg1"/>
                  </a:gs>
                </a:gsLst>
                <a:lin ang="16200000" scaled="1"/>
                <a:tileRect/>
              </a:gradFill>
              <a:ln w="190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chemeClr val="bg1"/>
                  </a:solidFill>
                </a:endParaRPr>
              </a:p>
            </p:txBody>
          </p:sp>
        </p:grpSp>
      </p:grpSp>
      <p:grpSp>
        <p:nvGrpSpPr>
          <p:cNvPr id="4" name="Group 190"/>
          <p:cNvGrpSpPr/>
          <p:nvPr/>
        </p:nvGrpSpPr>
        <p:grpSpPr>
          <a:xfrm>
            <a:off x="5609921" y="4592818"/>
            <a:ext cx="1171800" cy="1309106"/>
            <a:chOff x="6309477" y="1384582"/>
            <a:chExt cx="739305" cy="825935"/>
          </a:xfrm>
        </p:grpSpPr>
        <p:sp>
          <p:nvSpPr>
            <p:cNvPr id="61" name="TextBox 60"/>
            <p:cNvSpPr txBox="1"/>
            <p:nvPr/>
          </p:nvSpPr>
          <p:spPr>
            <a:xfrm>
              <a:off x="6309477" y="1384582"/>
              <a:ext cx="739305" cy="277854"/>
            </a:xfrm>
            <a:prstGeom prst="rect">
              <a:avLst/>
            </a:prstGeom>
            <a:noFill/>
            <a:ln w="9525">
              <a:noFill/>
              <a:miter lim="800000"/>
              <a:headEnd/>
              <a:tailEnd/>
            </a:ln>
          </p:spPr>
          <p:txBody>
            <a:bodyPr wrap="square" anchor="ctr">
              <a:spAutoFit/>
            </a:bodyPr>
            <a:lstStyle/>
            <a:p>
              <a:pPr algn="ctr" defTabSz="914400">
                <a:lnSpc>
                  <a:spcPts val="1400"/>
                </a:lnSpc>
                <a:buNone/>
              </a:pPr>
              <a:r>
                <a:rPr lang="fr-BE" sz="1400" b="0" i="0">
                  <a:solidFill>
                    <a:srgbClr val="FFFFFF"/>
                  </a:solidFill>
                  <a:latin typeface="Arial"/>
                  <a:ea typeface="+mn-ea"/>
                  <a:cs typeface="+mn-cs"/>
                </a:rPr>
                <a:t>QUANDO</a:t>
              </a:r>
              <a:endParaRPr lang="en-US" sz="1400" dirty="0">
                <a:solidFill>
                  <a:schemeClr val="bg1"/>
                </a:solidFill>
              </a:endParaRPr>
            </a:p>
          </p:txBody>
        </p:sp>
        <p:grpSp>
          <p:nvGrpSpPr>
            <p:cNvPr id="5" name="Group 176"/>
            <p:cNvGrpSpPr/>
            <p:nvPr/>
          </p:nvGrpSpPr>
          <p:grpSpPr>
            <a:xfrm>
              <a:off x="6422861" y="1699687"/>
              <a:ext cx="512536" cy="510830"/>
              <a:chOff x="6446008" y="1901715"/>
              <a:chExt cx="512536" cy="510830"/>
            </a:xfrm>
          </p:grpSpPr>
          <p:sp>
            <p:nvSpPr>
              <p:cNvPr id="63" name="Oval 62"/>
              <p:cNvSpPr/>
              <p:nvPr/>
            </p:nvSpPr>
            <p:spPr>
              <a:xfrm>
                <a:off x="6460168" y="1915022"/>
                <a:ext cx="484216" cy="4842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64" name="Freeform 7"/>
              <p:cNvSpPr>
                <a:spLocks noEditPoints="1"/>
              </p:cNvSpPr>
              <p:nvPr/>
            </p:nvSpPr>
            <p:spPr bwMode="auto">
              <a:xfrm>
                <a:off x="6446008" y="1901715"/>
                <a:ext cx="512536" cy="510830"/>
              </a:xfrm>
              <a:custGeom>
                <a:avLst/>
                <a:gdLst/>
                <a:ahLst/>
                <a:cxnLst>
                  <a:cxn ang="0">
                    <a:pos x="171" y="181"/>
                  </a:cxn>
                  <a:cxn ang="0">
                    <a:pos x="192" y="181"/>
                  </a:cxn>
                  <a:cxn ang="0">
                    <a:pos x="182" y="0"/>
                  </a:cxn>
                  <a:cxn ang="0">
                    <a:pos x="182" y="362"/>
                  </a:cxn>
                  <a:cxn ang="0">
                    <a:pos x="182" y="0"/>
                  </a:cxn>
                  <a:cxn ang="0">
                    <a:pos x="25" y="181"/>
                  </a:cxn>
                  <a:cxn ang="0">
                    <a:pos x="338" y="181"/>
                  </a:cxn>
                  <a:cxn ang="0">
                    <a:pos x="182" y="77"/>
                  </a:cxn>
                  <a:cxn ang="0">
                    <a:pos x="182" y="286"/>
                  </a:cxn>
                  <a:cxn ang="0">
                    <a:pos x="182" y="77"/>
                  </a:cxn>
                  <a:cxn ang="0">
                    <a:pos x="239" y="116"/>
                  </a:cxn>
                  <a:cxn ang="0">
                    <a:pos x="247" y="124"/>
                  </a:cxn>
                  <a:cxn ang="0">
                    <a:pos x="229" y="134"/>
                  </a:cxn>
                  <a:cxn ang="0">
                    <a:pos x="176" y="95"/>
                  </a:cxn>
                  <a:cxn ang="0">
                    <a:pos x="187" y="95"/>
                  </a:cxn>
                  <a:cxn ang="0">
                    <a:pos x="182" y="115"/>
                  </a:cxn>
                  <a:cxn ang="0">
                    <a:pos x="176" y="95"/>
                  </a:cxn>
                  <a:cxn ang="0">
                    <a:pos x="95" y="187"/>
                  </a:cxn>
                  <a:cxn ang="0">
                    <a:pos x="95" y="176"/>
                  </a:cxn>
                  <a:cxn ang="0">
                    <a:pos x="115" y="181"/>
                  </a:cxn>
                  <a:cxn ang="0">
                    <a:pos x="134" y="236"/>
                  </a:cxn>
                  <a:cxn ang="0">
                    <a:pos x="116" y="246"/>
                  </a:cxn>
                  <a:cxn ang="0">
                    <a:pos x="127" y="228"/>
                  </a:cxn>
                  <a:cxn ang="0">
                    <a:pos x="134" y="236"/>
                  </a:cxn>
                  <a:cxn ang="0">
                    <a:pos x="127" y="134"/>
                  </a:cxn>
                  <a:cxn ang="0">
                    <a:pos x="116" y="116"/>
                  </a:cxn>
                  <a:cxn ang="0">
                    <a:pos x="134" y="127"/>
                  </a:cxn>
                  <a:cxn ang="0">
                    <a:pos x="187" y="268"/>
                  </a:cxn>
                  <a:cxn ang="0">
                    <a:pos x="176" y="268"/>
                  </a:cxn>
                  <a:cxn ang="0">
                    <a:pos x="182" y="248"/>
                  </a:cxn>
                  <a:cxn ang="0">
                    <a:pos x="187" y="268"/>
                  </a:cxn>
                  <a:cxn ang="0">
                    <a:pos x="209" y="257"/>
                  </a:cxn>
                  <a:cxn ang="0">
                    <a:pos x="182" y="202"/>
                  </a:cxn>
                  <a:cxn ang="0">
                    <a:pos x="173" y="162"/>
                  </a:cxn>
                  <a:cxn ang="0">
                    <a:pos x="181" y="125"/>
                  </a:cxn>
                  <a:cxn ang="0">
                    <a:pos x="189" y="161"/>
                  </a:cxn>
                  <a:cxn ang="0">
                    <a:pos x="197" y="196"/>
                  </a:cxn>
                  <a:cxn ang="0">
                    <a:pos x="219" y="260"/>
                  </a:cxn>
                  <a:cxn ang="0">
                    <a:pos x="239" y="246"/>
                  </a:cxn>
                  <a:cxn ang="0">
                    <a:pos x="229" y="228"/>
                  </a:cxn>
                  <a:cxn ang="0">
                    <a:pos x="247" y="239"/>
                  </a:cxn>
                  <a:cxn ang="0">
                    <a:pos x="274" y="181"/>
                  </a:cxn>
                  <a:cxn ang="0">
                    <a:pos x="253" y="187"/>
                  </a:cxn>
                  <a:cxn ang="0">
                    <a:pos x="253" y="176"/>
                  </a:cxn>
                  <a:cxn ang="0">
                    <a:pos x="274" y="181"/>
                  </a:cxn>
                </a:cxnLst>
                <a:rect l="0" t="0" r="r" b="b"/>
                <a:pathLst>
                  <a:path w="363" h="362">
                    <a:moveTo>
                      <a:pt x="182" y="171"/>
                    </a:moveTo>
                    <a:cubicBezTo>
                      <a:pt x="176" y="171"/>
                      <a:pt x="171" y="176"/>
                      <a:pt x="171" y="181"/>
                    </a:cubicBezTo>
                    <a:cubicBezTo>
                      <a:pt x="171" y="187"/>
                      <a:pt x="176" y="191"/>
                      <a:pt x="182" y="191"/>
                    </a:cubicBezTo>
                    <a:cubicBezTo>
                      <a:pt x="187" y="191"/>
                      <a:pt x="192" y="187"/>
                      <a:pt x="192" y="181"/>
                    </a:cubicBezTo>
                    <a:cubicBezTo>
                      <a:pt x="192" y="176"/>
                      <a:pt x="187" y="171"/>
                      <a:pt x="182" y="171"/>
                    </a:cubicBezTo>
                    <a:close/>
                    <a:moveTo>
                      <a:pt x="182" y="0"/>
                    </a:moveTo>
                    <a:cubicBezTo>
                      <a:pt x="82" y="0"/>
                      <a:pt x="0" y="81"/>
                      <a:pt x="0" y="181"/>
                    </a:cubicBezTo>
                    <a:cubicBezTo>
                      <a:pt x="0" y="281"/>
                      <a:pt x="82" y="362"/>
                      <a:pt x="182" y="362"/>
                    </a:cubicBezTo>
                    <a:cubicBezTo>
                      <a:pt x="281" y="362"/>
                      <a:pt x="363" y="281"/>
                      <a:pt x="363" y="181"/>
                    </a:cubicBezTo>
                    <a:cubicBezTo>
                      <a:pt x="363" y="81"/>
                      <a:pt x="281" y="0"/>
                      <a:pt x="182" y="0"/>
                    </a:cubicBezTo>
                    <a:close/>
                    <a:moveTo>
                      <a:pt x="182" y="338"/>
                    </a:moveTo>
                    <a:cubicBezTo>
                      <a:pt x="95" y="338"/>
                      <a:pt x="25" y="268"/>
                      <a:pt x="25" y="181"/>
                    </a:cubicBezTo>
                    <a:cubicBezTo>
                      <a:pt x="25" y="95"/>
                      <a:pt x="95" y="24"/>
                      <a:pt x="182" y="24"/>
                    </a:cubicBezTo>
                    <a:cubicBezTo>
                      <a:pt x="268" y="24"/>
                      <a:pt x="338" y="95"/>
                      <a:pt x="338" y="181"/>
                    </a:cubicBezTo>
                    <a:cubicBezTo>
                      <a:pt x="338" y="268"/>
                      <a:pt x="268" y="338"/>
                      <a:pt x="182" y="338"/>
                    </a:cubicBezTo>
                    <a:close/>
                    <a:moveTo>
                      <a:pt x="182" y="77"/>
                    </a:moveTo>
                    <a:cubicBezTo>
                      <a:pt x="124" y="77"/>
                      <a:pt x="77" y="124"/>
                      <a:pt x="77" y="181"/>
                    </a:cubicBezTo>
                    <a:cubicBezTo>
                      <a:pt x="77" y="239"/>
                      <a:pt x="124" y="286"/>
                      <a:pt x="182" y="286"/>
                    </a:cubicBezTo>
                    <a:cubicBezTo>
                      <a:pt x="239" y="286"/>
                      <a:pt x="286" y="239"/>
                      <a:pt x="286" y="181"/>
                    </a:cubicBezTo>
                    <a:cubicBezTo>
                      <a:pt x="286" y="124"/>
                      <a:pt x="239" y="77"/>
                      <a:pt x="182" y="77"/>
                    </a:cubicBezTo>
                    <a:close/>
                    <a:moveTo>
                      <a:pt x="229" y="127"/>
                    </a:moveTo>
                    <a:cubicBezTo>
                      <a:pt x="239" y="116"/>
                      <a:pt x="239" y="116"/>
                      <a:pt x="239" y="116"/>
                    </a:cubicBezTo>
                    <a:cubicBezTo>
                      <a:pt x="241" y="114"/>
                      <a:pt x="245" y="114"/>
                      <a:pt x="247" y="116"/>
                    </a:cubicBezTo>
                    <a:cubicBezTo>
                      <a:pt x="249" y="118"/>
                      <a:pt x="249" y="122"/>
                      <a:pt x="247" y="124"/>
                    </a:cubicBezTo>
                    <a:cubicBezTo>
                      <a:pt x="236" y="134"/>
                      <a:pt x="236" y="134"/>
                      <a:pt x="236" y="134"/>
                    </a:cubicBezTo>
                    <a:cubicBezTo>
                      <a:pt x="234" y="136"/>
                      <a:pt x="231" y="136"/>
                      <a:pt x="229" y="134"/>
                    </a:cubicBezTo>
                    <a:cubicBezTo>
                      <a:pt x="226" y="132"/>
                      <a:pt x="226" y="129"/>
                      <a:pt x="229" y="127"/>
                    </a:cubicBezTo>
                    <a:close/>
                    <a:moveTo>
                      <a:pt x="176" y="95"/>
                    </a:moveTo>
                    <a:cubicBezTo>
                      <a:pt x="176" y="92"/>
                      <a:pt x="179" y="89"/>
                      <a:pt x="182" y="89"/>
                    </a:cubicBezTo>
                    <a:cubicBezTo>
                      <a:pt x="184" y="89"/>
                      <a:pt x="187" y="92"/>
                      <a:pt x="187" y="95"/>
                    </a:cubicBezTo>
                    <a:cubicBezTo>
                      <a:pt x="187" y="110"/>
                      <a:pt x="187" y="110"/>
                      <a:pt x="187" y="110"/>
                    </a:cubicBezTo>
                    <a:cubicBezTo>
                      <a:pt x="187" y="112"/>
                      <a:pt x="184" y="115"/>
                      <a:pt x="182" y="115"/>
                    </a:cubicBezTo>
                    <a:cubicBezTo>
                      <a:pt x="179" y="115"/>
                      <a:pt x="176" y="112"/>
                      <a:pt x="176" y="110"/>
                    </a:cubicBezTo>
                    <a:lnTo>
                      <a:pt x="176" y="95"/>
                    </a:lnTo>
                    <a:close/>
                    <a:moveTo>
                      <a:pt x="110" y="187"/>
                    </a:moveTo>
                    <a:cubicBezTo>
                      <a:pt x="95" y="187"/>
                      <a:pt x="95" y="187"/>
                      <a:pt x="95" y="187"/>
                    </a:cubicBezTo>
                    <a:cubicBezTo>
                      <a:pt x="92" y="187"/>
                      <a:pt x="89" y="184"/>
                      <a:pt x="89" y="181"/>
                    </a:cubicBezTo>
                    <a:cubicBezTo>
                      <a:pt x="89" y="178"/>
                      <a:pt x="92" y="176"/>
                      <a:pt x="95" y="176"/>
                    </a:cubicBezTo>
                    <a:cubicBezTo>
                      <a:pt x="110" y="176"/>
                      <a:pt x="110" y="176"/>
                      <a:pt x="110" y="176"/>
                    </a:cubicBezTo>
                    <a:cubicBezTo>
                      <a:pt x="113" y="176"/>
                      <a:pt x="115" y="178"/>
                      <a:pt x="115" y="181"/>
                    </a:cubicBezTo>
                    <a:cubicBezTo>
                      <a:pt x="115" y="184"/>
                      <a:pt x="113" y="187"/>
                      <a:pt x="110" y="187"/>
                    </a:cubicBezTo>
                    <a:close/>
                    <a:moveTo>
                      <a:pt x="134" y="236"/>
                    </a:moveTo>
                    <a:cubicBezTo>
                      <a:pt x="124" y="246"/>
                      <a:pt x="124" y="246"/>
                      <a:pt x="124" y="246"/>
                    </a:cubicBezTo>
                    <a:cubicBezTo>
                      <a:pt x="122" y="249"/>
                      <a:pt x="119" y="249"/>
                      <a:pt x="116" y="246"/>
                    </a:cubicBezTo>
                    <a:cubicBezTo>
                      <a:pt x="114" y="244"/>
                      <a:pt x="114" y="241"/>
                      <a:pt x="116" y="239"/>
                    </a:cubicBezTo>
                    <a:cubicBezTo>
                      <a:pt x="127" y="228"/>
                      <a:pt x="127" y="228"/>
                      <a:pt x="127" y="228"/>
                    </a:cubicBezTo>
                    <a:cubicBezTo>
                      <a:pt x="129" y="226"/>
                      <a:pt x="132" y="226"/>
                      <a:pt x="134" y="228"/>
                    </a:cubicBezTo>
                    <a:cubicBezTo>
                      <a:pt x="137" y="230"/>
                      <a:pt x="137" y="234"/>
                      <a:pt x="134" y="236"/>
                    </a:cubicBezTo>
                    <a:close/>
                    <a:moveTo>
                      <a:pt x="134" y="134"/>
                    </a:moveTo>
                    <a:cubicBezTo>
                      <a:pt x="132" y="136"/>
                      <a:pt x="129" y="136"/>
                      <a:pt x="127" y="134"/>
                    </a:cubicBezTo>
                    <a:cubicBezTo>
                      <a:pt x="116" y="124"/>
                      <a:pt x="116" y="124"/>
                      <a:pt x="116" y="124"/>
                    </a:cubicBezTo>
                    <a:cubicBezTo>
                      <a:pt x="114" y="122"/>
                      <a:pt x="114" y="118"/>
                      <a:pt x="116" y="116"/>
                    </a:cubicBezTo>
                    <a:cubicBezTo>
                      <a:pt x="118" y="114"/>
                      <a:pt x="122" y="114"/>
                      <a:pt x="124" y="116"/>
                    </a:cubicBezTo>
                    <a:cubicBezTo>
                      <a:pt x="134" y="127"/>
                      <a:pt x="134" y="127"/>
                      <a:pt x="134" y="127"/>
                    </a:cubicBezTo>
                    <a:cubicBezTo>
                      <a:pt x="137" y="129"/>
                      <a:pt x="137" y="132"/>
                      <a:pt x="134" y="134"/>
                    </a:cubicBezTo>
                    <a:close/>
                    <a:moveTo>
                      <a:pt x="187" y="268"/>
                    </a:moveTo>
                    <a:cubicBezTo>
                      <a:pt x="187" y="271"/>
                      <a:pt x="184" y="273"/>
                      <a:pt x="182" y="273"/>
                    </a:cubicBezTo>
                    <a:cubicBezTo>
                      <a:pt x="179" y="273"/>
                      <a:pt x="176" y="271"/>
                      <a:pt x="176" y="268"/>
                    </a:cubicBezTo>
                    <a:cubicBezTo>
                      <a:pt x="176" y="253"/>
                      <a:pt x="176" y="253"/>
                      <a:pt x="176" y="253"/>
                    </a:cubicBezTo>
                    <a:cubicBezTo>
                      <a:pt x="176" y="250"/>
                      <a:pt x="179" y="248"/>
                      <a:pt x="182" y="248"/>
                    </a:cubicBezTo>
                    <a:cubicBezTo>
                      <a:pt x="184" y="248"/>
                      <a:pt x="187" y="250"/>
                      <a:pt x="187" y="253"/>
                    </a:cubicBezTo>
                    <a:lnTo>
                      <a:pt x="187" y="268"/>
                    </a:lnTo>
                    <a:close/>
                    <a:moveTo>
                      <a:pt x="219" y="260"/>
                    </a:moveTo>
                    <a:cubicBezTo>
                      <a:pt x="216" y="262"/>
                      <a:pt x="211" y="260"/>
                      <a:pt x="209" y="257"/>
                    </a:cubicBezTo>
                    <a:cubicBezTo>
                      <a:pt x="183" y="202"/>
                      <a:pt x="183" y="202"/>
                      <a:pt x="183" y="202"/>
                    </a:cubicBezTo>
                    <a:cubicBezTo>
                      <a:pt x="182" y="202"/>
                      <a:pt x="182" y="202"/>
                      <a:pt x="182" y="202"/>
                    </a:cubicBezTo>
                    <a:cubicBezTo>
                      <a:pt x="170" y="202"/>
                      <a:pt x="160" y="193"/>
                      <a:pt x="160" y="181"/>
                    </a:cubicBezTo>
                    <a:cubicBezTo>
                      <a:pt x="160" y="173"/>
                      <a:pt x="166" y="165"/>
                      <a:pt x="173" y="162"/>
                    </a:cubicBezTo>
                    <a:cubicBezTo>
                      <a:pt x="173" y="133"/>
                      <a:pt x="173" y="133"/>
                      <a:pt x="173" y="133"/>
                    </a:cubicBezTo>
                    <a:cubicBezTo>
                      <a:pt x="173" y="129"/>
                      <a:pt x="177" y="125"/>
                      <a:pt x="181" y="125"/>
                    </a:cubicBezTo>
                    <a:cubicBezTo>
                      <a:pt x="185" y="125"/>
                      <a:pt x="189" y="129"/>
                      <a:pt x="189" y="133"/>
                    </a:cubicBezTo>
                    <a:cubicBezTo>
                      <a:pt x="189" y="161"/>
                      <a:pt x="189" y="161"/>
                      <a:pt x="189" y="161"/>
                    </a:cubicBezTo>
                    <a:cubicBezTo>
                      <a:pt x="197" y="164"/>
                      <a:pt x="203" y="172"/>
                      <a:pt x="203" y="181"/>
                    </a:cubicBezTo>
                    <a:cubicBezTo>
                      <a:pt x="203" y="187"/>
                      <a:pt x="200" y="192"/>
                      <a:pt x="197" y="196"/>
                    </a:cubicBezTo>
                    <a:cubicBezTo>
                      <a:pt x="223" y="250"/>
                      <a:pt x="223" y="250"/>
                      <a:pt x="223" y="250"/>
                    </a:cubicBezTo>
                    <a:cubicBezTo>
                      <a:pt x="225" y="254"/>
                      <a:pt x="223" y="258"/>
                      <a:pt x="219" y="260"/>
                    </a:cubicBezTo>
                    <a:close/>
                    <a:moveTo>
                      <a:pt x="247" y="246"/>
                    </a:moveTo>
                    <a:cubicBezTo>
                      <a:pt x="245" y="249"/>
                      <a:pt x="241" y="249"/>
                      <a:pt x="239" y="246"/>
                    </a:cubicBezTo>
                    <a:cubicBezTo>
                      <a:pt x="229" y="236"/>
                      <a:pt x="229" y="236"/>
                      <a:pt x="229" y="236"/>
                    </a:cubicBezTo>
                    <a:cubicBezTo>
                      <a:pt x="226" y="234"/>
                      <a:pt x="226" y="230"/>
                      <a:pt x="229" y="228"/>
                    </a:cubicBezTo>
                    <a:cubicBezTo>
                      <a:pt x="231" y="226"/>
                      <a:pt x="234" y="226"/>
                      <a:pt x="236" y="228"/>
                    </a:cubicBezTo>
                    <a:cubicBezTo>
                      <a:pt x="247" y="239"/>
                      <a:pt x="247" y="239"/>
                      <a:pt x="247" y="239"/>
                    </a:cubicBezTo>
                    <a:cubicBezTo>
                      <a:pt x="249" y="241"/>
                      <a:pt x="249" y="244"/>
                      <a:pt x="247" y="246"/>
                    </a:cubicBezTo>
                    <a:close/>
                    <a:moveTo>
                      <a:pt x="274" y="181"/>
                    </a:moveTo>
                    <a:cubicBezTo>
                      <a:pt x="274" y="184"/>
                      <a:pt x="271" y="187"/>
                      <a:pt x="268" y="187"/>
                    </a:cubicBezTo>
                    <a:cubicBezTo>
                      <a:pt x="253" y="187"/>
                      <a:pt x="253" y="187"/>
                      <a:pt x="253" y="187"/>
                    </a:cubicBezTo>
                    <a:cubicBezTo>
                      <a:pt x="250" y="187"/>
                      <a:pt x="248" y="184"/>
                      <a:pt x="248" y="181"/>
                    </a:cubicBezTo>
                    <a:cubicBezTo>
                      <a:pt x="248" y="178"/>
                      <a:pt x="250" y="176"/>
                      <a:pt x="253" y="176"/>
                    </a:cubicBezTo>
                    <a:cubicBezTo>
                      <a:pt x="268" y="176"/>
                      <a:pt x="268" y="176"/>
                      <a:pt x="268" y="176"/>
                    </a:cubicBezTo>
                    <a:cubicBezTo>
                      <a:pt x="271" y="176"/>
                      <a:pt x="274" y="178"/>
                      <a:pt x="274" y="181"/>
                    </a:cubicBezTo>
                    <a:close/>
                  </a:path>
                </a:pathLst>
              </a:custGeom>
              <a:gradFill flip="none" rotWithShape="1">
                <a:gsLst>
                  <a:gs pos="0">
                    <a:schemeClr val="bg1">
                      <a:lumMod val="65000"/>
                    </a:schemeClr>
                  </a:gs>
                  <a:gs pos="32000">
                    <a:schemeClr val="bg1"/>
                  </a:gs>
                </a:gsLst>
                <a:lin ang="16200000" scaled="1"/>
                <a:tileRect/>
              </a:gradFill>
              <a:ln w="190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chemeClr val="bg1"/>
                  </a:solidFill>
                </a:endParaRPr>
              </a:p>
            </p:txBody>
          </p:sp>
        </p:grpSp>
      </p:grpSp>
      <p:grpSp>
        <p:nvGrpSpPr>
          <p:cNvPr id="6" name="Group 92"/>
          <p:cNvGrpSpPr/>
          <p:nvPr/>
        </p:nvGrpSpPr>
        <p:grpSpPr>
          <a:xfrm>
            <a:off x="2239484" y="4592818"/>
            <a:ext cx="1128302" cy="1309106"/>
            <a:chOff x="2230311" y="1314242"/>
            <a:chExt cx="711862" cy="825935"/>
          </a:xfrm>
        </p:grpSpPr>
        <p:sp>
          <p:nvSpPr>
            <p:cNvPr id="66" name="Oval 65"/>
            <p:cNvSpPr/>
            <p:nvPr/>
          </p:nvSpPr>
          <p:spPr>
            <a:xfrm>
              <a:off x="2341714" y="1642653"/>
              <a:ext cx="484216" cy="4842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nvGrpSpPr>
            <p:cNvPr id="7" name="Group 187"/>
            <p:cNvGrpSpPr/>
            <p:nvPr/>
          </p:nvGrpSpPr>
          <p:grpSpPr>
            <a:xfrm>
              <a:off x="2230311" y="1314242"/>
              <a:ext cx="711862" cy="825935"/>
              <a:chOff x="2230311" y="1384582"/>
              <a:chExt cx="711862" cy="825935"/>
            </a:xfrm>
          </p:grpSpPr>
          <p:sp>
            <p:nvSpPr>
              <p:cNvPr id="68" name="TextBox 67"/>
              <p:cNvSpPr txBox="1"/>
              <p:nvPr/>
            </p:nvSpPr>
            <p:spPr>
              <a:xfrm>
                <a:off x="2230311" y="1384582"/>
                <a:ext cx="711862" cy="277854"/>
              </a:xfrm>
              <a:prstGeom prst="rect">
                <a:avLst/>
              </a:prstGeom>
              <a:noFill/>
              <a:ln w="9525">
                <a:noFill/>
                <a:miter lim="800000"/>
                <a:headEnd/>
                <a:tailEnd/>
              </a:ln>
            </p:spPr>
            <p:txBody>
              <a:bodyPr wrap="square" anchor="ctr">
                <a:spAutoFit/>
              </a:bodyPr>
              <a:lstStyle/>
              <a:p>
                <a:pPr algn="ctr" defTabSz="914400">
                  <a:lnSpc>
                    <a:spcPts val="1400"/>
                  </a:lnSpc>
                  <a:buNone/>
                </a:pPr>
                <a:r>
                  <a:rPr lang="fr-BE" sz="1400" b="0" i="0">
                    <a:solidFill>
                      <a:srgbClr val="FFFFFF"/>
                    </a:solidFill>
                    <a:latin typeface="Arial"/>
                    <a:ea typeface="+mn-ea"/>
                    <a:cs typeface="+mn-cs"/>
                  </a:rPr>
                  <a:t>O QUE</a:t>
                </a:r>
                <a:endParaRPr lang="en-US" sz="1400" dirty="0">
                  <a:solidFill>
                    <a:schemeClr val="bg1"/>
                  </a:solidFill>
                </a:endParaRPr>
              </a:p>
            </p:txBody>
          </p:sp>
          <p:sp>
            <p:nvSpPr>
              <p:cNvPr id="69" name="Freeform 9"/>
              <p:cNvSpPr>
                <a:spLocks noEditPoints="1"/>
              </p:cNvSpPr>
              <p:nvPr/>
            </p:nvSpPr>
            <p:spPr bwMode="auto">
              <a:xfrm>
                <a:off x="2330400" y="1699687"/>
                <a:ext cx="511684" cy="510830"/>
              </a:xfrm>
              <a:custGeom>
                <a:avLst/>
                <a:gdLst/>
                <a:ahLst/>
                <a:cxnLst>
                  <a:cxn ang="0">
                    <a:pos x="86" y="105"/>
                  </a:cxn>
                  <a:cxn ang="0">
                    <a:pos x="68" y="166"/>
                  </a:cxn>
                  <a:cxn ang="0">
                    <a:pos x="138" y="105"/>
                  </a:cxn>
                  <a:cxn ang="0">
                    <a:pos x="80" y="159"/>
                  </a:cxn>
                  <a:cxn ang="0">
                    <a:pos x="126" y="151"/>
                  </a:cxn>
                  <a:cxn ang="0">
                    <a:pos x="215" y="105"/>
                  </a:cxn>
                  <a:cxn ang="0">
                    <a:pos x="144" y="166"/>
                  </a:cxn>
                  <a:cxn ang="0">
                    <a:pos x="215" y="105"/>
                  </a:cxn>
                  <a:cxn ang="0">
                    <a:pos x="157" y="159"/>
                  </a:cxn>
                  <a:cxn ang="0">
                    <a:pos x="202" y="113"/>
                  </a:cxn>
                  <a:cxn ang="0">
                    <a:pos x="195" y="120"/>
                  </a:cxn>
                  <a:cxn ang="0">
                    <a:pos x="164" y="151"/>
                  </a:cxn>
                  <a:cxn ang="0">
                    <a:pos x="195" y="120"/>
                  </a:cxn>
                  <a:cxn ang="0">
                    <a:pos x="70" y="260"/>
                  </a:cxn>
                  <a:cxn ang="0">
                    <a:pos x="93" y="243"/>
                  </a:cxn>
                  <a:cxn ang="0">
                    <a:pos x="131" y="260"/>
                  </a:cxn>
                  <a:cxn ang="0">
                    <a:pos x="117" y="185"/>
                  </a:cxn>
                  <a:cxn ang="0">
                    <a:pos x="99" y="229"/>
                  </a:cxn>
                  <a:cxn ang="0">
                    <a:pos x="119" y="229"/>
                  </a:cxn>
                  <a:cxn ang="0">
                    <a:pos x="274" y="105"/>
                  </a:cxn>
                  <a:cxn ang="0">
                    <a:pos x="221" y="166"/>
                  </a:cxn>
                  <a:cxn ang="0">
                    <a:pos x="291" y="122"/>
                  </a:cxn>
                  <a:cxn ang="0">
                    <a:pos x="279" y="159"/>
                  </a:cxn>
                  <a:cxn ang="0">
                    <a:pos x="233" y="113"/>
                  </a:cxn>
                  <a:cxn ang="0">
                    <a:pos x="279" y="159"/>
                  </a:cxn>
                  <a:cxn ang="0">
                    <a:pos x="239" y="147"/>
                  </a:cxn>
                  <a:cxn ang="0">
                    <a:pos x="239" y="125"/>
                  </a:cxn>
                  <a:cxn ang="0">
                    <a:pos x="245" y="119"/>
                  </a:cxn>
                  <a:cxn ang="0">
                    <a:pos x="267" y="119"/>
                  </a:cxn>
                  <a:cxn ang="0">
                    <a:pos x="202" y="188"/>
                  </a:cxn>
                  <a:cxn ang="0">
                    <a:pos x="160" y="186"/>
                  </a:cxn>
                  <a:cxn ang="0">
                    <a:pos x="176" y="260"/>
                  </a:cxn>
                  <a:cxn ang="0">
                    <a:pos x="188" y="238"/>
                  </a:cxn>
                  <a:cxn ang="0">
                    <a:pos x="210" y="231"/>
                  </a:cxn>
                  <a:cxn ang="0">
                    <a:pos x="218" y="212"/>
                  </a:cxn>
                  <a:cxn ang="0">
                    <a:pos x="216" y="201"/>
                  </a:cxn>
                  <a:cxn ang="0">
                    <a:pos x="202" y="212"/>
                  </a:cxn>
                  <a:cxn ang="0">
                    <a:pos x="189" y="223"/>
                  </a:cxn>
                  <a:cxn ang="0">
                    <a:pos x="176" y="201"/>
                  </a:cxn>
                  <a:cxn ang="0">
                    <a:pos x="198" y="203"/>
                  </a:cxn>
                  <a:cxn ang="0">
                    <a:pos x="181" y="0"/>
                  </a:cxn>
                  <a:cxn ang="0">
                    <a:pos x="181" y="362"/>
                  </a:cxn>
                  <a:cxn ang="0">
                    <a:pos x="181" y="0"/>
                  </a:cxn>
                  <a:cxn ang="0">
                    <a:pos x="24" y="181"/>
                  </a:cxn>
                  <a:cxn ang="0">
                    <a:pos x="338" y="181"/>
                  </a:cxn>
                  <a:cxn ang="0">
                    <a:pos x="273" y="147"/>
                  </a:cxn>
                  <a:cxn ang="0">
                    <a:pos x="261" y="136"/>
                  </a:cxn>
                  <a:cxn ang="0">
                    <a:pos x="245" y="152"/>
                  </a:cxn>
                  <a:cxn ang="0">
                    <a:pos x="256" y="141"/>
                  </a:cxn>
                  <a:cxn ang="0">
                    <a:pos x="281" y="193"/>
                  </a:cxn>
                  <a:cxn ang="0">
                    <a:pos x="260" y="186"/>
                  </a:cxn>
                  <a:cxn ang="0">
                    <a:pos x="230" y="260"/>
                  </a:cxn>
                  <a:cxn ang="0">
                    <a:pos x="246" y="238"/>
                  </a:cxn>
                  <a:cxn ang="0">
                    <a:pos x="270" y="236"/>
                  </a:cxn>
                  <a:cxn ang="0">
                    <a:pos x="286" y="223"/>
                  </a:cxn>
                  <a:cxn ang="0">
                    <a:pos x="289" y="211"/>
                  </a:cxn>
                  <a:cxn ang="0">
                    <a:pos x="281" y="193"/>
                  </a:cxn>
                  <a:cxn ang="0">
                    <a:pos x="269" y="220"/>
                  </a:cxn>
                  <a:cxn ang="0">
                    <a:pos x="246" y="223"/>
                  </a:cxn>
                  <a:cxn ang="0">
                    <a:pos x="259" y="201"/>
                  </a:cxn>
                  <a:cxn ang="0">
                    <a:pos x="272" y="212"/>
                  </a:cxn>
                </a:cxnLst>
                <a:rect l="0" t="0" r="r" b="b"/>
                <a:pathLst>
                  <a:path w="362" h="362">
                    <a:moveTo>
                      <a:pt x="138" y="105"/>
                    </a:moveTo>
                    <a:cubicBezTo>
                      <a:pt x="86" y="105"/>
                      <a:pt x="86" y="105"/>
                      <a:pt x="86" y="105"/>
                    </a:cubicBezTo>
                    <a:cubicBezTo>
                      <a:pt x="76" y="105"/>
                      <a:pt x="68" y="113"/>
                      <a:pt x="68" y="122"/>
                    </a:cubicBezTo>
                    <a:cubicBezTo>
                      <a:pt x="68" y="166"/>
                      <a:pt x="68" y="166"/>
                      <a:pt x="68" y="166"/>
                    </a:cubicBezTo>
                    <a:cubicBezTo>
                      <a:pt x="138" y="166"/>
                      <a:pt x="138" y="166"/>
                      <a:pt x="138" y="166"/>
                    </a:cubicBezTo>
                    <a:lnTo>
                      <a:pt x="138" y="105"/>
                    </a:lnTo>
                    <a:close/>
                    <a:moveTo>
                      <a:pt x="126" y="159"/>
                    </a:moveTo>
                    <a:cubicBezTo>
                      <a:pt x="80" y="159"/>
                      <a:pt x="80" y="159"/>
                      <a:pt x="80" y="159"/>
                    </a:cubicBezTo>
                    <a:cubicBezTo>
                      <a:pt x="80" y="151"/>
                      <a:pt x="80" y="151"/>
                      <a:pt x="80" y="151"/>
                    </a:cubicBezTo>
                    <a:cubicBezTo>
                      <a:pt x="126" y="151"/>
                      <a:pt x="126" y="151"/>
                      <a:pt x="126" y="151"/>
                    </a:cubicBezTo>
                    <a:lnTo>
                      <a:pt x="126" y="159"/>
                    </a:lnTo>
                    <a:close/>
                    <a:moveTo>
                      <a:pt x="215" y="105"/>
                    </a:moveTo>
                    <a:cubicBezTo>
                      <a:pt x="144" y="105"/>
                      <a:pt x="144" y="105"/>
                      <a:pt x="144" y="105"/>
                    </a:cubicBezTo>
                    <a:cubicBezTo>
                      <a:pt x="144" y="166"/>
                      <a:pt x="144" y="166"/>
                      <a:pt x="144" y="166"/>
                    </a:cubicBezTo>
                    <a:cubicBezTo>
                      <a:pt x="215" y="166"/>
                      <a:pt x="215" y="166"/>
                      <a:pt x="215" y="166"/>
                    </a:cubicBezTo>
                    <a:lnTo>
                      <a:pt x="215" y="105"/>
                    </a:lnTo>
                    <a:close/>
                    <a:moveTo>
                      <a:pt x="202" y="159"/>
                    </a:moveTo>
                    <a:cubicBezTo>
                      <a:pt x="157" y="159"/>
                      <a:pt x="157" y="159"/>
                      <a:pt x="157" y="159"/>
                    </a:cubicBezTo>
                    <a:cubicBezTo>
                      <a:pt x="157" y="113"/>
                      <a:pt x="157" y="113"/>
                      <a:pt x="157" y="113"/>
                    </a:cubicBezTo>
                    <a:cubicBezTo>
                      <a:pt x="202" y="113"/>
                      <a:pt x="202" y="113"/>
                      <a:pt x="202" y="113"/>
                    </a:cubicBezTo>
                    <a:lnTo>
                      <a:pt x="202" y="159"/>
                    </a:lnTo>
                    <a:close/>
                    <a:moveTo>
                      <a:pt x="195" y="120"/>
                    </a:moveTo>
                    <a:cubicBezTo>
                      <a:pt x="164" y="120"/>
                      <a:pt x="164" y="120"/>
                      <a:pt x="164" y="120"/>
                    </a:cubicBezTo>
                    <a:cubicBezTo>
                      <a:pt x="164" y="151"/>
                      <a:pt x="164" y="151"/>
                      <a:pt x="164" y="151"/>
                    </a:cubicBezTo>
                    <a:cubicBezTo>
                      <a:pt x="195" y="151"/>
                      <a:pt x="195" y="151"/>
                      <a:pt x="195" y="151"/>
                    </a:cubicBezTo>
                    <a:lnTo>
                      <a:pt x="195" y="120"/>
                    </a:lnTo>
                    <a:close/>
                    <a:moveTo>
                      <a:pt x="102" y="185"/>
                    </a:moveTo>
                    <a:cubicBezTo>
                      <a:pt x="70" y="260"/>
                      <a:pt x="70" y="260"/>
                      <a:pt x="70" y="260"/>
                    </a:cubicBezTo>
                    <a:cubicBezTo>
                      <a:pt x="87" y="260"/>
                      <a:pt x="87" y="260"/>
                      <a:pt x="87" y="260"/>
                    </a:cubicBezTo>
                    <a:cubicBezTo>
                      <a:pt x="93" y="243"/>
                      <a:pt x="93" y="243"/>
                      <a:pt x="93" y="243"/>
                    </a:cubicBezTo>
                    <a:cubicBezTo>
                      <a:pt x="125" y="243"/>
                      <a:pt x="125" y="243"/>
                      <a:pt x="125" y="243"/>
                    </a:cubicBezTo>
                    <a:cubicBezTo>
                      <a:pt x="131" y="260"/>
                      <a:pt x="131" y="260"/>
                      <a:pt x="131" y="260"/>
                    </a:cubicBezTo>
                    <a:cubicBezTo>
                      <a:pt x="148" y="260"/>
                      <a:pt x="148" y="260"/>
                      <a:pt x="148" y="260"/>
                    </a:cubicBezTo>
                    <a:cubicBezTo>
                      <a:pt x="117" y="185"/>
                      <a:pt x="117" y="185"/>
                      <a:pt x="117" y="185"/>
                    </a:cubicBezTo>
                    <a:lnTo>
                      <a:pt x="102" y="185"/>
                    </a:lnTo>
                    <a:close/>
                    <a:moveTo>
                      <a:pt x="99" y="229"/>
                    </a:moveTo>
                    <a:cubicBezTo>
                      <a:pt x="109" y="205"/>
                      <a:pt x="109" y="205"/>
                      <a:pt x="109" y="205"/>
                    </a:cubicBezTo>
                    <a:cubicBezTo>
                      <a:pt x="119" y="229"/>
                      <a:pt x="119" y="229"/>
                      <a:pt x="119" y="229"/>
                    </a:cubicBezTo>
                    <a:lnTo>
                      <a:pt x="99" y="229"/>
                    </a:lnTo>
                    <a:close/>
                    <a:moveTo>
                      <a:pt x="274" y="105"/>
                    </a:moveTo>
                    <a:cubicBezTo>
                      <a:pt x="221" y="105"/>
                      <a:pt x="221" y="105"/>
                      <a:pt x="221" y="105"/>
                    </a:cubicBezTo>
                    <a:cubicBezTo>
                      <a:pt x="221" y="166"/>
                      <a:pt x="221" y="166"/>
                      <a:pt x="221" y="166"/>
                    </a:cubicBezTo>
                    <a:cubicBezTo>
                      <a:pt x="291" y="166"/>
                      <a:pt x="291" y="166"/>
                      <a:pt x="291" y="166"/>
                    </a:cubicBezTo>
                    <a:cubicBezTo>
                      <a:pt x="291" y="122"/>
                      <a:pt x="291" y="122"/>
                      <a:pt x="291" y="122"/>
                    </a:cubicBezTo>
                    <a:cubicBezTo>
                      <a:pt x="291" y="113"/>
                      <a:pt x="284" y="105"/>
                      <a:pt x="274" y="105"/>
                    </a:cubicBezTo>
                    <a:close/>
                    <a:moveTo>
                      <a:pt x="279" y="159"/>
                    </a:moveTo>
                    <a:cubicBezTo>
                      <a:pt x="233" y="159"/>
                      <a:pt x="233" y="159"/>
                      <a:pt x="233" y="159"/>
                    </a:cubicBezTo>
                    <a:cubicBezTo>
                      <a:pt x="233" y="113"/>
                      <a:pt x="233" y="113"/>
                      <a:pt x="233" y="113"/>
                    </a:cubicBezTo>
                    <a:cubicBezTo>
                      <a:pt x="279" y="113"/>
                      <a:pt x="279" y="113"/>
                      <a:pt x="279" y="113"/>
                    </a:cubicBezTo>
                    <a:lnTo>
                      <a:pt x="279" y="159"/>
                    </a:lnTo>
                    <a:close/>
                    <a:moveTo>
                      <a:pt x="239" y="125"/>
                    </a:moveTo>
                    <a:cubicBezTo>
                      <a:pt x="239" y="147"/>
                      <a:pt x="239" y="147"/>
                      <a:pt x="239" y="147"/>
                    </a:cubicBezTo>
                    <a:cubicBezTo>
                      <a:pt x="250" y="136"/>
                      <a:pt x="250" y="136"/>
                      <a:pt x="250" y="136"/>
                    </a:cubicBezTo>
                    <a:lnTo>
                      <a:pt x="239" y="125"/>
                    </a:lnTo>
                    <a:close/>
                    <a:moveTo>
                      <a:pt x="267" y="119"/>
                    </a:moveTo>
                    <a:cubicBezTo>
                      <a:pt x="245" y="119"/>
                      <a:pt x="245" y="119"/>
                      <a:pt x="245" y="119"/>
                    </a:cubicBezTo>
                    <a:cubicBezTo>
                      <a:pt x="256" y="130"/>
                      <a:pt x="256" y="130"/>
                      <a:pt x="256" y="130"/>
                    </a:cubicBezTo>
                    <a:lnTo>
                      <a:pt x="267" y="119"/>
                    </a:lnTo>
                    <a:close/>
                    <a:moveTo>
                      <a:pt x="211" y="193"/>
                    </a:moveTo>
                    <a:cubicBezTo>
                      <a:pt x="208" y="191"/>
                      <a:pt x="205" y="189"/>
                      <a:pt x="202" y="188"/>
                    </a:cubicBezTo>
                    <a:cubicBezTo>
                      <a:pt x="198" y="187"/>
                      <a:pt x="194" y="186"/>
                      <a:pt x="190" y="186"/>
                    </a:cubicBezTo>
                    <a:cubicBezTo>
                      <a:pt x="160" y="186"/>
                      <a:pt x="160" y="186"/>
                      <a:pt x="160" y="186"/>
                    </a:cubicBezTo>
                    <a:cubicBezTo>
                      <a:pt x="160" y="260"/>
                      <a:pt x="160" y="260"/>
                      <a:pt x="160" y="260"/>
                    </a:cubicBezTo>
                    <a:cubicBezTo>
                      <a:pt x="176" y="260"/>
                      <a:pt x="176" y="260"/>
                      <a:pt x="176" y="260"/>
                    </a:cubicBezTo>
                    <a:cubicBezTo>
                      <a:pt x="176" y="238"/>
                      <a:pt x="176" y="238"/>
                      <a:pt x="176" y="238"/>
                    </a:cubicBezTo>
                    <a:cubicBezTo>
                      <a:pt x="188" y="238"/>
                      <a:pt x="188" y="238"/>
                      <a:pt x="188" y="238"/>
                    </a:cubicBezTo>
                    <a:cubicBezTo>
                      <a:pt x="193" y="238"/>
                      <a:pt x="196" y="237"/>
                      <a:pt x="200" y="236"/>
                    </a:cubicBezTo>
                    <a:cubicBezTo>
                      <a:pt x="204" y="235"/>
                      <a:pt x="207" y="233"/>
                      <a:pt x="210" y="231"/>
                    </a:cubicBezTo>
                    <a:cubicBezTo>
                      <a:pt x="212" y="229"/>
                      <a:pt x="214" y="226"/>
                      <a:pt x="216" y="223"/>
                    </a:cubicBezTo>
                    <a:cubicBezTo>
                      <a:pt x="217" y="220"/>
                      <a:pt x="218" y="216"/>
                      <a:pt x="218" y="212"/>
                    </a:cubicBezTo>
                    <a:cubicBezTo>
                      <a:pt x="218" y="211"/>
                      <a:pt x="218" y="211"/>
                      <a:pt x="218" y="211"/>
                    </a:cubicBezTo>
                    <a:cubicBezTo>
                      <a:pt x="218" y="208"/>
                      <a:pt x="218" y="204"/>
                      <a:pt x="216" y="201"/>
                    </a:cubicBezTo>
                    <a:cubicBezTo>
                      <a:pt x="215" y="198"/>
                      <a:pt x="213" y="195"/>
                      <a:pt x="211" y="193"/>
                    </a:cubicBezTo>
                    <a:close/>
                    <a:moveTo>
                      <a:pt x="202" y="212"/>
                    </a:moveTo>
                    <a:cubicBezTo>
                      <a:pt x="202" y="215"/>
                      <a:pt x="201" y="218"/>
                      <a:pt x="198" y="220"/>
                    </a:cubicBezTo>
                    <a:cubicBezTo>
                      <a:pt x="196" y="222"/>
                      <a:pt x="193" y="223"/>
                      <a:pt x="189" y="223"/>
                    </a:cubicBezTo>
                    <a:cubicBezTo>
                      <a:pt x="176" y="223"/>
                      <a:pt x="176" y="223"/>
                      <a:pt x="176" y="223"/>
                    </a:cubicBezTo>
                    <a:cubicBezTo>
                      <a:pt x="176" y="201"/>
                      <a:pt x="176" y="201"/>
                      <a:pt x="176" y="201"/>
                    </a:cubicBezTo>
                    <a:cubicBezTo>
                      <a:pt x="189" y="201"/>
                      <a:pt x="189" y="201"/>
                      <a:pt x="189" y="201"/>
                    </a:cubicBezTo>
                    <a:cubicBezTo>
                      <a:pt x="193" y="201"/>
                      <a:pt x="196" y="202"/>
                      <a:pt x="198" y="203"/>
                    </a:cubicBezTo>
                    <a:cubicBezTo>
                      <a:pt x="201" y="205"/>
                      <a:pt x="202" y="208"/>
                      <a:pt x="202" y="212"/>
                    </a:cubicBezTo>
                    <a:close/>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181" y="338"/>
                    </a:moveTo>
                    <a:cubicBezTo>
                      <a:pt x="94" y="338"/>
                      <a:pt x="24" y="268"/>
                      <a:pt x="24" y="181"/>
                    </a:cubicBezTo>
                    <a:cubicBezTo>
                      <a:pt x="24" y="95"/>
                      <a:pt x="94" y="24"/>
                      <a:pt x="181" y="24"/>
                    </a:cubicBezTo>
                    <a:cubicBezTo>
                      <a:pt x="268" y="24"/>
                      <a:pt x="338" y="95"/>
                      <a:pt x="338" y="181"/>
                    </a:cubicBezTo>
                    <a:cubicBezTo>
                      <a:pt x="338" y="268"/>
                      <a:pt x="268" y="338"/>
                      <a:pt x="181" y="338"/>
                    </a:cubicBezTo>
                    <a:close/>
                    <a:moveTo>
                      <a:pt x="273" y="147"/>
                    </a:moveTo>
                    <a:cubicBezTo>
                      <a:pt x="273" y="124"/>
                      <a:pt x="273" y="124"/>
                      <a:pt x="273" y="124"/>
                    </a:cubicBezTo>
                    <a:cubicBezTo>
                      <a:pt x="261" y="136"/>
                      <a:pt x="261" y="136"/>
                      <a:pt x="261" y="136"/>
                    </a:cubicBezTo>
                    <a:lnTo>
                      <a:pt x="273" y="147"/>
                    </a:lnTo>
                    <a:close/>
                    <a:moveTo>
                      <a:pt x="245" y="152"/>
                    </a:moveTo>
                    <a:cubicBezTo>
                      <a:pt x="267" y="152"/>
                      <a:pt x="267" y="152"/>
                      <a:pt x="267" y="152"/>
                    </a:cubicBezTo>
                    <a:cubicBezTo>
                      <a:pt x="256" y="141"/>
                      <a:pt x="256" y="141"/>
                      <a:pt x="256" y="141"/>
                    </a:cubicBezTo>
                    <a:lnTo>
                      <a:pt x="245" y="152"/>
                    </a:lnTo>
                    <a:close/>
                    <a:moveTo>
                      <a:pt x="281" y="193"/>
                    </a:moveTo>
                    <a:cubicBezTo>
                      <a:pt x="279" y="191"/>
                      <a:pt x="276" y="189"/>
                      <a:pt x="272" y="188"/>
                    </a:cubicBezTo>
                    <a:cubicBezTo>
                      <a:pt x="269" y="187"/>
                      <a:pt x="265" y="186"/>
                      <a:pt x="260" y="186"/>
                    </a:cubicBezTo>
                    <a:cubicBezTo>
                      <a:pt x="230" y="186"/>
                      <a:pt x="230" y="186"/>
                      <a:pt x="230" y="186"/>
                    </a:cubicBezTo>
                    <a:cubicBezTo>
                      <a:pt x="230" y="260"/>
                      <a:pt x="230" y="260"/>
                      <a:pt x="230" y="260"/>
                    </a:cubicBezTo>
                    <a:cubicBezTo>
                      <a:pt x="246" y="260"/>
                      <a:pt x="246" y="260"/>
                      <a:pt x="246" y="260"/>
                    </a:cubicBezTo>
                    <a:cubicBezTo>
                      <a:pt x="246" y="238"/>
                      <a:pt x="246" y="238"/>
                      <a:pt x="246" y="238"/>
                    </a:cubicBezTo>
                    <a:cubicBezTo>
                      <a:pt x="259" y="238"/>
                      <a:pt x="259" y="238"/>
                      <a:pt x="259" y="238"/>
                    </a:cubicBezTo>
                    <a:cubicBezTo>
                      <a:pt x="263" y="238"/>
                      <a:pt x="267" y="237"/>
                      <a:pt x="270" y="236"/>
                    </a:cubicBezTo>
                    <a:cubicBezTo>
                      <a:pt x="274" y="235"/>
                      <a:pt x="277" y="233"/>
                      <a:pt x="280" y="231"/>
                    </a:cubicBezTo>
                    <a:cubicBezTo>
                      <a:pt x="283" y="229"/>
                      <a:pt x="285" y="226"/>
                      <a:pt x="286" y="223"/>
                    </a:cubicBezTo>
                    <a:cubicBezTo>
                      <a:pt x="288" y="220"/>
                      <a:pt x="289" y="216"/>
                      <a:pt x="289" y="212"/>
                    </a:cubicBezTo>
                    <a:cubicBezTo>
                      <a:pt x="289" y="211"/>
                      <a:pt x="289" y="211"/>
                      <a:pt x="289" y="211"/>
                    </a:cubicBezTo>
                    <a:cubicBezTo>
                      <a:pt x="289" y="208"/>
                      <a:pt x="288" y="204"/>
                      <a:pt x="287" y="201"/>
                    </a:cubicBezTo>
                    <a:cubicBezTo>
                      <a:pt x="285" y="198"/>
                      <a:pt x="284" y="195"/>
                      <a:pt x="281" y="193"/>
                    </a:cubicBezTo>
                    <a:close/>
                    <a:moveTo>
                      <a:pt x="272" y="212"/>
                    </a:moveTo>
                    <a:cubicBezTo>
                      <a:pt x="272" y="215"/>
                      <a:pt x="271" y="218"/>
                      <a:pt x="269" y="220"/>
                    </a:cubicBezTo>
                    <a:cubicBezTo>
                      <a:pt x="267" y="222"/>
                      <a:pt x="263" y="223"/>
                      <a:pt x="259" y="223"/>
                    </a:cubicBezTo>
                    <a:cubicBezTo>
                      <a:pt x="246" y="223"/>
                      <a:pt x="246" y="223"/>
                      <a:pt x="246" y="223"/>
                    </a:cubicBezTo>
                    <a:cubicBezTo>
                      <a:pt x="246" y="201"/>
                      <a:pt x="246" y="201"/>
                      <a:pt x="246" y="201"/>
                    </a:cubicBezTo>
                    <a:cubicBezTo>
                      <a:pt x="259" y="201"/>
                      <a:pt x="259" y="201"/>
                      <a:pt x="259" y="201"/>
                    </a:cubicBezTo>
                    <a:cubicBezTo>
                      <a:pt x="263" y="201"/>
                      <a:pt x="266" y="202"/>
                      <a:pt x="269" y="203"/>
                    </a:cubicBezTo>
                    <a:cubicBezTo>
                      <a:pt x="271" y="205"/>
                      <a:pt x="272" y="208"/>
                      <a:pt x="272" y="212"/>
                    </a:cubicBezTo>
                    <a:close/>
                  </a:path>
                </a:pathLst>
              </a:custGeom>
              <a:gradFill flip="none" rotWithShape="1">
                <a:gsLst>
                  <a:gs pos="0">
                    <a:schemeClr val="bg1">
                      <a:lumMod val="65000"/>
                    </a:schemeClr>
                  </a:gs>
                  <a:gs pos="32000">
                    <a:schemeClr val="bg1"/>
                  </a:gs>
                </a:gsLst>
                <a:lin ang="16200000" scaled="1"/>
                <a:tileRect/>
              </a:gradFill>
              <a:ln w="190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chemeClr val="bg1"/>
                  </a:solidFill>
                </a:endParaRPr>
              </a:p>
            </p:txBody>
          </p:sp>
        </p:grpSp>
      </p:grpSp>
      <p:grpSp>
        <p:nvGrpSpPr>
          <p:cNvPr id="8" name="Group 189"/>
          <p:cNvGrpSpPr/>
          <p:nvPr/>
        </p:nvGrpSpPr>
        <p:grpSpPr>
          <a:xfrm>
            <a:off x="7134572" y="4592818"/>
            <a:ext cx="1024436" cy="1309106"/>
            <a:chOff x="7690792" y="1384582"/>
            <a:chExt cx="646331" cy="825935"/>
          </a:xfrm>
        </p:grpSpPr>
        <p:sp>
          <p:nvSpPr>
            <p:cNvPr id="71" name="TextBox 70"/>
            <p:cNvSpPr txBox="1"/>
            <p:nvPr/>
          </p:nvSpPr>
          <p:spPr>
            <a:xfrm>
              <a:off x="7690792" y="1384582"/>
              <a:ext cx="646331" cy="277854"/>
            </a:xfrm>
            <a:prstGeom prst="rect">
              <a:avLst/>
            </a:prstGeom>
            <a:noFill/>
            <a:ln w="9525">
              <a:noFill/>
              <a:miter lim="800000"/>
              <a:headEnd/>
              <a:tailEnd/>
            </a:ln>
          </p:spPr>
          <p:txBody>
            <a:bodyPr wrap="square" anchor="ctr">
              <a:spAutoFit/>
            </a:bodyPr>
            <a:lstStyle/>
            <a:p>
              <a:pPr algn="ctr" defTabSz="914400">
                <a:lnSpc>
                  <a:spcPts val="1400"/>
                </a:lnSpc>
                <a:buNone/>
              </a:pPr>
              <a:r>
                <a:rPr lang="fr-BE" sz="1400" b="0" i="0">
                  <a:solidFill>
                    <a:srgbClr val="FFFFFF"/>
                  </a:solidFill>
                  <a:latin typeface="Arial"/>
                  <a:ea typeface="+mn-ea"/>
                  <a:cs typeface="+mn-cs"/>
                </a:rPr>
                <a:t>COMO</a:t>
              </a:r>
              <a:endParaRPr lang="en-US" sz="1400" dirty="0">
                <a:solidFill>
                  <a:schemeClr val="bg1"/>
                </a:solidFill>
              </a:endParaRPr>
            </a:p>
          </p:txBody>
        </p:sp>
        <p:grpSp>
          <p:nvGrpSpPr>
            <p:cNvPr id="9" name="Group 175"/>
            <p:cNvGrpSpPr/>
            <p:nvPr/>
          </p:nvGrpSpPr>
          <p:grpSpPr>
            <a:xfrm>
              <a:off x="7758115" y="1699687"/>
              <a:ext cx="511684" cy="510830"/>
              <a:chOff x="8225365" y="1868501"/>
              <a:chExt cx="511684" cy="510830"/>
            </a:xfrm>
          </p:grpSpPr>
          <p:sp>
            <p:nvSpPr>
              <p:cNvPr id="73" name="Oval 72"/>
              <p:cNvSpPr/>
              <p:nvPr/>
            </p:nvSpPr>
            <p:spPr>
              <a:xfrm>
                <a:off x="8239099" y="1881808"/>
                <a:ext cx="484216" cy="4842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74" name="Freeform 8"/>
              <p:cNvSpPr>
                <a:spLocks noEditPoints="1"/>
              </p:cNvSpPr>
              <p:nvPr/>
            </p:nvSpPr>
            <p:spPr bwMode="auto">
              <a:xfrm>
                <a:off x="8225365" y="1868501"/>
                <a:ext cx="511684" cy="510830"/>
              </a:xfrm>
              <a:custGeom>
                <a:avLst/>
                <a:gdLst/>
                <a:ahLst/>
                <a:cxnLst>
                  <a:cxn ang="0">
                    <a:pos x="134" y="120"/>
                  </a:cxn>
                  <a:cxn ang="0">
                    <a:pos x="131" y="144"/>
                  </a:cxn>
                  <a:cxn ang="0">
                    <a:pos x="155" y="147"/>
                  </a:cxn>
                  <a:cxn ang="0">
                    <a:pos x="158" y="123"/>
                  </a:cxn>
                  <a:cxn ang="0">
                    <a:pos x="190" y="156"/>
                  </a:cxn>
                  <a:cxn ang="0">
                    <a:pos x="166" y="159"/>
                  </a:cxn>
                  <a:cxn ang="0">
                    <a:pos x="169" y="183"/>
                  </a:cxn>
                  <a:cxn ang="0">
                    <a:pos x="193" y="180"/>
                  </a:cxn>
                  <a:cxn ang="0">
                    <a:pos x="190" y="156"/>
                  </a:cxn>
                  <a:cxn ang="0">
                    <a:pos x="169" y="191"/>
                  </a:cxn>
                  <a:cxn ang="0">
                    <a:pos x="166" y="216"/>
                  </a:cxn>
                  <a:cxn ang="0">
                    <a:pos x="190" y="218"/>
                  </a:cxn>
                  <a:cxn ang="0">
                    <a:pos x="193" y="194"/>
                  </a:cxn>
                  <a:cxn ang="0">
                    <a:pos x="155" y="191"/>
                  </a:cxn>
                  <a:cxn ang="0">
                    <a:pos x="131" y="194"/>
                  </a:cxn>
                  <a:cxn ang="0">
                    <a:pos x="134" y="218"/>
                  </a:cxn>
                  <a:cxn ang="0">
                    <a:pos x="158" y="216"/>
                  </a:cxn>
                  <a:cxn ang="0">
                    <a:pos x="155" y="191"/>
                  </a:cxn>
                  <a:cxn ang="0">
                    <a:pos x="134" y="156"/>
                  </a:cxn>
                  <a:cxn ang="0">
                    <a:pos x="131" y="180"/>
                  </a:cxn>
                  <a:cxn ang="0">
                    <a:pos x="155" y="183"/>
                  </a:cxn>
                  <a:cxn ang="0">
                    <a:pos x="158" y="159"/>
                  </a:cxn>
                  <a:cxn ang="0">
                    <a:pos x="190" y="120"/>
                  </a:cxn>
                  <a:cxn ang="0">
                    <a:pos x="166" y="123"/>
                  </a:cxn>
                  <a:cxn ang="0">
                    <a:pos x="169" y="147"/>
                  </a:cxn>
                  <a:cxn ang="0">
                    <a:pos x="193" y="144"/>
                  </a:cxn>
                  <a:cxn ang="0">
                    <a:pos x="190" y="120"/>
                  </a:cxn>
                  <a:cxn ang="0">
                    <a:pos x="0" y="181"/>
                  </a:cxn>
                  <a:cxn ang="0">
                    <a:pos x="362" y="181"/>
                  </a:cxn>
                  <a:cxn ang="0">
                    <a:pos x="181" y="338"/>
                  </a:cxn>
                  <a:cxn ang="0">
                    <a:pos x="181" y="24"/>
                  </a:cxn>
                  <a:cxn ang="0">
                    <a:pos x="181" y="338"/>
                  </a:cxn>
                  <a:cxn ang="0">
                    <a:pos x="205" y="120"/>
                  </a:cxn>
                  <a:cxn ang="0">
                    <a:pos x="202" y="144"/>
                  </a:cxn>
                  <a:cxn ang="0">
                    <a:pos x="226" y="147"/>
                  </a:cxn>
                  <a:cxn ang="0">
                    <a:pos x="229" y="123"/>
                  </a:cxn>
                  <a:cxn ang="0">
                    <a:pos x="226" y="156"/>
                  </a:cxn>
                  <a:cxn ang="0">
                    <a:pos x="202" y="159"/>
                  </a:cxn>
                  <a:cxn ang="0">
                    <a:pos x="205" y="183"/>
                  </a:cxn>
                  <a:cxn ang="0">
                    <a:pos x="229" y="180"/>
                  </a:cxn>
                  <a:cxn ang="0">
                    <a:pos x="226" y="156"/>
                  </a:cxn>
                  <a:cxn ang="0">
                    <a:pos x="119" y="93"/>
                  </a:cxn>
                  <a:cxn ang="0">
                    <a:pos x="109" y="260"/>
                  </a:cxn>
                  <a:cxn ang="0">
                    <a:pos x="241" y="271"/>
                  </a:cxn>
                  <a:cxn ang="0">
                    <a:pos x="251" y="103"/>
                  </a:cxn>
                  <a:cxn ang="0">
                    <a:pos x="202" y="258"/>
                  </a:cxn>
                  <a:cxn ang="0">
                    <a:pos x="156" y="252"/>
                  </a:cxn>
                  <a:cxn ang="0">
                    <a:pos x="202" y="245"/>
                  </a:cxn>
                  <a:cxn ang="0">
                    <a:pos x="202" y="258"/>
                  </a:cxn>
                  <a:cxn ang="0">
                    <a:pos x="118" y="233"/>
                  </a:cxn>
                  <a:cxn ang="0">
                    <a:pos x="127" y="102"/>
                  </a:cxn>
                  <a:cxn ang="0">
                    <a:pos x="242" y="112"/>
                  </a:cxn>
                </a:cxnLst>
                <a:rect l="0" t="0" r="r" b="b"/>
                <a:pathLst>
                  <a:path w="362" h="362">
                    <a:moveTo>
                      <a:pt x="155" y="120"/>
                    </a:moveTo>
                    <a:cubicBezTo>
                      <a:pt x="134" y="120"/>
                      <a:pt x="134" y="120"/>
                      <a:pt x="134" y="120"/>
                    </a:cubicBezTo>
                    <a:cubicBezTo>
                      <a:pt x="132" y="120"/>
                      <a:pt x="131" y="121"/>
                      <a:pt x="131" y="123"/>
                    </a:cubicBezTo>
                    <a:cubicBezTo>
                      <a:pt x="131" y="144"/>
                      <a:pt x="131" y="144"/>
                      <a:pt x="131" y="144"/>
                    </a:cubicBezTo>
                    <a:cubicBezTo>
                      <a:pt x="131" y="146"/>
                      <a:pt x="132" y="147"/>
                      <a:pt x="134" y="147"/>
                    </a:cubicBezTo>
                    <a:cubicBezTo>
                      <a:pt x="155" y="147"/>
                      <a:pt x="155" y="147"/>
                      <a:pt x="155" y="147"/>
                    </a:cubicBezTo>
                    <a:cubicBezTo>
                      <a:pt x="157" y="147"/>
                      <a:pt x="158" y="146"/>
                      <a:pt x="158" y="144"/>
                    </a:cubicBezTo>
                    <a:cubicBezTo>
                      <a:pt x="158" y="123"/>
                      <a:pt x="158" y="123"/>
                      <a:pt x="158" y="123"/>
                    </a:cubicBezTo>
                    <a:cubicBezTo>
                      <a:pt x="158" y="121"/>
                      <a:pt x="157" y="120"/>
                      <a:pt x="155" y="120"/>
                    </a:cubicBezTo>
                    <a:close/>
                    <a:moveTo>
                      <a:pt x="190" y="156"/>
                    </a:moveTo>
                    <a:cubicBezTo>
                      <a:pt x="169" y="156"/>
                      <a:pt x="169" y="156"/>
                      <a:pt x="169" y="156"/>
                    </a:cubicBezTo>
                    <a:cubicBezTo>
                      <a:pt x="168" y="156"/>
                      <a:pt x="166" y="157"/>
                      <a:pt x="166" y="159"/>
                    </a:cubicBezTo>
                    <a:cubicBezTo>
                      <a:pt x="166" y="180"/>
                      <a:pt x="166" y="180"/>
                      <a:pt x="166" y="180"/>
                    </a:cubicBezTo>
                    <a:cubicBezTo>
                      <a:pt x="166" y="181"/>
                      <a:pt x="168" y="183"/>
                      <a:pt x="169" y="183"/>
                    </a:cubicBezTo>
                    <a:cubicBezTo>
                      <a:pt x="190" y="183"/>
                      <a:pt x="190" y="183"/>
                      <a:pt x="190" y="183"/>
                    </a:cubicBezTo>
                    <a:cubicBezTo>
                      <a:pt x="192" y="183"/>
                      <a:pt x="193" y="181"/>
                      <a:pt x="193" y="180"/>
                    </a:cubicBezTo>
                    <a:cubicBezTo>
                      <a:pt x="193" y="159"/>
                      <a:pt x="193" y="159"/>
                      <a:pt x="193" y="159"/>
                    </a:cubicBezTo>
                    <a:cubicBezTo>
                      <a:pt x="193" y="157"/>
                      <a:pt x="192" y="156"/>
                      <a:pt x="190" y="156"/>
                    </a:cubicBezTo>
                    <a:close/>
                    <a:moveTo>
                      <a:pt x="190" y="191"/>
                    </a:moveTo>
                    <a:cubicBezTo>
                      <a:pt x="169" y="191"/>
                      <a:pt x="169" y="191"/>
                      <a:pt x="169" y="191"/>
                    </a:cubicBezTo>
                    <a:cubicBezTo>
                      <a:pt x="168" y="191"/>
                      <a:pt x="166" y="193"/>
                      <a:pt x="166" y="194"/>
                    </a:cubicBezTo>
                    <a:cubicBezTo>
                      <a:pt x="166" y="216"/>
                      <a:pt x="166" y="216"/>
                      <a:pt x="166" y="216"/>
                    </a:cubicBezTo>
                    <a:cubicBezTo>
                      <a:pt x="166" y="217"/>
                      <a:pt x="168" y="218"/>
                      <a:pt x="169" y="218"/>
                    </a:cubicBezTo>
                    <a:cubicBezTo>
                      <a:pt x="190" y="218"/>
                      <a:pt x="190" y="218"/>
                      <a:pt x="190" y="218"/>
                    </a:cubicBezTo>
                    <a:cubicBezTo>
                      <a:pt x="192" y="218"/>
                      <a:pt x="193" y="217"/>
                      <a:pt x="193" y="216"/>
                    </a:cubicBezTo>
                    <a:cubicBezTo>
                      <a:pt x="193" y="194"/>
                      <a:pt x="193" y="194"/>
                      <a:pt x="193" y="194"/>
                    </a:cubicBezTo>
                    <a:cubicBezTo>
                      <a:pt x="193" y="193"/>
                      <a:pt x="192" y="191"/>
                      <a:pt x="190" y="191"/>
                    </a:cubicBezTo>
                    <a:close/>
                    <a:moveTo>
                      <a:pt x="155" y="191"/>
                    </a:moveTo>
                    <a:cubicBezTo>
                      <a:pt x="134" y="191"/>
                      <a:pt x="134" y="191"/>
                      <a:pt x="134" y="191"/>
                    </a:cubicBezTo>
                    <a:cubicBezTo>
                      <a:pt x="132" y="191"/>
                      <a:pt x="131" y="193"/>
                      <a:pt x="131" y="194"/>
                    </a:cubicBezTo>
                    <a:cubicBezTo>
                      <a:pt x="131" y="216"/>
                      <a:pt x="131" y="216"/>
                      <a:pt x="131" y="216"/>
                    </a:cubicBezTo>
                    <a:cubicBezTo>
                      <a:pt x="131" y="217"/>
                      <a:pt x="132" y="218"/>
                      <a:pt x="134" y="218"/>
                    </a:cubicBezTo>
                    <a:cubicBezTo>
                      <a:pt x="155" y="218"/>
                      <a:pt x="155" y="218"/>
                      <a:pt x="155" y="218"/>
                    </a:cubicBezTo>
                    <a:cubicBezTo>
                      <a:pt x="157" y="218"/>
                      <a:pt x="158" y="217"/>
                      <a:pt x="158" y="216"/>
                    </a:cubicBezTo>
                    <a:cubicBezTo>
                      <a:pt x="158" y="194"/>
                      <a:pt x="158" y="194"/>
                      <a:pt x="158" y="194"/>
                    </a:cubicBezTo>
                    <a:cubicBezTo>
                      <a:pt x="158" y="193"/>
                      <a:pt x="157" y="191"/>
                      <a:pt x="155" y="191"/>
                    </a:cubicBezTo>
                    <a:close/>
                    <a:moveTo>
                      <a:pt x="155" y="156"/>
                    </a:moveTo>
                    <a:cubicBezTo>
                      <a:pt x="134" y="156"/>
                      <a:pt x="134" y="156"/>
                      <a:pt x="134" y="156"/>
                    </a:cubicBezTo>
                    <a:cubicBezTo>
                      <a:pt x="132" y="156"/>
                      <a:pt x="131" y="157"/>
                      <a:pt x="131" y="159"/>
                    </a:cubicBezTo>
                    <a:cubicBezTo>
                      <a:pt x="131" y="180"/>
                      <a:pt x="131" y="180"/>
                      <a:pt x="131" y="180"/>
                    </a:cubicBezTo>
                    <a:cubicBezTo>
                      <a:pt x="131" y="181"/>
                      <a:pt x="132" y="183"/>
                      <a:pt x="134" y="183"/>
                    </a:cubicBezTo>
                    <a:cubicBezTo>
                      <a:pt x="155" y="183"/>
                      <a:pt x="155" y="183"/>
                      <a:pt x="155" y="183"/>
                    </a:cubicBezTo>
                    <a:cubicBezTo>
                      <a:pt x="157" y="183"/>
                      <a:pt x="158" y="181"/>
                      <a:pt x="158" y="180"/>
                    </a:cubicBezTo>
                    <a:cubicBezTo>
                      <a:pt x="158" y="159"/>
                      <a:pt x="158" y="159"/>
                      <a:pt x="158" y="159"/>
                    </a:cubicBezTo>
                    <a:cubicBezTo>
                      <a:pt x="158" y="157"/>
                      <a:pt x="157" y="156"/>
                      <a:pt x="155" y="156"/>
                    </a:cubicBezTo>
                    <a:close/>
                    <a:moveTo>
                      <a:pt x="190" y="120"/>
                    </a:moveTo>
                    <a:cubicBezTo>
                      <a:pt x="169" y="120"/>
                      <a:pt x="169" y="120"/>
                      <a:pt x="169" y="120"/>
                    </a:cubicBezTo>
                    <a:cubicBezTo>
                      <a:pt x="168" y="120"/>
                      <a:pt x="166" y="121"/>
                      <a:pt x="166" y="123"/>
                    </a:cubicBezTo>
                    <a:cubicBezTo>
                      <a:pt x="166" y="144"/>
                      <a:pt x="166" y="144"/>
                      <a:pt x="166" y="144"/>
                    </a:cubicBezTo>
                    <a:cubicBezTo>
                      <a:pt x="166" y="146"/>
                      <a:pt x="168" y="147"/>
                      <a:pt x="169" y="147"/>
                    </a:cubicBezTo>
                    <a:cubicBezTo>
                      <a:pt x="190" y="147"/>
                      <a:pt x="190" y="147"/>
                      <a:pt x="190" y="147"/>
                    </a:cubicBezTo>
                    <a:cubicBezTo>
                      <a:pt x="192" y="147"/>
                      <a:pt x="193" y="146"/>
                      <a:pt x="193" y="144"/>
                    </a:cubicBezTo>
                    <a:cubicBezTo>
                      <a:pt x="193" y="123"/>
                      <a:pt x="193" y="123"/>
                      <a:pt x="193" y="123"/>
                    </a:cubicBezTo>
                    <a:cubicBezTo>
                      <a:pt x="193" y="121"/>
                      <a:pt x="192" y="120"/>
                      <a:pt x="190" y="120"/>
                    </a:cubicBezTo>
                    <a:close/>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181" y="338"/>
                    </a:moveTo>
                    <a:cubicBezTo>
                      <a:pt x="94" y="338"/>
                      <a:pt x="24" y="268"/>
                      <a:pt x="24" y="181"/>
                    </a:cubicBezTo>
                    <a:cubicBezTo>
                      <a:pt x="24" y="95"/>
                      <a:pt x="94" y="24"/>
                      <a:pt x="181" y="24"/>
                    </a:cubicBezTo>
                    <a:cubicBezTo>
                      <a:pt x="267" y="24"/>
                      <a:pt x="338" y="95"/>
                      <a:pt x="338" y="181"/>
                    </a:cubicBezTo>
                    <a:cubicBezTo>
                      <a:pt x="338" y="268"/>
                      <a:pt x="267" y="338"/>
                      <a:pt x="181" y="338"/>
                    </a:cubicBezTo>
                    <a:close/>
                    <a:moveTo>
                      <a:pt x="226" y="120"/>
                    </a:moveTo>
                    <a:cubicBezTo>
                      <a:pt x="205" y="120"/>
                      <a:pt x="205" y="120"/>
                      <a:pt x="205" y="120"/>
                    </a:cubicBezTo>
                    <a:cubicBezTo>
                      <a:pt x="203" y="120"/>
                      <a:pt x="202" y="121"/>
                      <a:pt x="202" y="123"/>
                    </a:cubicBezTo>
                    <a:cubicBezTo>
                      <a:pt x="202" y="144"/>
                      <a:pt x="202" y="144"/>
                      <a:pt x="202" y="144"/>
                    </a:cubicBezTo>
                    <a:cubicBezTo>
                      <a:pt x="202" y="146"/>
                      <a:pt x="203" y="147"/>
                      <a:pt x="205" y="147"/>
                    </a:cubicBezTo>
                    <a:cubicBezTo>
                      <a:pt x="226" y="147"/>
                      <a:pt x="226" y="147"/>
                      <a:pt x="226" y="147"/>
                    </a:cubicBezTo>
                    <a:cubicBezTo>
                      <a:pt x="227" y="147"/>
                      <a:pt x="229" y="146"/>
                      <a:pt x="229" y="144"/>
                    </a:cubicBezTo>
                    <a:cubicBezTo>
                      <a:pt x="229" y="123"/>
                      <a:pt x="229" y="123"/>
                      <a:pt x="229" y="123"/>
                    </a:cubicBezTo>
                    <a:cubicBezTo>
                      <a:pt x="229" y="121"/>
                      <a:pt x="227" y="120"/>
                      <a:pt x="226" y="120"/>
                    </a:cubicBezTo>
                    <a:close/>
                    <a:moveTo>
                      <a:pt x="226" y="156"/>
                    </a:moveTo>
                    <a:cubicBezTo>
                      <a:pt x="205" y="156"/>
                      <a:pt x="205" y="156"/>
                      <a:pt x="205" y="156"/>
                    </a:cubicBezTo>
                    <a:cubicBezTo>
                      <a:pt x="203" y="156"/>
                      <a:pt x="202" y="157"/>
                      <a:pt x="202" y="159"/>
                    </a:cubicBezTo>
                    <a:cubicBezTo>
                      <a:pt x="202" y="180"/>
                      <a:pt x="202" y="180"/>
                      <a:pt x="202" y="180"/>
                    </a:cubicBezTo>
                    <a:cubicBezTo>
                      <a:pt x="202" y="181"/>
                      <a:pt x="203" y="183"/>
                      <a:pt x="205" y="183"/>
                    </a:cubicBezTo>
                    <a:cubicBezTo>
                      <a:pt x="226" y="183"/>
                      <a:pt x="226" y="183"/>
                      <a:pt x="226" y="183"/>
                    </a:cubicBezTo>
                    <a:cubicBezTo>
                      <a:pt x="227" y="183"/>
                      <a:pt x="229" y="181"/>
                      <a:pt x="229" y="180"/>
                    </a:cubicBezTo>
                    <a:cubicBezTo>
                      <a:pt x="229" y="159"/>
                      <a:pt x="229" y="159"/>
                      <a:pt x="229" y="159"/>
                    </a:cubicBezTo>
                    <a:cubicBezTo>
                      <a:pt x="229" y="157"/>
                      <a:pt x="227" y="156"/>
                      <a:pt x="226" y="156"/>
                    </a:cubicBezTo>
                    <a:close/>
                    <a:moveTo>
                      <a:pt x="241" y="93"/>
                    </a:moveTo>
                    <a:cubicBezTo>
                      <a:pt x="119" y="93"/>
                      <a:pt x="119" y="93"/>
                      <a:pt x="119" y="93"/>
                    </a:cubicBezTo>
                    <a:cubicBezTo>
                      <a:pt x="113" y="93"/>
                      <a:pt x="109" y="97"/>
                      <a:pt x="109" y="103"/>
                    </a:cubicBezTo>
                    <a:cubicBezTo>
                      <a:pt x="109" y="260"/>
                      <a:pt x="109" y="260"/>
                      <a:pt x="109" y="260"/>
                    </a:cubicBezTo>
                    <a:cubicBezTo>
                      <a:pt x="109" y="266"/>
                      <a:pt x="113" y="271"/>
                      <a:pt x="119" y="271"/>
                    </a:cubicBezTo>
                    <a:cubicBezTo>
                      <a:pt x="241" y="271"/>
                      <a:pt x="241" y="271"/>
                      <a:pt x="241" y="271"/>
                    </a:cubicBezTo>
                    <a:cubicBezTo>
                      <a:pt x="246" y="271"/>
                      <a:pt x="251" y="266"/>
                      <a:pt x="251" y="260"/>
                    </a:cubicBezTo>
                    <a:cubicBezTo>
                      <a:pt x="251" y="103"/>
                      <a:pt x="251" y="103"/>
                      <a:pt x="251" y="103"/>
                    </a:cubicBezTo>
                    <a:cubicBezTo>
                      <a:pt x="251" y="97"/>
                      <a:pt x="246" y="93"/>
                      <a:pt x="241" y="93"/>
                    </a:cubicBezTo>
                    <a:close/>
                    <a:moveTo>
                      <a:pt x="202" y="258"/>
                    </a:moveTo>
                    <a:cubicBezTo>
                      <a:pt x="163" y="258"/>
                      <a:pt x="163" y="258"/>
                      <a:pt x="163" y="258"/>
                    </a:cubicBezTo>
                    <a:cubicBezTo>
                      <a:pt x="159" y="258"/>
                      <a:pt x="156" y="255"/>
                      <a:pt x="156" y="252"/>
                    </a:cubicBezTo>
                    <a:cubicBezTo>
                      <a:pt x="156" y="248"/>
                      <a:pt x="159" y="245"/>
                      <a:pt x="163" y="245"/>
                    </a:cubicBezTo>
                    <a:cubicBezTo>
                      <a:pt x="202" y="245"/>
                      <a:pt x="202" y="245"/>
                      <a:pt x="202" y="245"/>
                    </a:cubicBezTo>
                    <a:cubicBezTo>
                      <a:pt x="206" y="245"/>
                      <a:pt x="209" y="248"/>
                      <a:pt x="209" y="252"/>
                    </a:cubicBezTo>
                    <a:cubicBezTo>
                      <a:pt x="209" y="255"/>
                      <a:pt x="206" y="258"/>
                      <a:pt x="202" y="258"/>
                    </a:cubicBezTo>
                    <a:close/>
                    <a:moveTo>
                      <a:pt x="242" y="233"/>
                    </a:moveTo>
                    <a:cubicBezTo>
                      <a:pt x="118" y="233"/>
                      <a:pt x="118" y="233"/>
                      <a:pt x="118" y="233"/>
                    </a:cubicBezTo>
                    <a:cubicBezTo>
                      <a:pt x="118" y="112"/>
                      <a:pt x="118" y="112"/>
                      <a:pt x="118" y="112"/>
                    </a:cubicBezTo>
                    <a:cubicBezTo>
                      <a:pt x="118" y="106"/>
                      <a:pt x="122" y="102"/>
                      <a:pt x="127" y="102"/>
                    </a:cubicBezTo>
                    <a:cubicBezTo>
                      <a:pt x="233" y="102"/>
                      <a:pt x="233" y="102"/>
                      <a:pt x="233" y="102"/>
                    </a:cubicBezTo>
                    <a:cubicBezTo>
                      <a:pt x="238" y="102"/>
                      <a:pt x="242" y="106"/>
                      <a:pt x="242" y="112"/>
                    </a:cubicBezTo>
                    <a:lnTo>
                      <a:pt x="242" y="233"/>
                    </a:lnTo>
                    <a:close/>
                  </a:path>
                </a:pathLst>
              </a:custGeom>
              <a:gradFill flip="none" rotWithShape="1">
                <a:gsLst>
                  <a:gs pos="0">
                    <a:schemeClr val="bg1">
                      <a:lumMod val="65000"/>
                    </a:schemeClr>
                  </a:gs>
                  <a:gs pos="32000">
                    <a:schemeClr val="bg1"/>
                  </a:gs>
                </a:gsLst>
                <a:lin ang="16200000" scaled="1"/>
                <a:tileRect/>
              </a:gradFill>
              <a:ln w="190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chemeClr val="bg1"/>
                  </a:solidFill>
                </a:endParaRPr>
              </a:p>
            </p:txBody>
          </p:sp>
        </p:grpSp>
      </p:grpSp>
      <p:grpSp>
        <p:nvGrpSpPr>
          <p:cNvPr id="10" name="Group 186"/>
          <p:cNvGrpSpPr/>
          <p:nvPr/>
        </p:nvGrpSpPr>
        <p:grpSpPr>
          <a:xfrm>
            <a:off x="854170" y="4592818"/>
            <a:ext cx="1024436" cy="1309106"/>
            <a:chOff x="741347" y="1384582"/>
            <a:chExt cx="646331" cy="825935"/>
          </a:xfrm>
        </p:grpSpPr>
        <p:sp>
          <p:nvSpPr>
            <p:cNvPr id="76" name="TextBox 75"/>
            <p:cNvSpPr txBox="1"/>
            <p:nvPr/>
          </p:nvSpPr>
          <p:spPr>
            <a:xfrm>
              <a:off x="741347" y="1384582"/>
              <a:ext cx="646331" cy="277854"/>
            </a:xfrm>
            <a:prstGeom prst="rect">
              <a:avLst/>
            </a:prstGeom>
            <a:noFill/>
            <a:ln w="9525">
              <a:noFill/>
              <a:miter lim="800000"/>
              <a:headEnd/>
              <a:tailEnd/>
            </a:ln>
          </p:spPr>
          <p:txBody>
            <a:bodyPr wrap="square" anchor="ctr">
              <a:spAutoFit/>
            </a:bodyPr>
            <a:lstStyle/>
            <a:p>
              <a:pPr algn="ctr" defTabSz="914400">
                <a:lnSpc>
                  <a:spcPts val="1400"/>
                </a:lnSpc>
                <a:buNone/>
              </a:pPr>
              <a:r>
                <a:rPr lang="fr-BE" sz="1400" b="0" i="0">
                  <a:solidFill>
                    <a:srgbClr val="FFFFFF"/>
                  </a:solidFill>
                  <a:latin typeface="Arial"/>
                  <a:ea typeface="+mn-ea"/>
                  <a:cs typeface="+mn-cs"/>
                </a:rPr>
                <a:t>QUEM</a:t>
              </a:r>
              <a:endParaRPr lang="en-US" sz="1400" dirty="0">
                <a:solidFill>
                  <a:schemeClr val="bg1"/>
                </a:solidFill>
              </a:endParaRPr>
            </a:p>
          </p:txBody>
        </p:sp>
        <p:grpSp>
          <p:nvGrpSpPr>
            <p:cNvPr id="11" name="Group 182"/>
            <p:cNvGrpSpPr/>
            <p:nvPr/>
          </p:nvGrpSpPr>
          <p:grpSpPr>
            <a:xfrm>
              <a:off x="808670" y="1699687"/>
              <a:ext cx="511684" cy="510830"/>
              <a:chOff x="1140469" y="1753587"/>
              <a:chExt cx="511684" cy="510830"/>
            </a:xfrm>
          </p:grpSpPr>
          <p:sp>
            <p:nvSpPr>
              <p:cNvPr id="78" name="Oval 77"/>
              <p:cNvSpPr/>
              <p:nvPr/>
            </p:nvSpPr>
            <p:spPr>
              <a:xfrm>
                <a:off x="1154203" y="1766894"/>
                <a:ext cx="484216" cy="4842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79" name="Freeform 10"/>
              <p:cNvSpPr>
                <a:spLocks noEditPoints="1"/>
              </p:cNvSpPr>
              <p:nvPr/>
            </p:nvSpPr>
            <p:spPr bwMode="auto">
              <a:xfrm>
                <a:off x="1140469" y="1753587"/>
                <a:ext cx="511684" cy="510830"/>
              </a:xfrm>
              <a:custGeom>
                <a:avLst/>
                <a:gdLst/>
                <a:ahLst/>
                <a:cxnLst>
                  <a:cxn ang="0">
                    <a:pos x="225" y="175"/>
                  </a:cxn>
                  <a:cxn ang="0">
                    <a:pos x="225" y="175"/>
                  </a:cxn>
                  <a:cxn ang="0">
                    <a:pos x="182" y="147"/>
                  </a:cxn>
                  <a:cxn ang="0">
                    <a:pos x="138" y="175"/>
                  </a:cxn>
                  <a:cxn ang="0">
                    <a:pos x="138" y="175"/>
                  </a:cxn>
                  <a:cxn ang="0">
                    <a:pos x="138" y="175"/>
                  </a:cxn>
                  <a:cxn ang="0">
                    <a:pos x="155" y="287"/>
                  </a:cxn>
                  <a:cxn ang="0">
                    <a:pos x="155" y="287"/>
                  </a:cxn>
                  <a:cxn ang="0">
                    <a:pos x="182" y="297"/>
                  </a:cxn>
                  <a:cxn ang="0">
                    <a:pos x="208" y="287"/>
                  </a:cxn>
                  <a:cxn ang="0">
                    <a:pos x="208" y="287"/>
                  </a:cxn>
                  <a:cxn ang="0">
                    <a:pos x="225" y="175"/>
                  </a:cxn>
                  <a:cxn ang="0">
                    <a:pos x="181" y="0"/>
                  </a:cxn>
                  <a:cxn ang="0">
                    <a:pos x="0" y="181"/>
                  </a:cxn>
                  <a:cxn ang="0">
                    <a:pos x="181" y="362"/>
                  </a:cxn>
                  <a:cxn ang="0">
                    <a:pos x="362" y="181"/>
                  </a:cxn>
                  <a:cxn ang="0">
                    <a:pos x="181" y="0"/>
                  </a:cxn>
                  <a:cxn ang="0">
                    <a:pos x="181" y="338"/>
                  </a:cxn>
                  <a:cxn ang="0">
                    <a:pos x="24" y="181"/>
                  </a:cxn>
                  <a:cxn ang="0">
                    <a:pos x="181" y="24"/>
                  </a:cxn>
                  <a:cxn ang="0">
                    <a:pos x="338" y="181"/>
                  </a:cxn>
                  <a:cxn ang="0">
                    <a:pos x="181" y="338"/>
                  </a:cxn>
                  <a:cxn ang="0">
                    <a:pos x="183" y="136"/>
                  </a:cxn>
                  <a:cxn ang="0">
                    <a:pos x="217" y="102"/>
                  </a:cxn>
                  <a:cxn ang="0">
                    <a:pos x="183" y="69"/>
                  </a:cxn>
                  <a:cxn ang="0">
                    <a:pos x="149" y="102"/>
                  </a:cxn>
                  <a:cxn ang="0">
                    <a:pos x="183" y="136"/>
                  </a:cxn>
                </a:cxnLst>
                <a:rect l="0" t="0" r="r" b="b"/>
                <a:pathLst>
                  <a:path w="362" h="362">
                    <a:moveTo>
                      <a:pt x="225" y="175"/>
                    </a:moveTo>
                    <a:cubicBezTo>
                      <a:pt x="225" y="175"/>
                      <a:pt x="225" y="175"/>
                      <a:pt x="225" y="175"/>
                    </a:cubicBezTo>
                    <a:cubicBezTo>
                      <a:pt x="225" y="160"/>
                      <a:pt x="206" y="147"/>
                      <a:pt x="182" y="147"/>
                    </a:cubicBezTo>
                    <a:cubicBezTo>
                      <a:pt x="157" y="147"/>
                      <a:pt x="138" y="160"/>
                      <a:pt x="138" y="175"/>
                    </a:cubicBezTo>
                    <a:cubicBezTo>
                      <a:pt x="138" y="175"/>
                      <a:pt x="138" y="175"/>
                      <a:pt x="138" y="175"/>
                    </a:cubicBezTo>
                    <a:cubicBezTo>
                      <a:pt x="138" y="175"/>
                      <a:pt x="138" y="175"/>
                      <a:pt x="138" y="175"/>
                    </a:cubicBezTo>
                    <a:cubicBezTo>
                      <a:pt x="138" y="175"/>
                      <a:pt x="137" y="239"/>
                      <a:pt x="155" y="287"/>
                    </a:cubicBezTo>
                    <a:cubicBezTo>
                      <a:pt x="155" y="287"/>
                      <a:pt x="155" y="287"/>
                      <a:pt x="155" y="287"/>
                    </a:cubicBezTo>
                    <a:cubicBezTo>
                      <a:pt x="156" y="293"/>
                      <a:pt x="168" y="297"/>
                      <a:pt x="182" y="297"/>
                    </a:cubicBezTo>
                    <a:cubicBezTo>
                      <a:pt x="196" y="297"/>
                      <a:pt x="207" y="293"/>
                      <a:pt x="208" y="287"/>
                    </a:cubicBezTo>
                    <a:cubicBezTo>
                      <a:pt x="208" y="287"/>
                      <a:pt x="208" y="287"/>
                      <a:pt x="208" y="287"/>
                    </a:cubicBezTo>
                    <a:cubicBezTo>
                      <a:pt x="226" y="239"/>
                      <a:pt x="225" y="175"/>
                      <a:pt x="225" y="175"/>
                    </a:cubicBezTo>
                    <a:close/>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181" y="338"/>
                    </a:moveTo>
                    <a:cubicBezTo>
                      <a:pt x="95" y="338"/>
                      <a:pt x="24" y="268"/>
                      <a:pt x="24" y="181"/>
                    </a:cubicBezTo>
                    <a:cubicBezTo>
                      <a:pt x="24" y="95"/>
                      <a:pt x="95" y="24"/>
                      <a:pt x="181" y="24"/>
                    </a:cubicBezTo>
                    <a:cubicBezTo>
                      <a:pt x="268" y="24"/>
                      <a:pt x="338" y="95"/>
                      <a:pt x="338" y="181"/>
                    </a:cubicBezTo>
                    <a:cubicBezTo>
                      <a:pt x="338" y="268"/>
                      <a:pt x="268" y="338"/>
                      <a:pt x="181" y="338"/>
                    </a:cubicBezTo>
                    <a:close/>
                    <a:moveTo>
                      <a:pt x="183" y="136"/>
                    </a:moveTo>
                    <a:cubicBezTo>
                      <a:pt x="202" y="136"/>
                      <a:pt x="217" y="121"/>
                      <a:pt x="217" y="102"/>
                    </a:cubicBezTo>
                    <a:cubicBezTo>
                      <a:pt x="217" y="84"/>
                      <a:pt x="202" y="69"/>
                      <a:pt x="183" y="69"/>
                    </a:cubicBezTo>
                    <a:cubicBezTo>
                      <a:pt x="164" y="69"/>
                      <a:pt x="149" y="84"/>
                      <a:pt x="149" y="102"/>
                    </a:cubicBezTo>
                    <a:cubicBezTo>
                      <a:pt x="149" y="121"/>
                      <a:pt x="164" y="136"/>
                      <a:pt x="183" y="136"/>
                    </a:cubicBezTo>
                    <a:close/>
                  </a:path>
                </a:pathLst>
              </a:custGeom>
              <a:gradFill flip="none" rotWithShape="1">
                <a:gsLst>
                  <a:gs pos="0">
                    <a:schemeClr val="bg1">
                      <a:lumMod val="65000"/>
                    </a:schemeClr>
                  </a:gs>
                  <a:gs pos="32000">
                    <a:schemeClr val="bg1"/>
                  </a:gs>
                </a:gsLst>
                <a:lin ang="16200000" scaled="1"/>
                <a:tileRect/>
              </a:gradFill>
              <a:ln w="190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chemeClr val="bg1"/>
                  </a:solidFill>
                </a:endParaRPr>
              </a:p>
            </p:txBody>
          </p:sp>
        </p:grpSp>
      </p:grpSp>
      <p:sp>
        <p:nvSpPr>
          <p:cNvPr id="42" name="Rounded Rectangle 41"/>
          <p:cNvSpPr/>
          <p:nvPr/>
        </p:nvSpPr>
        <p:spPr>
          <a:xfrm rot="10800000" flipV="1">
            <a:off x="1086629" y="4300114"/>
            <a:ext cx="7050410" cy="462650"/>
          </a:xfrm>
          <a:prstGeom prst="roundRect">
            <a:avLst>
              <a:gd name="adj" fmla="val 50000"/>
            </a:avLst>
          </a:prstGeom>
          <a:gradFill flip="none" rotWithShape="1">
            <a:gsLst>
              <a:gs pos="0">
                <a:srgbClr val="EB3A23"/>
              </a:gs>
              <a:gs pos="100000">
                <a:srgbClr val="F68B1F"/>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75000"/>
              </a:lnSpc>
              <a:spcBef>
                <a:spcPct val="0"/>
              </a:spcBef>
              <a:spcAft>
                <a:spcPct val="0"/>
              </a:spcAft>
              <a:buNone/>
            </a:pPr>
            <a:r>
              <a:rPr lang="pt-BR" sz="1500" b="1" i="0" dirty="0" smtClean="0">
                <a:solidFill>
                  <a:schemeClr val="lt1"/>
                </a:solidFill>
                <a:effectLst>
                  <a:outerShdw blurRad="38100" dist="38100" dir="2700000" algn="tl">
                    <a:srgbClr val="000000">
                      <a:alpha val="43137"/>
                    </a:srgbClr>
                  </a:outerShdw>
                </a:effectLst>
                <a:latin typeface="Arial"/>
                <a:ea typeface="+mn-ea"/>
                <a:cs typeface="+mn-cs"/>
              </a:rPr>
              <a:t>Serviços de identidade e autenticação com reconhecimento de contexto</a:t>
            </a:r>
            <a:endParaRPr lang="pt-BR" sz="1500" b="1" i="0" dirty="0">
              <a:solidFill>
                <a:schemeClr val="lt1"/>
              </a:solidFill>
              <a:effectLst>
                <a:outerShdw blurRad="38100" dist="38100" dir="2700000" algn="tl">
                  <a:srgbClr val="000000">
                    <a:alpha val="43137"/>
                  </a:srgbClr>
                </a:outerShdw>
              </a:effectLst>
              <a:latin typeface="Arial"/>
              <a:ea typeface="+mn-ea"/>
              <a:cs typeface="+mn-cs"/>
            </a:endParaRPr>
          </a:p>
        </p:txBody>
      </p:sp>
      <p:grpSp>
        <p:nvGrpSpPr>
          <p:cNvPr id="12" name="Group 12"/>
          <p:cNvGrpSpPr/>
          <p:nvPr/>
        </p:nvGrpSpPr>
        <p:grpSpPr>
          <a:xfrm>
            <a:off x="5420296" y="2245335"/>
            <a:ext cx="1714276" cy="1262888"/>
            <a:chOff x="1079244" y="3393177"/>
            <a:chExt cx="723063" cy="710045"/>
          </a:xfrm>
        </p:grpSpPr>
        <p:sp>
          <p:nvSpPr>
            <p:cNvPr id="31" name="Oval 30"/>
            <p:cNvSpPr/>
            <p:nvPr/>
          </p:nvSpPr>
          <p:spPr>
            <a:xfrm>
              <a:off x="1092262" y="3393177"/>
              <a:ext cx="710045" cy="710045"/>
            </a:xfrm>
            <a:prstGeom prst="ellipse">
              <a:avLst/>
            </a:prstGeom>
            <a:solidFill>
              <a:schemeClr val="accent6">
                <a:lumMod val="20000"/>
                <a:lumOff val="80000"/>
                <a:alpha val="80000"/>
              </a:schemeClr>
            </a:solidFill>
            <a:ln>
              <a:noFill/>
            </a:ln>
            <a:effectLst>
              <a:outerShdw blurRad="2921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en-US" dirty="0"/>
            </a:p>
          </p:txBody>
        </p:sp>
        <p:pic>
          <p:nvPicPr>
            <p:cNvPr id="32"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1079244" y="3600984"/>
              <a:ext cx="307522" cy="2881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cxnSp>
        <p:nvCxnSpPr>
          <p:cNvPr id="33" name="Straight Connector 32"/>
          <p:cNvCxnSpPr>
            <a:endCxn id="36" idx="3"/>
          </p:cNvCxnSpPr>
          <p:nvPr/>
        </p:nvCxnSpPr>
        <p:spPr>
          <a:xfrm flipV="1">
            <a:off x="7134571" y="2656455"/>
            <a:ext cx="668813" cy="249076"/>
          </a:xfrm>
          <a:prstGeom prst="line">
            <a:avLst/>
          </a:prstGeom>
          <a:ln w="38100">
            <a:gradFill flip="none" rotWithShape="1">
              <a:gsLst>
                <a:gs pos="100000">
                  <a:srgbClr val="F1BD77">
                    <a:alpha val="0"/>
                  </a:srgbClr>
                </a:gs>
                <a:gs pos="0">
                  <a:schemeClr val="accent1">
                    <a:tint val="66000"/>
                    <a:satMod val="160000"/>
                    <a:alpha val="0"/>
                  </a:schemeClr>
                </a:gs>
                <a:gs pos="83000">
                  <a:schemeClr val="accent6">
                    <a:lumMod val="40000"/>
                    <a:lumOff val="60000"/>
                  </a:schemeClr>
                </a:gs>
                <a:gs pos="27000">
                  <a:schemeClr val="accent6">
                    <a:lumMod val="40000"/>
                    <a:lumOff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13" name="Group 27"/>
          <p:cNvGrpSpPr/>
          <p:nvPr/>
        </p:nvGrpSpPr>
        <p:grpSpPr>
          <a:xfrm>
            <a:off x="7548567" y="2185377"/>
            <a:ext cx="1440798" cy="1063354"/>
            <a:chOff x="424882" y="3394666"/>
            <a:chExt cx="1130429" cy="1128852"/>
          </a:xfrm>
        </p:grpSpPr>
        <p:sp>
          <p:nvSpPr>
            <p:cNvPr id="35" name="Oval 34"/>
            <p:cNvSpPr/>
            <p:nvPr/>
          </p:nvSpPr>
          <p:spPr>
            <a:xfrm>
              <a:off x="424882" y="3884168"/>
              <a:ext cx="1130429" cy="639350"/>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pic>
          <p:nvPicPr>
            <p:cNvPr id="36" name="Picture 2" descr="\\CHICOSTORAGE\Client Projects\Cisco References\Kubrick Icons\Device Icons\Device_generic_building_3154_default_256.pn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30760" r="-1"/>
            <a:stretch/>
          </p:blipFill>
          <p:spPr bwMode="auto">
            <a:xfrm flipH="1">
              <a:off x="624808" y="3394666"/>
              <a:ext cx="692535" cy="1000189"/>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4" name="Group 142"/>
          <p:cNvGrpSpPr/>
          <p:nvPr/>
        </p:nvGrpSpPr>
        <p:grpSpPr>
          <a:xfrm>
            <a:off x="6054315" y="2939964"/>
            <a:ext cx="1014228" cy="617533"/>
            <a:chOff x="5115028" y="2002396"/>
            <a:chExt cx="3266972" cy="2797344"/>
          </a:xfrm>
        </p:grpSpPr>
        <p:pic>
          <p:nvPicPr>
            <p:cNvPr id="38" name="Picture 129" descr="laptop_cutout"/>
            <p:cNvPicPr>
              <a:picLocks noChangeAspect="1" noChangeArrowheads="1"/>
            </p:cNvPicPr>
            <p:nvPr/>
          </p:nvPicPr>
          <p:blipFill>
            <a:blip r:embed="rId5" cstate="screen"/>
            <a:stretch>
              <a:fillRect/>
            </a:stretch>
          </p:blipFill>
          <p:spPr bwMode="auto">
            <a:xfrm>
              <a:off x="5115028" y="2002396"/>
              <a:ext cx="3266972" cy="2797344"/>
            </a:xfrm>
            <a:prstGeom prst="rect">
              <a:avLst/>
            </a:prstGeom>
            <a:noFill/>
            <a:ln>
              <a:noFill/>
            </a:ln>
          </p:spPr>
        </p:pic>
        <p:grpSp>
          <p:nvGrpSpPr>
            <p:cNvPr id="15" name="Group 14"/>
            <p:cNvGrpSpPr/>
            <p:nvPr/>
          </p:nvGrpSpPr>
          <p:grpSpPr>
            <a:xfrm>
              <a:off x="5570918" y="2119719"/>
              <a:ext cx="2357178" cy="1513422"/>
              <a:chOff x="6782188" y="4647518"/>
              <a:chExt cx="2048054" cy="1473882"/>
            </a:xfrm>
          </p:grpSpPr>
          <p:pic>
            <p:nvPicPr>
              <p:cNvPr id="44" name="Picture 11" descr="converj_vdi.png"/>
              <p:cNvPicPr>
                <a:picLocks noChangeAspect="1"/>
              </p:cNvPicPr>
              <p:nvPr/>
            </p:nvPicPr>
            <p:blipFill>
              <a:blip r:embed="rId6" cstate="screen"/>
              <a:srcRect/>
              <a:stretch>
                <a:fillRect/>
              </a:stretch>
            </p:blipFill>
            <p:spPr bwMode="auto">
              <a:xfrm>
                <a:off x="6847785" y="4701867"/>
                <a:ext cx="1982457" cy="1405567"/>
              </a:xfrm>
              <a:prstGeom prst="rect">
                <a:avLst/>
              </a:prstGeom>
              <a:noFill/>
              <a:ln w="9525">
                <a:noFill/>
                <a:miter lim="800000"/>
                <a:headEnd/>
                <a:tailEnd/>
              </a:ln>
              <a:effectLst>
                <a:innerShdw blurRad="114300">
                  <a:prstClr val="black"/>
                </a:innerShdw>
              </a:effectLst>
            </p:spPr>
          </p:pic>
          <p:pic>
            <p:nvPicPr>
              <p:cNvPr id="45" name="Picture 3" descr="HUB_Rich.png"/>
              <p:cNvPicPr>
                <a:picLocks noChangeAspect="1"/>
              </p:cNvPicPr>
              <p:nvPr/>
            </p:nvPicPr>
            <p:blipFill>
              <a:blip r:embed="rId7" cstate="screen"/>
              <a:srcRect/>
              <a:stretch>
                <a:fillRect/>
              </a:stretch>
            </p:blipFill>
            <p:spPr bwMode="auto">
              <a:xfrm>
                <a:off x="6782188" y="4647518"/>
                <a:ext cx="739387" cy="1473882"/>
              </a:xfrm>
              <a:prstGeom prst="rect">
                <a:avLst/>
              </a:prstGeom>
              <a:noFill/>
              <a:ln w="9525">
                <a:noFill/>
                <a:miter lim="800000"/>
                <a:headEnd/>
                <a:tailEnd/>
              </a:ln>
            </p:spPr>
          </p:pic>
        </p:grpSp>
        <p:sp>
          <p:nvSpPr>
            <p:cNvPr id="43" name="Rectangle 42"/>
            <p:cNvSpPr/>
            <p:nvPr/>
          </p:nvSpPr>
          <p:spPr>
            <a:xfrm>
              <a:off x="5619366" y="2165078"/>
              <a:ext cx="775489" cy="1443274"/>
            </a:xfrm>
            <a:prstGeom prst="rect">
              <a:avLst/>
            </a:prstGeom>
            <a:noFill/>
            <a:ln w="28575" cap="flat" cmpd="sng" algn="ctr">
              <a:solidFill>
                <a:srgbClr val="F68B1F"/>
              </a:solidFill>
              <a:prstDash val="solid"/>
              <a:round/>
              <a:headEnd type="none" w="med" len="med"/>
              <a:tailEnd type="non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6" name="Group 46"/>
          <p:cNvGrpSpPr/>
          <p:nvPr/>
        </p:nvGrpSpPr>
        <p:grpSpPr>
          <a:xfrm>
            <a:off x="6346096" y="1827244"/>
            <a:ext cx="1163065" cy="977753"/>
            <a:chOff x="7175867" y="3688548"/>
            <a:chExt cx="1772359" cy="1839090"/>
          </a:xfrm>
        </p:grpSpPr>
        <p:pic>
          <p:nvPicPr>
            <p:cNvPr id="47" name="Picture 2"/>
            <p:cNvPicPr>
              <a:picLocks noChangeAspect="1" noChangeArrowheads="1"/>
            </p:cNvPicPr>
            <p:nvPr/>
          </p:nvPicPr>
          <p:blipFill>
            <a:blip r:embed="rId8" cstate="screen"/>
            <a:srcRect/>
            <a:stretch>
              <a:fillRect/>
            </a:stretch>
          </p:blipFill>
          <p:spPr bwMode="auto">
            <a:xfrm>
              <a:off x="7998981" y="3877981"/>
              <a:ext cx="949245" cy="590950"/>
            </a:xfrm>
            <a:prstGeom prst="roundRect">
              <a:avLst/>
            </a:prstGeom>
            <a:noFill/>
            <a:ln w="9525">
              <a:noFill/>
              <a:miter lim="800000"/>
              <a:headEnd/>
              <a:tailEnd/>
            </a:ln>
            <a:effectLst/>
          </p:spPr>
        </p:pic>
        <p:pic>
          <p:nvPicPr>
            <p:cNvPr id="48" name="Picture 4" descr="http://images.apple.com/ipad/features/images/overview_homescreen_20100225.jpg"/>
            <p:cNvPicPr>
              <a:picLocks noChangeAspect="1" noChangeArrowheads="1"/>
            </p:cNvPicPr>
            <p:nvPr/>
          </p:nvPicPr>
          <p:blipFill>
            <a:blip r:embed="rId9" cstate="screen"/>
            <a:srcRect/>
            <a:stretch>
              <a:fillRect/>
            </a:stretch>
          </p:blipFill>
          <p:spPr bwMode="auto">
            <a:xfrm>
              <a:off x="7175867" y="3688548"/>
              <a:ext cx="1220414" cy="1839090"/>
            </a:xfrm>
            <a:prstGeom prst="rect">
              <a:avLst/>
            </a:prstGeom>
            <a:noFill/>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4000" fill="hold" nodeType="clickEffect">
                                  <p:stCondLst>
                                    <p:cond delay="0"/>
                                  </p:stCondLst>
                                  <p:childTnLst>
                                    <p:anim calcmode="discrete" valueType="str">
                                      <p:cBhvr>
                                        <p:cTn id="6" dur="100" fill="hold"/>
                                        <p:tgtEl>
                                          <p:spTgt spid="12"/>
                                        </p:tgtEl>
                                        <p:attrNameLst>
                                          <p:attrName>style.visibility</p:attrName>
                                        </p:attrNameLst>
                                      </p:cBhvr>
                                      <p:tavLst>
                                        <p:tav tm="0">
                                          <p:val>
                                            <p:strVal val="hidden"/>
                                          </p:val>
                                        </p:tav>
                                        <p:tav tm="50000">
                                          <p:val>
                                            <p:strVal val="visible"/>
                                          </p:val>
                                        </p:tav>
                                      </p:tavLst>
                                    </p:anim>
                                  </p:childTnLst>
                                </p:cTn>
                              </p:par>
                            </p:childTnLst>
                          </p:cTn>
                        </p:par>
                        <p:par>
                          <p:cTn id="7" fill="hold">
                            <p:stCondLst>
                              <p:cond delay="400"/>
                            </p:stCondLst>
                            <p:childTnLst>
                              <p:par>
                                <p:cTn id="8" presetID="22" presetClass="entr" presetSubtype="8"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 Same Side Corner Rectangle 25"/>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1" name="Round Same Side Corner Rectangle 40"/>
          <p:cNvSpPr/>
          <p:nvPr/>
        </p:nvSpPr>
        <p:spPr>
          <a:xfrm rot="5400000">
            <a:off x="-611641" y="2052196"/>
            <a:ext cx="4721904" cy="3525607"/>
          </a:xfrm>
          <a:prstGeom prst="round2SameRect">
            <a:avLst>
              <a:gd name="adj1" fmla="val 11640"/>
              <a:gd name="adj2" fmla="val 0"/>
            </a:avLst>
          </a:prstGeom>
          <a:gradFill>
            <a:gsLst>
              <a:gs pos="0">
                <a:schemeClr val="bg1">
                  <a:alpha val="0"/>
                </a:schemeClr>
              </a:gs>
              <a:gs pos="100000">
                <a:schemeClr val="bg1">
                  <a:lumMod val="75000"/>
                </a:schemeClr>
              </a:gs>
            </a:gsLst>
            <a:lin ang="0" scaled="0"/>
          </a:gra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p:txBody>
          <a:bodyPr/>
          <a:lstStyle/>
          <a:p>
            <a:pPr algn="l" defTabSz="914400">
              <a:lnSpc>
                <a:spcPct val="80000"/>
              </a:lnSpc>
              <a:spcBef>
                <a:spcPct val="0"/>
              </a:spcBef>
              <a:buNone/>
            </a:pPr>
            <a:r>
              <a:rPr lang="pt-BR" sz="3200" b="0" i="0" spc="0" baseline="0" dirty="0" smtClean="0">
                <a:solidFill>
                  <a:srgbClr val="2B348E"/>
                </a:solidFill>
                <a:latin typeface="Arial"/>
                <a:ea typeface="+mj-ea"/>
                <a:cs typeface="+mj-cs"/>
              </a:rPr>
              <a:t>Líder do setor em desempenho e escala de desktop virtuais</a:t>
            </a:r>
            <a:br>
              <a:rPr lang="pt-BR" sz="3200" b="0" i="0" spc="0" baseline="0" dirty="0" smtClean="0">
                <a:solidFill>
                  <a:srgbClr val="2B348E"/>
                </a:solidFill>
                <a:latin typeface="Arial"/>
                <a:ea typeface="+mj-ea"/>
                <a:cs typeface="+mj-cs"/>
              </a:rPr>
            </a:br>
            <a:r>
              <a:rPr lang="pt-BR" sz="2400" b="0" i="0" spc="0" baseline="0" dirty="0" smtClean="0">
                <a:solidFill>
                  <a:srgbClr val="1E1F81"/>
                </a:solidFill>
                <a:latin typeface="Arial"/>
                <a:ea typeface="+mj-ea"/>
                <a:cs typeface="+mj-cs"/>
              </a:rPr>
              <a:t>Plataforma otimizada para virtualização de desktops</a:t>
            </a:r>
            <a:endParaRPr lang="pt-BR" sz="3200" dirty="0">
              <a:solidFill>
                <a:srgbClr val="1E1F81"/>
              </a:solidFill>
            </a:endParaRPr>
          </a:p>
        </p:txBody>
      </p:sp>
      <p:pic>
        <p:nvPicPr>
          <p:cNvPr id="20" name="Picture 19" descr="C:\Documents and Settings\dlawler\My Documents\Images\product\Cisco\California\high res png1\HBJ01615_Mirror copy.png"/>
          <p:cNvPicPr>
            <a:picLocks noChangeAspect="1" noChangeArrowheads="1"/>
          </p:cNvPicPr>
          <p:nvPr/>
        </p:nvPicPr>
        <p:blipFill>
          <a:blip r:embed="rId3" cstate="screen"/>
          <a:stretch>
            <a:fillRect/>
          </a:stretch>
        </p:blipFill>
        <p:spPr bwMode="auto">
          <a:xfrm>
            <a:off x="866623" y="1965450"/>
            <a:ext cx="2035892" cy="1569028"/>
          </a:xfrm>
          <a:prstGeom prst="rect">
            <a:avLst/>
          </a:prstGeom>
          <a:noFill/>
          <a:ln w="9525">
            <a:noFill/>
            <a:miter lim="800000"/>
            <a:headEnd/>
            <a:tailEnd/>
          </a:ln>
          <a:effectLst/>
        </p:spPr>
      </p:pic>
      <p:grpSp>
        <p:nvGrpSpPr>
          <p:cNvPr id="3" name="Group 15"/>
          <p:cNvGrpSpPr/>
          <p:nvPr/>
        </p:nvGrpSpPr>
        <p:grpSpPr>
          <a:xfrm>
            <a:off x="702415" y="3099062"/>
            <a:ext cx="2428700" cy="2463537"/>
            <a:chOff x="2158923" y="1827733"/>
            <a:chExt cx="4911730" cy="4062705"/>
          </a:xfrm>
        </p:grpSpPr>
        <p:sp>
          <p:nvSpPr>
            <p:cNvPr id="17" name="Line 10"/>
            <p:cNvSpPr>
              <a:spLocks noChangeShapeType="1"/>
            </p:cNvSpPr>
            <p:nvPr/>
          </p:nvSpPr>
          <p:spPr bwMode="auto">
            <a:xfrm flipV="1">
              <a:off x="4091166" y="4773708"/>
              <a:ext cx="2979487" cy="2"/>
            </a:xfrm>
            <a:prstGeom prst="line">
              <a:avLst/>
            </a:prstGeom>
            <a:noFill/>
            <a:ln w="19050">
              <a:solidFill>
                <a:schemeClr val="tx1">
                  <a:lumMod val="75000"/>
                </a:schemeClr>
              </a:solidFill>
              <a:round/>
              <a:headEnd/>
              <a:tailEnd type="triangle" w="med" len="med"/>
            </a:ln>
          </p:spPr>
          <p:txBody>
            <a:bodyPr wrap="none" anchor="ctr"/>
            <a:lstStyle/>
            <a:p>
              <a:endParaRPr lang="en-US" sz="1200"/>
            </a:p>
          </p:txBody>
        </p:sp>
        <p:sp>
          <p:nvSpPr>
            <p:cNvPr id="23" name="Line 11"/>
            <p:cNvSpPr>
              <a:spLocks noChangeShapeType="1"/>
            </p:cNvSpPr>
            <p:nvPr/>
          </p:nvSpPr>
          <p:spPr bwMode="auto">
            <a:xfrm flipH="1">
              <a:off x="2158923" y="4567518"/>
              <a:ext cx="1906523" cy="1280690"/>
            </a:xfrm>
            <a:prstGeom prst="line">
              <a:avLst/>
            </a:prstGeom>
            <a:noFill/>
            <a:ln w="19050">
              <a:solidFill>
                <a:schemeClr val="tx1">
                  <a:lumMod val="75000"/>
                </a:schemeClr>
              </a:solidFill>
              <a:round/>
              <a:headEnd/>
              <a:tailEnd type="triangle" w="med" len="med"/>
            </a:ln>
          </p:spPr>
          <p:txBody>
            <a:bodyPr wrap="none" anchor="ctr"/>
            <a:lstStyle/>
            <a:p>
              <a:endParaRPr lang="en-US" sz="1200"/>
            </a:p>
          </p:txBody>
        </p:sp>
        <p:sp>
          <p:nvSpPr>
            <p:cNvPr id="24" name="Line 12"/>
            <p:cNvSpPr>
              <a:spLocks noChangeShapeType="1"/>
            </p:cNvSpPr>
            <p:nvPr/>
          </p:nvSpPr>
          <p:spPr bwMode="auto">
            <a:xfrm flipH="1" flipV="1">
              <a:off x="4324763" y="1827733"/>
              <a:ext cx="0" cy="3002901"/>
            </a:xfrm>
            <a:prstGeom prst="line">
              <a:avLst/>
            </a:prstGeom>
            <a:noFill/>
            <a:ln w="19050">
              <a:solidFill>
                <a:schemeClr val="tx1">
                  <a:lumMod val="75000"/>
                </a:schemeClr>
              </a:solidFill>
              <a:round/>
              <a:headEnd/>
              <a:tailEnd type="triangle" w="med" len="med"/>
            </a:ln>
          </p:spPr>
          <p:txBody>
            <a:bodyPr wrap="none" anchor="ctr"/>
            <a:lstStyle/>
            <a:p>
              <a:endParaRPr lang="en-US" sz="1200"/>
            </a:p>
          </p:txBody>
        </p:sp>
        <p:grpSp>
          <p:nvGrpSpPr>
            <p:cNvPr id="4" name="Group 12"/>
            <p:cNvGrpSpPr/>
            <p:nvPr/>
          </p:nvGrpSpPr>
          <p:grpSpPr>
            <a:xfrm>
              <a:off x="3061504" y="3054270"/>
              <a:ext cx="2567364" cy="2222322"/>
              <a:chOff x="3220998" y="2788454"/>
              <a:chExt cx="2567364" cy="2222322"/>
            </a:xfrm>
          </p:grpSpPr>
          <p:pic>
            <p:nvPicPr>
              <p:cNvPr id="32" name="Picture 151" descr="ICON_VM_desktop_Q308"/>
              <p:cNvPicPr>
                <a:picLocks noChangeAspect="1" noChangeArrowheads="1"/>
              </p:cNvPicPr>
              <p:nvPr/>
            </p:nvPicPr>
            <p:blipFill>
              <a:blip r:embed="rId4" cstate="print"/>
              <a:srcRect/>
              <a:stretch>
                <a:fillRect/>
              </a:stretch>
            </p:blipFill>
            <p:spPr bwMode="auto">
              <a:xfrm>
                <a:off x="3220998" y="4021831"/>
                <a:ext cx="898053" cy="925149"/>
              </a:xfrm>
              <a:prstGeom prst="rect">
                <a:avLst/>
              </a:prstGeom>
              <a:noFill/>
              <a:ln w="9525">
                <a:noFill/>
                <a:miter lim="800000"/>
                <a:headEnd/>
                <a:tailEnd/>
              </a:ln>
            </p:spPr>
          </p:pic>
          <p:pic>
            <p:nvPicPr>
              <p:cNvPr id="33" name="Picture 151" descr="ICON_VM_desktop_Q308"/>
              <p:cNvPicPr>
                <a:picLocks noChangeAspect="1" noChangeArrowheads="1"/>
              </p:cNvPicPr>
              <p:nvPr/>
            </p:nvPicPr>
            <p:blipFill>
              <a:blip r:embed="rId4" cstate="print"/>
              <a:srcRect/>
              <a:stretch>
                <a:fillRect/>
              </a:stretch>
            </p:blipFill>
            <p:spPr bwMode="auto">
              <a:xfrm>
                <a:off x="3614402" y="3415775"/>
                <a:ext cx="898053" cy="925149"/>
              </a:xfrm>
              <a:prstGeom prst="rect">
                <a:avLst/>
              </a:prstGeom>
              <a:noFill/>
              <a:ln w="9525">
                <a:noFill/>
                <a:miter lim="800000"/>
                <a:headEnd/>
                <a:tailEnd/>
              </a:ln>
            </p:spPr>
          </p:pic>
          <p:pic>
            <p:nvPicPr>
              <p:cNvPr id="34" name="Picture 151" descr="ICON_VM_desktop_Q308"/>
              <p:cNvPicPr>
                <a:picLocks noChangeAspect="1" noChangeArrowheads="1"/>
              </p:cNvPicPr>
              <p:nvPr/>
            </p:nvPicPr>
            <p:blipFill>
              <a:blip r:embed="rId4" cstate="print"/>
              <a:srcRect/>
              <a:stretch>
                <a:fillRect/>
              </a:stretch>
            </p:blipFill>
            <p:spPr bwMode="auto">
              <a:xfrm>
                <a:off x="4050338" y="4053729"/>
                <a:ext cx="898053" cy="925149"/>
              </a:xfrm>
              <a:prstGeom prst="rect">
                <a:avLst/>
              </a:prstGeom>
              <a:noFill/>
              <a:ln w="9525">
                <a:noFill/>
                <a:miter lim="800000"/>
                <a:headEnd/>
                <a:tailEnd/>
              </a:ln>
            </p:spPr>
          </p:pic>
          <p:pic>
            <p:nvPicPr>
              <p:cNvPr id="35" name="Picture 151" descr="ICON_VM_desktop_Q308"/>
              <p:cNvPicPr>
                <a:picLocks noChangeAspect="1" noChangeArrowheads="1"/>
              </p:cNvPicPr>
              <p:nvPr/>
            </p:nvPicPr>
            <p:blipFill>
              <a:blip r:embed="rId4" cstate="print"/>
              <a:srcRect/>
              <a:stretch>
                <a:fillRect/>
              </a:stretch>
            </p:blipFill>
            <p:spPr bwMode="auto">
              <a:xfrm>
                <a:off x="4443743" y="3437041"/>
                <a:ext cx="898053" cy="925149"/>
              </a:xfrm>
              <a:prstGeom prst="rect">
                <a:avLst/>
              </a:prstGeom>
              <a:noFill/>
              <a:ln w="9525">
                <a:noFill/>
                <a:miter lim="800000"/>
                <a:headEnd/>
                <a:tailEnd/>
              </a:ln>
            </p:spPr>
          </p:pic>
          <p:pic>
            <p:nvPicPr>
              <p:cNvPr id="36" name="Picture 151" descr="ICON_VM_desktop_Q308"/>
              <p:cNvPicPr>
                <a:picLocks noChangeAspect="1" noChangeArrowheads="1"/>
              </p:cNvPicPr>
              <p:nvPr/>
            </p:nvPicPr>
            <p:blipFill>
              <a:blip r:embed="rId4" cstate="print"/>
              <a:srcRect/>
              <a:stretch>
                <a:fillRect/>
              </a:stretch>
            </p:blipFill>
            <p:spPr bwMode="auto">
              <a:xfrm>
                <a:off x="4890309" y="4085627"/>
                <a:ext cx="898053" cy="925149"/>
              </a:xfrm>
              <a:prstGeom prst="rect">
                <a:avLst/>
              </a:prstGeom>
              <a:noFill/>
              <a:ln w="9525">
                <a:noFill/>
                <a:miter lim="800000"/>
                <a:headEnd/>
                <a:tailEnd/>
              </a:ln>
            </p:spPr>
          </p:pic>
          <p:pic>
            <p:nvPicPr>
              <p:cNvPr id="37" name="Picture 151" descr="ICON_VM_desktop_Q308"/>
              <p:cNvPicPr>
                <a:picLocks noChangeAspect="1" noChangeArrowheads="1"/>
              </p:cNvPicPr>
              <p:nvPr/>
            </p:nvPicPr>
            <p:blipFill>
              <a:blip r:embed="rId4" cstate="print"/>
              <a:srcRect/>
              <a:stretch>
                <a:fillRect/>
              </a:stretch>
            </p:blipFill>
            <p:spPr bwMode="auto">
              <a:xfrm>
                <a:off x="4029073" y="2788454"/>
                <a:ext cx="898053" cy="925149"/>
              </a:xfrm>
              <a:prstGeom prst="rect">
                <a:avLst/>
              </a:prstGeom>
              <a:noFill/>
              <a:ln w="9525">
                <a:noFill/>
                <a:miter lim="800000"/>
                <a:headEnd/>
                <a:tailEnd/>
              </a:ln>
            </p:spPr>
          </p:pic>
        </p:grpSp>
        <p:sp>
          <p:nvSpPr>
            <p:cNvPr id="28" name="Text Box 8"/>
            <p:cNvSpPr txBox="1">
              <a:spLocks noChangeArrowheads="1"/>
            </p:cNvSpPr>
            <p:nvPr/>
          </p:nvSpPr>
          <p:spPr bwMode="auto">
            <a:xfrm rot="16200000">
              <a:off x="3354301" y="2320449"/>
              <a:ext cx="1346104" cy="522847"/>
            </a:xfrm>
            <a:prstGeom prst="rect">
              <a:avLst/>
            </a:prstGeom>
            <a:noFill/>
            <a:ln w="12700">
              <a:noFill/>
              <a:miter lim="800000"/>
              <a:headEnd/>
              <a:tailEnd/>
            </a:ln>
          </p:spPr>
          <p:txBody>
            <a:bodyPr wrap="none">
              <a:spAutoFit/>
            </a:bodyPr>
            <a:lstStyle/>
            <a:p>
              <a:pPr algn="ctr" defTabSz="914400">
                <a:lnSpc>
                  <a:spcPct val="90000"/>
                </a:lnSpc>
                <a:buNone/>
              </a:pPr>
              <a:r>
                <a:rPr lang="pt-BR" sz="1200" b="1" i="0" dirty="0" smtClean="0">
                  <a:solidFill>
                    <a:srgbClr val="ABDFF0">
                      <a:lumMod val="25000"/>
                    </a:srgbClr>
                  </a:solidFill>
                  <a:latin typeface="Arial"/>
                  <a:ea typeface="+mn-ea"/>
                  <a:cs typeface="+mn-cs"/>
                </a:rPr>
                <a:t>Memória</a:t>
              </a:r>
              <a:endParaRPr lang="pt-BR" sz="1200" b="1" i="0" dirty="0">
                <a:solidFill>
                  <a:srgbClr val="ABDFF0">
                    <a:lumMod val="25000"/>
                  </a:srgbClr>
                </a:solidFill>
                <a:latin typeface="Arial"/>
                <a:ea typeface="+mn-ea"/>
                <a:cs typeface="+mn-cs"/>
              </a:endParaRPr>
            </a:p>
          </p:txBody>
        </p:sp>
        <p:sp>
          <p:nvSpPr>
            <p:cNvPr id="29" name="Text Box 6"/>
            <p:cNvSpPr txBox="1">
              <a:spLocks noChangeArrowheads="1"/>
            </p:cNvSpPr>
            <p:nvPr/>
          </p:nvSpPr>
          <p:spPr bwMode="auto">
            <a:xfrm>
              <a:off x="5562918" y="4362265"/>
              <a:ext cx="1317724" cy="546344"/>
            </a:xfrm>
            <a:prstGeom prst="rect">
              <a:avLst/>
            </a:prstGeom>
            <a:noFill/>
            <a:ln w="12700">
              <a:noFill/>
              <a:miter lim="800000"/>
              <a:headEnd/>
              <a:tailEnd/>
            </a:ln>
          </p:spPr>
          <p:txBody>
            <a:bodyPr wrap="none">
              <a:spAutoFit/>
            </a:bodyPr>
            <a:lstStyle/>
            <a:p>
              <a:pPr algn="ctr" defTabSz="914400">
                <a:lnSpc>
                  <a:spcPct val="90000"/>
                </a:lnSpc>
                <a:buNone/>
              </a:pPr>
              <a:r>
                <a:rPr lang="en-US" sz="1200" b="1" i="0">
                  <a:solidFill>
                    <a:srgbClr val="ABDFF0">
                      <a:lumMod val="25000"/>
                    </a:srgbClr>
                  </a:solidFill>
                  <a:latin typeface="Arial"/>
                  <a:ea typeface="+mn-ea"/>
                  <a:cs typeface="+mn-cs"/>
                </a:rPr>
                <a:t>CPU</a:t>
              </a:r>
            </a:p>
          </p:txBody>
        </p:sp>
        <p:sp>
          <p:nvSpPr>
            <p:cNvPr id="30" name="Text Box 7"/>
            <p:cNvSpPr txBox="1">
              <a:spLocks noChangeArrowheads="1"/>
            </p:cNvSpPr>
            <p:nvPr/>
          </p:nvSpPr>
          <p:spPr bwMode="auto">
            <a:xfrm rot="19278751">
              <a:off x="2169473" y="4979824"/>
              <a:ext cx="1014465" cy="546344"/>
            </a:xfrm>
            <a:prstGeom prst="rect">
              <a:avLst/>
            </a:prstGeom>
            <a:noFill/>
            <a:ln w="12700">
              <a:noFill/>
              <a:miter lim="800000"/>
              <a:headEnd/>
              <a:tailEnd/>
            </a:ln>
          </p:spPr>
          <p:txBody>
            <a:bodyPr wrap="none">
              <a:spAutoFit/>
            </a:bodyPr>
            <a:lstStyle/>
            <a:p>
              <a:pPr algn="ctr" defTabSz="914400">
                <a:lnSpc>
                  <a:spcPct val="90000"/>
                </a:lnSpc>
                <a:buNone/>
              </a:pPr>
              <a:r>
                <a:rPr lang="en-US" sz="1200" b="1" i="0">
                  <a:solidFill>
                    <a:srgbClr val="ABDFF0">
                      <a:lumMod val="25000"/>
                    </a:srgbClr>
                  </a:solidFill>
                  <a:latin typeface="Arial"/>
                  <a:ea typeface="+mn-ea"/>
                  <a:cs typeface="+mn-cs"/>
                </a:rPr>
                <a:t>E/S</a:t>
              </a:r>
            </a:p>
          </p:txBody>
        </p:sp>
        <p:sp>
          <p:nvSpPr>
            <p:cNvPr id="31" name="Rectangle 30"/>
            <p:cNvSpPr/>
            <p:nvPr/>
          </p:nvSpPr>
          <p:spPr>
            <a:xfrm>
              <a:off x="3101162" y="5433238"/>
              <a:ext cx="3480392"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5141" indent="-165141" algn="l" defTabSz="914400">
                <a:lnSpc>
                  <a:spcPct val="90000"/>
                </a:lnSpc>
                <a:buNone/>
              </a:pPr>
              <a:r>
                <a:rPr lang="pt-BR" sz="1200" b="1" i="0" dirty="0" smtClean="0">
                  <a:solidFill>
                    <a:srgbClr val="ABDFF0">
                      <a:lumMod val="25000"/>
                    </a:srgbClr>
                  </a:solidFill>
                  <a:latin typeface="Arial"/>
                  <a:ea typeface="+mn-ea"/>
                  <a:cs typeface="+mn-cs"/>
                </a:rPr>
                <a:t>Estrutura unificada (FCoE)</a:t>
              </a:r>
              <a:endParaRPr lang="pt-BR" sz="1200" b="1" i="0" dirty="0">
                <a:solidFill>
                  <a:srgbClr val="ABDFF0">
                    <a:lumMod val="25000"/>
                  </a:srgbClr>
                </a:solidFill>
                <a:latin typeface="Arial"/>
                <a:ea typeface="+mn-ea"/>
                <a:cs typeface="+mn-cs"/>
              </a:endParaRPr>
            </a:p>
          </p:txBody>
        </p:sp>
      </p:grpSp>
      <p:sp>
        <p:nvSpPr>
          <p:cNvPr id="19" name="Rectangle 18"/>
          <p:cNvSpPr/>
          <p:nvPr/>
        </p:nvSpPr>
        <p:spPr>
          <a:xfrm>
            <a:off x="3588315" y="1784869"/>
            <a:ext cx="5486399" cy="4514906"/>
          </a:xfrm>
          <a:prstGeom prst="rect">
            <a:avLst/>
          </a:prstGeom>
          <a:noFill/>
          <a:ln w="9525">
            <a:noFill/>
            <a:miter lim="800000"/>
            <a:headEnd/>
            <a:tailEnd/>
          </a:ln>
        </p:spPr>
        <p:txBody>
          <a:bodyPr wrap="square" lIns="82124" tIns="41061" rIns="82124" bIns="41061" anchor="t" anchorCtr="0">
            <a:prstTxWarp prst="textNoShape">
              <a:avLst/>
            </a:prstTxWarp>
            <a:spAutoFit/>
          </a:bodyPr>
          <a:lstStyle/>
          <a:p>
            <a:pPr marL="174650" indent="-174650" algn="l" defTabSz="814365">
              <a:lnSpc>
                <a:spcPct val="95000"/>
              </a:lnSpc>
              <a:spcBef>
                <a:spcPts val="600"/>
              </a:spcBef>
              <a:spcAft>
                <a:spcPts val="1200"/>
              </a:spcAft>
              <a:buClr>
                <a:srgbClr val="1E1F81"/>
              </a:buClr>
              <a:buSzPct val="80000"/>
              <a:buFont typeface="Arial"/>
              <a:buChar char="•"/>
            </a:pPr>
            <a:r>
              <a:rPr lang="pt-BR" sz="2000" b="1" i="0" dirty="0" smtClean="0">
                <a:solidFill>
                  <a:srgbClr val="08252E"/>
                </a:solidFill>
                <a:latin typeface="Arial"/>
                <a:ea typeface="ＭＳ Ｐゴシック"/>
                <a:cs typeface="ＭＳ Ｐゴシック"/>
              </a:rPr>
              <a:t>Redução de custos </a:t>
            </a:r>
            <a:r>
              <a:rPr lang="pt-BR" sz="2000" b="0" i="0" dirty="0" smtClean="0">
                <a:solidFill>
                  <a:srgbClr val="08252E"/>
                </a:solidFill>
                <a:latin typeface="Arial"/>
                <a:ea typeface="ＭＳ Ｐゴシック"/>
                <a:cs typeface="ＭＳ Ｐゴシック"/>
              </a:rPr>
              <a:t>computacionais e da infraestrutura de rede</a:t>
            </a:r>
          </a:p>
          <a:p>
            <a:pPr marL="174650" indent="-174650" algn="l" defTabSz="814365">
              <a:lnSpc>
                <a:spcPct val="95000"/>
              </a:lnSpc>
              <a:spcBef>
                <a:spcPts val="600"/>
              </a:spcBef>
              <a:spcAft>
                <a:spcPts val="1200"/>
              </a:spcAft>
              <a:buClr>
                <a:srgbClr val="1E1F81"/>
              </a:buClr>
              <a:buSzPct val="80000"/>
              <a:buFont typeface="Arial"/>
              <a:buChar char="•"/>
            </a:pPr>
            <a:r>
              <a:rPr lang="pt-BR" sz="2000" b="1" i="0" dirty="0" smtClean="0">
                <a:solidFill>
                  <a:srgbClr val="08252E"/>
                </a:solidFill>
                <a:latin typeface="Arial"/>
                <a:ea typeface="ＭＳ Ｐゴシック"/>
                <a:cs typeface="ＭＳ Ｐゴシック"/>
              </a:rPr>
              <a:t>Maior densidade do desktop virtual </a:t>
            </a:r>
            <a:r>
              <a:rPr lang="pt-BR" sz="2000" b="0" i="0" dirty="0" smtClean="0">
                <a:solidFill>
                  <a:srgbClr val="08252E"/>
                </a:solidFill>
                <a:latin typeface="Arial"/>
                <a:ea typeface="ＭＳ Ｐゴシック"/>
                <a:cs typeface="ＭＳ Ｐゴシック"/>
              </a:rPr>
              <a:t>sem</a:t>
            </a:r>
            <a:br>
              <a:rPr lang="pt-BR" sz="2000" b="0" i="0" dirty="0" smtClean="0">
                <a:solidFill>
                  <a:srgbClr val="08252E"/>
                </a:solidFill>
                <a:latin typeface="Arial"/>
                <a:ea typeface="ＭＳ Ｐゴシック"/>
                <a:cs typeface="ＭＳ Ｐゴシック"/>
              </a:rPr>
            </a:br>
            <a:r>
              <a:rPr lang="pt-BR" sz="2000" b="0" i="0" dirty="0" smtClean="0">
                <a:solidFill>
                  <a:srgbClr val="08252E"/>
                </a:solidFill>
                <a:latin typeface="Arial"/>
                <a:ea typeface="ＭＳ Ｐゴシック"/>
                <a:cs typeface="ＭＳ Ｐゴシック"/>
              </a:rPr>
              <a:t>prejudicar o desempenho</a:t>
            </a:r>
          </a:p>
          <a:p>
            <a:pPr marL="174650" indent="-174650" algn="l" defTabSz="814365">
              <a:lnSpc>
                <a:spcPct val="95000"/>
              </a:lnSpc>
              <a:spcBef>
                <a:spcPts val="600"/>
              </a:spcBef>
              <a:spcAft>
                <a:spcPts val="1200"/>
              </a:spcAft>
              <a:buClr>
                <a:srgbClr val="1E1F81"/>
              </a:buClr>
              <a:buSzPct val="80000"/>
              <a:buFont typeface="Arial"/>
              <a:buChar char="•"/>
            </a:pPr>
            <a:r>
              <a:rPr lang="pt-BR" sz="2000" b="1" i="0" dirty="0" smtClean="0">
                <a:solidFill>
                  <a:srgbClr val="08252E"/>
                </a:solidFill>
                <a:latin typeface="Arial"/>
                <a:ea typeface="ＭＳ Ｐゴシック"/>
                <a:cs typeface="ＭＳ Ｐゴシック"/>
              </a:rPr>
              <a:t>Operação simples:</a:t>
            </a:r>
            <a:r>
              <a:rPr lang="pt-BR" sz="2000" b="0" i="0" dirty="0" smtClean="0">
                <a:solidFill>
                  <a:srgbClr val="08252E"/>
                </a:solidFill>
                <a:latin typeface="Arial"/>
                <a:ea typeface="ＭＳ Ｐゴシック"/>
                <a:cs typeface="ＭＳ Ｐゴシック"/>
              </a:rPr>
              <a:t> comece em minutos, dimensione em segundos</a:t>
            </a:r>
          </a:p>
          <a:p>
            <a:pPr marL="174650" indent="-174650" algn="l" defTabSz="814365">
              <a:lnSpc>
                <a:spcPct val="95000"/>
              </a:lnSpc>
              <a:spcBef>
                <a:spcPts val="600"/>
              </a:spcBef>
              <a:spcAft>
                <a:spcPts val="1200"/>
              </a:spcAft>
              <a:buClr>
                <a:srgbClr val="1E1F81"/>
              </a:buClr>
              <a:buSzPct val="80000"/>
              <a:buFont typeface="Arial"/>
              <a:buChar char="•"/>
            </a:pPr>
            <a:r>
              <a:rPr lang="pt-BR" sz="2000" b="1" i="0" dirty="0" smtClean="0">
                <a:solidFill>
                  <a:srgbClr val="08252E"/>
                </a:solidFill>
                <a:latin typeface="Arial"/>
                <a:ea typeface="ＭＳ Ｐゴシック"/>
                <a:cs typeface="ＭＳ Ｐゴシック"/>
              </a:rPr>
              <a:t>Escalabilidade robusta:</a:t>
            </a:r>
            <a:r>
              <a:rPr lang="pt-BR" sz="2000" b="0" i="0" dirty="0" smtClean="0">
                <a:solidFill>
                  <a:srgbClr val="08252E"/>
                </a:solidFill>
                <a:latin typeface="Arial"/>
                <a:ea typeface="ＭＳ Ｐゴシック"/>
                <a:cs typeface="ＭＳ Ｐゴシック"/>
              </a:rPr>
              <a:t> dimensiona facilmente para milhares de desktops por sistema UCS</a:t>
            </a:r>
          </a:p>
          <a:p>
            <a:pPr marL="174650" indent="-174650" algn="l" defTabSz="814365">
              <a:lnSpc>
                <a:spcPct val="95000"/>
              </a:lnSpc>
              <a:spcBef>
                <a:spcPts val="600"/>
              </a:spcBef>
              <a:spcAft>
                <a:spcPts val="1200"/>
              </a:spcAft>
              <a:buClr>
                <a:srgbClr val="1E1F81"/>
              </a:buClr>
              <a:buSzPct val="80000"/>
              <a:buFont typeface="Arial"/>
              <a:buChar char="•"/>
            </a:pPr>
            <a:r>
              <a:rPr lang="pt-BR" sz="2000" b="0" i="0" dirty="0" smtClean="0">
                <a:solidFill>
                  <a:srgbClr val="08252E"/>
                </a:solidFill>
                <a:latin typeface="Arial"/>
                <a:ea typeface="ＭＳ Ｐゴシック"/>
                <a:cs typeface="ＭＳ Ｐゴシック"/>
              </a:rPr>
              <a:t>Consumo expansivo de memória e E/S para </a:t>
            </a:r>
            <a:r>
              <a:rPr lang="pt-BR" sz="2000" b="1" i="0" smtClean="0">
                <a:solidFill>
                  <a:srgbClr val="08252E"/>
                </a:solidFill>
                <a:latin typeface="Arial"/>
                <a:ea typeface="ＭＳ Ｐゴシック"/>
                <a:cs typeface="ＭＳ Ｐゴシック"/>
              </a:rPr>
              <a:t>evitar engarrafamentos </a:t>
            </a:r>
            <a:r>
              <a:rPr lang="pt-BR" sz="2000" b="1" i="0" dirty="0" smtClean="0">
                <a:solidFill>
                  <a:srgbClr val="08252E"/>
                </a:solidFill>
                <a:latin typeface="Arial"/>
                <a:ea typeface="ＭＳ Ｐゴシック"/>
                <a:cs typeface="ＭＳ Ｐゴシック"/>
              </a:rPr>
              <a:t>na virtualização de desktops</a:t>
            </a:r>
            <a:endParaRPr lang="pt-BR" sz="2000" b="1" i="0" dirty="0">
              <a:solidFill>
                <a:srgbClr val="08252E"/>
              </a:solidFill>
              <a:latin typeface="Arial"/>
              <a:ea typeface="ＭＳ Ｐゴシック"/>
              <a:cs typeface="ＭＳ Ｐゴシック"/>
            </a:endParaRPr>
          </a:p>
        </p:txBody>
      </p:sp>
      <p:sp>
        <p:nvSpPr>
          <p:cNvPr id="54" name="TextBox 53"/>
          <p:cNvSpPr txBox="1"/>
          <p:nvPr/>
        </p:nvSpPr>
        <p:spPr>
          <a:xfrm>
            <a:off x="1208335" y="1595993"/>
            <a:ext cx="1313180" cy="369332"/>
          </a:xfrm>
          <a:prstGeom prst="rect">
            <a:avLst/>
          </a:prstGeom>
          <a:noFill/>
        </p:spPr>
        <p:txBody>
          <a:bodyPr wrap="none" rtlCol="0">
            <a:spAutoFit/>
          </a:bodyPr>
          <a:lstStyle/>
          <a:p>
            <a:pPr algn="l" defTabSz="914400">
              <a:buNone/>
            </a:pPr>
            <a:r>
              <a:rPr lang="fr-BE" sz="1800" b="0" i="0">
                <a:solidFill>
                  <a:schemeClr val="tx1"/>
                </a:solidFill>
                <a:latin typeface="Arial"/>
                <a:ea typeface="+mn-ea"/>
                <a:cs typeface="+mn-cs"/>
              </a:rPr>
              <a:t>Cisco UCS</a:t>
            </a:r>
            <a:endParaRPr lang="en-US" dirty="0"/>
          </a:p>
        </p:txBody>
      </p:sp>
    </p:spTree>
    <p:extLst>
      <p:ext uri="{BB962C8B-B14F-4D97-AF65-F5344CB8AC3E}">
        <p14:creationId xmlns="" xmlns:p14="http://schemas.microsoft.com/office/powerpoint/2010/main" val="3806656245"/>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208343" y="1620455"/>
            <a:ext cx="1585734" cy="4689749"/>
          </a:xfrm>
          <a:prstGeom prst="roundRect">
            <a:avLst>
              <a:gd name="adj" fmla="val 5368"/>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a:lnSpc>
                <a:spcPct val="95000"/>
              </a:lnSpc>
              <a:spcBef>
                <a:spcPts val="1200"/>
              </a:spcBef>
              <a:buClr>
                <a:srgbClr val="FFFFFF"/>
              </a:buClr>
              <a:defRPr/>
            </a:pPr>
            <a:endParaRPr lang="en-US" dirty="0">
              <a:solidFill>
                <a:schemeClr val="lt1"/>
              </a:solidFill>
            </a:endParaRPr>
          </a:p>
        </p:txBody>
      </p:sp>
      <p:sp>
        <p:nvSpPr>
          <p:cNvPr id="39" name="Rectangle 38"/>
          <p:cNvSpPr/>
          <p:nvPr/>
        </p:nvSpPr>
        <p:spPr>
          <a:xfrm>
            <a:off x="0" y="3894638"/>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8" name="Title 1"/>
          <p:cNvSpPr>
            <a:spLocks noGrp="1"/>
          </p:cNvSpPr>
          <p:nvPr>
            <p:ph type="title"/>
          </p:nvPr>
        </p:nvSpPr>
        <p:spPr/>
        <p:txBody>
          <a:bodyPr/>
          <a:lstStyle/>
          <a:p>
            <a:pPr algn="l" defTabSz="914400">
              <a:lnSpc>
                <a:spcPct val="80000"/>
              </a:lnSpc>
              <a:spcBef>
                <a:spcPct val="0"/>
              </a:spcBef>
              <a:buNone/>
            </a:pPr>
            <a:r>
              <a:rPr lang="pt-BR" sz="3200" b="0" i="0" spc="0" baseline="0" dirty="0" smtClean="0">
                <a:solidFill>
                  <a:srgbClr val="2B348E"/>
                </a:solidFill>
                <a:latin typeface="Arial"/>
                <a:ea typeface="+mj-ea"/>
                <a:cs typeface="+mj-cs"/>
              </a:rPr>
              <a:t>Escalabilidade de data center Cisco VXI</a:t>
            </a:r>
            <a:br>
              <a:rPr lang="pt-BR" sz="3200" b="0" i="0" spc="0" baseline="0" dirty="0" smtClean="0">
                <a:solidFill>
                  <a:srgbClr val="2B348E"/>
                </a:solidFill>
                <a:latin typeface="Arial"/>
                <a:ea typeface="+mj-ea"/>
                <a:cs typeface="+mj-cs"/>
              </a:rPr>
            </a:br>
            <a:r>
              <a:rPr lang="pt-BR" sz="2400" b="0" i="0" spc="-50" baseline="0" dirty="0" smtClean="0">
                <a:solidFill>
                  <a:srgbClr val="1E1F81"/>
                </a:solidFill>
                <a:latin typeface="Arial"/>
                <a:ea typeface="+mj-ea"/>
                <a:cs typeface="+mj-cs"/>
              </a:rPr>
              <a:t>+ desktops virtuais simplificados = custos operacionais menores</a:t>
            </a:r>
            <a:endParaRPr lang="pt-BR" sz="2400" spc="-50" dirty="0">
              <a:solidFill>
                <a:srgbClr val="1E1F81"/>
              </a:solidFill>
            </a:endParaRPr>
          </a:p>
        </p:txBody>
      </p:sp>
      <p:sp>
        <p:nvSpPr>
          <p:cNvPr id="61" name="Rounded Rectangle 60"/>
          <p:cNvSpPr/>
          <p:nvPr/>
        </p:nvSpPr>
        <p:spPr>
          <a:xfrm rot="10800000" flipV="1">
            <a:off x="428487" y="5667041"/>
            <a:ext cx="8420239" cy="462652"/>
          </a:xfrm>
          <a:prstGeom prst="roundRect">
            <a:avLst>
              <a:gd name="adj" fmla="val 50000"/>
            </a:avLst>
          </a:prstGeom>
          <a:gradFill>
            <a:gsLst>
              <a:gs pos="0">
                <a:srgbClr val="3852A3"/>
              </a:gs>
              <a:gs pos="100000">
                <a:srgbClr val="331645"/>
              </a:gs>
            </a:gsLst>
            <a:lin ang="2400000" scaled="0"/>
          </a:gradFill>
          <a:ln w="38100">
            <a:gradFill>
              <a:gsLst>
                <a:gs pos="0">
                  <a:srgbClr val="3852A3"/>
                </a:gs>
                <a:gs pos="100000">
                  <a:srgbClr val="331645"/>
                </a:gs>
              </a:gsLst>
              <a:lin ang="2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75000"/>
              </a:lnSpc>
              <a:spcBef>
                <a:spcPct val="0"/>
              </a:spcBef>
              <a:spcAft>
                <a:spcPct val="0"/>
              </a:spcAft>
            </a:pPr>
            <a:endParaRPr lang="en-US" b="1" dirty="0">
              <a:solidFill>
                <a:srgbClr val="FFFFFF"/>
              </a:solidFill>
              <a:effectLst>
                <a:outerShdw blurRad="38100" dist="38100" dir="2700000" algn="tl">
                  <a:srgbClr val="000000">
                    <a:alpha val="43137"/>
                  </a:srgbClr>
                </a:outerShdw>
              </a:effectLst>
              <a:latin typeface="Arial"/>
            </a:endParaRPr>
          </a:p>
        </p:txBody>
      </p:sp>
      <p:grpSp>
        <p:nvGrpSpPr>
          <p:cNvPr id="2" name="Group 31"/>
          <p:cNvGrpSpPr/>
          <p:nvPr/>
        </p:nvGrpSpPr>
        <p:grpSpPr>
          <a:xfrm>
            <a:off x="467774" y="1875715"/>
            <a:ext cx="1060450" cy="3587750"/>
            <a:chOff x="238125" y="2070100"/>
            <a:chExt cx="1060450" cy="3587750"/>
          </a:xfrm>
        </p:grpSpPr>
        <p:grpSp>
          <p:nvGrpSpPr>
            <p:cNvPr id="3" name="Group 138"/>
            <p:cNvGrpSpPr>
              <a:grpSpLocks/>
            </p:cNvGrpSpPr>
            <p:nvPr/>
          </p:nvGrpSpPr>
          <p:grpSpPr bwMode="auto">
            <a:xfrm>
              <a:off x="296863" y="2647950"/>
              <a:ext cx="1001712" cy="3009900"/>
              <a:chOff x="187" y="1872"/>
              <a:chExt cx="631" cy="1896"/>
            </a:xfrm>
          </p:grpSpPr>
          <p:pic>
            <p:nvPicPr>
              <p:cNvPr id="92" name="Picture 4" descr="800-chassis-deadfront_flat copy"/>
              <p:cNvPicPr>
                <a:picLocks noChangeAspect="1" noChangeArrowheads="1"/>
              </p:cNvPicPr>
              <p:nvPr/>
            </p:nvPicPr>
            <p:blipFill>
              <a:blip r:embed="rId3" cstate="print"/>
              <a:srcRect/>
              <a:stretch>
                <a:fillRect/>
              </a:stretch>
            </p:blipFill>
            <p:spPr bwMode="auto">
              <a:xfrm>
                <a:off x="187" y="1872"/>
                <a:ext cx="613" cy="330"/>
              </a:xfrm>
              <a:prstGeom prst="rect">
                <a:avLst/>
              </a:prstGeom>
              <a:noFill/>
              <a:ln w="19050">
                <a:noFill/>
                <a:miter lim="800000"/>
                <a:headEnd/>
                <a:tailEnd/>
              </a:ln>
            </p:spPr>
          </p:pic>
          <p:pic>
            <p:nvPicPr>
              <p:cNvPr id="93" name="Picture 5" descr="800-chassis-deadfront_flat copy"/>
              <p:cNvPicPr>
                <a:picLocks noChangeAspect="1" noChangeArrowheads="1"/>
              </p:cNvPicPr>
              <p:nvPr/>
            </p:nvPicPr>
            <p:blipFill>
              <a:blip r:embed="rId3" cstate="print"/>
              <a:srcRect/>
              <a:stretch>
                <a:fillRect/>
              </a:stretch>
            </p:blipFill>
            <p:spPr bwMode="auto">
              <a:xfrm>
                <a:off x="193" y="2256"/>
                <a:ext cx="613" cy="330"/>
              </a:xfrm>
              <a:prstGeom prst="rect">
                <a:avLst/>
              </a:prstGeom>
              <a:noFill/>
              <a:ln w="19050">
                <a:noFill/>
                <a:miter lim="800000"/>
                <a:headEnd/>
                <a:tailEnd/>
              </a:ln>
            </p:spPr>
          </p:pic>
          <p:pic>
            <p:nvPicPr>
              <p:cNvPr id="94" name="Picture 6" descr="800-chassis-deadfront_flat copy"/>
              <p:cNvPicPr>
                <a:picLocks noChangeAspect="1" noChangeArrowheads="1"/>
              </p:cNvPicPr>
              <p:nvPr/>
            </p:nvPicPr>
            <p:blipFill>
              <a:blip r:embed="rId3" cstate="print"/>
              <a:srcRect/>
              <a:stretch>
                <a:fillRect/>
              </a:stretch>
            </p:blipFill>
            <p:spPr bwMode="auto">
              <a:xfrm>
                <a:off x="193" y="2652"/>
                <a:ext cx="613" cy="330"/>
              </a:xfrm>
              <a:prstGeom prst="rect">
                <a:avLst/>
              </a:prstGeom>
              <a:noFill/>
              <a:ln w="19050">
                <a:noFill/>
                <a:miter lim="800000"/>
                <a:headEnd/>
                <a:tailEnd/>
              </a:ln>
            </p:spPr>
          </p:pic>
          <p:pic>
            <p:nvPicPr>
              <p:cNvPr id="95" name="Picture 7" descr="800-chassis-deadfront_flat copy"/>
              <p:cNvPicPr>
                <a:picLocks noChangeAspect="1" noChangeArrowheads="1"/>
              </p:cNvPicPr>
              <p:nvPr/>
            </p:nvPicPr>
            <p:blipFill>
              <a:blip r:embed="rId3" cstate="print"/>
              <a:srcRect/>
              <a:stretch>
                <a:fillRect/>
              </a:stretch>
            </p:blipFill>
            <p:spPr bwMode="auto">
              <a:xfrm>
                <a:off x="199" y="3042"/>
                <a:ext cx="613" cy="330"/>
              </a:xfrm>
              <a:prstGeom prst="rect">
                <a:avLst/>
              </a:prstGeom>
              <a:noFill/>
              <a:ln w="19050">
                <a:noFill/>
                <a:miter lim="800000"/>
                <a:headEnd/>
                <a:tailEnd/>
              </a:ln>
            </p:spPr>
          </p:pic>
          <p:pic>
            <p:nvPicPr>
              <p:cNvPr id="96" name="Picture 8" descr="800-chassis-deadfront_flat copy"/>
              <p:cNvPicPr>
                <a:picLocks noChangeAspect="1" noChangeArrowheads="1"/>
              </p:cNvPicPr>
              <p:nvPr/>
            </p:nvPicPr>
            <p:blipFill>
              <a:blip r:embed="rId3" cstate="print"/>
              <a:srcRect/>
              <a:stretch>
                <a:fillRect/>
              </a:stretch>
            </p:blipFill>
            <p:spPr bwMode="auto">
              <a:xfrm>
                <a:off x="205" y="3438"/>
                <a:ext cx="613" cy="330"/>
              </a:xfrm>
              <a:prstGeom prst="rect">
                <a:avLst/>
              </a:prstGeom>
              <a:noFill/>
              <a:ln w="19050">
                <a:noFill/>
                <a:miter lim="800000"/>
                <a:headEnd/>
                <a:tailEnd/>
              </a:ln>
            </p:spPr>
          </p:pic>
        </p:grpSp>
        <p:pic>
          <p:nvPicPr>
            <p:cNvPr id="81" name="Picture 51" descr="Eugene_Bezel_Cisco copy"/>
            <p:cNvPicPr>
              <a:picLocks noChangeAspect="1" noChangeArrowheads="1"/>
            </p:cNvPicPr>
            <p:nvPr/>
          </p:nvPicPr>
          <p:blipFill>
            <a:blip r:embed="rId4" cstate="print"/>
            <a:srcRect/>
            <a:stretch>
              <a:fillRect/>
            </a:stretch>
          </p:blipFill>
          <p:spPr bwMode="auto">
            <a:xfrm>
              <a:off x="268288" y="2266950"/>
              <a:ext cx="1004523" cy="196850"/>
            </a:xfrm>
            <a:prstGeom prst="rect">
              <a:avLst/>
            </a:prstGeom>
            <a:noFill/>
            <a:ln w="19050">
              <a:solidFill>
                <a:srgbClr val="000000"/>
              </a:solidFill>
              <a:miter lim="800000"/>
              <a:headEnd/>
              <a:tailEnd/>
            </a:ln>
          </p:spPr>
        </p:pic>
        <p:sp>
          <p:nvSpPr>
            <p:cNvPr id="82" name="Line 102"/>
            <p:cNvSpPr>
              <a:spLocks noChangeShapeType="1"/>
            </p:cNvSpPr>
            <p:nvPr/>
          </p:nvSpPr>
          <p:spPr bwMode="auto">
            <a:xfrm>
              <a:off x="238125" y="2419350"/>
              <a:ext cx="0" cy="3009900"/>
            </a:xfrm>
            <a:prstGeom prst="line">
              <a:avLst/>
            </a:prstGeom>
            <a:noFill/>
            <a:ln w="19050">
              <a:solidFill>
                <a:srgbClr val="3A3A3A"/>
              </a:solidFill>
              <a:round/>
              <a:headEnd/>
              <a:tailEnd/>
            </a:ln>
          </p:spPr>
          <p:txBody>
            <a:bodyPr wrap="none" lIns="82124" tIns="41061" rIns="82124" bIns="41061" anchor="ctr">
              <a:spAutoFit/>
            </a:bodyPr>
            <a:lstStyle/>
            <a:p>
              <a:pPr algn="l" rtl="0"/>
              <a:endParaRPr lang="en-US" kern="1200" dirty="0">
                <a:solidFill>
                  <a:srgbClr val="0096D6"/>
                </a:solidFill>
                <a:latin typeface="Arial"/>
                <a:ea typeface="+mn-ea"/>
                <a:cs typeface="+mn-cs"/>
              </a:endParaRPr>
            </a:p>
          </p:txBody>
        </p:sp>
        <p:sp>
          <p:nvSpPr>
            <p:cNvPr id="85" name="Line 103"/>
            <p:cNvSpPr>
              <a:spLocks noChangeShapeType="1"/>
            </p:cNvSpPr>
            <p:nvPr/>
          </p:nvSpPr>
          <p:spPr bwMode="auto">
            <a:xfrm>
              <a:off x="238125" y="2867025"/>
              <a:ext cx="76200" cy="0"/>
            </a:xfrm>
            <a:prstGeom prst="line">
              <a:avLst/>
            </a:prstGeom>
            <a:noFill/>
            <a:ln w="19050">
              <a:solidFill>
                <a:srgbClr val="3A3A3A"/>
              </a:solidFill>
              <a:round/>
              <a:headEnd/>
              <a:tailEnd/>
            </a:ln>
          </p:spPr>
          <p:txBody>
            <a:bodyPr wrap="none" lIns="82124" tIns="41061" rIns="82124" bIns="41061" anchor="ctr">
              <a:spAutoFit/>
            </a:bodyPr>
            <a:lstStyle/>
            <a:p>
              <a:pPr algn="l" rtl="0"/>
              <a:endParaRPr lang="en-US" kern="1200" dirty="0">
                <a:solidFill>
                  <a:srgbClr val="0096D6"/>
                </a:solidFill>
                <a:latin typeface="Arial"/>
                <a:ea typeface="+mn-ea"/>
                <a:cs typeface="+mn-cs"/>
              </a:endParaRPr>
            </a:p>
          </p:txBody>
        </p:sp>
        <p:sp>
          <p:nvSpPr>
            <p:cNvPr id="86" name="Line 104"/>
            <p:cNvSpPr>
              <a:spLocks noChangeShapeType="1"/>
            </p:cNvSpPr>
            <p:nvPr/>
          </p:nvSpPr>
          <p:spPr bwMode="auto">
            <a:xfrm>
              <a:off x="247650" y="3438525"/>
              <a:ext cx="76200" cy="0"/>
            </a:xfrm>
            <a:prstGeom prst="line">
              <a:avLst/>
            </a:prstGeom>
            <a:noFill/>
            <a:ln w="19050">
              <a:solidFill>
                <a:srgbClr val="3A3A3A"/>
              </a:solidFill>
              <a:round/>
              <a:headEnd/>
              <a:tailEnd/>
            </a:ln>
          </p:spPr>
          <p:txBody>
            <a:bodyPr wrap="none" lIns="82124" tIns="41061" rIns="82124" bIns="41061" anchor="ctr">
              <a:spAutoFit/>
            </a:bodyPr>
            <a:lstStyle/>
            <a:p>
              <a:pPr algn="l" rtl="0"/>
              <a:endParaRPr lang="en-US" kern="1200" dirty="0">
                <a:solidFill>
                  <a:srgbClr val="0096D6"/>
                </a:solidFill>
                <a:latin typeface="Arial"/>
                <a:ea typeface="+mn-ea"/>
                <a:cs typeface="+mn-cs"/>
              </a:endParaRPr>
            </a:p>
          </p:txBody>
        </p:sp>
        <p:sp>
          <p:nvSpPr>
            <p:cNvPr id="87" name="Line 105"/>
            <p:cNvSpPr>
              <a:spLocks noChangeShapeType="1"/>
            </p:cNvSpPr>
            <p:nvPr/>
          </p:nvSpPr>
          <p:spPr bwMode="auto">
            <a:xfrm>
              <a:off x="247650" y="4076700"/>
              <a:ext cx="76200" cy="0"/>
            </a:xfrm>
            <a:prstGeom prst="line">
              <a:avLst/>
            </a:prstGeom>
            <a:noFill/>
            <a:ln w="19050">
              <a:solidFill>
                <a:srgbClr val="3A3A3A"/>
              </a:solidFill>
              <a:round/>
              <a:headEnd/>
              <a:tailEnd/>
            </a:ln>
          </p:spPr>
          <p:txBody>
            <a:bodyPr wrap="none" lIns="82124" tIns="41061" rIns="82124" bIns="41061" anchor="ctr">
              <a:spAutoFit/>
            </a:bodyPr>
            <a:lstStyle/>
            <a:p>
              <a:pPr algn="l" rtl="0"/>
              <a:endParaRPr lang="en-US" kern="1200" dirty="0">
                <a:solidFill>
                  <a:srgbClr val="0096D6"/>
                </a:solidFill>
                <a:latin typeface="Arial"/>
                <a:ea typeface="+mn-ea"/>
                <a:cs typeface="+mn-cs"/>
              </a:endParaRPr>
            </a:p>
          </p:txBody>
        </p:sp>
        <p:sp>
          <p:nvSpPr>
            <p:cNvPr id="89" name="Line 106"/>
            <p:cNvSpPr>
              <a:spLocks noChangeShapeType="1"/>
            </p:cNvSpPr>
            <p:nvPr/>
          </p:nvSpPr>
          <p:spPr bwMode="auto">
            <a:xfrm>
              <a:off x="247650" y="4705350"/>
              <a:ext cx="76200" cy="0"/>
            </a:xfrm>
            <a:prstGeom prst="line">
              <a:avLst/>
            </a:prstGeom>
            <a:noFill/>
            <a:ln w="19050">
              <a:solidFill>
                <a:srgbClr val="3A3A3A"/>
              </a:solidFill>
              <a:round/>
              <a:headEnd/>
              <a:tailEnd/>
            </a:ln>
          </p:spPr>
          <p:txBody>
            <a:bodyPr wrap="none" lIns="82124" tIns="41061" rIns="82124" bIns="41061" anchor="ctr">
              <a:spAutoFit/>
            </a:bodyPr>
            <a:lstStyle/>
            <a:p>
              <a:pPr algn="l" rtl="0"/>
              <a:endParaRPr lang="en-US" kern="1200" dirty="0">
                <a:solidFill>
                  <a:srgbClr val="0096D6"/>
                </a:solidFill>
                <a:latin typeface="Arial"/>
                <a:ea typeface="+mn-ea"/>
                <a:cs typeface="+mn-cs"/>
              </a:endParaRPr>
            </a:p>
          </p:txBody>
        </p:sp>
        <p:sp>
          <p:nvSpPr>
            <p:cNvPr id="90" name="Line 107"/>
            <p:cNvSpPr>
              <a:spLocks noChangeShapeType="1"/>
            </p:cNvSpPr>
            <p:nvPr/>
          </p:nvSpPr>
          <p:spPr bwMode="auto">
            <a:xfrm>
              <a:off x="247650" y="5429250"/>
              <a:ext cx="76200" cy="0"/>
            </a:xfrm>
            <a:prstGeom prst="line">
              <a:avLst/>
            </a:prstGeom>
            <a:noFill/>
            <a:ln w="19050">
              <a:solidFill>
                <a:srgbClr val="3A3A3A"/>
              </a:solidFill>
              <a:round/>
              <a:headEnd/>
              <a:tailEnd/>
            </a:ln>
          </p:spPr>
          <p:txBody>
            <a:bodyPr wrap="none" lIns="82124" tIns="41061" rIns="82124" bIns="41061" anchor="ctr">
              <a:spAutoFit/>
            </a:bodyPr>
            <a:lstStyle/>
            <a:p>
              <a:pPr algn="l" rtl="0"/>
              <a:endParaRPr lang="en-US" kern="1200" dirty="0">
                <a:solidFill>
                  <a:srgbClr val="0096D6"/>
                </a:solidFill>
                <a:latin typeface="Arial"/>
                <a:ea typeface="+mn-ea"/>
                <a:cs typeface="+mn-cs"/>
              </a:endParaRPr>
            </a:p>
          </p:txBody>
        </p:sp>
        <p:pic>
          <p:nvPicPr>
            <p:cNvPr id="91" name="Picture 51" descr="Eugene_Bezel_Cisco copy"/>
            <p:cNvPicPr>
              <a:picLocks noChangeAspect="1" noChangeArrowheads="1"/>
            </p:cNvPicPr>
            <p:nvPr/>
          </p:nvPicPr>
          <p:blipFill>
            <a:blip r:embed="rId4" cstate="print"/>
            <a:srcRect/>
            <a:stretch>
              <a:fillRect/>
            </a:stretch>
          </p:blipFill>
          <p:spPr bwMode="auto">
            <a:xfrm>
              <a:off x="268288" y="2070100"/>
              <a:ext cx="1004523" cy="196850"/>
            </a:xfrm>
            <a:prstGeom prst="rect">
              <a:avLst/>
            </a:prstGeom>
            <a:noFill/>
            <a:ln w="19050">
              <a:solidFill>
                <a:srgbClr val="000000"/>
              </a:solidFill>
              <a:miter lim="800000"/>
              <a:headEnd/>
              <a:tailEnd/>
            </a:ln>
          </p:spPr>
        </p:pic>
      </p:grpSp>
      <p:sp>
        <p:nvSpPr>
          <p:cNvPr id="55" name="AutoShape 13"/>
          <p:cNvSpPr>
            <a:spLocks noChangeArrowheads="1"/>
          </p:cNvSpPr>
          <p:nvPr/>
        </p:nvSpPr>
        <p:spPr bwMode="auto">
          <a:xfrm>
            <a:off x="4408105" y="2038393"/>
            <a:ext cx="4412045" cy="732499"/>
          </a:xfrm>
          <a:prstGeom prst="homePlate">
            <a:avLst>
              <a:gd name="adj"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w="12700">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pt-BR" sz="1800" b="0" i="0" smtClean="0">
                <a:solidFill>
                  <a:srgbClr val="3A3A3A"/>
                </a:solidFill>
                <a:latin typeface="Arial"/>
                <a:ea typeface="+mn-ea"/>
                <a:cs typeface="+mn-cs"/>
              </a:rPr>
              <a:t>Aumento de 500%</a:t>
            </a:r>
            <a:br>
              <a:rPr lang="pt-BR" sz="1800" b="0" i="0" smtClean="0">
                <a:solidFill>
                  <a:srgbClr val="3A3A3A"/>
                </a:solidFill>
                <a:latin typeface="Arial"/>
                <a:ea typeface="+mn-ea"/>
                <a:cs typeface="+mn-cs"/>
              </a:rPr>
            </a:br>
            <a:r>
              <a:rPr lang="pt-BR" sz="1800" b="0" i="0" smtClean="0">
                <a:solidFill>
                  <a:srgbClr val="3A3A3A"/>
                </a:solidFill>
                <a:latin typeface="Arial"/>
                <a:ea typeface="+mn-ea"/>
                <a:cs typeface="+mn-cs"/>
              </a:rPr>
              <a:t> = + de 30.000 desktops virtuais</a:t>
            </a:r>
            <a:endParaRPr lang="pt-BR" sz="1800" b="0" i="0">
              <a:solidFill>
                <a:srgbClr val="3A3A3A"/>
              </a:solidFill>
              <a:latin typeface="Arial"/>
              <a:ea typeface="+mn-ea"/>
              <a:cs typeface="+mn-cs"/>
            </a:endParaRPr>
          </a:p>
        </p:txBody>
      </p:sp>
      <p:sp>
        <p:nvSpPr>
          <p:cNvPr id="56" name="AutoShape 18"/>
          <p:cNvSpPr>
            <a:spLocks noChangeArrowheads="1"/>
          </p:cNvSpPr>
          <p:nvPr/>
        </p:nvSpPr>
        <p:spPr bwMode="ltGray">
          <a:xfrm>
            <a:off x="2200628" y="1981715"/>
            <a:ext cx="2629365" cy="912873"/>
          </a:xfrm>
          <a:prstGeom prst="homePlate">
            <a:avLst>
              <a:gd name="adj" fmla="val 61928"/>
            </a:avLst>
          </a:prstGeom>
          <a:gradFill flip="none" rotWithShape="1">
            <a:gsLst>
              <a:gs pos="0">
                <a:srgbClr val="C4C4C4">
                  <a:alpha val="0"/>
                </a:srgbClr>
              </a:gs>
              <a:gs pos="100000">
                <a:schemeClr val="bg1">
                  <a:lumMod val="85000"/>
                </a:schemeClr>
              </a:gs>
            </a:gsLst>
            <a:lin ang="0" scaled="1"/>
            <a:tileRect/>
          </a:gradFill>
          <a:ln w="12700">
            <a:gradFill flip="none" rotWithShape="1">
              <a:gsLst>
                <a:gs pos="0">
                  <a:schemeClr val="bg1">
                    <a:lumMod val="50000"/>
                  </a:schemeClr>
                </a:gs>
                <a:gs pos="100000">
                  <a:schemeClr val="bg1">
                    <a:lumMod val="50000"/>
                    <a:alpha val="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chemeClr val="lt1"/>
              </a:solidFill>
              <a:sym typeface="Arial" charset="0"/>
            </a:endParaRPr>
          </a:p>
        </p:txBody>
      </p:sp>
      <p:sp>
        <p:nvSpPr>
          <p:cNvPr id="57" name="Rectangle 347"/>
          <p:cNvSpPr>
            <a:spLocks noChangeArrowheads="1"/>
          </p:cNvSpPr>
          <p:nvPr/>
        </p:nvSpPr>
        <p:spPr bwMode="auto">
          <a:xfrm>
            <a:off x="2753078" y="2134402"/>
            <a:ext cx="3032223" cy="646331"/>
          </a:xfrm>
          <a:prstGeom prst="rect">
            <a:avLst/>
          </a:prstGeom>
          <a:noFill/>
          <a:ln w="9525">
            <a:noFill/>
            <a:miter lim="800000"/>
            <a:headEnd/>
            <a:tailEnd/>
          </a:ln>
        </p:spPr>
        <p:txBody>
          <a:bodyPr wrap="square" anchor="ctr">
            <a:spAutoFit/>
          </a:bodyPr>
          <a:lstStyle/>
          <a:p>
            <a:pPr algn="l" defTabSz="914400">
              <a:buNone/>
            </a:pPr>
            <a:r>
              <a:rPr lang="pt-BR" b="1" i="0" kern="1200" smtClean="0">
                <a:solidFill>
                  <a:srgbClr val="3A3A3A"/>
                </a:solidFill>
                <a:latin typeface="Arial"/>
                <a:ea typeface="+mn-ea"/>
                <a:cs typeface="+mn-cs"/>
              </a:rPr>
              <a:t>Domínio de </a:t>
            </a:r>
            <a:br>
              <a:rPr lang="pt-BR" b="1" i="0" kern="1200" smtClean="0">
                <a:solidFill>
                  <a:srgbClr val="3A3A3A"/>
                </a:solidFill>
                <a:latin typeface="Arial"/>
                <a:ea typeface="+mn-ea"/>
                <a:cs typeface="+mn-cs"/>
              </a:rPr>
            </a:br>
            <a:r>
              <a:rPr lang="pt-BR" b="1" i="0" kern="1200" smtClean="0">
                <a:solidFill>
                  <a:srgbClr val="3A3A3A"/>
                </a:solidFill>
                <a:latin typeface="Arial"/>
                <a:ea typeface="+mn-ea"/>
                <a:cs typeface="+mn-cs"/>
              </a:rPr>
              <a:t>gerenciamento</a:t>
            </a:r>
            <a:endParaRPr lang="pt-BR" b="1" i="0" kern="1200">
              <a:solidFill>
                <a:srgbClr val="3A3A3A"/>
              </a:solidFill>
              <a:latin typeface="Arial"/>
              <a:ea typeface="+mn-ea"/>
              <a:cs typeface="+mn-cs"/>
            </a:endParaRPr>
          </a:p>
        </p:txBody>
      </p:sp>
      <p:sp>
        <p:nvSpPr>
          <p:cNvPr id="59" name="AutoShape 13"/>
          <p:cNvSpPr>
            <a:spLocks noChangeArrowheads="1"/>
          </p:cNvSpPr>
          <p:nvPr/>
        </p:nvSpPr>
        <p:spPr bwMode="auto">
          <a:xfrm>
            <a:off x="4441705" y="3140331"/>
            <a:ext cx="4412045" cy="732499"/>
          </a:xfrm>
          <a:prstGeom prst="homePlate">
            <a:avLst>
              <a:gd name="adj"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w="12700">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pt-BR" sz="1800" b="0" i="0" smtClean="0">
                <a:solidFill>
                  <a:srgbClr val="3A3A3A"/>
                </a:solidFill>
                <a:latin typeface="Arial"/>
                <a:ea typeface="+mn-ea"/>
                <a:cs typeface="+mn-cs"/>
              </a:rPr>
              <a:t>Aumento de 45%</a:t>
            </a:r>
            <a:br>
              <a:rPr lang="pt-BR" sz="1800" b="0" i="0" smtClean="0">
                <a:solidFill>
                  <a:srgbClr val="3A3A3A"/>
                </a:solidFill>
                <a:latin typeface="Arial"/>
                <a:ea typeface="+mn-ea"/>
                <a:cs typeface="+mn-cs"/>
              </a:rPr>
            </a:br>
            <a:r>
              <a:rPr lang="pt-BR" sz="1800" b="0" i="0" smtClean="0">
                <a:solidFill>
                  <a:srgbClr val="3A3A3A"/>
                </a:solidFill>
                <a:latin typeface="Arial"/>
                <a:ea typeface="+mn-ea"/>
                <a:cs typeface="+mn-cs"/>
              </a:rPr>
              <a:t> = até 160 desktops virtuais</a:t>
            </a:r>
            <a:endParaRPr lang="pt-BR" sz="1800" b="0" i="0">
              <a:solidFill>
                <a:srgbClr val="3A3A3A"/>
              </a:solidFill>
              <a:latin typeface="Arial"/>
              <a:ea typeface="+mn-ea"/>
              <a:cs typeface="+mn-cs"/>
            </a:endParaRPr>
          </a:p>
        </p:txBody>
      </p:sp>
      <p:sp>
        <p:nvSpPr>
          <p:cNvPr id="60" name="AutoShape 18"/>
          <p:cNvSpPr>
            <a:spLocks noChangeArrowheads="1"/>
          </p:cNvSpPr>
          <p:nvPr/>
        </p:nvSpPr>
        <p:spPr bwMode="ltGray">
          <a:xfrm>
            <a:off x="2253278" y="3147645"/>
            <a:ext cx="2629365" cy="912873"/>
          </a:xfrm>
          <a:prstGeom prst="homePlate">
            <a:avLst>
              <a:gd name="adj" fmla="val 61928"/>
            </a:avLst>
          </a:prstGeom>
          <a:gradFill flip="none" rotWithShape="1">
            <a:gsLst>
              <a:gs pos="0">
                <a:srgbClr val="C4C4C4">
                  <a:alpha val="0"/>
                </a:srgbClr>
              </a:gs>
              <a:gs pos="100000">
                <a:schemeClr val="bg1">
                  <a:lumMod val="85000"/>
                </a:schemeClr>
              </a:gs>
            </a:gsLst>
            <a:lin ang="0" scaled="1"/>
            <a:tileRect/>
          </a:gradFill>
          <a:ln w="12700">
            <a:gradFill flip="none" rotWithShape="1">
              <a:gsLst>
                <a:gs pos="0">
                  <a:schemeClr val="bg1">
                    <a:lumMod val="50000"/>
                  </a:schemeClr>
                </a:gs>
                <a:gs pos="100000">
                  <a:schemeClr val="bg1">
                    <a:lumMod val="50000"/>
                    <a:alpha val="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chemeClr val="lt1"/>
              </a:solidFill>
              <a:sym typeface="Arial" charset="0"/>
            </a:endParaRPr>
          </a:p>
        </p:txBody>
      </p:sp>
      <p:sp>
        <p:nvSpPr>
          <p:cNvPr id="62" name="Rectangle 347"/>
          <p:cNvSpPr>
            <a:spLocks noChangeArrowheads="1"/>
          </p:cNvSpPr>
          <p:nvPr/>
        </p:nvSpPr>
        <p:spPr bwMode="auto">
          <a:xfrm>
            <a:off x="2805728" y="3293490"/>
            <a:ext cx="3032223" cy="646331"/>
          </a:xfrm>
          <a:prstGeom prst="rect">
            <a:avLst/>
          </a:prstGeom>
          <a:noFill/>
          <a:ln w="9525">
            <a:noFill/>
            <a:miter lim="800000"/>
            <a:headEnd/>
            <a:tailEnd/>
          </a:ln>
        </p:spPr>
        <p:txBody>
          <a:bodyPr wrap="square" anchor="ctr">
            <a:spAutoFit/>
          </a:bodyPr>
          <a:lstStyle/>
          <a:p>
            <a:pPr algn="l" defTabSz="914400">
              <a:buNone/>
            </a:pPr>
            <a:r>
              <a:rPr lang="pt-BR" b="1" i="0" kern="1200" smtClean="0">
                <a:solidFill>
                  <a:srgbClr val="3A3A3A"/>
                </a:solidFill>
                <a:latin typeface="Arial"/>
                <a:ea typeface="+mn-ea"/>
                <a:cs typeface="+mn-cs"/>
              </a:rPr>
              <a:t>Densidade de</a:t>
            </a:r>
            <a:br>
              <a:rPr lang="pt-BR" b="1" i="0" kern="1200" smtClean="0">
                <a:solidFill>
                  <a:srgbClr val="3A3A3A"/>
                </a:solidFill>
                <a:latin typeface="Arial"/>
                <a:ea typeface="+mn-ea"/>
                <a:cs typeface="+mn-cs"/>
              </a:rPr>
            </a:br>
            <a:r>
              <a:rPr lang="pt-BR" b="1" i="0" kern="1200" smtClean="0">
                <a:solidFill>
                  <a:srgbClr val="3A3A3A"/>
                </a:solidFill>
                <a:latin typeface="Arial"/>
                <a:ea typeface="+mn-ea"/>
                <a:cs typeface="+mn-cs"/>
              </a:rPr>
              <a:t>servidor VDI</a:t>
            </a:r>
            <a:endParaRPr lang="pt-BR" b="1" kern="1200">
              <a:solidFill>
                <a:srgbClr val="3A3A3A"/>
              </a:solidFill>
              <a:latin typeface="Arial"/>
              <a:ea typeface="+mn-ea"/>
              <a:cs typeface="+mn-cs"/>
            </a:endParaRPr>
          </a:p>
        </p:txBody>
      </p:sp>
      <p:sp>
        <p:nvSpPr>
          <p:cNvPr id="63" name="AutoShape 13"/>
          <p:cNvSpPr>
            <a:spLocks noChangeArrowheads="1"/>
          </p:cNvSpPr>
          <p:nvPr/>
        </p:nvSpPr>
        <p:spPr bwMode="auto">
          <a:xfrm>
            <a:off x="4406687" y="4370252"/>
            <a:ext cx="4412045" cy="732499"/>
          </a:xfrm>
          <a:prstGeom prst="homePlate">
            <a:avLst>
              <a:gd name="adj"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w="12700">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pt-BR" sz="1800" b="0" i="0" smtClean="0">
                <a:solidFill>
                  <a:srgbClr val="3A3A3A"/>
                </a:solidFill>
                <a:latin typeface="Arial"/>
                <a:ea typeface="+mn-ea"/>
                <a:cs typeface="+mn-cs"/>
              </a:rPr>
              <a:t>4x mais capacidade </a:t>
            </a:r>
            <a:br>
              <a:rPr lang="pt-BR" sz="1800" b="0" i="0" smtClean="0">
                <a:solidFill>
                  <a:srgbClr val="3A3A3A"/>
                </a:solidFill>
                <a:latin typeface="Arial"/>
                <a:ea typeface="+mn-ea"/>
                <a:cs typeface="+mn-cs"/>
              </a:rPr>
            </a:br>
            <a:r>
              <a:rPr lang="pt-BR" sz="1800" b="0" i="0" smtClean="0">
                <a:solidFill>
                  <a:srgbClr val="3A3A3A"/>
                </a:solidFill>
                <a:latin typeface="Arial"/>
                <a:ea typeface="+mn-ea"/>
                <a:cs typeface="+mn-cs"/>
              </a:rPr>
              <a:t>4x menos latência</a:t>
            </a:r>
            <a:endParaRPr lang="pt-BR" sz="1800" b="0" i="0">
              <a:solidFill>
                <a:srgbClr val="3A3A3A"/>
              </a:solidFill>
              <a:latin typeface="Arial"/>
              <a:ea typeface="+mn-ea"/>
              <a:cs typeface="+mn-cs"/>
            </a:endParaRPr>
          </a:p>
        </p:txBody>
      </p:sp>
      <p:sp>
        <p:nvSpPr>
          <p:cNvPr id="64" name="AutoShape 18"/>
          <p:cNvSpPr>
            <a:spLocks noChangeArrowheads="1"/>
          </p:cNvSpPr>
          <p:nvPr/>
        </p:nvSpPr>
        <p:spPr bwMode="ltGray">
          <a:xfrm>
            <a:off x="2313510" y="4313574"/>
            <a:ext cx="2629365" cy="912873"/>
          </a:xfrm>
          <a:prstGeom prst="homePlate">
            <a:avLst>
              <a:gd name="adj" fmla="val 61928"/>
            </a:avLst>
          </a:prstGeom>
          <a:gradFill flip="none" rotWithShape="1">
            <a:gsLst>
              <a:gs pos="0">
                <a:srgbClr val="C4C4C4">
                  <a:alpha val="0"/>
                </a:srgbClr>
              </a:gs>
              <a:gs pos="100000">
                <a:schemeClr val="bg1">
                  <a:lumMod val="85000"/>
                </a:schemeClr>
              </a:gs>
            </a:gsLst>
            <a:lin ang="0" scaled="1"/>
            <a:tileRect/>
          </a:gradFill>
          <a:ln w="12700">
            <a:gradFill flip="none" rotWithShape="1">
              <a:gsLst>
                <a:gs pos="0">
                  <a:schemeClr val="bg1">
                    <a:lumMod val="50000"/>
                  </a:schemeClr>
                </a:gs>
                <a:gs pos="100000">
                  <a:schemeClr val="bg1">
                    <a:lumMod val="50000"/>
                    <a:alpha val="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chemeClr val="lt1"/>
              </a:solidFill>
              <a:sym typeface="Arial" charset="0"/>
            </a:endParaRPr>
          </a:p>
        </p:txBody>
      </p:sp>
      <p:sp>
        <p:nvSpPr>
          <p:cNvPr id="65" name="Rectangle 347"/>
          <p:cNvSpPr>
            <a:spLocks noChangeArrowheads="1"/>
          </p:cNvSpPr>
          <p:nvPr/>
        </p:nvSpPr>
        <p:spPr bwMode="auto">
          <a:xfrm>
            <a:off x="2770711" y="4295586"/>
            <a:ext cx="1877490" cy="923330"/>
          </a:xfrm>
          <a:prstGeom prst="rect">
            <a:avLst/>
          </a:prstGeom>
          <a:noFill/>
          <a:ln w="9525">
            <a:noFill/>
            <a:miter lim="800000"/>
            <a:headEnd/>
            <a:tailEnd/>
          </a:ln>
        </p:spPr>
        <p:txBody>
          <a:bodyPr wrap="square" anchor="ctr">
            <a:spAutoFit/>
          </a:bodyPr>
          <a:lstStyle/>
          <a:p>
            <a:pPr algn="l" defTabSz="914400">
              <a:buNone/>
            </a:pPr>
            <a:r>
              <a:rPr lang="pt-BR" b="1" i="0" kern="1200" dirty="0" smtClean="0">
                <a:solidFill>
                  <a:srgbClr val="3A3A3A"/>
                </a:solidFill>
                <a:latin typeface="Arial"/>
                <a:ea typeface="+mn-ea"/>
                <a:cs typeface="+mn-cs"/>
              </a:rPr>
              <a:t>Chassis </a:t>
            </a:r>
            <a:br>
              <a:rPr lang="pt-BR" b="1" i="0" kern="1200" dirty="0" smtClean="0">
                <a:solidFill>
                  <a:srgbClr val="3A3A3A"/>
                </a:solidFill>
                <a:latin typeface="Arial"/>
                <a:ea typeface="+mn-ea"/>
                <a:cs typeface="+mn-cs"/>
              </a:rPr>
            </a:br>
            <a:r>
              <a:rPr lang="pt-BR" b="1" i="0" kern="1200" dirty="0" smtClean="0">
                <a:solidFill>
                  <a:srgbClr val="3A3A3A"/>
                </a:solidFill>
                <a:latin typeface="Arial"/>
                <a:ea typeface="+mn-ea"/>
                <a:cs typeface="+mn-cs"/>
              </a:rPr>
              <a:t>Estrutura unificada</a:t>
            </a:r>
            <a:endParaRPr lang="pt-BR" b="1" i="0" kern="1200" dirty="0">
              <a:solidFill>
                <a:srgbClr val="3A3A3A"/>
              </a:solidFill>
              <a:latin typeface="Arial"/>
              <a:ea typeface="+mn-ea"/>
              <a:cs typeface="+mn-cs"/>
            </a:endParaRPr>
          </a:p>
        </p:txBody>
      </p:sp>
      <p:sp>
        <p:nvSpPr>
          <p:cNvPr id="66" name="Rectangle 65"/>
          <p:cNvSpPr/>
          <p:nvPr/>
        </p:nvSpPr>
        <p:spPr>
          <a:xfrm>
            <a:off x="467774" y="1856208"/>
            <a:ext cx="1031875" cy="247417"/>
          </a:xfrm>
          <a:prstGeom prst="rect">
            <a:avLst/>
          </a:prstGeom>
          <a:noFill/>
          <a:ln w="28575">
            <a:solidFill>
              <a:schemeClr val="tx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cxnSp>
        <p:nvCxnSpPr>
          <p:cNvPr id="67" name="Straight Connector 66"/>
          <p:cNvCxnSpPr/>
          <p:nvPr/>
        </p:nvCxnSpPr>
        <p:spPr>
          <a:xfrm>
            <a:off x="1487525" y="1979917"/>
            <a:ext cx="1039375" cy="477652"/>
          </a:xfrm>
          <a:prstGeom prst="line">
            <a:avLst/>
          </a:prstGeom>
          <a:ln>
            <a:solidFill>
              <a:schemeClr val="tx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983712" y="2457569"/>
            <a:ext cx="515938" cy="215072"/>
          </a:xfrm>
          <a:prstGeom prst="rect">
            <a:avLst/>
          </a:prstGeom>
          <a:noFill/>
          <a:ln w="28575">
            <a:solidFill>
              <a:schemeClr val="tx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cxnSp>
        <p:nvCxnSpPr>
          <p:cNvPr id="71" name="Straight Connector 70"/>
          <p:cNvCxnSpPr/>
          <p:nvPr/>
        </p:nvCxnSpPr>
        <p:spPr>
          <a:xfrm>
            <a:off x="1486660" y="2667118"/>
            <a:ext cx="1040240" cy="919922"/>
          </a:xfrm>
          <a:prstGeom prst="line">
            <a:avLst/>
          </a:prstGeom>
          <a:ln>
            <a:solidFill>
              <a:schemeClr val="tx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526511" y="3069726"/>
            <a:ext cx="973137" cy="517313"/>
          </a:xfrm>
          <a:prstGeom prst="rect">
            <a:avLst/>
          </a:prstGeom>
          <a:noFill/>
          <a:ln w="28575">
            <a:solidFill>
              <a:schemeClr val="tx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cxnSp>
        <p:nvCxnSpPr>
          <p:cNvPr id="77" name="Straight Connector 76"/>
          <p:cNvCxnSpPr/>
          <p:nvPr/>
        </p:nvCxnSpPr>
        <p:spPr>
          <a:xfrm>
            <a:off x="1468475" y="3328383"/>
            <a:ext cx="1058425" cy="1403894"/>
          </a:xfrm>
          <a:prstGeom prst="line">
            <a:avLst/>
          </a:prstGeom>
          <a:ln>
            <a:solidFill>
              <a:schemeClr val="tx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35429" y="5698312"/>
            <a:ext cx="8392885" cy="369332"/>
          </a:xfrm>
          <a:prstGeom prst="rect">
            <a:avLst/>
          </a:prstGeom>
          <a:noFill/>
        </p:spPr>
        <p:txBody>
          <a:bodyPr wrap="square" rtlCol="0">
            <a:spAutoFit/>
          </a:bodyPr>
          <a:lstStyle/>
          <a:p>
            <a:pPr algn="ctr" defTabSz="914400">
              <a:buNone/>
            </a:pPr>
            <a:r>
              <a:rPr lang="pt-BR" b="1" i="0" kern="1200" dirty="0" smtClean="0">
                <a:solidFill>
                  <a:srgbClr val="FFFFFF"/>
                </a:solidFill>
                <a:effectLst>
                  <a:outerShdw blurRad="38100" dist="38100" dir="2700000" algn="tl">
                    <a:srgbClr val="000000">
                      <a:alpha val="43137"/>
                    </a:srgbClr>
                  </a:outerShdw>
                </a:effectLst>
                <a:latin typeface="Arial"/>
                <a:ea typeface="+mn-ea"/>
                <a:cs typeface="+mn-cs"/>
              </a:rPr>
              <a:t>Recursos aprimorados de data center (parte do projeto validado do VXI)</a:t>
            </a:r>
            <a:endParaRPr lang="pt-BR" kern="1200" dirty="0">
              <a:solidFill>
                <a:srgbClr val="FFFFFF"/>
              </a:solidFill>
              <a:latin typeface="Arial"/>
              <a:ea typeface="+mn-ea"/>
              <a:cs typeface="+mn-cs"/>
            </a:endParaRPr>
          </a:p>
        </p:txBody>
      </p:sp>
    </p:spTree>
    <p:extLst>
      <p:ext uri="{BB962C8B-B14F-4D97-AF65-F5344CB8AC3E}">
        <p14:creationId xmlns="" xmlns:p14="http://schemas.microsoft.com/office/powerpoint/2010/main" val="403217818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l" defTabSz="914400">
              <a:lnSpc>
                <a:spcPct val="80000"/>
              </a:lnSpc>
              <a:spcBef>
                <a:spcPct val="0"/>
              </a:spcBef>
              <a:buNone/>
            </a:pPr>
            <a:r>
              <a:rPr lang="pt-BR" sz="3200" b="0" i="0" spc="0" baseline="0" dirty="0" smtClean="0">
                <a:solidFill>
                  <a:srgbClr val="12188E"/>
                </a:solidFill>
                <a:latin typeface="Arial"/>
                <a:ea typeface="+mj-ea"/>
                <a:cs typeface="+mj-cs"/>
              </a:rPr>
              <a:t>Programação</a:t>
            </a:r>
            <a:endParaRPr lang="pt-BR" dirty="0">
              <a:solidFill>
                <a:srgbClr val="12188E"/>
              </a:solidFill>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Tendências e desafios na educação</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Casos de uso na educação</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Visão de virtualização da Cisco</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Portfólio do Cisco VXI</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Suporte a serviços e projetos validados</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Estudos de caso</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Resumo</a:t>
            </a:r>
            <a:endParaRPr lang="pt-BR"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endParaRP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7" name="Rectangle 16"/>
          <p:cNvSpPr/>
          <p:nvPr/>
        </p:nvSpPr>
        <p:spPr>
          <a:xfrm>
            <a:off x="653794" y="4737100"/>
            <a:ext cx="6204205" cy="137375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Rectangle 17"/>
          <p:cNvSpPr/>
          <p:nvPr/>
        </p:nvSpPr>
        <p:spPr>
          <a:xfrm flipV="1">
            <a:off x="602994" y="1447800"/>
            <a:ext cx="6204205" cy="275589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 xmlns:p14="http://schemas.microsoft.com/office/powerpoint/2010/main" val="3492627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 Same Side Corner Rectangle 4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305547" y="1734531"/>
            <a:ext cx="6342210" cy="4183494"/>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pic>
        <p:nvPicPr>
          <p:cNvPr id="33" name="Picture 22" descr="t1.png"/>
          <p:cNvPicPr>
            <a:picLocks noChangeAspect="1"/>
          </p:cNvPicPr>
          <p:nvPr/>
        </p:nvPicPr>
        <p:blipFill>
          <a:blip r:embed="rId3" cstate="print"/>
          <a:srcRect/>
          <a:stretch>
            <a:fillRect/>
          </a:stretch>
        </p:blipFill>
        <p:spPr bwMode="auto">
          <a:xfrm>
            <a:off x="305547" y="1270980"/>
            <a:ext cx="4152900" cy="463550"/>
          </a:xfrm>
          <a:prstGeom prst="rect">
            <a:avLst/>
          </a:prstGeom>
          <a:noFill/>
          <a:ln w="9525">
            <a:noFill/>
            <a:miter lim="800000"/>
            <a:headEnd/>
            <a:tailEnd/>
          </a:ln>
        </p:spPr>
      </p:pic>
      <p:sp>
        <p:nvSpPr>
          <p:cNvPr id="34" name="Rectangle 15"/>
          <p:cNvSpPr>
            <a:spLocks noChangeArrowheads="1"/>
          </p:cNvSpPr>
          <p:nvPr/>
        </p:nvSpPr>
        <p:spPr bwMode="auto">
          <a:xfrm>
            <a:off x="554785" y="1332893"/>
            <a:ext cx="2467764" cy="292212"/>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pt-BR" sz="1600" b="0" i="0" dirty="0" smtClean="0">
                <a:solidFill>
                  <a:schemeClr val="tx1"/>
                </a:solidFill>
                <a:latin typeface="Arial"/>
                <a:ea typeface="+mn-ea"/>
                <a:cs typeface="+mn-cs"/>
              </a:rPr>
              <a:t>Acelere o valor comercial</a:t>
            </a:r>
            <a:endParaRPr lang="pt-BR" sz="1600" dirty="0"/>
          </a:p>
        </p:txBody>
      </p:sp>
      <p:sp>
        <p:nvSpPr>
          <p:cNvPr id="39" name="Isosceles Triangle 38"/>
          <p:cNvSpPr/>
          <p:nvPr/>
        </p:nvSpPr>
        <p:spPr>
          <a:xfrm rot="5400000" flipH="1">
            <a:off x="404766" y="1428937"/>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5131" name="Title 1"/>
          <p:cNvSpPr>
            <a:spLocks noGrp="1"/>
          </p:cNvSpPr>
          <p:nvPr>
            <p:ph type="title"/>
          </p:nvPr>
        </p:nvSpPr>
        <p:spPr/>
        <p:txBody>
          <a:bodyPr/>
          <a:lstStyle/>
          <a:p>
            <a:pPr algn="l" defTabSz="914400">
              <a:lnSpc>
                <a:spcPct val="100000"/>
              </a:lnSpc>
              <a:spcBef>
                <a:spcPct val="0"/>
              </a:spcBef>
              <a:spcAft>
                <a:spcPts val="0"/>
              </a:spcAft>
              <a:buNone/>
            </a:pPr>
            <a:r>
              <a:rPr lang="pt-BR" sz="3200" b="0" i="0" spc="0" baseline="0" dirty="0" smtClean="0">
                <a:solidFill>
                  <a:srgbClr val="2B348E"/>
                </a:solidFill>
                <a:latin typeface="Arial"/>
                <a:ea typeface="+mj-ea"/>
                <a:cs typeface="+mj-cs"/>
              </a:rPr>
              <a:t>A transformação do campus atual:</a:t>
            </a:r>
            <a:br>
              <a:rPr lang="pt-BR" sz="3200" b="0" i="0" spc="0" baseline="0" dirty="0" smtClean="0">
                <a:solidFill>
                  <a:srgbClr val="2B348E"/>
                </a:solidFill>
                <a:latin typeface="Arial"/>
                <a:ea typeface="+mj-ea"/>
                <a:cs typeface="+mj-cs"/>
              </a:rPr>
            </a:br>
            <a:r>
              <a:rPr lang="pt-BR" sz="2400" b="0" i="0" spc="0" baseline="0" dirty="0" smtClean="0">
                <a:solidFill>
                  <a:srgbClr val="1E1F81"/>
                </a:solidFill>
                <a:latin typeface="Arial"/>
                <a:ea typeface="+mj-ea"/>
                <a:cs typeface="+mj-cs"/>
              </a:rPr>
              <a:t>Serviços Cisco para VXI</a:t>
            </a:r>
            <a:endParaRPr lang="pt-BR" sz="2400" b="0" i="0" spc="0" baseline="0" dirty="0">
              <a:solidFill>
                <a:srgbClr val="1E1F81"/>
              </a:solidFill>
              <a:latin typeface="Arial"/>
              <a:ea typeface="+mj-ea"/>
              <a:cs typeface="+mj-cs"/>
            </a:endParaRPr>
          </a:p>
        </p:txBody>
      </p:sp>
      <p:pic>
        <p:nvPicPr>
          <p:cNvPr id="88088" name="Picture 34" descr="bigstockphoto_disussion_616596"/>
          <p:cNvPicPr>
            <a:picLocks noChangeAspect="1" noChangeArrowheads="1"/>
          </p:cNvPicPr>
          <p:nvPr/>
        </p:nvPicPr>
        <p:blipFill>
          <a:blip r:embed="rId4" cstate="print">
            <a:clrChange>
              <a:clrFrom>
                <a:srgbClr val="FFFCFE"/>
              </a:clrFrom>
              <a:clrTo>
                <a:srgbClr val="FFFCFE">
                  <a:alpha val="0"/>
                </a:srgbClr>
              </a:clrTo>
            </a:clrChange>
          </a:blip>
          <a:srcRect/>
          <a:stretch>
            <a:fillRect/>
          </a:stretch>
        </p:blipFill>
        <p:spPr bwMode="auto">
          <a:xfrm>
            <a:off x="98964750" y="-706391463"/>
            <a:ext cx="838571475" cy="717527776"/>
          </a:xfrm>
          <a:prstGeom prst="rect">
            <a:avLst/>
          </a:prstGeom>
          <a:noFill/>
          <a:ln w="9525">
            <a:noFill/>
            <a:miter lim="800000"/>
            <a:headEnd/>
            <a:tailEnd/>
          </a:ln>
        </p:spPr>
      </p:pic>
      <p:sp>
        <p:nvSpPr>
          <p:cNvPr id="88089" name="Line 9"/>
          <p:cNvSpPr>
            <a:spLocks noChangeShapeType="1"/>
          </p:cNvSpPr>
          <p:nvPr/>
        </p:nvSpPr>
        <p:spPr bwMode="auto">
          <a:xfrm>
            <a:off x="-1209948050" y="-2136347963"/>
            <a:ext cx="527050" cy="0"/>
          </a:xfrm>
          <a:prstGeom prst="line">
            <a:avLst/>
          </a:prstGeom>
          <a:noFill/>
          <a:ln w="57150" cmpd="thinThick">
            <a:noFill/>
            <a:round/>
            <a:headEnd/>
            <a:tailEnd/>
          </a:ln>
        </p:spPr>
        <p:txBody>
          <a:bodyPr wrap="none" lIns="82124" tIns="41061" rIns="82124" bIns="41061" anchor="ctr">
            <a:spAutoFit/>
          </a:bodyPr>
          <a:lstStyle/>
          <a:p>
            <a:endParaRPr lang="en-US" dirty="0"/>
          </a:p>
        </p:txBody>
      </p:sp>
      <p:sp>
        <p:nvSpPr>
          <p:cNvPr id="88090" name="Line 10"/>
          <p:cNvSpPr>
            <a:spLocks noChangeShapeType="1"/>
          </p:cNvSpPr>
          <p:nvPr/>
        </p:nvSpPr>
        <p:spPr bwMode="auto">
          <a:xfrm>
            <a:off x="-1209948050" y="-2135916163"/>
            <a:ext cx="527050" cy="0"/>
          </a:xfrm>
          <a:prstGeom prst="line">
            <a:avLst/>
          </a:prstGeom>
          <a:noFill/>
          <a:ln w="57150" cmpd="thinThick">
            <a:noFill/>
            <a:round/>
            <a:headEnd/>
            <a:tailEnd/>
          </a:ln>
        </p:spPr>
        <p:txBody>
          <a:bodyPr wrap="none" lIns="82124" tIns="41061" rIns="82124" bIns="41061" anchor="ctr">
            <a:spAutoFit/>
          </a:bodyPr>
          <a:lstStyle/>
          <a:p>
            <a:endParaRPr lang="en-US" dirty="0"/>
          </a:p>
        </p:txBody>
      </p:sp>
      <p:sp>
        <p:nvSpPr>
          <p:cNvPr id="88095" name="TextBox 38"/>
          <p:cNvSpPr txBox="1">
            <a:spLocks noChangeArrowheads="1"/>
          </p:cNvSpPr>
          <p:nvPr/>
        </p:nvSpPr>
        <p:spPr bwMode="auto">
          <a:xfrm>
            <a:off x="914283" y="6072058"/>
            <a:ext cx="7391767" cy="563231"/>
          </a:xfrm>
          <a:prstGeom prst="rect">
            <a:avLst/>
          </a:prstGeom>
          <a:noFill/>
          <a:ln w="9525">
            <a:noFill/>
            <a:miter lim="800000"/>
            <a:headEnd/>
            <a:tailEnd/>
          </a:ln>
        </p:spPr>
        <p:txBody>
          <a:bodyPr wrap="none">
            <a:spAutoFit/>
          </a:bodyPr>
          <a:lstStyle/>
          <a:p>
            <a:pPr algn="ctr" defTabSz="914400">
              <a:lnSpc>
                <a:spcPct val="90000"/>
              </a:lnSpc>
              <a:buNone/>
            </a:pPr>
            <a:r>
              <a:rPr lang="pt-BR" sz="1800" b="0" i="0" dirty="0" smtClean="0">
                <a:solidFill>
                  <a:srgbClr val="697E1C"/>
                </a:solidFill>
                <a:latin typeface="Arial"/>
                <a:ea typeface="+mn-ea"/>
                <a:cs typeface="+mn-cs"/>
              </a:rPr>
              <a:t>Disponível através de parceiros certificados ou diretamente pela Cisco</a:t>
            </a:r>
          </a:p>
          <a:p>
            <a:pPr algn="ctr" defTabSz="914400">
              <a:lnSpc>
                <a:spcPct val="90000"/>
              </a:lnSpc>
              <a:buNone/>
            </a:pPr>
            <a:r>
              <a:rPr lang="pt-BR" sz="1600" b="1" i="0" dirty="0" smtClean="0">
                <a:solidFill>
                  <a:srgbClr val="5F5F65"/>
                </a:solidFill>
                <a:latin typeface="Arial"/>
                <a:ea typeface="+mn-ea"/>
                <a:cs typeface="+mn-cs"/>
              </a:rPr>
              <a:t>www.cisco.com/go/services/edu</a:t>
            </a:r>
            <a:endParaRPr lang="pt-BR" sz="2000" b="1" dirty="0">
              <a:solidFill>
                <a:srgbClr val="5F5F65"/>
              </a:solidFill>
            </a:endParaRPr>
          </a:p>
        </p:txBody>
      </p:sp>
      <p:sp>
        <p:nvSpPr>
          <p:cNvPr id="71" name="Freeform 14"/>
          <p:cNvSpPr>
            <a:spLocks/>
          </p:cNvSpPr>
          <p:nvPr/>
        </p:nvSpPr>
        <p:spPr bwMode="auto">
          <a:xfrm>
            <a:off x="3738059" y="2660724"/>
            <a:ext cx="338381" cy="563285"/>
          </a:xfrm>
          <a:custGeom>
            <a:avLst/>
            <a:gdLst>
              <a:gd name="T0" fmla="*/ 0 w 408"/>
              <a:gd name="T1" fmla="*/ 129366691 h 227"/>
              <a:gd name="T2" fmla="*/ 408 w 408"/>
              <a:gd name="T3" fmla="*/ 129366691 h 227"/>
              <a:gd name="T4" fmla="*/ 408 w 408"/>
              <a:gd name="T5" fmla="*/ 0 h 227"/>
              <a:gd name="T6" fmla="*/ 0 60000 65536"/>
              <a:gd name="T7" fmla="*/ 0 60000 65536"/>
              <a:gd name="T8" fmla="*/ 0 60000 65536"/>
              <a:gd name="T9" fmla="*/ 0 w 408"/>
              <a:gd name="T10" fmla="*/ 0 h 227"/>
              <a:gd name="T11" fmla="*/ 408 w 408"/>
              <a:gd name="T12" fmla="*/ 227 h 227"/>
            </a:gdLst>
            <a:ahLst/>
            <a:cxnLst>
              <a:cxn ang="T6">
                <a:pos x="T0" y="T1"/>
              </a:cxn>
              <a:cxn ang="T7">
                <a:pos x="T2" y="T3"/>
              </a:cxn>
              <a:cxn ang="T8">
                <a:pos x="T4" y="T5"/>
              </a:cxn>
            </a:cxnLst>
            <a:rect l="T9" t="T10" r="T11" b="T12"/>
            <a:pathLst>
              <a:path w="408" h="227">
                <a:moveTo>
                  <a:pt x="0" y="227"/>
                </a:moveTo>
                <a:lnTo>
                  <a:pt x="408" y="227"/>
                </a:lnTo>
                <a:lnTo>
                  <a:pt x="408" y="0"/>
                </a:lnTo>
              </a:path>
            </a:pathLst>
          </a:custGeom>
          <a:noFill/>
          <a:ln w="9525">
            <a:solidFill>
              <a:schemeClr val="bg1">
                <a:lumMod val="75000"/>
              </a:schemeClr>
            </a:solidFill>
            <a:round/>
            <a:headEnd/>
            <a:tailEnd type="triangle" w="lg" len="lg"/>
          </a:ln>
        </p:spPr>
        <p:txBody>
          <a:bodyPr wrap="none" anchor="ctr"/>
          <a:lstStyle/>
          <a:p>
            <a:pPr algn="ctr" rtl="0" eaLnBrk="0" fontAlgn="base" hangingPunct="0">
              <a:lnSpc>
                <a:spcPct val="90000"/>
              </a:lnSpc>
              <a:spcBef>
                <a:spcPct val="0"/>
              </a:spcBef>
              <a:spcAft>
                <a:spcPct val="0"/>
              </a:spcAft>
              <a:defRPr/>
            </a:pPr>
            <a:endParaRPr lang="en-US" sz="3200" kern="1200" dirty="0">
              <a:solidFill>
                <a:srgbClr val="000000"/>
              </a:solidFill>
              <a:latin typeface="Arial"/>
              <a:ea typeface="ＭＳ Ｐゴシック"/>
              <a:cs typeface="+mn-cs"/>
            </a:endParaRPr>
          </a:p>
        </p:txBody>
      </p:sp>
      <p:sp>
        <p:nvSpPr>
          <p:cNvPr id="72" name="AutoShape 15"/>
          <p:cNvSpPr>
            <a:spLocks noChangeArrowheads="1"/>
          </p:cNvSpPr>
          <p:nvPr/>
        </p:nvSpPr>
        <p:spPr bwMode="auto">
          <a:xfrm>
            <a:off x="1659159" y="2788312"/>
            <a:ext cx="2060542" cy="719138"/>
          </a:xfrm>
          <a:prstGeom prst="roundRect">
            <a:avLst>
              <a:gd name="adj" fmla="val 16667"/>
            </a:avLst>
          </a:prstGeom>
          <a:gradFill rotWithShape="1">
            <a:gsLst>
              <a:gs pos="0">
                <a:schemeClr val="accent1">
                  <a:lumMod val="20000"/>
                  <a:lumOff val="80000"/>
                </a:schemeClr>
              </a:gs>
              <a:gs pos="100000">
                <a:schemeClr val="tx1">
                  <a:lumMod val="50000"/>
                </a:schemeClr>
              </a:gs>
            </a:gsLst>
            <a:lin ang="2700000" scaled="1"/>
          </a:gradFill>
          <a:ln w="12700" algn="ctr">
            <a:solidFill>
              <a:schemeClr val="bg1">
                <a:lumMod val="50000"/>
              </a:schemeClr>
            </a:solidFill>
            <a:round/>
            <a:headEnd/>
            <a:tailEnd/>
          </a:ln>
        </p:spPr>
        <p:txBody>
          <a:bodyPr anchor="ctr"/>
          <a:lstStyle/>
          <a:p>
            <a:pPr algn="ctr" defTabSz="914400">
              <a:lnSpc>
                <a:spcPct val="90000"/>
              </a:lnSpc>
              <a:spcBef>
                <a:spcPct val="35000"/>
              </a:spcBef>
              <a:spcAft>
                <a:spcPct val="0"/>
              </a:spcAft>
              <a:buNone/>
            </a:pPr>
            <a:r>
              <a:rPr lang="pt-BR" sz="1400" b="1" i="0" kern="1200" dirty="0" smtClean="0">
                <a:solidFill>
                  <a:srgbClr val="FFFFFF"/>
                </a:solidFill>
                <a:latin typeface="Arial"/>
                <a:ea typeface="ＭＳ Ｐゴシック"/>
                <a:cs typeface="+mn-cs"/>
              </a:rPr>
              <a:t>Construir</a:t>
            </a:r>
            <a:endParaRPr lang="pt-BR" sz="1400" b="1" i="0" kern="1200" dirty="0">
              <a:solidFill>
                <a:srgbClr val="FFFFFF"/>
              </a:solidFill>
              <a:latin typeface="Arial"/>
              <a:ea typeface="ＭＳ Ｐゴシック"/>
              <a:cs typeface="+mn-cs"/>
            </a:endParaRPr>
          </a:p>
        </p:txBody>
      </p:sp>
      <p:sp>
        <p:nvSpPr>
          <p:cNvPr id="73" name="Line 22"/>
          <p:cNvSpPr>
            <a:spLocks noChangeShapeType="1"/>
          </p:cNvSpPr>
          <p:nvPr/>
        </p:nvSpPr>
        <p:spPr bwMode="auto">
          <a:xfrm flipV="1">
            <a:off x="422448" y="5479858"/>
            <a:ext cx="5821680" cy="651"/>
          </a:xfrm>
          <a:prstGeom prst="line">
            <a:avLst/>
          </a:prstGeom>
          <a:noFill/>
          <a:ln w="19050">
            <a:solidFill>
              <a:schemeClr val="bg1">
                <a:lumMod val="75000"/>
              </a:schemeClr>
            </a:solidFill>
            <a:round/>
            <a:headEnd/>
            <a:tailEnd type="triangle" w="lg" len="lg"/>
          </a:ln>
        </p:spPr>
        <p:txBody>
          <a:bodyPr wrap="none" anchor="ctr"/>
          <a:lstStyle/>
          <a:p>
            <a:pPr algn="ctr" rtl="0" eaLnBrk="0" fontAlgn="base" hangingPunct="0">
              <a:lnSpc>
                <a:spcPct val="90000"/>
              </a:lnSpc>
              <a:spcBef>
                <a:spcPct val="0"/>
              </a:spcBef>
              <a:spcAft>
                <a:spcPct val="0"/>
              </a:spcAft>
              <a:defRPr/>
            </a:pPr>
            <a:endParaRPr lang="en-US" sz="3200" kern="1200" dirty="0">
              <a:solidFill>
                <a:srgbClr val="000000"/>
              </a:solidFill>
              <a:latin typeface="Arial"/>
              <a:ea typeface="ＭＳ Ｐゴシック"/>
              <a:cs typeface="+mn-cs"/>
            </a:endParaRPr>
          </a:p>
        </p:txBody>
      </p:sp>
      <p:sp>
        <p:nvSpPr>
          <p:cNvPr id="74" name="Line 23"/>
          <p:cNvSpPr>
            <a:spLocks noChangeShapeType="1"/>
          </p:cNvSpPr>
          <p:nvPr/>
        </p:nvSpPr>
        <p:spPr bwMode="auto">
          <a:xfrm rot="16200000" flipV="1">
            <a:off x="-1301868" y="3754033"/>
            <a:ext cx="3452955" cy="0"/>
          </a:xfrm>
          <a:prstGeom prst="line">
            <a:avLst/>
          </a:prstGeom>
          <a:noFill/>
          <a:ln w="19050">
            <a:solidFill>
              <a:schemeClr val="bg1">
                <a:lumMod val="75000"/>
              </a:schemeClr>
            </a:solidFill>
            <a:round/>
            <a:headEnd/>
            <a:tailEnd type="triangle" w="lg" len="lg"/>
          </a:ln>
        </p:spPr>
        <p:txBody>
          <a:bodyPr wrap="none" anchor="ctr"/>
          <a:lstStyle/>
          <a:p>
            <a:pPr algn="ctr" rtl="0" eaLnBrk="0" fontAlgn="base" hangingPunct="0">
              <a:lnSpc>
                <a:spcPct val="90000"/>
              </a:lnSpc>
              <a:spcBef>
                <a:spcPct val="0"/>
              </a:spcBef>
              <a:spcAft>
                <a:spcPct val="0"/>
              </a:spcAft>
              <a:defRPr/>
            </a:pPr>
            <a:endParaRPr lang="en-US" sz="3200" kern="1200" dirty="0">
              <a:solidFill>
                <a:srgbClr val="000000"/>
              </a:solidFill>
              <a:latin typeface="Arial"/>
              <a:ea typeface="ＭＳ Ｐゴシック"/>
              <a:cs typeface="+mn-cs"/>
            </a:endParaRPr>
          </a:p>
        </p:txBody>
      </p:sp>
      <p:sp>
        <p:nvSpPr>
          <p:cNvPr id="75" name="Text Box 24"/>
          <p:cNvSpPr txBox="1">
            <a:spLocks noChangeArrowheads="1"/>
          </p:cNvSpPr>
          <p:nvPr/>
        </p:nvSpPr>
        <p:spPr bwMode="auto">
          <a:xfrm>
            <a:off x="1666826" y="5516804"/>
            <a:ext cx="2952351" cy="318036"/>
          </a:xfrm>
          <a:prstGeom prst="rect">
            <a:avLst/>
          </a:prstGeom>
          <a:noFill/>
          <a:ln w="9525" algn="ctr">
            <a:noFill/>
            <a:miter lim="800000"/>
            <a:headEnd/>
            <a:tailEnd/>
          </a:ln>
        </p:spPr>
        <p:txBody>
          <a:bodyPr wrap="none">
            <a:spAutoFit/>
          </a:bodyPr>
          <a:lstStyle/>
          <a:p>
            <a:pPr algn="ctr" defTabSz="914400">
              <a:lnSpc>
                <a:spcPct val="90000"/>
              </a:lnSpc>
              <a:spcBef>
                <a:spcPct val="0"/>
              </a:spcBef>
              <a:spcAft>
                <a:spcPct val="0"/>
              </a:spcAft>
              <a:buNone/>
            </a:pPr>
            <a:r>
              <a:rPr lang="fr-BE" sz="1600" b="0" i="0" kern="1200">
                <a:solidFill>
                  <a:srgbClr val="7F7F7F"/>
                </a:solidFill>
                <a:latin typeface="Arial"/>
                <a:ea typeface="ＭＳ Ｐゴシック"/>
                <a:cs typeface="+mn-cs"/>
              </a:rPr>
              <a:t>Jornada de virtualização de desktops</a:t>
            </a:r>
            <a:endParaRPr lang="en-GB" sz="1600" kern="1200" dirty="0">
              <a:solidFill>
                <a:srgbClr val="7F7F7F"/>
              </a:solidFill>
              <a:latin typeface="Arial" pitchFamily="34" charset="0"/>
              <a:ea typeface="ＭＳ Ｐゴシック" pitchFamily="34" charset="-128"/>
              <a:cs typeface="+mn-cs"/>
            </a:endParaRPr>
          </a:p>
        </p:txBody>
      </p:sp>
      <p:sp>
        <p:nvSpPr>
          <p:cNvPr id="76" name="TextBox 28"/>
          <p:cNvSpPr txBox="1">
            <a:spLocks noChangeArrowheads="1"/>
          </p:cNvSpPr>
          <p:nvPr/>
        </p:nvSpPr>
        <p:spPr bwMode="auto">
          <a:xfrm>
            <a:off x="3219096" y="4628332"/>
            <a:ext cx="1813317" cy="261610"/>
          </a:xfrm>
          <a:prstGeom prst="rect">
            <a:avLst/>
          </a:prstGeom>
          <a:noFill/>
          <a:ln w="9525">
            <a:noFill/>
            <a:miter lim="800000"/>
            <a:headEnd/>
            <a:tailEnd/>
          </a:ln>
        </p:spPr>
        <p:txBody>
          <a:bodyPr wrap="none">
            <a:spAutoFit/>
          </a:bodyPr>
          <a:lstStyle/>
          <a:p>
            <a:pPr marL="117500" indent="-117500" algn="ctr" defTabSz="914400">
              <a:lnSpc>
                <a:spcPct val="90000"/>
              </a:lnSpc>
              <a:spcBef>
                <a:spcPct val="0"/>
              </a:spcBef>
              <a:spcAft>
                <a:spcPct val="0"/>
              </a:spcAft>
              <a:buClr>
                <a:srgbClr val="000000"/>
              </a:buClr>
              <a:buFont typeface="Arial"/>
              <a:buChar char="•"/>
            </a:pPr>
            <a:r>
              <a:rPr lang="pt-BR" sz="1200" b="1" i="0" kern="1200" smtClean="0">
                <a:solidFill>
                  <a:srgbClr val="000000"/>
                </a:solidFill>
                <a:latin typeface="Arial"/>
                <a:ea typeface="+mn-ea"/>
                <a:cs typeface="+mn-cs"/>
              </a:rPr>
              <a:t>Discovery Workshop</a:t>
            </a:r>
            <a:endParaRPr lang="pt-BR" sz="1200" b="1" kern="1200">
              <a:solidFill>
                <a:srgbClr val="000000"/>
              </a:solidFill>
              <a:latin typeface="Arial" pitchFamily="34" charset="0"/>
              <a:ea typeface="+mn-ea"/>
              <a:cs typeface="+mn-cs"/>
            </a:endParaRPr>
          </a:p>
        </p:txBody>
      </p:sp>
      <p:sp>
        <p:nvSpPr>
          <p:cNvPr id="77" name="TextBox 29"/>
          <p:cNvSpPr txBox="1">
            <a:spLocks noChangeArrowheads="1"/>
          </p:cNvSpPr>
          <p:nvPr/>
        </p:nvSpPr>
        <p:spPr bwMode="auto">
          <a:xfrm>
            <a:off x="3508843" y="3814902"/>
            <a:ext cx="2034889" cy="427809"/>
          </a:xfrm>
          <a:prstGeom prst="rect">
            <a:avLst/>
          </a:prstGeom>
          <a:noFill/>
          <a:ln w="9525">
            <a:noFill/>
            <a:miter lim="800000"/>
            <a:headEnd/>
            <a:tailEnd/>
          </a:ln>
        </p:spPr>
        <p:txBody>
          <a:bodyPr wrap="square">
            <a:spAutoFit/>
          </a:bodyPr>
          <a:lstStyle/>
          <a:p>
            <a:pPr marL="117500" indent="-117500" algn="l" defTabSz="914400">
              <a:lnSpc>
                <a:spcPct val="90000"/>
              </a:lnSpc>
              <a:spcBef>
                <a:spcPct val="0"/>
              </a:spcBef>
              <a:spcAft>
                <a:spcPct val="0"/>
              </a:spcAft>
              <a:buClr>
                <a:srgbClr val="000000"/>
              </a:buClr>
              <a:buFont typeface="Arial"/>
              <a:buChar char="•"/>
            </a:pPr>
            <a:r>
              <a:rPr lang="pt-BR" sz="1200" b="0" i="0" smtClean="0">
                <a:solidFill>
                  <a:srgbClr val="000000"/>
                </a:solidFill>
                <a:latin typeface="Arial"/>
                <a:ea typeface="+mn-ea"/>
                <a:cs typeface="+mn-cs"/>
              </a:rPr>
              <a:t>Estratégia</a:t>
            </a:r>
          </a:p>
          <a:p>
            <a:pPr marL="117500" indent="-117500" algn="l" defTabSz="914400">
              <a:lnSpc>
                <a:spcPct val="90000"/>
              </a:lnSpc>
              <a:spcBef>
                <a:spcPct val="0"/>
              </a:spcBef>
              <a:spcAft>
                <a:spcPct val="0"/>
              </a:spcAft>
              <a:buClr>
                <a:srgbClr val="000000"/>
              </a:buClr>
              <a:buFont typeface="Arial"/>
              <a:buChar char="•"/>
            </a:pPr>
            <a:r>
              <a:rPr lang="pt-BR" sz="1200" b="1" i="0" kern="1200" smtClean="0">
                <a:solidFill>
                  <a:srgbClr val="000000"/>
                </a:solidFill>
                <a:latin typeface="Arial"/>
                <a:ea typeface="+mn-ea"/>
                <a:cs typeface="+mn-cs"/>
              </a:rPr>
              <a:t>Avaliação</a:t>
            </a:r>
            <a:endParaRPr lang="pt-BR" sz="1200" b="1" i="0" kern="1200">
              <a:solidFill>
                <a:srgbClr val="000000"/>
              </a:solidFill>
              <a:latin typeface="Arial"/>
              <a:ea typeface="+mn-ea"/>
              <a:cs typeface="+mn-cs"/>
            </a:endParaRPr>
          </a:p>
        </p:txBody>
      </p:sp>
      <p:sp>
        <p:nvSpPr>
          <p:cNvPr id="78" name="TextBox 30"/>
          <p:cNvSpPr txBox="1">
            <a:spLocks noChangeArrowheads="1"/>
          </p:cNvSpPr>
          <p:nvPr/>
        </p:nvSpPr>
        <p:spPr bwMode="auto">
          <a:xfrm>
            <a:off x="4103011" y="2840247"/>
            <a:ext cx="2276585" cy="590931"/>
          </a:xfrm>
          <a:prstGeom prst="rect">
            <a:avLst/>
          </a:prstGeom>
          <a:noFill/>
          <a:ln w="9525">
            <a:noFill/>
            <a:miter lim="800000"/>
            <a:headEnd/>
            <a:tailEnd/>
          </a:ln>
        </p:spPr>
        <p:txBody>
          <a:bodyPr wrap="none">
            <a:spAutoFit/>
          </a:bodyPr>
          <a:lstStyle/>
          <a:p>
            <a:pPr marL="117500" indent="-117500" algn="l" defTabSz="914400">
              <a:lnSpc>
                <a:spcPct val="90000"/>
              </a:lnSpc>
              <a:spcBef>
                <a:spcPct val="0"/>
              </a:spcBef>
              <a:spcAft>
                <a:spcPct val="0"/>
              </a:spcAft>
              <a:buClr>
                <a:srgbClr val="000000"/>
              </a:buClr>
              <a:buFont typeface="Arial"/>
              <a:buChar char="•"/>
            </a:pPr>
            <a:r>
              <a:rPr lang="pt-BR" sz="1200" b="1" i="0" kern="1200" smtClean="0">
                <a:solidFill>
                  <a:srgbClr val="000000"/>
                </a:solidFill>
                <a:latin typeface="Arial"/>
                <a:ea typeface="+mn-ea"/>
                <a:cs typeface="+mn-cs"/>
              </a:rPr>
              <a:t>Piloto de pré-produção</a:t>
            </a:r>
          </a:p>
          <a:p>
            <a:pPr marL="117500" indent="-117500" algn="l" defTabSz="914400">
              <a:lnSpc>
                <a:spcPct val="90000"/>
              </a:lnSpc>
              <a:spcBef>
                <a:spcPct val="0"/>
              </a:spcBef>
              <a:spcAft>
                <a:spcPct val="0"/>
              </a:spcAft>
              <a:buClr>
                <a:srgbClr val="000000"/>
              </a:buClr>
              <a:buFont typeface="Arial"/>
              <a:buChar char="•"/>
            </a:pPr>
            <a:r>
              <a:rPr lang="pt-BR" sz="1200" b="0" i="0" smtClean="0">
                <a:solidFill>
                  <a:srgbClr val="000000"/>
                </a:solidFill>
                <a:latin typeface="Arial"/>
                <a:ea typeface="+mn-ea"/>
                <a:cs typeface="+mn-cs"/>
              </a:rPr>
              <a:t>Planejamento e projeto</a:t>
            </a:r>
          </a:p>
          <a:p>
            <a:pPr marL="117500" indent="-117500" algn="l" defTabSz="914400">
              <a:lnSpc>
                <a:spcPct val="90000"/>
              </a:lnSpc>
              <a:spcBef>
                <a:spcPct val="0"/>
              </a:spcBef>
              <a:spcAft>
                <a:spcPct val="0"/>
              </a:spcAft>
              <a:buClr>
                <a:srgbClr val="000000"/>
              </a:buClr>
              <a:buFont typeface="Arial"/>
              <a:buChar char="•"/>
            </a:pPr>
            <a:r>
              <a:rPr lang="pt-BR" sz="1200" b="1" i="0" kern="1200" smtClean="0">
                <a:solidFill>
                  <a:srgbClr val="000000"/>
                </a:solidFill>
                <a:latin typeface="Arial"/>
                <a:ea typeface="+mn-ea"/>
                <a:cs typeface="+mn-cs"/>
              </a:rPr>
              <a:t>Implementação e migração</a:t>
            </a:r>
            <a:endParaRPr lang="pt-BR" sz="1200" b="1" kern="1200">
              <a:solidFill>
                <a:srgbClr val="000000"/>
              </a:solidFill>
              <a:latin typeface="Arial" pitchFamily="34" charset="0"/>
              <a:cs typeface="+mn-cs"/>
            </a:endParaRPr>
          </a:p>
        </p:txBody>
      </p:sp>
      <p:sp>
        <p:nvSpPr>
          <p:cNvPr id="79" name="AutoShape 9"/>
          <p:cNvSpPr>
            <a:spLocks noChangeArrowheads="1"/>
          </p:cNvSpPr>
          <p:nvPr/>
        </p:nvSpPr>
        <p:spPr bwMode="auto">
          <a:xfrm>
            <a:off x="2244086" y="1979977"/>
            <a:ext cx="2055628" cy="691116"/>
          </a:xfrm>
          <a:prstGeom prst="roundRect">
            <a:avLst>
              <a:gd name="adj" fmla="val 16667"/>
            </a:avLst>
          </a:prstGeom>
          <a:gradFill flip="none" rotWithShape="1">
            <a:gsLst>
              <a:gs pos="0">
                <a:schemeClr val="accent6"/>
              </a:gs>
              <a:gs pos="100000">
                <a:schemeClr val="accent6">
                  <a:lumMod val="20000"/>
                  <a:lumOff val="80000"/>
                </a:schemeClr>
              </a:gs>
            </a:gsLst>
            <a:lin ang="16200000" scaled="0"/>
            <a:tileRect/>
          </a:gradFill>
          <a:ln w="12700" algn="ctr">
            <a:solidFill>
              <a:schemeClr val="bg1">
                <a:lumMod val="50000"/>
              </a:schemeClr>
            </a:solidFill>
            <a:round/>
            <a:headEnd/>
            <a:tailEnd/>
          </a:ln>
        </p:spPr>
        <p:txBody>
          <a:bodyPr anchor="ctr"/>
          <a:lstStyle/>
          <a:p>
            <a:pPr algn="ctr" defTabSz="914400">
              <a:lnSpc>
                <a:spcPct val="90000"/>
              </a:lnSpc>
              <a:spcBef>
                <a:spcPct val="0"/>
              </a:spcBef>
              <a:spcAft>
                <a:spcPct val="0"/>
              </a:spcAft>
              <a:buNone/>
            </a:pPr>
            <a:r>
              <a:rPr lang="pt-BR" sz="1300" b="0" i="0" dirty="0" smtClean="0">
                <a:solidFill>
                  <a:srgbClr val="FFFFFF"/>
                </a:solidFill>
                <a:latin typeface="Arial"/>
                <a:ea typeface="ＭＳ Ｐゴシック"/>
                <a:cs typeface="+mn-cs"/>
              </a:rPr>
              <a:t>Executar</a:t>
            </a:r>
            <a:endParaRPr lang="pt-BR" sz="1300" b="0" i="0" dirty="0">
              <a:solidFill>
                <a:srgbClr val="FFFFFF"/>
              </a:solidFill>
              <a:latin typeface="Arial"/>
              <a:ea typeface="ＭＳ Ｐゴシック"/>
              <a:cs typeface="+mn-cs"/>
            </a:endParaRPr>
          </a:p>
        </p:txBody>
      </p:sp>
      <p:sp>
        <p:nvSpPr>
          <p:cNvPr id="80" name="TextBox 30"/>
          <p:cNvSpPr txBox="1">
            <a:spLocks noChangeArrowheads="1"/>
          </p:cNvSpPr>
          <p:nvPr/>
        </p:nvSpPr>
        <p:spPr bwMode="auto">
          <a:xfrm>
            <a:off x="4361736" y="2035716"/>
            <a:ext cx="1936749" cy="424732"/>
          </a:xfrm>
          <a:prstGeom prst="rect">
            <a:avLst/>
          </a:prstGeom>
          <a:noFill/>
          <a:ln w="9525">
            <a:noFill/>
            <a:miter lim="800000"/>
            <a:headEnd/>
            <a:tailEnd/>
          </a:ln>
        </p:spPr>
        <p:txBody>
          <a:bodyPr wrap="none">
            <a:spAutoFit/>
          </a:bodyPr>
          <a:lstStyle/>
          <a:p>
            <a:pPr marL="117500" indent="-117500" algn="l" defTabSz="914400">
              <a:lnSpc>
                <a:spcPct val="90000"/>
              </a:lnSpc>
              <a:spcBef>
                <a:spcPct val="0"/>
              </a:spcBef>
              <a:spcAft>
                <a:spcPct val="0"/>
              </a:spcAft>
              <a:buClr>
                <a:srgbClr val="000000"/>
              </a:buClr>
              <a:buFont typeface="Arial"/>
              <a:buChar char="•"/>
            </a:pPr>
            <a:r>
              <a:rPr lang="pt-BR" sz="1200" b="0" i="0" smtClean="0">
                <a:solidFill>
                  <a:srgbClr val="000000"/>
                </a:solidFill>
                <a:latin typeface="Arial"/>
                <a:ea typeface="+mn-ea"/>
                <a:cs typeface="+mn-cs"/>
              </a:rPr>
              <a:t>Otimização</a:t>
            </a:r>
          </a:p>
          <a:p>
            <a:pPr marL="117500" indent="-117500" algn="l" defTabSz="914400">
              <a:lnSpc>
                <a:spcPct val="90000"/>
              </a:lnSpc>
              <a:spcBef>
                <a:spcPct val="0"/>
              </a:spcBef>
              <a:spcAft>
                <a:spcPct val="0"/>
              </a:spcAft>
              <a:buClr>
                <a:srgbClr val="000000"/>
              </a:buClr>
              <a:buFont typeface="Arial"/>
              <a:buChar char="•"/>
            </a:pPr>
            <a:r>
              <a:rPr lang="pt-BR" sz="1200" b="1" i="0" kern="1200" smtClean="0">
                <a:solidFill>
                  <a:srgbClr val="000000"/>
                </a:solidFill>
                <a:latin typeface="Arial"/>
                <a:ea typeface="+mn-ea"/>
                <a:cs typeface="+mn-cs"/>
              </a:rPr>
              <a:t>Allied Services for VXI</a:t>
            </a:r>
            <a:endParaRPr lang="pt-BR" sz="1200" b="1" kern="1200">
              <a:solidFill>
                <a:srgbClr val="000000"/>
              </a:solidFill>
              <a:latin typeface="Arial" pitchFamily="34" charset="0"/>
              <a:cs typeface="+mn-cs"/>
            </a:endParaRPr>
          </a:p>
        </p:txBody>
      </p:sp>
      <p:sp>
        <p:nvSpPr>
          <p:cNvPr id="82" name="Freeform 14"/>
          <p:cNvSpPr>
            <a:spLocks/>
          </p:cNvSpPr>
          <p:nvPr/>
        </p:nvSpPr>
        <p:spPr bwMode="auto">
          <a:xfrm>
            <a:off x="3146149" y="3514902"/>
            <a:ext cx="338381" cy="563285"/>
          </a:xfrm>
          <a:custGeom>
            <a:avLst/>
            <a:gdLst>
              <a:gd name="T0" fmla="*/ 0 w 408"/>
              <a:gd name="T1" fmla="*/ 129366691 h 227"/>
              <a:gd name="T2" fmla="*/ 408 w 408"/>
              <a:gd name="T3" fmla="*/ 129366691 h 227"/>
              <a:gd name="T4" fmla="*/ 408 w 408"/>
              <a:gd name="T5" fmla="*/ 0 h 227"/>
              <a:gd name="T6" fmla="*/ 0 60000 65536"/>
              <a:gd name="T7" fmla="*/ 0 60000 65536"/>
              <a:gd name="T8" fmla="*/ 0 60000 65536"/>
              <a:gd name="T9" fmla="*/ 0 w 408"/>
              <a:gd name="T10" fmla="*/ 0 h 227"/>
              <a:gd name="T11" fmla="*/ 408 w 408"/>
              <a:gd name="T12" fmla="*/ 227 h 227"/>
            </a:gdLst>
            <a:ahLst/>
            <a:cxnLst>
              <a:cxn ang="T6">
                <a:pos x="T0" y="T1"/>
              </a:cxn>
              <a:cxn ang="T7">
                <a:pos x="T2" y="T3"/>
              </a:cxn>
              <a:cxn ang="T8">
                <a:pos x="T4" y="T5"/>
              </a:cxn>
            </a:cxnLst>
            <a:rect l="T9" t="T10" r="T11" b="T12"/>
            <a:pathLst>
              <a:path w="408" h="227">
                <a:moveTo>
                  <a:pt x="0" y="227"/>
                </a:moveTo>
                <a:lnTo>
                  <a:pt x="408" y="227"/>
                </a:lnTo>
                <a:lnTo>
                  <a:pt x="408" y="0"/>
                </a:lnTo>
              </a:path>
            </a:pathLst>
          </a:custGeom>
          <a:noFill/>
          <a:ln w="9525">
            <a:solidFill>
              <a:schemeClr val="bg1">
                <a:lumMod val="75000"/>
              </a:schemeClr>
            </a:solidFill>
            <a:round/>
            <a:headEnd/>
            <a:tailEnd type="triangle" w="lg" len="lg"/>
          </a:ln>
        </p:spPr>
        <p:txBody>
          <a:bodyPr wrap="none" anchor="ctr"/>
          <a:lstStyle/>
          <a:p>
            <a:pPr algn="ctr" rtl="0" eaLnBrk="0" fontAlgn="base" hangingPunct="0">
              <a:lnSpc>
                <a:spcPct val="90000"/>
              </a:lnSpc>
              <a:spcBef>
                <a:spcPct val="0"/>
              </a:spcBef>
              <a:spcAft>
                <a:spcPct val="0"/>
              </a:spcAft>
              <a:defRPr/>
            </a:pPr>
            <a:endParaRPr lang="en-US" sz="3200" kern="1200" dirty="0">
              <a:solidFill>
                <a:srgbClr val="000000"/>
              </a:solidFill>
              <a:latin typeface="Arial"/>
              <a:ea typeface="ＭＳ Ｐゴシック"/>
              <a:cs typeface="+mn-cs"/>
            </a:endParaRPr>
          </a:p>
        </p:txBody>
      </p:sp>
      <p:sp>
        <p:nvSpPr>
          <p:cNvPr id="83" name="Freeform 14"/>
          <p:cNvSpPr>
            <a:spLocks/>
          </p:cNvSpPr>
          <p:nvPr/>
        </p:nvSpPr>
        <p:spPr bwMode="auto">
          <a:xfrm>
            <a:off x="2681857" y="4347785"/>
            <a:ext cx="338381" cy="563285"/>
          </a:xfrm>
          <a:custGeom>
            <a:avLst/>
            <a:gdLst>
              <a:gd name="T0" fmla="*/ 0 w 408"/>
              <a:gd name="T1" fmla="*/ 129366691 h 227"/>
              <a:gd name="T2" fmla="*/ 408 w 408"/>
              <a:gd name="T3" fmla="*/ 129366691 h 227"/>
              <a:gd name="T4" fmla="*/ 408 w 408"/>
              <a:gd name="T5" fmla="*/ 0 h 227"/>
              <a:gd name="T6" fmla="*/ 0 60000 65536"/>
              <a:gd name="T7" fmla="*/ 0 60000 65536"/>
              <a:gd name="T8" fmla="*/ 0 60000 65536"/>
              <a:gd name="T9" fmla="*/ 0 w 408"/>
              <a:gd name="T10" fmla="*/ 0 h 227"/>
              <a:gd name="T11" fmla="*/ 408 w 408"/>
              <a:gd name="T12" fmla="*/ 227 h 227"/>
            </a:gdLst>
            <a:ahLst/>
            <a:cxnLst>
              <a:cxn ang="T6">
                <a:pos x="T0" y="T1"/>
              </a:cxn>
              <a:cxn ang="T7">
                <a:pos x="T2" y="T3"/>
              </a:cxn>
              <a:cxn ang="T8">
                <a:pos x="T4" y="T5"/>
              </a:cxn>
            </a:cxnLst>
            <a:rect l="T9" t="T10" r="T11" b="T12"/>
            <a:pathLst>
              <a:path w="408" h="227">
                <a:moveTo>
                  <a:pt x="0" y="227"/>
                </a:moveTo>
                <a:lnTo>
                  <a:pt x="408" y="227"/>
                </a:lnTo>
                <a:lnTo>
                  <a:pt x="408" y="0"/>
                </a:lnTo>
              </a:path>
            </a:pathLst>
          </a:custGeom>
          <a:noFill/>
          <a:ln w="9525">
            <a:solidFill>
              <a:schemeClr val="bg1">
                <a:lumMod val="75000"/>
              </a:schemeClr>
            </a:solidFill>
            <a:round/>
            <a:headEnd/>
            <a:tailEnd type="triangle" w="lg" len="lg"/>
          </a:ln>
        </p:spPr>
        <p:txBody>
          <a:bodyPr wrap="none" anchor="ctr"/>
          <a:lstStyle/>
          <a:p>
            <a:pPr algn="ctr" rtl="0" eaLnBrk="0" fontAlgn="base" hangingPunct="0">
              <a:lnSpc>
                <a:spcPct val="90000"/>
              </a:lnSpc>
              <a:spcBef>
                <a:spcPct val="0"/>
              </a:spcBef>
              <a:spcAft>
                <a:spcPct val="0"/>
              </a:spcAft>
              <a:defRPr/>
            </a:pPr>
            <a:endParaRPr lang="en-US" sz="3200" kern="1200" dirty="0">
              <a:solidFill>
                <a:srgbClr val="000000"/>
              </a:solidFill>
              <a:latin typeface="Arial"/>
              <a:ea typeface="ＭＳ Ｐゴシック"/>
              <a:cs typeface="+mn-cs"/>
            </a:endParaRPr>
          </a:p>
        </p:txBody>
      </p:sp>
      <p:sp>
        <p:nvSpPr>
          <p:cNvPr id="84" name="AutoShape 12"/>
          <p:cNvSpPr>
            <a:spLocks noChangeArrowheads="1"/>
          </p:cNvSpPr>
          <p:nvPr/>
        </p:nvSpPr>
        <p:spPr bwMode="auto">
          <a:xfrm>
            <a:off x="1282224" y="3629201"/>
            <a:ext cx="1944163" cy="739775"/>
          </a:xfrm>
          <a:prstGeom prst="roundRect">
            <a:avLst>
              <a:gd name="adj" fmla="val 16667"/>
            </a:avLst>
          </a:prstGeom>
          <a:gradFill rotWithShape="1">
            <a:gsLst>
              <a:gs pos="0">
                <a:schemeClr val="accent2">
                  <a:lumMod val="40000"/>
                  <a:lumOff val="60000"/>
                </a:schemeClr>
              </a:gs>
              <a:gs pos="100000">
                <a:schemeClr val="accent4">
                  <a:lumMod val="50000"/>
                </a:schemeClr>
              </a:gs>
            </a:gsLst>
            <a:lin ang="2700000" scaled="1"/>
          </a:gradFill>
          <a:ln w="12700" algn="ctr">
            <a:solidFill>
              <a:schemeClr val="bg1">
                <a:lumMod val="50000"/>
              </a:schemeClr>
            </a:solidFill>
            <a:round/>
            <a:headEnd/>
            <a:tailEnd/>
          </a:ln>
          <a:effectLst/>
        </p:spPr>
        <p:txBody>
          <a:bodyPr anchor="ctr"/>
          <a:lstStyle/>
          <a:p>
            <a:pPr marL="266730" indent="-266730" algn="ctr" defTabSz="914400">
              <a:lnSpc>
                <a:spcPct val="90000"/>
              </a:lnSpc>
              <a:spcBef>
                <a:spcPct val="0"/>
              </a:spcBef>
              <a:spcAft>
                <a:spcPct val="0"/>
              </a:spcAft>
              <a:buNone/>
            </a:pPr>
            <a:r>
              <a:rPr lang="pt-BR" sz="1400" b="1" i="0" kern="1200" dirty="0" smtClean="0">
                <a:solidFill>
                  <a:srgbClr val="FFFFFF"/>
                </a:solidFill>
                <a:latin typeface="Arial"/>
                <a:ea typeface="ＭＳ Ｐゴシック"/>
                <a:cs typeface="+mn-cs"/>
              </a:rPr>
              <a:t>Planejar</a:t>
            </a:r>
            <a:endParaRPr lang="pt-BR" sz="1400" b="1" kern="1200" dirty="0">
              <a:solidFill>
                <a:srgbClr val="FFFFFF"/>
              </a:solidFill>
              <a:latin typeface="Arial" pitchFamily="34" charset="0"/>
              <a:ea typeface="ＭＳ Ｐゴシック"/>
              <a:cs typeface="+mn-cs"/>
            </a:endParaRPr>
          </a:p>
        </p:txBody>
      </p:sp>
      <p:sp>
        <p:nvSpPr>
          <p:cNvPr id="85" name="AutoShape 6"/>
          <p:cNvSpPr>
            <a:spLocks noChangeArrowheads="1"/>
          </p:cNvSpPr>
          <p:nvPr/>
        </p:nvSpPr>
        <p:spPr bwMode="auto">
          <a:xfrm>
            <a:off x="597873" y="4492472"/>
            <a:ext cx="2191932" cy="739775"/>
          </a:xfrm>
          <a:prstGeom prst="roundRect">
            <a:avLst>
              <a:gd name="adj" fmla="val 16667"/>
            </a:avLst>
          </a:prstGeom>
          <a:gradFill rotWithShape="1">
            <a:gsLst>
              <a:gs pos="0">
                <a:schemeClr val="accent5">
                  <a:lumMod val="40000"/>
                  <a:lumOff val="60000"/>
                </a:schemeClr>
              </a:gs>
              <a:gs pos="100000">
                <a:schemeClr val="accent5">
                  <a:lumMod val="50000"/>
                </a:schemeClr>
              </a:gs>
            </a:gsLst>
            <a:lin ang="2700000" scaled="1"/>
          </a:gradFill>
          <a:ln w="12700" algn="ctr">
            <a:solidFill>
              <a:schemeClr val="bg1">
                <a:lumMod val="50000"/>
              </a:schemeClr>
            </a:solidFill>
            <a:round/>
            <a:headEnd/>
            <a:tailEnd/>
          </a:ln>
        </p:spPr>
        <p:txBody>
          <a:bodyPr anchor="ctr"/>
          <a:lstStyle/>
          <a:p>
            <a:pPr marL="317480" indent="-317480" algn="ctr" defTabSz="914400">
              <a:lnSpc>
                <a:spcPct val="90000"/>
              </a:lnSpc>
              <a:spcBef>
                <a:spcPct val="0"/>
              </a:spcBef>
              <a:spcAft>
                <a:spcPct val="0"/>
              </a:spcAft>
              <a:buNone/>
            </a:pPr>
            <a:r>
              <a:rPr lang="pt-BR" sz="1400" b="1" i="0" kern="1200" dirty="0" smtClean="0">
                <a:solidFill>
                  <a:srgbClr val="FFFFFF"/>
                </a:solidFill>
                <a:latin typeface="Arial"/>
                <a:ea typeface="ＭＳ Ｐゴシック"/>
                <a:cs typeface="+mn-cs"/>
              </a:rPr>
              <a:t>Explorar</a:t>
            </a:r>
            <a:endParaRPr lang="pt-BR" sz="1400" b="1" kern="1200" dirty="0">
              <a:solidFill>
                <a:srgbClr val="FFFFFF"/>
              </a:solidFill>
              <a:latin typeface="Arial"/>
              <a:ea typeface="ＭＳ Ｐゴシック"/>
              <a:cs typeface="+mn-cs"/>
            </a:endParaRPr>
          </a:p>
        </p:txBody>
      </p:sp>
      <p:pic>
        <p:nvPicPr>
          <p:cNvPr id="41" name="Picture 40"/>
          <p:cNvPicPr>
            <a:picLocks noChangeAspect="1"/>
          </p:cNvPicPr>
          <p:nvPr/>
        </p:nvPicPr>
        <p:blipFill rotWithShape="1">
          <a:blip r:embed="rId5" cstate="print">
            <a:extLst>
              <a:ext uri="{28A0092B-C50C-407E-A947-70E740481C1C}">
                <a14:useLocalDpi xmlns="" xmlns:a14="http://schemas.microsoft.com/office/drawing/2010/main" val="0"/>
              </a:ext>
            </a:extLst>
          </a:blip>
          <a:srcRect t="-132" r="1865" b="1486"/>
          <a:stretch/>
        </p:blipFill>
        <p:spPr>
          <a:xfrm rot="5400000">
            <a:off x="5652186" y="2696538"/>
            <a:ext cx="4305082" cy="2147455"/>
          </a:xfrm>
          <a:prstGeom prst="rect">
            <a:avLst/>
          </a:prstGeom>
        </p:spPr>
      </p:pic>
      <p:sp>
        <p:nvSpPr>
          <p:cNvPr id="2" name="TextBox 1"/>
          <p:cNvSpPr txBox="1"/>
          <p:nvPr/>
        </p:nvSpPr>
        <p:spPr>
          <a:xfrm>
            <a:off x="6815627" y="1805262"/>
            <a:ext cx="1934845" cy="3816429"/>
          </a:xfrm>
          <a:prstGeom prst="rect">
            <a:avLst/>
          </a:prstGeom>
          <a:noFill/>
        </p:spPr>
        <p:txBody>
          <a:bodyPr wrap="square" rtlCol="0">
            <a:spAutoFit/>
          </a:bodyPr>
          <a:lstStyle/>
          <a:p>
            <a:pPr marL="179405" indent="-179405" algn="l" defTabSz="914400">
              <a:spcBef>
                <a:spcPct val="75000"/>
              </a:spcBef>
              <a:buClr>
                <a:srgbClr val="652D89"/>
              </a:buClr>
              <a:buFont typeface="Arial"/>
              <a:buChar char="•"/>
            </a:pPr>
            <a:r>
              <a:rPr lang="pt-BR" sz="1100" b="0" i="0" kern="0" dirty="0" smtClean="0">
                <a:solidFill>
                  <a:srgbClr val="652D89"/>
                </a:solidFill>
                <a:latin typeface="Arial"/>
                <a:ea typeface="MS PGothic"/>
                <a:cs typeface="+mn-cs"/>
              </a:rPr>
              <a:t>Garanta uma experiência de usuário ideal </a:t>
            </a:r>
          </a:p>
          <a:p>
            <a:pPr marL="179405" indent="-179405" algn="l" defTabSz="914400">
              <a:spcBef>
                <a:spcPct val="75000"/>
              </a:spcBef>
              <a:buClr>
                <a:srgbClr val="652D89"/>
              </a:buClr>
              <a:buFont typeface="Arial"/>
              <a:buChar char="•"/>
            </a:pPr>
            <a:r>
              <a:rPr lang="pt-BR" sz="1100" b="0" i="0" kern="0" dirty="0" smtClean="0">
                <a:solidFill>
                  <a:srgbClr val="652D89"/>
                </a:solidFill>
                <a:latin typeface="Arial"/>
                <a:ea typeface="MS PGothic"/>
                <a:cs typeface="+mn-cs"/>
              </a:rPr>
              <a:t>Minimize o risco e acelere o tempo de desenvolvimento</a:t>
            </a:r>
          </a:p>
          <a:p>
            <a:pPr marL="179405" indent="-179405" algn="l" defTabSz="914400">
              <a:spcBef>
                <a:spcPct val="75000"/>
              </a:spcBef>
              <a:buClr>
                <a:srgbClr val="652D89"/>
              </a:buClr>
              <a:buFont typeface="Arial"/>
              <a:buChar char="•"/>
            </a:pPr>
            <a:r>
              <a:rPr lang="pt-BR" sz="1100" b="0" i="0" kern="0" dirty="0" smtClean="0">
                <a:solidFill>
                  <a:srgbClr val="652D89"/>
                </a:solidFill>
                <a:latin typeface="Arial"/>
                <a:ea typeface="MS PGothic"/>
                <a:cs typeface="+mn-cs"/>
              </a:rPr>
              <a:t>Segurança, orquestração e automação integradas ao projeto</a:t>
            </a:r>
          </a:p>
          <a:p>
            <a:pPr marL="179405" indent="-179405" algn="l" defTabSz="914400">
              <a:spcBef>
                <a:spcPct val="75000"/>
              </a:spcBef>
              <a:buClr>
                <a:srgbClr val="652D89"/>
              </a:buClr>
              <a:buFont typeface="Arial"/>
              <a:buChar char="•"/>
            </a:pPr>
            <a:r>
              <a:rPr lang="pt-BR" sz="1100" b="0" i="0" kern="0" dirty="0" smtClean="0">
                <a:solidFill>
                  <a:srgbClr val="652D89"/>
                </a:solidFill>
                <a:latin typeface="Arial"/>
                <a:ea typeface="MS PGothic"/>
                <a:cs typeface="+mn-cs"/>
              </a:rPr>
              <a:t>Plano de gerenciamento de serviços para realinhamento dos modelos operacionais atuais de TI</a:t>
            </a:r>
          </a:p>
          <a:p>
            <a:pPr marL="179405" indent="-179405" algn="l" defTabSz="914400">
              <a:spcBef>
                <a:spcPct val="75000"/>
              </a:spcBef>
              <a:spcAft>
                <a:spcPts val="0"/>
              </a:spcAft>
              <a:buClr>
                <a:srgbClr val="652D89"/>
              </a:buClr>
              <a:buFont typeface="Arial"/>
              <a:buChar char="•"/>
            </a:pPr>
            <a:r>
              <a:rPr lang="pt-BR" sz="1100" b="0" i="0" kern="0" dirty="0" smtClean="0">
                <a:solidFill>
                  <a:srgbClr val="652D89"/>
                </a:solidFill>
                <a:latin typeface="Arial"/>
                <a:ea typeface="MS PGothic"/>
                <a:cs typeface="+mn-cs"/>
              </a:rPr>
              <a:t>Roteiro para racionalização dos casos de uso e foco nos aplicativos mais apropriados ao novo cenário</a:t>
            </a:r>
            <a:endParaRPr lang="pt-BR" sz="1100" b="0" i="0" kern="0" dirty="0">
              <a:solidFill>
                <a:srgbClr val="652D89"/>
              </a:solidFill>
              <a:latin typeface="Arial"/>
              <a:ea typeface="MS PGothic"/>
              <a:cs typeface="+mn-cs"/>
            </a:endParaRPr>
          </a:p>
        </p:txBody>
      </p:sp>
      <p:sp>
        <p:nvSpPr>
          <p:cNvPr id="32" name="Round Same Side Corner Rectangle 31"/>
          <p:cNvSpPr/>
          <p:nvPr/>
        </p:nvSpPr>
        <p:spPr>
          <a:xfrm>
            <a:off x="306917" y="1665106"/>
            <a:ext cx="6349999" cy="1234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4"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up)">
                                      <p:cBhvr>
                                        <p:cTn id="10" dur="500"/>
                                        <p:tgtEl>
                                          <p:spTgt spid="31"/>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500" fill="hold"/>
                                        <p:tgtEl>
                                          <p:spTgt spid="39"/>
                                        </p:tgtEl>
                                        <p:attrNameLst>
                                          <p:attrName>ppt_w</p:attrName>
                                        </p:attrNameLst>
                                      </p:cBhvr>
                                      <p:tavLst>
                                        <p:tav tm="0">
                                          <p:val>
                                            <p:fltVal val="0"/>
                                          </p:val>
                                        </p:tav>
                                        <p:tav tm="100000">
                                          <p:val>
                                            <p:strVal val="#ppt_w"/>
                                          </p:val>
                                        </p:tav>
                                      </p:tavLst>
                                    </p:anim>
                                    <p:anim calcmode="lin" valueType="num">
                                      <p:cBhvr>
                                        <p:cTn id="15" dur="500" fill="hold"/>
                                        <p:tgtEl>
                                          <p:spTgt spid="39"/>
                                        </p:tgtEl>
                                        <p:attrNameLst>
                                          <p:attrName>ppt_h</p:attrName>
                                        </p:attrNameLst>
                                      </p:cBhvr>
                                      <p:tavLst>
                                        <p:tav tm="0">
                                          <p:val>
                                            <p:fltVal val="0"/>
                                          </p:val>
                                        </p:tav>
                                        <p:tav tm="100000">
                                          <p:val>
                                            <p:strVal val="#ppt_h"/>
                                          </p:val>
                                        </p:tav>
                                      </p:tavLst>
                                    </p:anim>
                                    <p:anim calcmode="lin" valueType="num">
                                      <p:cBhvr>
                                        <p:cTn id="16" dur="500" fill="hold"/>
                                        <p:tgtEl>
                                          <p:spTgt spid="39"/>
                                        </p:tgtEl>
                                        <p:attrNameLst>
                                          <p:attrName>style.rotation</p:attrName>
                                        </p:attrNameLst>
                                      </p:cBhvr>
                                      <p:tavLst>
                                        <p:tav tm="0">
                                          <p:val>
                                            <p:fltVal val="360"/>
                                          </p:val>
                                        </p:tav>
                                        <p:tav tm="100000">
                                          <p:val>
                                            <p:fltVal val="0"/>
                                          </p:val>
                                        </p:tav>
                                      </p:tavLst>
                                    </p:anim>
                                    <p:animEffect transition="in" filter="fade">
                                      <p:cBhvr>
                                        <p:cTn id="17" dur="500"/>
                                        <p:tgtEl>
                                          <p:spTgt spid="39"/>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slide(fromLeft)">
                                      <p:cBhvr>
                                        <p:cTn id="20" dur="500"/>
                                        <p:tgtEl>
                                          <p:spTgt spid="34"/>
                                        </p:tgtEl>
                                      </p:cBhvr>
                                    </p:animEffect>
                                  </p:childTnLst>
                                </p:cTn>
                              </p:par>
                              <p:par>
                                <p:cTn id="21" presetID="22" presetClass="entr" presetSubtype="8" fill="hold" grpId="1"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1000"/>
                                        <p:tgtEl>
                                          <p:spTgt spid="8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wipe(down)">
                                      <p:cBhvr>
                                        <p:cTn id="30" dur="500"/>
                                        <p:tgtEl>
                                          <p:spTgt spid="83"/>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down)">
                                      <p:cBhvr>
                                        <p:cTn id="37" dur="500"/>
                                        <p:tgtEl>
                                          <p:spTgt spid="82"/>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wipe(down)">
                                      <p:cBhvr>
                                        <p:cTn id="44" dur="500"/>
                                        <p:tgtEl>
                                          <p:spTgt spid="71"/>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p:bldP spid="39" grpId="0" animBg="1"/>
      <p:bldP spid="71" grpId="0" animBg="1"/>
      <p:bldP spid="72" grpId="0" animBg="1"/>
      <p:bldP spid="79" grpId="0" animBg="1"/>
      <p:bldP spid="82" grpId="0" animBg="1"/>
      <p:bldP spid="83" grpId="0" animBg="1"/>
      <p:bldP spid="84" grpId="0" animBg="1"/>
      <p:bldP spid="85" grpId="0" animBg="1"/>
      <p:bldP spid="3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C:\Users\gserda\Documents\Edu Photos\AM62290.jpg"/>
          <p:cNvPicPr>
            <a:picLocks noChangeAspect="1" noChangeArrowheads="1"/>
          </p:cNvPicPr>
          <p:nvPr/>
        </p:nvPicPr>
        <p:blipFill>
          <a:blip r:embed="rId3" cstate="print"/>
          <a:srcRect/>
          <a:stretch>
            <a:fillRect/>
          </a:stretch>
        </p:blipFill>
        <p:spPr bwMode="auto">
          <a:xfrm>
            <a:off x="-571500" y="0"/>
            <a:ext cx="10287000" cy="6858000"/>
          </a:xfrm>
          <a:prstGeom prst="rect">
            <a:avLst/>
          </a:prstGeom>
          <a:noFill/>
        </p:spPr>
      </p:pic>
      <p:sp>
        <p:nvSpPr>
          <p:cNvPr id="7" name="Round Same Side Corner Rectangle 6"/>
          <p:cNvSpPr/>
          <p:nvPr/>
        </p:nvSpPr>
        <p:spPr>
          <a:xfrm rot="5400000">
            <a:off x="3558540" y="-1628139"/>
            <a:ext cx="1188720" cy="8305801"/>
          </a:xfrm>
          <a:prstGeom prst="round2SameRect">
            <a:avLst>
              <a:gd name="adj1" fmla="val 25160"/>
              <a:gd name="adj2" fmla="val 0"/>
            </a:avLst>
          </a:prstGeom>
          <a:solidFill>
            <a:srgbClr val="000000">
              <a:alpha val="76863"/>
            </a:srgbClr>
          </a:solidFill>
          <a:ln w="9525">
            <a:gradFill>
              <a:gsLst>
                <a:gs pos="0">
                  <a:schemeClr val="bg1">
                    <a:lumMod val="85000"/>
                    <a:alpha val="40000"/>
                  </a:schemeClr>
                </a:gs>
                <a:gs pos="100000">
                  <a:schemeClr val="bg1">
                    <a:lumMod val="85000"/>
                    <a:alpha val="700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91440" tIns="274320" rtlCol="0" anchor="ctr"/>
          <a:lstStyle/>
          <a:p>
            <a:pPr algn="r" defTabSz="914400">
              <a:lnSpc>
                <a:spcPct val="80000"/>
              </a:lnSpc>
              <a:spcBef>
                <a:spcPct val="0"/>
              </a:spcBef>
              <a:buNone/>
            </a:pPr>
            <a:r>
              <a:rPr lang="pt-BR" sz="3600" b="0" i="0" smtClean="0">
                <a:solidFill>
                  <a:srgbClr val="FFFFFF"/>
                </a:solidFill>
                <a:latin typeface="Arial"/>
                <a:ea typeface="+mn-ea"/>
                <a:cs typeface="+mn-cs"/>
              </a:rPr>
              <a:t>A educação</a:t>
            </a:r>
            <a:r>
              <a:rPr lang="pt-BR" sz="3600" b="0" i="0" kern="1200" smtClean="0">
                <a:solidFill>
                  <a:srgbClr val="FFFFFF"/>
                </a:solidFill>
                <a:latin typeface="Arial"/>
                <a:ea typeface="+mn-ea"/>
                <a:cs typeface="+mn-cs"/>
              </a:rPr>
              <a:t> se tornou social</a:t>
            </a:r>
            <a:endParaRPr lang="pt-BR" sz="3600" b="0" i="0" kern="1200">
              <a:solidFill>
                <a:srgbClr val="FFFFFF"/>
              </a:solidFill>
              <a:latin typeface="Arial"/>
              <a:ea typeface="+mn-ea"/>
              <a:cs typeface="+mn-cs"/>
            </a:endParaRPr>
          </a:p>
        </p:txBody>
      </p:sp>
      <p:sp>
        <p:nvSpPr>
          <p:cNvPr id="8" name="Round Same Side Corner Rectangle 7"/>
          <p:cNvSpPr/>
          <p:nvPr/>
        </p:nvSpPr>
        <p:spPr>
          <a:xfrm rot="16200000">
            <a:off x="5501639" y="1070610"/>
            <a:ext cx="1188720" cy="6095999"/>
          </a:xfrm>
          <a:prstGeom prst="round2SameRect">
            <a:avLst>
              <a:gd name="adj1" fmla="val 23558"/>
              <a:gd name="adj2" fmla="val 0"/>
            </a:avLst>
          </a:prstGeom>
          <a:solidFill>
            <a:srgbClr val="000000">
              <a:alpha val="76863"/>
            </a:srgbClr>
          </a:solidFill>
          <a:ln w="9525">
            <a:gradFill>
              <a:gsLst>
                <a:gs pos="0">
                  <a:schemeClr val="bg1">
                    <a:lumMod val="85000"/>
                    <a:alpha val="40000"/>
                  </a:schemeClr>
                </a:gs>
                <a:gs pos="100000">
                  <a:schemeClr val="bg1">
                    <a:lumMod val="85000"/>
                    <a:alpha val="700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91440" tIns="274320" rtlCol="0" anchor="ctr"/>
          <a:lstStyle/>
          <a:p>
            <a:pPr algn="l" defTabSz="914400">
              <a:lnSpc>
                <a:spcPct val="80000"/>
              </a:lnSpc>
              <a:spcBef>
                <a:spcPct val="0"/>
              </a:spcBef>
              <a:buNone/>
            </a:pPr>
            <a:r>
              <a:rPr lang="pt-BR" sz="3600" b="0" i="0" kern="1200" smtClean="0">
                <a:solidFill>
                  <a:srgbClr val="FFFFFF"/>
                </a:solidFill>
                <a:latin typeface="Arial"/>
                <a:ea typeface="+mn-ea"/>
                <a:cs typeface="+mn-cs"/>
              </a:rPr>
              <a:t>O vídeo se torna difundido</a:t>
            </a:r>
            <a:endParaRPr lang="pt-BR" sz="3600" b="0" i="0" kern="1200">
              <a:solidFill>
                <a:srgbClr val="FFFFFF"/>
              </a:solidFill>
              <a:latin typeface="Arial"/>
              <a:ea typeface="+mn-ea"/>
              <a:cs typeface="+mn-cs"/>
            </a:endParaRPr>
          </a:p>
        </p:txBody>
      </p:sp>
      <p:sp>
        <p:nvSpPr>
          <p:cNvPr id="9" name="Round Same Side Corner Rectangle 8"/>
          <p:cNvSpPr/>
          <p:nvPr/>
        </p:nvSpPr>
        <p:spPr>
          <a:xfrm rot="5400000">
            <a:off x="3079983" y="1968265"/>
            <a:ext cx="1188720" cy="7386790"/>
          </a:xfrm>
          <a:prstGeom prst="round2SameRect">
            <a:avLst>
              <a:gd name="adj1" fmla="val 24358"/>
              <a:gd name="adj2" fmla="val 0"/>
            </a:avLst>
          </a:prstGeom>
          <a:solidFill>
            <a:srgbClr val="000000">
              <a:alpha val="76863"/>
            </a:srgbClr>
          </a:solidFill>
          <a:ln w="9525">
            <a:gradFill>
              <a:gsLst>
                <a:gs pos="0">
                  <a:schemeClr val="bg1">
                    <a:lumMod val="85000"/>
                    <a:alpha val="40000"/>
                  </a:schemeClr>
                </a:gs>
                <a:gs pos="100000">
                  <a:schemeClr val="bg1">
                    <a:lumMod val="85000"/>
                    <a:alpha val="700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91440" tIns="274320" rtlCol="0" anchor="ctr"/>
          <a:lstStyle/>
          <a:p>
            <a:pPr algn="r" defTabSz="914400">
              <a:lnSpc>
                <a:spcPct val="80000"/>
              </a:lnSpc>
              <a:spcBef>
                <a:spcPct val="0"/>
              </a:spcBef>
              <a:buNone/>
            </a:pPr>
            <a:r>
              <a:rPr lang="pt-BR" sz="3600" b="0" i="0" kern="1200" smtClean="0">
                <a:solidFill>
                  <a:srgbClr val="FFFFFF"/>
                </a:solidFill>
                <a:latin typeface="Arial"/>
                <a:ea typeface="+mn-ea"/>
                <a:cs typeface="+mn-cs"/>
              </a:rPr>
              <a:t>O crescimento da computação em nuvem</a:t>
            </a:r>
            <a:endParaRPr lang="pt-BR" sz="3600" b="0" i="0" kern="1200">
              <a:solidFill>
                <a:srgbClr val="FFFFFF"/>
              </a:solidFill>
              <a:latin typeface="Arial"/>
              <a:ea typeface="+mn-ea"/>
              <a:cs typeface="+mn-cs"/>
            </a:endParaRPr>
          </a:p>
        </p:txBody>
      </p:sp>
      <p:sp>
        <p:nvSpPr>
          <p:cNvPr id="10" name="Round Same Side Corner Rectangle 9"/>
          <p:cNvSpPr/>
          <p:nvPr/>
        </p:nvSpPr>
        <p:spPr>
          <a:xfrm rot="16200000">
            <a:off x="5184715" y="-2460684"/>
            <a:ext cx="1190418" cy="6728147"/>
          </a:xfrm>
          <a:prstGeom prst="round2SameRect">
            <a:avLst>
              <a:gd name="adj1" fmla="val 21412"/>
              <a:gd name="adj2" fmla="val 0"/>
            </a:avLst>
          </a:prstGeom>
          <a:solidFill>
            <a:srgbClr val="000000">
              <a:alpha val="76863"/>
            </a:srgbClr>
          </a:solidFill>
          <a:ln w="9525">
            <a:gradFill>
              <a:gsLst>
                <a:gs pos="0">
                  <a:schemeClr val="bg1">
                    <a:lumMod val="85000"/>
                    <a:alpha val="40000"/>
                  </a:schemeClr>
                </a:gs>
                <a:gs pos="100000">
                  <a:schemeClr val="bg1">
                    <a:lumMod val="85000"/>
                    <a:alpha val="700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91440" tIns="274320" rtlCol="0" anchor="ctr"/>
          <a:lstStyle/>
          <a:p>
            <a:pPr algn="l" defTabSz="914400">
              <a:lnSpc>
                <a:spcPct val="80000"/>
              </a:lnSpc>
              <a:spcBef>
                <a:spcPct val="0"/>
              </a:spcBef>
              <a:buNone/>
            </a:pPr>
            <a:r>
              <a:rPr lang="pt-BR" sz="3600" b="0" i="0" kern="1200" smtClean="0">
                <a:solidFill>
                  <a:srgbClr val="FFFFFF"/>
                </a:solidFill>
                <a:latin typeface="Arial"/>
                <a:ea typeface="+mn-ea"/>
                <a:cs typeface="+mn-cs"/>
              </a:rPr>
              <a:t>Explosão de dispositivos móveis</a:t>
            </a:r>
            <a:endParaRPr lang="pt-BR" sz="3600" b="0" i="0" kern="1200">
              <a:solidFill>
                <a:srgbClr val="FFFFFF"/>
              </a:solidFill>
              <a:latin typeface="Arial"/>
              <a:ea typeface="+mn-ea"/>
              <a:cs typeface="+mn-cs"/>
            </a:endParaRPr>
          </a:p>
        </p:txBody>
      </p:sp>
      <p:sp>
        <p:nvSpPr>
          <p:cNvPr id="11" name="Round Same Side Corner Rectangle 10"/>
          <p:cNvSpPr/>
          <p:nvPr/>
        </p:nvSpPr>
        <p:spPr>
          <a:xfrm rot="16200000">
            <a:off x="5501641" y="1070611"/>
            <a:ext cx="1188720" cy="6096002"/>
          </a:xfrm>
          <a:prstGeom prst="round2SameRect">
            <a:avLst>
              <a:gd name="adj1" fmla="val 23558"/>
              <a:gd name="adj2" fmla="val 0"/>
            </a:avLst>
          </a:prstGeom>
          <a:solidFill>
            <a:srgbClr val="0071A0">
              <a:alpha val="85098"/>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kern="1200">
              <a:solidFill>
                <a:srgbClr val="FFFFFF"/>
              </a:solidFill>
              <a:latin typeface="Arial"/>
              <a:ea typeface="+mn-ea"/>
              <a:cs typeface="+mn-cs"/>
            </a:endParaRPr>
          </a:p>
        </p:txBody>
      </p:sp>
      <p:sp>
        <p:nvSpPr>
          <p:cNvPr id="12" name="Round Same Side Corner Rectangle 11"/>
          <p:cNvSpPr/>
          <p:nvPr/>
        </p:nvSpPr>
        <p:spPr>
          <a:xfrm rot="5400000">
            <a:off x="3079983" y="1968265"/>
            <a:ext cx="1188720" cy="7386790"/>
          </a:xfrm>
          <a:prstGeom prst="round2SameRect">
            <a:avLst>
              <a:gd name="adj1" fmla="val 24358"/>
              <a:gd name="adj2" fmla="val 0"/>
            </a:avLst>
          </a:prstGeom>
          <a:solidFill>
            <a:srgbClr val="0071A0">
              <a:alpha val="85098"/>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kern="1200">
              <a:solidFill>
                <a:srgbClr val="FFFFFF"/>
              </a:solidFill>
              <a:latin typeface="Arial"/>
              <a:ea typeface="+mn-ea"/>
              <a:cs typeface="+mn-cs"/>
            </a:endParaRPr>
          </a:p>
        </p:txBody>
      </p:sp>
      <p:sp>
        <p:nvSpPr>
          <p:cNvPr id="14" name="Round Same Side Corner Rectangle 13"/>
          <p:cNvSpPr/>
          <p:nvPr/>
        </p:nvSpPr>
        <p:spPr>
          <a:xfrm rot="16200000">
            <a:off x="5183290" y="-2457738"/>
            <a:ext cx="1190418" cy="6728147"/>
          </a:xfrm>
          <a:prstGeom prst="round2SameRect">
            <a:avLst>
              <a:gd name="adj1" fmla="val 21412"/>
              <a:gd name="adj2" fmla="val 0"/>
            </a:avLst>
          </a:prstGeom>
          <a:solidFill>
            <a:srgbClr val="0071A0">
              <a:alpha val="85098"/>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kern="1200">
              <a:solidFill>
                <a:srgbClr val="FFFFFF"/>
              </a:solidFill>
              <a:latin typeface="Arial"/>
              <a:ea typeface="+mn-ea"/>
              <a:cs typeface="+mn-cs"/>
            </a:endParaRPr>
          </a:p>
        </p:txBody>
      </p:sp>
      <p:grpSp>
        <p:nvGrpSpPr>
          <p:cNvPr id="2" name="Group 14"/>
          <p:cNvGrpSpPr/>
          <p:nvPr/>
        </p:nvGrpSpPr>
        <p:grpSpPr>
          <a:xfrm>
            <a:off x="494901" y="1931636"/>
            <a:ext cx="3908152" cy="1162704"/>
            <a:chOff x="698500" y="1525236"/>
            <a:chExt cx="3470384" cy="1162704"/>
          </a:xfrm>
        </p:grpSpPr>
        <p:sp>
          <p:nvSpPr>
            <p:cNvPr id="16" name="Rounded Rectangular Callout 15"/>
            <p:cNvSpPr/>
            <p:nvPr/>
          </p:nvSpPr>
          <p:spPr>
            <a:xfrm>
              <a:off x="698500" y="1667841"/>
              <a:ext cx="3470384" cy="897560"/>
            </a:xfrm>
            <a:prstGeom prst="wedgeRoundRectCallout">
              <a:avLst>
                <a:gd name="adj1" fmla="val -443"/>
                <a:gd name="adj2" fmla="val 86491"/>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sz="1600" kern="1200">
                <a:solidFill>
                  <a:srgbClr val="FFFFFF"/>
                </a:solidFill>
                <a:latin typeface="Arial"/>
                <a:ea typeface="+mn-ea"/>
                <a:cs typeface="+mn-cs"/>
              </a:endParaRPr>
            </a:p>
          </p:txBody>
        </p:sp>
        <p:sp>
          <p:nvSpPr>
            <p:cNvPr id="17" name="Rectangle 8"/>
            <p:cNvSpPr>
              <a:spLocks/>
            </p:cNvSpPr>
            <p:nvPr/>
          </p:nvSpPr>
          <p:spPr bwMode="auto">
            <a:xfrm>
              <a:off x="794619" y="1525236"/>
              <a:ext cx="3374264" cy="1162704"/>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l" defTabSz="914400">
                <a:buNone/>
              </a:pPr>
              <a:r>
                <a:rPr lang="pt-BR" sz="1600" b="0" i="0" dirty="0" smtClean="0">
                  <a:solidFill>
                    <a:srgbClr val="FFFFFF"/>
                  </a:solidFill>
                  <a:latin typeface="+mj-lt"/>
                  <a:cs typeface="Helvetica"/>
                </a:rPr>
                <a:t>“65% das empresas estão implantando pelo menos uma ferramenta de software social corporativo.”</a:t>
              </a:r>
              <a:endParaRPr lang="pt-BR" sz="900" i="1" dirty="0">
                <a:solidFill>
                  <a:srgbClr val="FFFFFF"/>
                </a:solidFill>
                <a:latin typeface="+mj-lt"/>
                <a:ea typeface="Helvetica" charset="0"/>
                <a:cs typeface="Helvetica" charset="0"/>
                <a:sym typeface="Helvetica" charset="0"/>
              </a:endParaRPr>
            </a:p>
          </p:txBody>
        </p:sp>
      </p:grpSp>
      <p:grpSp>
        <p:nvGrpSpPr>
          <p:cNvPr id="3" name="Group 17"/>
          <p:cNvGrpSpPr/>
          <p:nvPr/>
        </p:nvGrpSpPr>
        <p:grpSpPr>
          <a:xfrm>
            <a:off x="457202" y="5144948"/>
            <a:ext cx="3289298" cy="1019012"/>
            <a:chOff x="698500" y="1566810"/>
            <a:chExt cx="3124200" cy="1121129"/>
          </a:xfrm>
        </p:grpSpPr>
        <p:sp>
          <p:nvSpPr>
            <p:cNvPr id="19" name="Rounded Rectangular Callout 18"/>
            <p:cNvSpPr/>
            <p:nvPr/>
          </p:nvSpPr>
          <p:spPr>
            <a:xfrm>
              <a:off x="698500" y="1576034"/>
              <a:ext cx="3124200" cy="1111905"/>
            </a:xfrm>
            <a:prstGeom prst="wedgeRoundRectCallout">
              <a:avLst>
                <a:gd name="adj1" fmla="val -4251"/>
                <a:gd name="adj2" fmla="val 82610"/>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sz="1600" kern="1200">
                <a:solidFill>
                  <a:srgbClr val="FFFFFF"/>
                </a:solidFill>
                <a:latin typeface="Arial"/>
                <a:ea typeface="+mn-ea"/>
                <a:cs typeface="+mn-cs"/>
              </a:endParaRPr>
            </a:p>
          </p:txBody>
        </p:sp>
        <p:sp>
          <p:nvSpPr>
            <p:cNvPr id="20" name="Rectangle 8"/>
            <p:cNvSpPr>
              <a:spLocks/>
            </p:cNvSpPr>
            <p:nvPr/>
          </p:nvSpPr>
          <p:spPr bwMode="auto">
            <a:xfrm>
              <a:off x="794620" y="1566810"/>
              <a:ext cx="2959545" cy="1121129"/>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l" defTabSz="914400">
                <a:buNone/>
              </a:pPr>
              <a:r>
                <a:rPr lang="pt-BR" sz="1600" b="0" i="0" dirty="0" smtClean="0">
                  <a:solidFill>
                    <a:srgbClr val="FFFFFF"/>
                  </a:solidFill>
                  <a:latin typeface="+mj-lt"/>
                  <a:cs typeface="Helvetica"/>
                </a:rPr>
                <a:t>“</a:t>
              </a:r>
              <a:r>
                <a:rPr lang="pt-BR" sz="1600" b="0" i="0" kern="1200" dirty="0" smtClean="0">
                  <a:solidFill>
                    <a:srgbClr val="FFFFFF"/>
                  </a:solidFill>
                  <a:latin typeface="+mj-lt"/>
                  <a:ea typeface="+mn-ea"/>
                  <a:cs typeface="+mn-cs"/>
                </a:rPr>
                <a:t>20% dos PCs profissionais serão gerenciados por meio de um modelo de desktop virtual hospedado até 2013.</a:t>
              </a:r>
              <a:r>
                <a:rPr lang="pt-BR" sz="1600" b="0" i="0" dirty="0" smtClean="0">
                  <a:solidFill>
                    <a:srgbClr val="FFFFFF"/>
                  </a:solidFill>
                  <a:latin typeface="+mj-lt"/>
                  <a:cs typeface="Helvetica"/>
                </a:rPr>
                <a:t>”</a:t>
              </a:r>
              <a:endParaRPr lang="pt-BR" sz="900" i="1" dirty="0">
                <a:solidFill>
                  <a:srgbClr val="FFFFFF"/>
                </a:solidFill>
                <a:latin typeface="+mj-lt"/>
                <a:ea typeface="Helvetica" charset="0"/>
                <a:cs typeface="Helvetica" charset="0"/>
                <a:sym typeface="Helvetica" charset="0"/>
              </a:endParaRPr>
            </a:p>
          </p:txBody>
        </p:sp>
      </p:grpSp>
      <p:grpSp>
        <p:nvGrpSpPr>
          <p:cNvPr id="4" name="Group 20"/>
          <p:cNvGrpSpPr/>
          <p:nvPr/>
        </p:nvGrpSpPr>
        <p:grpSpPr>
          <a:xfrm>
            <a:off x="6515101" y="3638549"/>
            <a:ext cx="2463801" cy="971551"/>
            <a:chOff x="6504940" y="2611084"/>
            <a:chExt cx="2956560" cy="1111905"/>
          </a:xfrm>
        </p:grpSpPr>
        <p:sp>
          <p:nvSpPr>
            <p:cNvPr id="22" name="Rounded Rectangular Callout 21"/>
            <p:cNvSpPr/>
            <p:nvPr/>
          </p:nvSpPr>
          <p:spPr>
            <a:xfrm>
              <a:off x="6504940" y="2611084"/>
              <a:ext cx="2956560" cy="1111905"/>
            </a:xfrm>
            <a:prstGeom prst="wedgeRoundRectCallout">
              <a:avLst>
                <a:gd name="adj1" fmla="val 37941"/>
                <a:gd name="adj2" fmla="val 94005"/>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sz="1600" kern="1200">
                <a:solidFill>
                  <a:srgbClr val="FFFFFF"/>
                </a:solidFill>
                <a:latin typeface="Arial"/>
                <a:ea typeface="+mn-ea"/>
                <a:cs typeface="+mn-cs"/>
              </a:endParaRPr>
            </a:p>
          </p:txBody>
        </p:sp>
        <p:sp>
          <p:nvSpPr>
            <p:cNvPr id="23" name="Rectangle 8"/>
            <p:cNvSpPr>
              <a:spLocks/>
            </p:cNvSpPr>
            <p:nvPr/>
          </p:nvSpPr>
          <p:spPr bwMode="auto">
            <a:xfrm>
              <a:off x="6581462" y="2639591"/>
              <a:ext cx="2751583" cy="1049640"/>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l" defTabSz="914400">
                <a:buNone/>
              </a:pPr>
              <a:r>
                <a:rPr lang="pt-BR" sz="1600" b="0" i="0" dirty="0" smtClean="0">
                  <a:solidFill>
                    <a:srgbClr val="FFFFFF"/>
                  </a:solidFill>
                  <a:latin typeface="+mj-lt"/>
                  <a:cs typeface="Helvetica"/>
                </a:rPr>
                <a:t>“Até 2013, mais de 90% do tráfego de dados em rede será de vídeo.”</a:t>
              </a:r>
              <a:endParaRPr lang="pt-BR" sz="900" i="1" dirty="0">
                <a:solidFill>
                  <a:srgbClr val="FFFFFF"/>
                </a:solidFill>
                <a:latin typeface="+mj-lt"/>
                <a:ea typeface="Helvetica" charset="0"/>
                <a:cs typeface="Helvetica" charset="0"/>
                <a:sym typeface="Helvetica" charset="0"/>
              </a:endParaRPr>
            </a:p>
          </p:txBody>
        </p:sp>
      </p:grpSp>
      <p:grpSp>
        <p:nvGrpSpPr>
          <p:cNvPr id="5" name="Group 23"/>
          <p:cNvGrpSpPr/>
          <p:nvPr/>
        </p:nvGrpSpPr>
        <p:grpSpPr>
          <a:xfrm>
            <a:off x="4826000" y="2033235"/>
            <a:ext cx="3365501" cy="938566"/>
            <a:chOff x="698500" y="1525236"/>
            <a:chExt cx="3124200" cy="1162704"/>
          </a:xfrm>
        </p:grpSpPr>
        <p:sp>
          <p:nvSpPr>
            <p:cNvPr id="25" name="Rounded Rectangular Callout 24"/>
            <p:cNvSpPr/>
            <p:nvPr/>
          </p:nvSpPr>
          <p:spPr>
            <a:xfrm>
              <a:off x="698500" y="1576034"/>
              <a:ext cx="3124200" cy="1111905"/>
            </a:xfrm>
            <a:prstGeom prst="wedgeRoundRectCallout">
              <a:avLst>
                <a:gd name="adj1" fmla="val -42893"/>
                <a:gd name="adj2" fmla="val 88944"/>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sz="1600" kern="1200">
                <a:solidFill>
                  <a:srgbClr val="FFFFFF"/>
                </a:solidFill>
                <a:latin typeface="Arial"/>
                <a:ea typeface="+mn-ea"/>
                <a:cs typeface="+mn-cs"/>
              </a:endParaRPr>
            </a:p>
          </p:txBody>
        </p:sp>
        <p:sp>
          <p:nvSpPr>
            <p:cNvPr id="26" name="Rectangle 8"/>
            <p:cNvSpPr>
              <a:spLocks/>
            </p:cNvSpPr>
            <p:nvPr/>
          </p:nvSpPr>
          <p:spPr bwMode="auto">
            <a:xfrm>
              <a:off x="794620" y="1525236"/>
              <a:ext cx="3028080" cy="1162704"/>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l" defTabSz="914400">
                <a:buNone/>
              </a:pPr>
              <a:r>
                <a:rPr lang="pt-BR" sz="1600" b="0" i="0" dirty="0" smtClean="0">
                  <a:solidFill>
                    <a:srgbClr val="FFFFFF"/>
                  </a:solidFill>
                  <a:latin typeface="+mj-lt"/>
                  <a:cs typeface="Helvetica"/>
                </a:rPr>
                <a:t>“</a:t>
              </a:r>
              <a:r>
                <a:rPr lang="pt-BR" sz="1600" b="0" i="0" kern="1200" dirty="0" smtClean="0">
                  <a:solidFill>
                    <a:srgbClr val="FFFFFF"/>
                  </a:solidFill>
                  <a:latin typeface="+mj-lt"/>
                  <a:ea typeface="+mn-ea"/>
                  <a:cs typeface="+mn-cs"/>
                </a:rPr>
                <a:t>As pessoas passam mais tempo no Facebook do que em qualquer outro site.</a:t>
              </a:r>
              <a:r>
                <a:rPr lang="pt-BR" sz="1600" b="0" i="0" dirty="0" smtClean="0">
                  <a:solidFill>
                    <a:srgbClr val="FFFFFF"/>
                  </a:solidFill>
                  <a:latin typeface="+mj-lt"/>
                  <a:cs typeface="Helvetica"/>
                </a:rPr>
                <a:t>”</a:t>
              </a:r>
              <a:endParaRPr lang="pt-BR" sz="900" i="1" dirty="0">
                <a:solidFill>
                  <a:srgbClr val="FFFFFF"/>
                </a:solidFill>
                <a:latin typeface="+mj-lt"/>
                <a:ea typeface="Helvetica" charset="0"/>
                <a:cs typeface="Helvetica" charset="0"/>
                <a:sym typeface="Helvetica" charset="0"/>
              </a:endParaRPr>
            </a:p>
          </p:txBody>
        </p:sp>
      </p:grpSp>
      <p:grpSp>
        <p:nvGrpSpPr>
          <p:cNvPr id="6" name="Group 26"/>
          <p:cNvGrpSpPr/>
          <p:nvPr/>
        </p:nvGrpSpPr>
        <p:grpSpPr>
          <a:xfrm>
            <a:off x="5715000" y="364677"/>
            <a:ext cx="3352799" cy="1070423"/>
            <a:chOff x="698500" y="1525238"/>
            <a:chExt cx="3201341" cy="1162702"/>
          </a:xfrm>
        </p:grpSpPr>
        <p:sp>
          <p:nvSpPr>
            <p:cNvPr id="28" name="Rounded Rectangular Callout 27"/>
            <p:cNvSpPr/>
            <p:nvPr/>
          </p:nvSpPr>
          <p:spPr>
            <a:xfrm>
              <a:off x="698500" y="1571972"/>
              <a:ext cx="3124200" cy="1088378"/>
            </a:xfrm>
            <a:prstGeom prst="wedgeRoundRectCallout">
              <a:avLst>
                <a:gd name="adj1" fmla="val 42777"/>
                <a:gd name="adj2" fmla="val 84208"/>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sz="1600" kern="1200">
                <a:solidFill>
                  <a:srgbClr val="FFFFFF"/>
                </a:solidFill>
                <a:latin typeface="Arial"/>
                <a:ea typeface="+mn-ea"/>
                <a:cs typeface="+mn-cs"/>
              </a:endParaRPr>
            </a:p>
          </p:txBody>
        </p:sp>
        <p:sp>
          <p:nvSpPr>
            <p:cNvPr id="29" name="Rectangle 8"/>
            <p:cNvSpPr>
              <a:spLocks/>
            </p:cNvSpPr>
            <p:nvPr/>
          </p:nvSpPr>
          <p:spPr bwMode="auto">
            <a:xfrm>
              <a:off x="794618" y="1525238"/>
              <a:ext cx="3105223" cy="1162702"/>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l" defTabSz="914400">
                <a:buNone/>
              </a:pPr>
              <a:r>
                <a:rPr lang="pt-BR" sz="1600" b="0" i="0" dirty="0" smtClean="0">
                  <a:solidFill>
                    <a:srgbClr val="FFFFFF"/>
                  </a:solidFill>
                  <a:latin typeface="+mj-lt"/>
                  <a:cs typeface="Helvetica"/>
                </a:rPr>
                <a:t>“O Android é o sistema operacional nº 1 para plataformas móveis, com mais de 350 mil novas ativações por dia.”</a:t>
              </a:r>
              <a:endParaRPr lang="pt-BR" sz="900" i="1" dirty="0">
                <a:solidFill>
                  <a:srgbClr val="FFFFFF"/>
                </a:solidFill>
                <a:latin typeface="+mj-lt"/>
                <a:ea typeface="Helvetica" charset="0"/>
                <a:cs typeface="Helvetica" charset="0"/>
                <a:sym typeface="Helvetica" charset="0"/>
              </a:endParaRPr>
            </a:p>
          </p:txBody>
        </p:sp>
      </p:grpSp>
      <p:grpSp>
        <p:nvGrpSpPr>
          <p:cNvPr id="15" name="Group 29"/>
          <p:cNvGrpSpPr/>
          <p:nvPr/>
        </p:nvGrpSpPr>
        <p:grpSpPr>
          <a:xfrm>
            <a:off x="2489200" y="361925"/>
            <a:ext cx="2971800" cy="1047776"/>
            <a:chOff x="698500" y="1525236"/>
            <a:chExt cx="2971800" cy="1162704"/>
          </a:xfrm>
        </p:grpSpPr>
        <p:sp>
          <p:nvSpPr>
            <p:cNvPr id="31" name="Rounded Rectangular Callout 30"/>
            <p:cNvSpPr/>
            <p:nvPr/>
          </p:nvSpPr>
          <p:spPr>
            <a:xfrm>
              <a:off x="698500" y="1576034"/>
              <a:ext cx="2971800" cy="1111905"/>
            </a:xfrm>
            <a:prstGeom prst="wedgeRoundRectCallout">
              <a:avLst>
                <a:gd name="adj1" fmla="val 4009"/>
                <a:gd name="adj2" fmla="val 86477"/>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sz="1600" kern="1200">
                <a:solidFill>
                  <a:srgbClr val="FFFFFF"/>
                </a:solidFill>
                <a:latin typeface="Arial"/>
                <a:ea typeface="+mn-ea"/>
                <a:cs typeface="+mn-cs"/>
              </a:endParaRPr>
            </a:p>
          </p:txBody>
        </p:sp>
        <p:sp>
          <p:nvSpPr>
            <p:cNvPr id="32" name="Rectangle 8"/>
            <p:cNvSpPr>
              <a:spLocks/>
            </p:cNvSpPr>
            <p:nvPr/>
          </p:nvSpPr>
          <p:spPr bwMode="auto">
            <a:xfrm>
              <a:off x="794620" y="1525236"/>
              <a:ext cx="2875680" cy="1162704"/>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l" defTabSz="914400">
                <a:buNone/>
              </a:pPr>
              <a:r>
                <a:rPr lang="pt-BR" sz="1600" b="0" i="0" dirty="0" smtClean="0">
                  <a:solidFill>
                    <a:srgbClr val="FFFFFF"/>
                  </a:solidFill>
                  <a:latin typeface="+mj-lt"/>
                  <a:cs typeface="Helvetica"/>
                </a:rPr>
                <a:t>“As vendas de smartphones e tablets são maiores agora do que as de todos os PCs, incluindo notebooks.”</a:t>
              </a:r>
              <a:endParaRPr lang="pt-BR" sz="900" i="1" dirty="0">
                <a:solidFill>
                  <a:srgbClr val="FFFFFF"/>
                </a:solidFill>
                <a:latin typeface="+mj-lt"/>
                <a:ea typeface="Helvetica" charset="0"/>
                <a:cs typeface="Helvetica" charset="0"/>
                <a:sym typeface="Helvetica" charset="0"/>
              </a:endParaRPr>
            </a:p>
          </p:txBody>
        </p:sp>
      </p:grpSp>
      <p:grpSp>
        <p:nvGrpSpPr>
          <p:cNvPr id="18" name="Group 32"/>
          <p:cNvGrpSpPr/>
          <p:nvPr/>
        </p:nvGrpSpPr>
        <p:grpSpPr>
          <a:xfrm>
            <a:off x="4403053" y="5144948"/>
            <a:ext cx="2867310" cy="1019012"/>
            <a:chOff x="698500" y="1450773"/>
            <a:chExt cx="3124200" cy="1292568"/>
          </a:xfrm>
        </p:grpSpPr>
        <p:sp>
          <p:nvSpPr>
            <p:cNvPr id="34" name="Rounded Rectangular Callout 33"/>
            <p:cNvSpPr/>
            <p:nvPr/>
          </p:nvSpPr>
          <p:spPr>
            <a:xfrm>
              <a:off x="698500" y="1450773"/>
              <a:ext cx="3124200" cy="1292568"/>
            </a:xfrm>
            <a:prstGeom prst="wedgeRoundRectCallout">
              <a:avLst>
                <a:gd name="adj1" fmla="val 1230"/>
                <a:gd name="adj2" fmla="val 104047"/>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sz="1600" kern="1200">
                <a:solidFill>
                  <a:srgbClr val="FFFFFF"/>
                </a:solidFill>
                <a:latin typeface="Arial"/>
                <a:ea typeface="+mn-ea"/>
                <a:cs typeface="+mn-cs"/>
              </a:endParaRPr>
            </a:p>
          </p:txBody>
        </p:sp>
        <p:sp>
          <p:nvSpPr>
            <p:cNvPr id="35" name="Rectangle 8"/>
            <p:cNvSpPr>
              <a:spLocks/>
            </p:cNvSpPr>
            <p:nvPr/>
          </p:nvSpPr>
          <p:spPr bwMode="auto">
            <a:xfrm>
              <a:off x="794620" y="1525236"/>
              <a:ext cx="3028080" cy="1162704"/>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l" defTabSz="914400">
                <a:buNone/>
              </a:pPr>
              <a:r>
                <a:rPr lang="pt-BR" sz="1600" b="0" i="0" dirty="0" smtClean="0">
                  <a:solidFill>
                    <a:srgbClr val="FFFFFF"/>
                  </a:solidFill>
                  <a:latin typeface="+mj-lt"/>
                  <a:cs typeface="Helvetica"/>
                </a:rPr>
                <a:t>“60% das cargas de trabalho de servidores serão virtualizadas em 2013.”</a:t>
              </a:r>
              <a:endParaRPr lang="pt-BR" sz="900" i="1" dirty="0">
                <a:solidFill>
                  <a:srgbClr val="FFFFFF"/>
                </a:solidFill>
                <a:latin typeface="+mj-lt"/>
                <a:ea typeface="Helvetica" charset="0"/>
                <a:cs typeface="Helvetica" charset="0"/>
                <a:sym typeface="Helvetica" charset="0"/>
              </a:endParaRPr>
            </a:p>
          </p:txBody>
        </p:sp>
      </p:grpSp>
      <p:grpSp>
        <p:nvGrpSpPr>
          <p:cNvPr id="21" name="Group 35"/>
          <p:cNvGrpSpPr/>
          <p:nvPr/>
        </p:nvGrpSpPr>
        <p:grpSpPr>
          <a:xfrm>
            <a:off x="3149599" y="3625849"/>
            <a:ext cx="2895601" cy="971551"/>
            <a:chOff x="6673084" y="2727363"/>
            <a:chExt cx="2956560" cy="1111905"/>
          </a:xfrm>
        </p:grpSpPr>
        <p:sp>
          <p:nvSpPr>
            <p:cNvPr id="37" name="Rounded Rectangular Callout 36"/>
            <p:cNvSpPr/>
            <p:nvPr/>
          </p:nvSpPr>
          <p:spPr>
            <a:xfrm>
              <a:off x="6673084" y="2727363"/>
              <a:ext cx="2956560" cy="1111905"/>
            </a:xfrm>
            <a:prstGeom prst="wedgeRoundRectCallout">
              <a:avLst>
                <a:gd name="adj1" fmla="val -44720"/>
                <a:gd name="adj2" fmla="val 90083"/>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sz="1600" kern="1200">
                <a:solidFill>
                  <a:srgbClr val="FFFFFF"/>
                </a:solidFill>
                <a:latin typeface="Arial"/>
                <a:ea typeface="+mn-ea"/>
                <a:cs typeface="+mn-cs"/>
              </a:endParaRPr>
            </a:p>
          </p:txBody>
        </p:sp>
        <p:sp>
          <p:nvSpPr>
            <p:cNvPr id="38" name="Rectangle 8"/>
            <p:cNvSpPr>
              <a:spLocks/>
            </p:cNvSpPr>
            <p:nvPr/>
          </p:nvSpPr>
          <p:spPr bwMode="auto">
            <a:xfrm>
              <a:off x="6786899" y="2776498"/>
              <a:ext cx="2723280" cy="1049640"/>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l" defTabSz="914400">
                <a:buNone/>
              </a:pPr>
              <a:r>
                <a:rPr lang="pt-BR" sz="1600" b="0" i="0" dirty="0" smtClean="0">
                  <a:solidFill>
                    <a:srgbClr val="FFFFFF"/>
                  </a:solidFill>
                  <a:latin typeface="+mj-lt"/>
                  <a:cs typeface="Helvetica"/>
                </a:rPr>
                <a:t>“Um terço das empresas afirma estar usando vídeo pelo menos uma vez por semana.”</a:t>
              </a:r>
              <a:endParaRPr lang="pt-BR" sz="900" i="1" dirty="0">
                <a:solidFill>
                  <a:srgbClr val="FFFFFF"/>
                </a:solidFill>
                <a:latin typeface="+mj-lt"/>
                <a:ea typeface="Helvetica" charset="0"/>
                <a:cs typeface="Helvetica" charset="0"/>
                <a:sym typeface="Helvetica" charset="0"/>
              </a:endParaRPr>
            </a:p>
          </p:txBody>
        </p:sp>
      </p:grpSp>
    </p:spTree>
    <p:extLst>
      <p:ext uri="{BB962C8B-B14F-4D97-AF65-F5344CB8AC3E}">
        <p14:creationId xmlns="" xmlns:p14="http://schemas.microsoft.com/office/powerpoint/2010/main" val="3906834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8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20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150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170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2" presetClass="entr" presetSubtype="2"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p:tgtEl>
                                          <p:spTgt spid="14"/>
                                        </p:tgtEl>
                                        <p:attrNameLst>
                                          <p:attrName>ppt_x</p:attrName>
                                        </p:attrNameLst>
                                      </p:cBhvr>
                                      <p:tavLst>
                                        <p:tav tm="0">
                                          <p:val>
                                            <p:strVal val="#ppt_x+#ppt_w*1.125000"/>
                                          </p:val>
                                        </p:tav>
                                        <p:tav tm="100000">
                                          <p:val>
                                            <p:strVal val="#ppt_x"/>
                                          </p:val>
                                        </p:tav>
                                      </p:tavLst>
                                    </p:anim>
                                    <p:animEffect transition="in" filter="wipe(left)">
                                      <p:cBhvr>
                                        <p:cTn id="50" dur="500"/>
                                        <p:tgtEl>
                                          <p:spTgt spid="14"/>
                                        </p:tgtEl>
                                      </p:cBhvr>
                                    </p:animEffect>
                                  </p:childTnLst>
                                </p:cTn>
                              </p:par>
                              <p:par>
                                <p:cTn id="51" presetID="12" presetClass="entr" presetSubtype="2"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p:tgtEl>
                                          <p:spTgt spid="11"/>
                                        </p:tgtEl>
                                        <p:attrNameLst>
                                          <p:attrName>ppt_x</p:attrName>
                                        </p:attrNameLst>
                                      </p:cBhvr>
                                      <p:tavLst>
                                        <p:tav tm="0">
                                          <p:val>
                                            <p:strVal val="#ppt_x+#ppt_w*1.125000"/>
                                          </p:val>
                                        </p:tav>
                                        <p:tav tm="100000">
                                          <p:val>
                                            <p:strVal val="#ppt_x"/>
                                          </p:val>
                                        </p:tav>
                                      </p:tavLst>
                                    </p:anim>
                                    <p:animEffect transition="in" filter="wipe(left)">
                                      <p:cBhvr>
                                        <p:cTn id="54" dur="500"/>
                                        <p:tgtEl>
                                          <p:spTgt spid="11"/>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p:tgtEl>
                                          <p:spTgt spid="12"/>
                                        </p:tgtEl>
                                        <p:attrNameLst>
                                          <p:attrName>ppt_x</p:attrName>
                                        </p:attrNameLst>
                                      </p:cBhvr>
                                      <p:tavLst>
                                        <p:tav tm="0">
                                          <p:val>
                                            <p:strVal val="#ppt_x-#ppt_w*1.125000"/>
                                          </p:val>
                                        </p:tav>
                                        <p:tav tm="100000">
                                          <p:val>
                                            <p:strVal val="#ppt_x"/>
                                          </p:val>
                                        </p:tav>
                                      </p:tavLst>
                                    </p:anim>
                                    <p:animEffect transition="in" filter="wipe(right)">
                                      <p:cBhvr>
                                        <p:cTn id="58" dur="500"/>
                                        <p:tgtEl>
                                          <p:spTgt spid="12"/>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childTnLst>
                                </p:cTn>
                              </p:par>
                              <p:par>
                                <p:cTn id="63" presetID="12" presetClass="exit" presetSubtype="2" fill="hold" grpId="1" nodeType="withEffect">
                                  <p:stCondLst>
                                    <p:cond delay="0"/>
                                  </p:stCondLst>
                                  <p:childTnLst>
                                    <p:anim calcmode="lin" valueType="num">
                                      <p:cBhvr additive="base">
                                        <p:cTn id="64" dur="750"/>
                                        <p:tgtEl>
                                          <p:spTgt spid="14"/>
                                        </p:tgtEl>
                                        <p:attrNameLst>
                                          <p:attrName>ppt_x</p:attrName>
                                        </p:attrNameLst>
                                      </p:cBhvr>
                                      <p:tavLst>
                                        <p:tav tm="0">
                                          <p:val>
                                            <p:strVal val="#ppt_x"/>
                                          </p:val>
                                        </p:tav>
                                        <p:tav tm="100000">
                                          <p:val>
                                            <p:strVal val="#ppt_x+#ppt_w*1.125000"/>
                                          </p:val>
                                        </p:tav>
                                      </p:tavLst>
                                    </p:anim>
                                    <p:animEffect transition="out" filter="wipe(right)">
                                      <p:cBhvr>
                                        <p:cTn id="65" dur="750"/>
                                        <p:tgtEl>
                                          <p:spTgt spid="14"/>
                                        </p:tgtEl>
                                      </p:cBhvr>
                                    </p:animEffect>
                                    <p:set>
                                      <p:cBhvr>
                                        <p:cTn id="66" dur="1" fill="hold">
                                          <p:stCondLst>
                                            <p:cond delay="749"/>
                                          </p:stCondLst>
                                        </p:cTn>
                                        <p:tgtEl>
                                          <p:spTgt spid="14"/>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15"/>
                                        </p:tgtEl>
                                      </p:cBhvr>
                                    </p:animEffect>
                                    <p:set>
                                      <p:cBhvr>
                                        <p:cTn id="69" dur="1" fill="hold">
                                          <p:stCondLst>
                                            <p:cond delay="499"/>
                                          </p:stCondLst>
                                        </p:cTn>
                                        <p:tgtEl>
                                          <p:spTgt spid="15"/>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6"/>
                                        </p:tgtEl>
                                      </p:cBhvr>
                                    </p:animEffect>
                                    <p:set>
                                      <p:cBhvr>
                                        <p:cTn id="72" dur="1" fill="hold">
                                          <p:stCondLst>
                                            <p:cond delay="499"/>
                                          </p:stCondLst>
                                        </p:cTn>
                                        <p:tgtEl>
                                          <p:spTgt spid="6"/>
                                        </p:tgtEl>
                                        <p:attrNameLst>
                                          <p:attrName>style.visibility</p:attrName>
                                        </p:attrNameLst>
                                      </p:cBhvr>
                                      <p:to>
                                        <p:strVal val="hidden"/>
                                      </p:to>
                                    </p:set>
                                  </p:childTnLst>
                                </p:cTn>
                              </p:par>
                            </p:childTnLst>
                          </p:cTn>
                        </p:par>
                        <p:par>
                          <p:cTn id="73" fill="hold">
                            <p:stCondLst>
                              <p:cond delay="1500"/>
                            </p:stCondLst>
                            <p:childTnLst>
                              <p:par>
                                <p:cTn id="74" presetID="10" presetClass="entr" presetSubtype="0" fill="hold" grpId="0" nodeType="after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1000"/>
                                        <p:tgtEl>
                                          <p:spTgt spid="7"/>
                                        </p:tgtEl>
                                      </p:cBhvr>
                                    </p:animEffect>
                                  </p:childTnLst>
                                </p:cTn>
                              </p:par>
                              <p:par>
                                <p:cTn id="77" presetID="10" presetClass="exit" presetSubtype="0" fill="hold" nodeType="withEffect">
                                  <p:stCondLst>
                                    <p:cond delay="0"/>
                                  </p:stCondLst>
                                  <p:childTnLst>
                                    <p:animEffect transition="out" filter="fade">
                                      <p:cBhvr>
                                        <p:cTn id="78" dur="500"/>
                                        <p:tgtEl>
                                          <p:spTgt spid="2"/>
                                        </p:tgtEl>
                                      </p:cBhvr>
                                    </p:animEffect>
                                    <p:set>
                                      <p:cBhvr>
                                        <p:cTn id="79" dur="1" fill="hold">
                                          <p:stCondLst>
                                            <p:cond delay="499"/>
                                          </p:stCondLst>
                                        </p:cTn>
                                        <p:tgtEl>
                                          <p:spTgt spid="2"/>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5"/>
                                        </p:tgtEl>
                                      </p:cBhvr>
                                    </p:animEffect>
                                    <p:set>
                                      <p:cBhvr>
                                        <p:cTn id="82" dur="1" fill="hold">
                                          <p:stCondLst>
                                            <p:cond delay="499"/>
                                          </p:stCondLst>
                                        </p:cTn>
                                        <p:tgtEl>
                                          <p:spTgt spid="5"/>
                                        </p:tgtEl>
                                        <p:attrNameLst>
                                          <p:attrName>style.visibility</p:attrName>
                                        </p:attrNameLst>
                                      </p:cBhvr>
                                      <p:to>
                                        <p:strVal val="hidden"/>
                                      </p:to>
                                    </p:set>
                                  </p:childTnLst>
                                </p:cTn>
                              </p:par>
                            </p:childTnLst>
                          </p:cTn>
                        </p:par>
                        <p:par>
                          <p:cTn id="83" fill="hold">
                            <p:stCondLst>
                              <p:cond delay="2500"/>
                            </p:stCondLst>
                            <p:childTnLst>
                              <p:par>
                                <p:cTn id="84" presetID="10" presetClass="entr" presetSubtype="0" fill="hold" grpId="0"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fade">
                                      <p:cBhvr>
                                        <p:cTn id="86" dur="1000"/>
                                        <p:tgtEl>
                                          <p:spTgt spid="8"/>
                                        </p:tgtEl>
                                      </p:cBhvr>
                                    </p:animEffect>
                                  </p:childTnLst>
                                </p:cTn>
                              </p:par>
                              <p:par>
                                <p:cTn id="87" presetID="12" presetClass="exit" presetSubtype="2" fill="hold" grpId="1" nodeType="withEffect">
                                  <p:stCondLst>
                                    <p:cond delay="0"/>
                                  </p:stCondLst>
                                  <p:childTnLst>
                                    <p:anim calcmode="lin" valueType="num">
                                      <p:cBhvr additive="base">
                                        <p:cTn id="88" dur="750"/>
                                        <p:tgtEl>
                                          <p:spTgt spid="11"/>
                                        </p:tgtEl>
                                        <p:attrNameLst>
                                          <p:attrName>ppt_x</p:attrName>
                                        </p:attrNameLst>
                                      </p:cBhvr>
                                      <p:tavLst>
                                        <p:tav tm="0">
                                          <p:val>
                                            <p:strVal val="#ppt_x"/>
                                          </p:val>
                                        </p:tav>
                                        <p:tav tm="100000">
                                          <p:val>
                                            <p:strVal val="#ppt_x+#ppt_w*1.125000"/>
                                          </p:val>
                                        </p:tav>
                                      </p:tavLst>
                                    </p:anim>
                                    <p:animEffect transition="out" filter="wipe(right)">
                                      <p:cBhvr>
                                        <p:cTn id="89" dur="750"/>
                                        <p:tgtEl>
                                          <p:spTgt spid="11"/>
                                        </p:tgtEl>
                                      </p:cBhvr>
                                    </p:animEffect>
                                    <p:set>
                                      <p:cBhvr>
                                        <p:cTn id="90" dur="1" fill="hold">
                                          <p:stCondLst>
                                            <p:cond delay="749"/>
                                          </p:stCondLst>
                                        </p:cTn>
                                        <p:tgtEl>
                                          <p:spTgt spid="11"/>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21"/>
                                        </p:tgtEl>
                                      </p:cBhvr>
                                    </p:animEffect>
                                    <p:set>
                                      <p:cBhvr>
                                        <p:cTn id="93" dur="1" fill="hold">
                                          <p:stCondLst>
                                            <p:cond delay="499"/>
                                          </p:stCondLst>
                                        </p:cTn>
                                        <p:tgtEl>
                                          <p:spTgt spid="21"/>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4"/>
                                        </p:tgtEl>
                                      </p:cBhvr>
                                    </p:animEffect>
                                    <p:set>
                                      <p:cBhvr>
                                        <p:cTn id="96" dur="1" fill="hold">
                                          <p:stCondLst>
                                            <p:cond delay="499"/>
                                          </p:stCondLst>
                                        </p:cTn>
                                        <p:tgtEl>
                                          <p:spTgt spid="4"/>
                                        </p:tgtEl>
                                        <p:attrNameLst>
                                          <p:attrName>style.visibility</p:attrName>
                                        </p:attrNameLst>
                                      </p:cBhvr>
                                      <p:to>
                                        <p:strVal val="hidden"/>
                                      </p:to>
                                    </p:set>
                                  </p:childTnLst>
                                </p:cTn>
                              </p:par>
                            </p:childTnLst>
                          </p:cTn>
                        </p:par>
                        <p:par>
                          <p:cTn id="97" fill="hold">
                            <p:stCondLst>
                              <p:cond delay="3500"/>
                            </p:stCondLst>
                            <p:childTnLst>
                              <p:par>
                                <p:cTn id="98" presetID="10" presetClass="entr" presetSubtype="0" fill="hold" grpId="0" nodeType="afterEffect">
                                  <p:stCondLst>
                                    <p:cond delay="0"/>
                                  </p:stCondLst>
                                  <p:childTnLst>
                                    <p:set>
                                      <p:cBhvr>
                                        <p:cTn id="99" dur="1" fill="hold">
                                          <p:stCondLst>
                                            <p:cond delay="0"/>
                                          </p:stCondLst>
                                        </p:cTn>
                                        <p:tgtEl>
                                          <p:spTgt spid="9"/>
                                        </p:tgtEl>
                                        <p:attrNameLst>
                                          <p:attrName>style.visibility</p:attrName>
                                        </p:attrNameLst>
                                      </p:cBhvr>
                                      <p:to>
                                        <p:strVal val="visible"/>
                                      </p:to>
                                    </p:set>
                                    <p:animEffect transition="in" filter="fade">
                                      <p:cBhvr>
                                        <p:cTn id="100" dur="1000"/>
                                        <p:tgtEl>
                                          <p:spTgt spid="9"/>
                                        </p:tgtEl>
                                      </p:cBhvr>
                                    </p:animEffect>
                                  </p:childTnLst>
                                </p:cTn>
                              </p:par>
                              <p:par>
                                <p:cTn id="101" presetID="12" presetClass="exit" presetSubtype="8" fill="hold" grpId="1" nodeType="withEffect">
                                  <p:stCondLst>
                                    <p:cond delay="0"/>
                                  </p:stCondLst>
                                  <p:childTnLst>
                                    <p:anim calcmode="lin" valueType="num">
                                      <p:cBhvr additive="base">
                                        <p:cTn id="102" dur="750"/>
                                        <p:tgtEl>
                                          <p:spTgt spid="12"/>
                                        </p:tgtEl>
                                        <p:attrNameLst>
                                          <p:attrName>ppt_x</p:attrName>
                                        </p:attrNameLst>
                                      </p:cBhvr>
                                      <p:tavLst>
                                        <p:tav tm="0">
                                          <p:val>
                                            <p:strVal val="#ppt_x"/>
                                          </p:val>
                                        </p:tav>
                                        <p:tav tm="100000">
                                          <p:val>
                                            <p:strVal val="#ppt_x-#ppt_w*1.125000"/>
                                          </p:val>
                                        </p:tav>
                                      </p:tavLst>
                                    </p:anim>
                                    <p:animEffect transition="out" filter="wipe(left)">
                                      <p:cBhvr>
                                        <p:cTn id="103" dur="750"/>
                                        <p:tgtEl>
                                          <p:spTgt spid="12"/>
                                        </p:tgtEl>
                                      </p:cBhvr>
                                    </p:animEffect>
                                    <p:set>
                                      <p:cBhvr>
                                        <p:cTn id="104" dur="1" fill="hold">
                                          <p:stCondLst>
                                            <p:cond delay="749"/>
                                          </p:stCondLst>
                                        </p:cTn>
                                        <p:tgtEl>
                                          <p:spTgt spid="12"/>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18"/>
                                        </p:tgtEl>
                                      </p:cBhvr>
                                    </p:animEffect>
                                    <p:set>
                                      <p:cBhvr>
                                        <p:cTn id="107" dur="1" fill="hold">
                                          <p:stCondLst>
                                            <p:cond delay="499"/>
                                          </p:stCondLst>
                                        </p:cTn>
                                        <p:tgtEl>
                                          <p:spTgt spid="18"/>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3"/>
                                        </p:tgtEl>
                                      </p:cBhvr>
                                    </p:animEffect>
                                    <p:set>
                                      <p:cBhvr>
                                        <p:cTn id="11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1" grpId="1" animBg="1"/>
      <p:bldP spid="12" grpId="0" animBg="1"/>
      <p:bldP spid="12" grpId="1" animBg="1"/>
      <p:bldP spid="14" grpId="0" animBg="1"/>
      <p:bldP spid="1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80000"/>
              </a:lnSpc>
              <a:spcBef>
                <a:spcPct val="0"/>
              </a:spcBef>
              <a:buNone/>
            </a:pPr>
            <a:r>
              <a:rPr lang="pt-BR" sz="3200" b="0" i="0" spc="0" baseline="0" dirty="0" smtClean="0">
                <a:solidFill>
                  <a:srgbClr val="2B348E"/>
                </a:solidFill>
                <a:latin typeface="Arial"/>
                <a:ea typeface="+mj-ea"/>
                <a:cs typeface="+mj-cs"/>
              </a:rPr>
              <a:t>Cisco Validated Designs</a:t>
            </a:r>
            <a:endParaRPr lang="pt-BR" dirty="0"/>
          </a:p>
        </p:txBody>
      </p:sp>
      <p:sp>
        <p:nvSpPr>
          <p:cNvPr id="30" name="Round Same Side Corner Rectangle 29"/>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1" name="Round Same Side Corner Rectangle 30"/>
          <p:cNvSpPr/>
          <p:nvPr/>
        </p:nvSpPr>
        <p:spPr>
          <a:xfrm flipH="1">
            <a:off x="4886381" y="1676427"/>
            <a:ext cx="3973838" cy="4340691"/>
          </a:xfrm>
          <a:prstGeom prst="round2SameRect">
            <a:avLst>
              <a:gd name="adj1" fmla="val 5439"/>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0" y="3643536"/>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3" name="TextBox 3"/>
          <p:cNvSpPr txBox="1">
            <a:spLocks noChangeArrowheads="1"/>
          </p:cNvSpPr>
          <p:nvPr/>
        </p:nvSpPr>
        <p:spPr bwMode="auto">
          <a:xfrm>
            <a:off x="378373" y="1671448"/>
            <a:ext cx="4367248" cy="4590487"/>
          </a:xfrm>
          <a:prstGeom prst="rect">
            <a:avLst/>
          </a:prstGeom>
          <a:noFill/>
          <a:ln w="9525">
            <a:noFill/>
            <a:miter lim="800000"/>
            <a:headEnd/>
            <a:tailEnd/>
          </a:ln>
        </p:spPr>
        <p:txBody>
          <a:bodyPr wrap="square">
            <a:spAutoFit/>
          </a:bodyPr>
          <a:lstStyle/>
          <a:p>
            <a:pPr indent="-228600" algn="l" defTabSz="914400">
              <a:lnSpc>
                <a:spcPct val="95000"/>
              </a:lnSpc>
              <a:spcBef>
                <a:spcPts val="1800"/>
              </a:spcBef>
              <a:spcAft>
                <a:spcPts val="600"/>
              </a:spcAft>
              <a:buNone/>
            </a:pPr>
            <a:r>
              <a:rPr lang="pt-BR" sz="18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VXI Cisco Validated Designs:</a:t>
            </a:r>
          </a:p>
          <a:p>
            <a:pPr marL="290505" lvl="1" indent="-179405" algn="l" defTabSz="914400">
              <a:lnSpc>
                <a:spcPct val="95000"/>
              </a:lnSpc>
              <a:spcAft>
                <a:spcPts val="600"/>
              </a:spcAft>
              <a:buClr>
                <a:srgbClr val="3A3A3A"/>
              </a:buClr>
              <a:buSzPct val="80000"/>
              <a:buFont typeface="Arial"/>
              <a:buChar char="•"/>
            </a:pPr>
            <a:r>
              <a:rPr lang="pt-BR" sz="1600" b="0" i="0" dirty="0" smtClean="0">
                <a:solidFill>
                  <a:srgbClr val="3A3A3A"/>
                </a:solidFill>
                <a:latin typeface="Arial"/>
                <a:ea typeface="+mn-ea"/>
                <a:cs typeface="+mn-cs"/>
              </a:rPr>
              <a:t>Citrix XenDesktop</a:t>
            </a:r>
          </a:p>
          <a:p>
            <a:pPr marL="290505" lvl="1" indent="-179405" algn="l" defTabSz="914400">
              <a:lnSpc>
                <a:spcPct val="95000"/>
              </a:lnSpc>
              <a:spcAft>
                <a:spcPts val="600"/>
              </a:spcAft>
              <a:buClr>
                <a:srgbClr val="3A3A3A"/>
              </a:buClr>
              <a:buSzPct val="80000"/>
              <a:buFont typeface="Arial"/>
              <a:buChar char="•"/>
            </a:pPr>
            <a:r>
              <a:rPr lang="pt-BR" sz="1600" b="0" i="0" dirty="0" smtClean="0">
                <a:solidFill>
                  <a:srgbClr val="3A3A3A"/>
                </a:solidFill>
                <a:latin typeface="Arial"/>
                <a:ea typeface="+mn-ea"/>
                <a:cs typeface="+mn-cs"/>
              </a:rPr>
              <a:t>VMware View</a:t>
            </a:r>
          </a:p>
          <a:p>
            <a:pPr indent="-228600" algn="l" defTabSz="914400">
              <a:lnSpc>
                <a:spcPct val="95000"/>
              </a:lnSpc>
              <a:spcBef>
                <a:spcPts val="1800"/>
              </a:spcBef>
              <a:spcAft>
                <a:spcPts val="600"/>
              </a:spcAft>
              <a:buNone/>
            </a:pPr>
            <a:r>
              <a:rPr lang="pt-BR" sz="18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Ecossistema crescente de parceiros, incluindo:</a:t>
            </a:r>
          </a:p>
          <a:p>
            <a:pPr marL="290505" lvl="1" indent="-179405" algn="l" defTabSz="914400">
              <a:lnSpc>
                <a:spcPct val="95000"/>
              </a:lnSpc>
              <a:spcAft>
                <a:spcPts val="600"/>
              </a:spcAft>
              <a:buClr>
                <a:srgbClr val="3A3A3A"/>
              </a:buClr>
              <a:buSzPct val="80000"/>
              <a:buFont typeface="Arial"/>
              <a:buChar char="•"/>
            </a:pPr>
            <a:r>
              <a:rPr lang="pt-BR" sz="1600" b="0" i="0" dirty="0" smtClean="0">
                <a:solidFill>
                  <a:srgbClr val="3A3A3A"/>
                </a:solidFill>
                <a:latin typeface="Arial"/>
                <a:ea typeface="+mn-ea"/>
                <a:cs typeface="+mn-cs"/>
              </a:rPr>
              <a:t>NetApp, EMC, Intel, Wyse </a:t>
            </a:r>
          </a:p>
          <a:p>
            <a:pPr marL="290505" lvl="1" indent="-179405" algn="l" defTabSz="914400">
              <a:lnSpc>
                <a:spcPct val="95000"/>
              </a:lnSpc>
              <a:spcAft>
                <a:spcPts val="600"/>
              </a:spcAft>
              <a:buClr>
                <a:srgbClr val="3A3A3A"/>
              </a:buClr>
              <a:buSzPct val="80000"/>
              <a:buFont typeface="Arial"/>
              <a:buChar char="•"/>
            </a:pPr>
            <a:r>
              <a:rPr lang="pt-BR" sz="1600" b="0" i="0" dirty="0" smtClean="0">
                <a:solidFill>
                  <a:srgbClr val="3A3A3A"/>
                </a:solidFill>
                <a:latin typeface="Arial"/>
                <a:ea typeface="+mn-ea"/>
                <a:cs typeface="+mn-cs"/>
              </a:rPr>
              <a:t>Samsung, AppSense, Microsoft, McAfee</a:t>
            </a:r>
          </a:p>
          <a:p>
            <a:pPr marL="290505" lvl="1" indent="-179405" algn="l" defTabSz="914400">
              <a:lnSpc>
                <a:spcPct val="95000"/>
              </a:lnSpc>
              <a:spcAft>
                <a:spcPts val="600"/>
              </a:spcAft>
              <a:buClr>
                <a:srgbClr val="3A3A3A"/>
              </a:buClr>
              <a:buSzPct val="80000"/>
              <a:buFont typeface="Arial"/>
              <a:buChar char="•"/>
            </a:pPr>
            <a:r>
              <a:rPr lang="pt-BR" sz="1600" b="0" i="0" dirty="0" smtClean="0">
                <a:solidFill>
                  <a:srgbClr val="3A3A3A"/>
                </a:solidFill>
                <a:latin typeface="Arial"/>
                <a:ea typeface="+mn-ea"/>
                <a:cs typeface="+mn-cs"/>
              </a:rPr>
              <a:t>LiquidwareLabs, Trend Micro, Atlantis, Unidesk</a:t>
            </a:r>
          </a:p>
          <a:p>
            <a:pPr indent="-228600" algn="l" defTabSz="914400">
              <a:lnSpc>
                <a:spcPct val="95000"/>
              </a:lnSpc>
              <a:spcBef>
                <a:spcPts val="1800"/>
              </a:spcBef>
              <a:spcAft>
                <a:spcPts val="600"/>
              </a:spcAft>
              <a:buNone/>
            </a:pPr>
            <a:r>
              <a:rPr lang="pt-BR" sz="18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Quantidade crescente de parceiros de canal</a:t>
            </a:r>
          </a:p>
          <a:p>
            <a:pPr marL="290505" lvl="1" indent="-179405" algn="l" defTabSz="914400">
              <a:lnSpc>
                <a:spcPct val="95000"/>
              </a:lnSpc>
              <a:spcAft>
                <a:spcPts val="600"/>
              </a:spcAft>
              <a:buClr>
                <a:srgbClr val="3A3A3A"/>
              </a:buClr>
              <a:buSzPct val="80000"/>
              <a:buFont typeface="Arial"/>
              <a:buChar char="•"/>
            </a:pPr>
            <a:r>
              <a:rPr lang="pt-BR" sz="1600" b="0" i="0" dirty="0" smtClean="0">
                <a:solidFill>
                  <a:srgbClr val="3A3A3A"/>
                </a:solidFill>
                <a:latin typeface="Arial"/>
                <a:ea typeface="+mn-ea"/>
                <a:cs typeface="+mn-cs"/>
              </a:rPr>
              <a:t>Parceiros transformando a prática de desktop tradicional em prática de espaço de trabalho virtual</a:t>
            </a:r>
            <a:endParaRPr lang="pt-BR" sz="1600" b="0" i="0" dirty="0">
              <a:solidFill>
                <a:srgbClr val="3A3A3A"/>
              </a:solidFill>
              <a:latin typeface="Arial"/>
              <a:ea typeface="+mn-ea"/>
              <a:cs typeface="+mn-cs"/>
            </a:endParaRPr>
          </a:p>
        </p:txBody>
      </p:sp>
      <p:grpSp>
        <p:nvGrpSpPr>
          <p:cNvPr id="34" name="Group 33"/>
          <p:cNvGrpSpPr/>
          <p:nvPr/>
        </p:nvGrpSpPr>
        <p:grpSpPr>
          <a:xfrm>
            <a:off x="520263" y="2014790"/>
            <a:ext cx="4271656" cy="3432584"/>
            <a:chOff x="405390" y="2016701"/>
            <a:chExt cx="4480991" cy="3432584"/>
          </a:xfrm>
        </p:grpSpPr>
        <p:cxnSp>
          <p:nvCxnSpPr>
            <p:cNvPr id="35" name="Straight Connector 34"/>
            <p:cNvCxnSpPr/>
            <p:nvPr/>
          </p:nvCxnSpPr>
          <p:spPr>
            <a:xfrm>
              <a:off x="405390" y="2016701"/>
              <a:ext cx="4480991" cy="0"/>
            </a:xfrm>
            <a:prstGeom prst="line">
              <a:avLst/>
            </a:prstGeom>
            <a:ln w="15875">
              <a:gradFill flip="none" rotWithShape="1">
                <a:gsLst>
                  <a:gs pos="0">
                    <a:schemeClr val="tx1"/>
                  </a:gs>
                  <a:gs pos="80000">
                    <a:schemeClr val="tx1"/>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05390" y="5449285"/>
              <a:ext cx="4480991" cy="0"/>
            </a:xfrm>
            <a:prstGeom prst="line">
              <a:avLst/>
            </a:prstGeom>
            <a:ln w="15875">
              <a:gradFill flip="none" rotWithShape="1">
                <a:gsLst>
                  <a:gs pos="0">
                    <a:schemeClr val="tx1"/>
                  </a:gs>
                  <a:gs pos="80000">
                    <a:schemeClr val="tx1"/>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05390" y="3440764"/>
              <a:ext cx="4480991" cy="0"/>
            </a:xfrm>
            <a:prstGeom prst="line">
              <a:avLst/>
            </a:prstGeom>
            <a:ln w="15875">
              <a:gradFill flip="none" rotWithShape="1">
                <a:gsLst>
                  <a:gs pos="0">
                    <a:schemeClr val="tx1"/>
                  </a:gs>
                  <a:gs pos="80000">
                    <a:schemeClr val="tx1"/>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47" name="Picture 5"/>
          <p:cNvPicPr>
            <a:picLocks noChangeAspect="1" noChangeArrowheads="1"/>
          </p:cNvPicPr>
          <p:nvPr/>
        </p:nvPicPr>
        <p:blipFill>
          <a:blip r:embed="rId3" cstate="print"/>
          <a:srcRect r="10391"/>
          <a:stretch>
            <a:fillRect/>
          </a:stretch>
        </p:blipFill>
        <p:spPr bwMode="auto">
          <a:xfrm>
            <a:off x="5444393" y="1971829"/>
            <a:ext cx="3196216" cy="2310804"/>
          </a:xfrm>
          <a:prstGeom prst="rect">
            <a:avLst/>
          </a:prstGeom>
          <a:ln w="38100">
            <a:gradFill>
              <a:gsLst>
                <a:gs pos="0">
                  <a:srgbClr val="3852A3"/>
                </a:gs>
                <a:gs pos="100000">
                  <a:srgbClr val="331645"/>
                </a:gs>
              </a:gsLst>
              <a:lin ang="2400000" scaled="0"/>
            </a:gradFill>
          </a:ln>
          <a:effectLst/>
        </p:spPr>
      </p:pic>
      <p:pic>
        <p:nvPicPr>
          <p:cNvPr id="48" name="Picture 2"/>
          <p:cNvPicPr>
            <a:picLocks noChangeAspect="1" noChangeArrowheads="1"/>
          </p:cNvPicPr>
          <p:nvPr/>
        </p:nvPicPr>
        <p:blipFill>
          <a:blip r:embed="rId4" cstate="print"/>
          <a:srcRect l="10993" r="32772" b="33179"/>
          <a:stretch>
            <a:fillRect/>
          </a:stretch>
        </p:blipFill>
        <p:spPr bwMode="auto">
          <a:xfrm>
            <a:off x="5090464" y="3214645"/>
            <a:ext cx="2108276" cy="1565701"/>
          </a:xfrm>
          <a:prstGeom prst="rect">
            <a:avLst/>
          </a:prstGeom>
          <a:ln w="38100">
            <a:gradFill>
              <a:gsLst>
                <a:gs pos="0">
                  <a:srgbClr val="3852A3"/>
                </a:gs>
                <a:gs pos="100000">
                  <a:srgbClr val="331645"/>
                </a:gs>
              </a:gsLst>
              <a:lin ang="2400000" scaled="0"/>
            </a:gradFill>
          </a:ln>
          <a:effectLst/>
        </p:spPr>
      </p:pic>
      <p:pic>
        <p:nvPicPr>
          <p:cNvPr id="49" name="Picture 3"/>
          <p:cNvPicPr>
            <a:picLocks noChangeAspect="1" noChangeArrowheads="1"/>
          </p:cNvPicPr>
          <p:nvPr/>
        </p:nvPicPr>
        <p:blipFill>
          <a:blip r:embed="rId5" cstate="print"/>
          <a:srcRect l="32917" t="11870" r="26328" b="28973"/>
          <a:stretch>
            <a:fillRect/>
          </a:stretch>
        </p:blipFill>
        <p:spPr bwMode="auto">
          <a:xfrm>
            <a:off x="6318824" y="4109013"/>
            <a:ext cx="2049672" cy="1859444"/>
          </a:xfrm>
          <a:prstGeom prst="rect">
            <a:avLst/>
          </a:prstGeom>
          <a:ln w="38100">
            <a:gradFill>
              <a:gsLst>
                <a:gs pos="0">
                  <a:srgbClr val="3852A3"/>
                </a:gs>
                <a:gs pos="100000">
                  <a:srgbClr val="331645"/>
                </a:gs>
              </a:gsLst>
              <a:lin ang="2400000" scaled="0"/>
            </a:gradFill>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l" defTabSz="914400">
              <a:lnSpc>
                <a:spcPct val="80000"/>
              </a:lnSpc>
              <a:spcBef>
                <a:spcPct val="0"/>
              </a:spcBef>
              <a:buNone/>
            </a:pPr>
            <a:r>
              <a:rPr lang="pt-BR" sz="3200" b="0" i="0" spc="0" baseline="0" dirty="0" smtClean="0">
                <a:solidFill>
                  <a:srgbClr val="12188E"/>
                </a:solidFill>
                <a:latin typeface="Arial"/>
                <a:ea typeface="+mj-ea"/>
                <a:cs typeface="+mj-cs"/>
              </a:rPr>
              <a:t>Programação</a:t>
            </a:r>
            <a:endParaRPr lang="pt-BR" dirty="0">
              <a:solidFill>
                <a:srgbClr val="12188E"/>
              </a:solidFill>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Tendências e desafios na educação</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Casos de uso na educação</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Visão de virtualização da Cisco</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Portfólio do Cisco VXI</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Suporte a serviços e projetos validados</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Estudos de caso</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Resumo</a:t>
            </a:r>
            <a:endParaRPr lang="pt-BR"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endParaRP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7" name="Rectangle 16"/>
          <p:cNvSpPr/>
          <p:nvPr/>
        </p:nvSpPr>
        <p:spPr>
          <a:xfrm>
            <a:off x="653794" y="5537200"/>
            <a:ext cx="6204205" cy="57365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Rectangle 17"/>
          <p:cNvSpPr/>
          <p:nvPr/>
        </p:nvSpPr>
        <p:spPr>
          <a:xfrm flipV="1">
            <a:off x="602994" y="1447799"/>
            <a:ext cx="6204205" cy="3492500"/>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 xmlns:p14="http://schemas.microsoft.com/office/powerpoint/2010/main" val="1465829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102" name="Rectangle 30"/>
          <p:cNvSpPr>
            <a:spLocks noGrp="1" noChangeArrowheads="1"/>
          </p:cNvSpPr>
          <p:nvPr>
            <p:ph type="title"/>
          </p:nvPr>
        </p:nvSpPr>
        <p:spPr/>
        <p:txBody>
          <a:bodyPr/>
          <a:lstStyle/>
          <a:p>
            <a:pPr>
              <a:defRPr/>
            </a:pPr>
            <a:r>
              <a:rPr lang="pt-BR" sz="3200" dirty="0" smtClean="0">
                <a:solidFill>
                  <a:srgbClr val="1E1F81"/>
                </a:solidFill>
                <a:latin typeface="Arial"/>
                <a:cs typeface="Arial"/>
              </a:rPr>
              <a:t>Universidade de Seattle: </a:t>
            </a:r>
            <a:r>
              <a:rPr lang="pt-BR" sz="3200" b="0" i="0" spc="0" baseline="0" dirty="0" smtClean="0">
                <a:gradFill>
                  <a:gsLst>
                    <a:gs pos="0">
                      <a:schemeClr val="tx1"/>
                    </a:gs>
                    <a:gs pos="44000">
                      <a:srgbClr val="01BBBB"/>
                    </a:gs>
                    <a:gs pos="100000">
                      <a:schemeClr val="accent4"/>
                    </a:gs>
                  </a:gsLst>
                  <a:lin ang="4800000" scaled="0"/>
                </a:gradFill>
                <a:latin typeface="Arial"/>
                <a:ea typeface="+mj-ea"/>
                <a:cs typeface="Arial"/>
              </a:rPr>
              <a:t/>
            </a:r>
            <a:br>
              <a:rPr lang="pt-BR" sz="3200" b="0" i="0" spc="0" baseline="0" dirty="0" smtClean="0">
                <a:gradFill>
                  <a:gsLst>
                    <a:gs pos="0">
                      <a:schemeClr val="tx1"/>
                    </a:gs>
                    <a:gs pos="44000">
                      <a:srgbClr val="01BBBB"/>
                    </a:gs>
                    <a:gs pos="100000">
                      <a:schemeClr val="accent4"/>
                    </a:gs>
                  </a:gsLst>
                  <a:lin ang="4800000" scaled="0"/>
                </a:gradFill>
                <a:latin typeface="Arial"/>
                <a:ea typeface="+mj-ea"/>
                <a:cs typeface="Arial"/>
              </a:rPr>
            </a:br>
            <a:r>
              <a:rPr lang="pt-BR" sz="2400" dirty="0" smtClean="0">
                <a:solidFill>
                  <a:srgbClr val="1E1F81"/>
                </a:solidFill>
                <a:latin typeface="Arial"/>
                <a:cs typeface="Arial"/>
              </a:rPr>
              <a:t>Apoio a iniciativas de pesquisa eficazes</a:t>
            </a:r>
            <a:endParaRPr lang="pt-BR" sz="2400" dirty="0">
              <a:solidFill>
                <a:srgbClr val="1E1F81"/>
              </a:solidFill>
              <a:latin typeface="Arial"/>
              <a:cs typeface="Arial"/>
            </a:endParaRPr>
          </a:p>
        </p:txBody>
      </p:sp>
      <p:pic>
        <p:nvPicPr>
          <p:cNvPr id="6" name="Picture 23" descr="textbox.png"/>
          <p:cNvPicPr>
            <a:picLocks noChangeAspect="1"/>
          </p:cNvPicPr>
          <p:nvPr/>
        </p:nvPicPr>
        <p:blipFill>
          <a:blip r:embed="rId3" cstate="print"/>
          <a:srcRect t="8450"/>
          <a:stretch>
            <a:fillRect/>
          </a:stretch>
        </p:blipFill>
        <p:spPr bwMode="auto">
          <a:xfrm>
            <a:off x="6172200" y="1676400"/>
            <a:ext cx="2800350" cy="4559300"/>
          </a:xfrm>
          <a:prstGeom prst="rect">
            <a:avLst/>
          </a:prstGeom>
          <a:noFill/>
          <a:ln w="9525">
            <a:noFill/>
            <a:miter lim="800000"/>
            <a:headEnd/>
            <a:tailEnd/>
          </a:ln>
        </p:spPr>
      </p:pic>
      <p:sp>
        <p:nvSpPr>
          <p:cNvPr id="7" name="Rectangle 6"/>
          <p:cNvSpPr/>
          <p:nvPr/>
        </p:nvSpPr>
        <p:spPr>
          <a:xfrm>
            <a:off x="228600" y="1701800"/>
            <a:ext cx="5516563" cy="1349375"/>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8" name="Rectangle 7"/>
          <p:cNvSpPr/>
          <p:nvPr/>
        </p:nvSpPr>
        <p:spPr>
          <a:xfrm>
            <a:off x="228600" y="3556000"/>
            <a:ext cx="5516563" cy="935038"/>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9" name="Rectangle 8"/>
          <p:cNvSpPr/>
          <p:nvPr/>
        </p:nvSpPr>
        <p:spPr>
          <a:xfrm>
            <a:off x="228600" y="4978399"/>
            <a:ext cx="5516563" cy="1531257"/>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pic>
        <p:nvPicPr>
          <p:cNvPr id="10" name="Picture 23" descr="t1.png"/>
          <p:cNvPicPr>
            <a:picLocks noChangeAspect="1"/>
          </p:cNvPicPr>
          <p:nvPr/>
        </p:nvPicPr>
        <p:blipFill>
          <a:blip r:embed="rId4" cstate="print"/>
          <a:srcRect/>
          <a:stretch>
            <a:fillRect/>
          </a:stretch>
        </p:blipFill>
        <p:spPr bwMode="auto">
          <a:xfrm>
            <a:off x="228600" y="3098800"/>
            <a:ext cx="4152900" cy="463550"/>
          </a:xfrm>
          <a:prstGeom prst="rect">
            <a:avLst/>
          </a:prstGeom>
          <a:noFill/>
          <a:ln w="9525">
            <a:noFill/>
            <a:miter lim="800000"/>
            <a:headEnd/>
            <a:tailEnd/>
          </a:ln>
        </p:spPr>
      </p:pic>
      <p:pic>
        <p:nvPicPr>
          <p:cNvPr id="11" name="Picture 22" descr="t1.png"/>
          <p:cNvPicPr>
            <a:picLocks noChangeAspect="1"/>
          </p:cNvPicPr>
          <p:nvPr/>
        </p:nvPicPr>
        <p:blipFill>
          <a:blip r:embed="rId4" cstate="print"/>
          <a:srcRect/>
          <a:stretch>
            <a:fillRect/>
          </a:stretch>
        </p:blipFill>
        <p:spPr bwMode="auto">
          <a:xfrm>
            <a:off x="228600" y="1238250"/>
            <a:ext cx="4152900" cy="463550"/>
          </a:xfrm>
          <a:prstGeom prst="rect">
            <a:avLst/>
          </a:prstGeom>
          <a:noFill/>
          <a:ln w="9525">
            <a:noFill/>
            <a:miter lim="800000"/>
            <a:headEnd/>
            <a:tailEnd/>
          </a:ln>
        </p:spPr>
      </p:pic>
      <p:pic>
        <p:nvPicPr>
          <p:cNvPr id="12" name="Picture 24" descr="t1.png"/>
          <p:cNvPicPr>
            <a:picLocks noChangeAspect="1"/>
          </p:cNvPicPr>
          <p:nvPr/>
        </p:nvPicPr>
        <p:blipFill>
          <a:blip r:embed="rId4" cstate="print"/>
          <a:srcRect/>
          <a:stretch>
            <a:fillRect/>
          </a:stretch>
        </p:blipFill>
        <p:spPr bwMode="auto">
          <a:xfrm>
            <a:off x="228600" y="4521200"/>
            <a:ext cx="4152900" cy="463550"/>
          </a:xfrm>
          <a:prstGeom prst="rect">
            <a:avLst/>
          </a:prstGeom>
          <a:noFill/>
          <a:ln w="9525">
            <a:noFill/>
            <a:miter lim="800000"/>
            <a:headEnd/>
            <a:tailEnd/>
          </a:ln>
        </p:spPr>
      </p:pic>
      <p:sp>
        <p:nvSpPr>
          <p:cNvPr id="15" name="Rectangle 15"/>
          <p:cNvSpPr>
            <a:spLocks noChangeArrowheads="1"/>
          </p:cNvSpPr>
          <p:nvPr/>
        </p:nvSpPr>
        <p:spPr bwMode="auto">
          <a:xfrm>
            <a:off x="477838" y="1300163"/>
            <a:ext cx="963612" cy="298450"/>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pt-BR" sz="1600" b="0" i="0" dirty="0" smtClean="0">
                <a:solidFill>
                  <a:schemeClr val="tx1"/>
                </a:solidFill>
                <a:latin typeface="Arial"/>
                <a:ea typeface="+mn-ea"/>
                <a:cs typeface="+mn-cs"/>
              </a:rPr>
              <a:t>Situação</a:t>
            </a:r>
            <a:endParaRPr lang="pt-BR" sz="1600" b="0" i="0" dirty="0">
              <a:solidFill>
                <a:schemeClr val="tx1"/>
              </a:solidFill>
              <a:latin typeface="Arial"/>
              <a:ea typeface="+mn-ea"/>
              <a:cs typeface="+mn-cs"/>
            </a:endParaRPr>
          </a:p>
        </p:txBody>
      </p:sp>
      <p:sp>
        <p:nvSpPr>
          <p:cNvPr id="16" name="Rectangle 18"/>
          <p:cNvSpPr>
            <a:spLocks noChangeArrowheads="1"/>
          </p:cNvSpPr>
          <p:nvPr/>
        </p:nvSpPr>
        <p:spPr bwMode="auto">
          <a:xfrm>
            <a:off x="477838" y="3160713"/>
            <a:ext cx="908050" cy="298450"/>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pt-BR" sz="1600" b="0" i="0" dirty="0" smtClean="0">
                <a:solidFill>
                  <a:schemeClr val="tx1"/>
                </a:solidFill>
                <a:latin typeface="Arial"/>
                <a:ea typeface="+mn-ea"/>
                <a:cs typeface="+mn-cs"/>
              </a:rPr>
              <a:t>Solução</a:t>
            </a:r>
            <a:endParaRPr lang="pt-BR" sz="1600" b="0" i="0" dirty="0">
              <a:solidFill>
                <a:schemeClr val="tx1"/>
              </a:solidFill>
              <a:latin typeface="Arial"/>
              <a:ea typeface="+mn-ea"/>
              <a:cs typeface="+mn-cs"/>
            </a:endParaRPr>
          </a:p>
        </p:txBody>
      </p:sp>
      <p:sp>
        <p:nvSpPr>
          <p:cNvPr id="17" name="Rectangle 19"/>
          <p:cNvSpPr>
            <a:spLocks noChangeArrowheads="1"/>
          </p:cNvSpPr>
          <p:nvPr/>
        </p:nvSpPr>
        <p:spPr bwMode="auto">
          <a:xfrm>
            <a:off x="477838" y="4603750"/>
            <a:ext cx="1190171" cy="292212"/>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pt-BR" sz="1600" b="0" i="0" dirty="0" smtClean="0">
                <a:solidFill>
                  <a:schemeClr val="tx1"/>
                </a:solidFill>
                <a:latin typeface="Arial"/>
                <a:ea typeface="+mn-ea"/>
                <a:cs typeface="+mn-cs"/>
              </a:rPr>
              <a:t>Resultados</a:t>
            </a:r>
            <a:endParaRPr lang="pt-BR" sz="1600" b="0" i="0" dirty="0">
              <a:solidFill>
                <a:schemeClr val="tx1"/>
              </a:solidFill>
              <a:latin typeface="Arial"/>
              <a:ea typeface="+mn-ea"/>
              <a:cs typeface="+mn-cs"/>
            </a:endParaRPr>
          </a:p>
        </p:txBody>
      </p:sp>
      <p:sp>
        <p:nvSpPr>
          <p:cNvPr id="18" name="Rectangle 14"/>
          <p:cNvSpPr>
            <a:spLocks noChangeArrowheads="1"/>
          </p:cNvSpPr>
          <p:nvPr/>
        </p:nvSpPr>
        <p:spPr bwMode="auto">
          <a:xfrm>
            <a:off x="304799" y="1782763"/>
            <a:ext cx="5508172" cy="1263247"/>
          </a:xfrm>
          <a:prstGeom prst="rect">
            <a:avLst/>
          </a:prstGeom>
          <a:noFill/>
          <a:ln w="9525">
            <a:noFill/>
            <a:miter lim="800000"/>
            <a:headEnd/>
            <a:tailEnd/>
          </a:ln>
        </p:spPr>
        <p:txBody>
          <a:bodyPr wrap="square" lIns="82124" tIns="41061" rIns="82124" bIns="41061">
            <a:spAutoFit/>
          </a:bodyPr>
          <a:lstStyle/>
          <a:p>
            <a:pPr marL="285750" indent="-285750" algn="l" defTabSz="814365">
              <a:lnSpc>
                <a:spcPct val="85000"/>
              </a:lnSpc>
              <a:spcBef>
                <a:spcPct val="40000"/>
              </a:spcBef>
              <a:spcAft>
                <a:spcPts val="0"/>
              </a:spcAft>
              <a:buClr>
                <a:srgbClr val="6DB344"/>
              </a:buClr>
              <a:buFont typeface="Arial"/>
              <a:buChar char="•"/>
            </a:pPr>
            <a:r>
              <a:rPr lang="pt-BR" sz="1300" b="0" i="0" dirty="0" smtClean="0">
                <a:solidFill>
                  <a:srgbClr val="FFFFFF">
                    <a:lumMod val="50000"/>
                  </a:srgbClr>
                </a:solidFill>
                <a:latin typeface="Arial"/>
                <a:ea typeface="+mn-ea"/>
                <a:cs typeface="+mn-cs"/>
              </a:rPr>
              <a:t>Ciclos de vida curtos para computadores desktop, gerenciamento difícil do ambiente de aplicativos de desktop e grandes despesas operacionais</a:t>
            </a:r>
          </a:p>
          <a:p>
            <a:pPr marL="285750" indent="-285750" algn="l" defTabSz="814365">
              <a:lnSpc>
                <a:spcPct val="85000"/>
              </a:lnSpc>
              <a:spcBef>
                <a:spcPct val="40000"/>
              </a:spcBef>
              <a:spcAft>
                <a:spcPts val="0"/>
              </a:spcAft>
              <a:buClr>
                <a:srgbClr val="6DB344"/>
              </a:buClr>
              <a:buFont typeface="Arial"/>
              <a:buChar char="•"/>
            </a:pPr>
            <a:r>
              <a:rPr lang="pt-BR" sz="1300" b="0" i="0" dirty="0" smtClean="0">
                <a:solidFill>
                  <a:srgbClr val="FFFFFF">
                    <a:lumMod val="50000"/>
                  </a:srgbClr>
                </a:solidFill>
                <a:latin typeface="Arial"/>
                <a:ea typeface="+mn-ea"/>
                <a:cs typeface="+mn-cs"/>
              </a:rPr>
              <a:t>Incapacidade de atender a solicitações específicas e em tempo real dos usuários com relação a aplicativos de software</a:t>
            </a:r>
          </a:p>
          <a:p>
            <a:pPr marL="285750" indent="-285750" algn="l" defTabSz="814365">
              <a:lnSpc>
                <a:spcPct val="85000"/>
              </a:lnSpc>
              <a:spcBef>
                <a:spcPct val="40000"/>
              </a:spcBef>
              <a:spcAft>
                <a:spcPts val="0"/>
              </a:spcAft>
              <a:buClr>
                <a:srgbClr val="6DB344"/>
              </a:buClr>
              <a:buFont typeface="Arial"/>
              <a:buChar char="•"/>
            </a:pPr>
            <a:r>
              <a:rPr lang="pt-BR" sz="1300" b="0" i="0" dirty="0" smtClean="0">
                <a:solidFill>
                  <a:srgbClr val="FFFFFF">
                    <a:lumMod val="50000"/>
                  </a:srgbClr>
                </a:solidFill>
                <a:latin typeface="Arial"/>
                <a:ea typeface="+mn-ea"/>
                <a:cs typeface="+mn-cs"/>
              </a:rPr>
              <a:t>Falta de conexão entre desktops, aplicativos e dados no data center</a:t>
            </a:r>
            <a:endParaRPr lang="pt-BR" sz="1300" b="0" i="0" dirty="0">
              <a:solidFill>
                <a:srgbClr val="FFFFFF">
                  <a:lumMod val="50000"/>
                </a:srgbClr>
              </a:solidFill>
              <a:latin typeface="Arial"/>
              <a:ea typeface="+mn-ea"/>
              <a:cs typeface="+mn-cs"/>
            </a:endParaRPr>
          </a:p>
        </p:txBody>
      </p:sp>
      <p:sp>
        <p:nvSpPr>
          <p:cNvPr id="19" name="Rectangle 16"/>
          <p:cNvSpPr>
            <a:spLocks noChangeArrowheads="1"/>
          </p:cNvSpPr>
          <p:nvPr/>
        </p:nvSpPr>
        <p:spPr bwMode="auto">
          <a:xfrm>
            <a:off x="304800" y="3634568"/>
            <a:ext cx="5410200" cy="843132"/>
          </a:xfrm>
          <a:prstGeom prst="rect">
            <a:avLst/>
          </a:prstGeom>
          <a:noFill/>
          <a:ln w="9525">
            <a:noFill/>
            <a:miter lim="800000"/>
            <a:headEnd/>
            <a:tailEnd/>
          </a:ln>
        </p:spPr>
        <p:txBody>
          <a:bodyPr lIns="82124" tIns="41061" rIns="82124" bIns="41061">
            <a:spAutoFit/>
          </a:bodyPr>
          <a:lstStyle/>
          <a:p>
            <a:pPr marL="285750" indent="-285750" algn="l" defTabSz="814365">
              <a:lnSpc>
                <a:spcPct val="85000"/>
              </a:lnSpc>
              <a:spcBef>
                <a:spcPct val="40000"/>
              </a:spcBef>
              <a:spcAft>
                <a:spcPts val="0"/>
              </a:spcAft>
              <a:buClr>
                <a:srgbClr val="6DB344"/>
              </a:buClr>
              <a:buFont typeface="Arial"/>
              <a:buChar char="•"/>
            </a:pPr>
            <a:r>
              <a:rPr lang="pt-BR" sz="1300" b="0" i="0" dirty="0" smtClean="0">
                <a:solidFill>
                  <a:srgbClr val="FFFFFF">
                    <a:lumMod val="50000"/>
                  </a:srgbClr>
                </a:solidFill>
                <a:latin typeface="Arial"/>
                <a:ea typeface="+mn-ea"/>
                <a:cs typeface="+mn-cs"/>
              </a:rPr>
              <a:t>Implemente o Cisco Unified Computing System (UCS) otimizado para o VMware e o desktop virtual</a:t>
            </a:r>
          </a:p>
          <a:p>
            <a:pPr marL="285750" indent="-285750" algn="l" defTabSz="814365">
              <a:lnSpc>
                <a:spcPct val="85000"/>
              </a:lnSpc>
              <a:spcBef>
                <a:spcPct val="40000"/>
              </a:spcBef>
              <a:buClr>
                <a:srgbClr val="6DB344"/>
              </a:buClr>
              <a:buFont typeface="Arial"/>
              <a:buChar char="•"/>
            </a:pPr>
            <a:r>
              <a:rPr lang="pt-BR" sz="1300" b="0" i="0" dirty="0" smtClean="0">
                <a:solidFill>
                  <a:srgbClr val="FFFFFF">
                    <a:lumMod val="50000"/>
                  </a:srgbClr>
                </a:solidFill>
                <a:latin typeface="Arial"/>
                <a:ea typeface="+mn-ea"/>
                <a:cs typeface="+mn-cs"/>
              </a:rPr>
              <a:t>Serviços da Cisco utilizados nas fases de planejamento, projeto e implementação</a:t>
            </a:r>
            <a:endParaRPr lang="pt-BR" sz="1300" dirty="0">
              <a:solidFill>
                <a:schemeClr val="bg1">
                  <a:lumMod val="50000"/>
                </a:schemeClr>
              </a:solidFill>
              <a:latin typeface="+mn-lt"/>
              <a:cs typeface="+mn-cs"/>
            </a:endParaRPr>
          </a:p>
        </p:txBody>
      </p:sp>
      <p:sp>
        <p:nvSpPr>
          <p:cNvPr id="20" name="Rectangle 17"/>
          <p:cNvSpPr>
            <a:spLocks noChangeArrowheads="1"/>
          </p:cNvSpPr>
          <p:nvPr/>
        </p:nvSpPr>
        <p:spPr bwMode="auto">
          <a:xfrm>
            <a:off x="304800" y="5054147"/>
            <a:ext cx="5414048" cy="1433294"/>
          </a:xfrm>
          <a:prstGeom prst="rect">
            <a:avLst/>
          </a:prstGeom>
          <a:noFill/>
          <a:ln w="9525">
            <a:noFill/>
            <a:miter lim="800000"/>
            <a:headEnd/>
            <a:tailEnd/>
          </a:ln>
        </p:spPr>
        <p:txBody>
          <a:bodyPr wrap="square" lIns="82124" tIns="41061" rIns="82124" bIns="41061">
            <a:spAutoFit/>
          </a:bodyPr>
          <a:lstStyle/>
          <a:p>
            <a:pPr marL="285750" indent="-285750" algn="l" defTabSz="814365">
              <a:lnSpc>
                <a:spcPct val="85000"/>
              </a:lnSpc>
              <a:spcBef>
                <a:spcPct val="40000"/>
              </a:spcBef>
              <a:spcAft>
                <a:spcPts val="0"/>
              </a:spcAft>
              <a:buClr>
                <a:srgbClr val="6DB344"/>
              </a:buClr>
              <a:buFont typeface="Arial"/>
              <a:buChar char="•"/>
            </a:pPr>
            <a:r>
              <a:rPr lang="pt-BR" sz="1300" b="0" i="0" dirty="0" smtClean="0">
                <a:solidFill>
                  <a:srgbClr val="FFFFFF">
                    <a:lumMod val="50000"/>
                  </a:srgbClr>
                </a:solidFill>
                <a:latin typeface="Arial"/>
                <a:ea typeface="+mn-ea"/>
                <a:cs typeface="+mn-cs"/>
              </a:rPr>
              <a:t>Capacidade de </a:t>
            </a:r>
            <a:r>
              <a:rPr lang="pt-BR" sz="1300" b="1" i="0" dirty="0" smtClean="0">
                <a:solidFill>
                  <a:srgbClr val="FFFFFF">
                    <a:lumMod val="50000"/>
                  </a:srgbClr>
                </a:solidFill>
                <a:latin typeface="Arial"/>
                <a:ea typeface="+mn-ea"/>
                <a:cs typeface="+mn-cs"/>
              </a:rPr>
              <a:t>implantar aplicativos de software e requisitos comerciais sob demanda</a:t>
            </a:r>
          </a:p>
          <a:p>
            <a:pPr marL="285750" indent="-285750" algn="l" defTabSz="814365">
              <a:lnSpc>
                <a:spcPct val="85000"/>
              </a:lnSpc>
              <a:spcBef>
                <a:spcPct val="40000"/>
              </a:spcBef>
              <a:spcAft>
                <a:spcPts val="0"/>
              </a:spcAft>
              <a:buClr>
                <a:srgbClr val="6DB344"/>
              </a:buClr>
              <a:buFont typeface="Arial"/>
              <a:buChar char="•"/>
            </a:pPr>
            <a:r>
              <a:rPr lang="pt-BR" sz="1300" b="1" i="0" dirty="0" smtClean="0">
                <a:solidFill>
                  <a:srgbClr val="FFFFFF">
                    <a:lumMod val="50000"/>
                  </a:srgbClr>
                </a:solidFill>
                <a:latin typeface="Arial"/>
                <a:ea typeface="+mn-ea"/>
                <a:cs typeface="+mn-cs"/>
              </a:rPr>
              <a:t>Tempos de resposta menores </a:t>
            </a:r>
            <a:r>
              <a:rPr lang="pt-BR" sz="1300" b="0" i="0" dirty="0" smtClean="0">
                <a:solidFill>
                  <a:srgbClr val="FFFFFF">
                    <a:lumMod val="50000"/>
                  </a:srgbClr>
                </a:solidFill>
                <a:latin typeface="Arial"/>
                <a:ea typeface="+mn-ea"/>
                <a:cs typeface="+mn-cs"/>
              </a:rPr>
              <a:t>para os usuários, contribuindo para o cumprimento das necessidades educativas e administrativas</a:t>
            </a:r>
          </a:p>
          <a:p>
            <a:pPr marL="285750" indent="-285750" algn="l" defTabSz="814365">
              <a:lnSpc>
                <a:spcPct val="85000"/>
              </a:lnSpc>
              <a:spcBef>
                <a:spcPct val="40000"/>
              </a:spcBef>
              <a:spcAft>
                <a:spcPts val="0"/>
              </a:spcAft>
              <a:buClr>
                <a:srgbClr val="6DB344"/>
              </a:buClr>
              <a:buFont typeface="Arial"/>
              <a:buChar char="•"/>
            </a:pPr>
            <a:r>
              <a:rPr lang="pt-BR" sz="1300" b="0" i="0" dirty="0" smtClean="0">
                <a:solidFill>
                  <a:srgbClr val="FFFFFF">
                    <a:lumMod val="50000"/>
                  </a:srgbClr>
                </a:solidFill>
                <a:latin typeface="Arial"/>
                <a:ea typeface="+mn-ea"/>
                <a:cs typeface="+mn-cs"/>
              </a:rPr>
              <a:t>Conversão para desktops virtuais, </a:t>
            </a:r>
            <a:r>
              <a:rPr lang="pt-BR" sz="1300" b="1" i="0" dirty="0" smtClean="0">
                <a:solidFill>
                  <a:srgbClr val="FFFFFF">
                    <a:lumMod val="50000"/>
                  </a:srgbClr>
                </a:solidFill>
                <a:latin typeface="Arial"/>
                <a:ea typeface="+mn-ea"/>
                <a:cs typeface="+mn-cs"/>
              </a:rPr>
              <a:t>queda nas despesas operacionais</a:t>
            </a:r>
            <a:r>
              <a:rPr lang="pt-BR" sz="1300" b="0" i="0" dirty="0" smtClean="0">
                <a:solidFill>
                  <a:srgbClr val="FFFFFF">
                    <a:lumMod val="50000"/>
                  </a:srgbClr>
                </a:solidFill>
                <a:latin typeface="Arial"/>
                <a:ea typeface="+mn-ea"/>
                <a:cs typeface="+mn-cs"/>
              </a:rPr>
              <a:t> e prolongamento do ciclo de vida do desktop</a:t>
            </a:r>
            <a:endParaRPr lang="pt-BR" sz="1300" b="0" i="0" dirty="0">
              <a:solidFill>
                <a:srgbClr val="FFFFFF">
                  <a:lumMod val="50000"/>
                </a:srgbClr>
              </a:solidFill>
              <a:latin typeface="Arial"/>
              <a:ea typeface="+mn-ea"/>
              <a:cs typeface="+mn-cs"/>
            </a:endParaRPr>
          </a:p>
        </p:txBody>
      </p:sp>
      <p:pic>
        <p:nvPicPr>
          <p:cNvPr id="25" name="Picture 22" descr="tab.png"/>
          <p:cNvPicPr>
            <a:picLocks noChangeAspect="1"/>
          </p:cNvPicPr>
          <p:nvPr/>
        </p:nvPicPr>
        <p:blipFill>
          <a:blip r:embed="rId5" cstate="print"/>
          <a:srcRect/>
          <a:stretch>
            <a:fillRect/>
          </a:stretch>
        </p:blipFill>
        <p:spPr bwMode="auto">
          <a:xfrm>
            <a:off x="6172200" y="1143000"/>
            <a:ext cx="2800350" cy="609600"/>
          </a:xfrm>
          <a:prstGeom prst="rect">
            <a:avLst/>
          </a:prstGeom>
          <a:noFill/>
          <a:ln w="9525">
            <a:noFill/>
            <a:miter lim="800000"/>
            <a:headEnd/>
            <a:tailEnd/>
          </a:ln>
        </p:spPr>
      </p:pic>
      <p:sp>
        <p:nvSpPr>
          <p:cNvPr id="26" name="Isosceles Triangle 25"/>
          <p:cNvSpPr/>
          <p:nvPr/>
        </p:nvSpPr>
        <p:spPr>
          <a:xfrm rot="5400000" flipH="1">
            <a:off x="327819" y="1396207"/>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27" name="Isosceles Triangle 26"/>
          <p:cNvSpPr/>
          <p:nvPr/>
        </p:nvSpPr>
        <p:spPr>
          <a:xfrm rot="5400000" flipH="1">
            <a:off x="327819" y="3256757"/>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28" name="Isosceles Triangle 27"/>
          <p:cNvSpPr/>
          <p:nvPr/>
        </p:nvSpPr>
        <p:spPr>
          <a:xfrm rot="5400000" flipH="1">
            <a:off x="327819" y="4699794"/>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pic>
        <p:nvPicPr>
          <p:cNvPr id="29" name="Picture 24" descr="band2.png"/>
          <p:cNvPicPr>
            <a:picLocks noChangeAspect="1"/>
          </p:cNvPicPr>
          <p:nvPr/>
        </p:nvPicPr>
        <p:blipFill>
          <a:blip r:embed="rId6" cstate="print"/>
          <a:srcRect/>
          <a:stretch>
            <a:fillRect/>
          </a:stretch>
        </p:blipFill>
        <p:spPr bwMode="auto">
          <a:xfrm>
            <a:off x="6232525" y="1676400"/>
            <a:ext cx="2679700" cy="63500"/>
          </a:xfrm>
          <a:prstGeom prst="rect">
            <a:avLst/>
          </a:prstGeom>
          <a:noFill/>
          <a:ln w="9525">
            <a:noFill/>
            <a:miter lim="800000"/>
            <a:headEnd/>
            <a:tailEnd/>
          </a:ln>
        </p:spPr>
      </p:pic>
      <p:grpSp>
        <p:nvGrpSpPr>
          <p:cNvPr id="2" name="Group 2"/>
          <p:cNvGrpSpPr>
            <a:grpSpLocks/>
          </p:cNvGrpSpPr>
          <p:nvPr/>
        </p:nvGrpSpPr>
        <p:grpSpPr bwMode="auto">
          <a:xfrm>
            <a:off x="6469063" y="1905000"/>
            <a:ext cx="2230437" cy="4114800"/>
            <a:chOff x="6468570" y="1904653"/>
            <a:chExt cx="2230438" cy="4115147"/>
          </a:xfrm>
        </p:grpSpPr>
        <p:pic>
          <p:nvPicPr>
            <p:cNvPr id="81945" name="Picture 30"/>
            <p:cNvPicPr>
              <a:picLocks noChangeAspect="1"/>
            </p:cNvPicPr>
            <p:nvPr/>
          </p:nvPicPr>
          <p:blipFill>
            <a:blip r:embed="rId7" cstate="print"/>
            <a:srcRect/>
            <a:stretch>
              <a:fillRect/>
            </a:stretch>
          </p:blipFill>
          <p:spPr bwMode="auto">
            <a:xfrm>
              <a:off x="6468570" y="1904653"/>
              <a:ext cx="2230437" cy="2355066"/>
            </a:xfrm>
            <a:prstGeom prst="rect">
              <a:avLst/>
            </a:prstGeom>
            <a:noFill/>
            <a:ln w="9525">
              <a:noFill/>
              <a:miter lim="800000"/>
              <a:headEnd/>
              <a:tailEnd/>
            </a:ln>
          </p:spPr>
        </p:pic>
        <p:pic>
          <p:nvPicPr>
            <p:cNvPr id="81946" name="Picture 42"/>
            <p:cNvPicPr>
              <a:picLocks noChangeAspect="1" noChangeArrowheads="1"/>
            </p:cNvPicPr>
            <p:nvPr/>
          </p:nvPicPr>
          <p:blipFill>
            <a:blip r:embed="rId8" cstate="print"/>
            <a:srcRect/>
            <a:stretch>
              <a:fillRect/>
            </a:stretch>
          </p:blipFill>
          <p:spPr bwMode="auto">
            <a:xfrm>
              <a:off x="6506670" y="5357813"/>
              <a:ext cx="2192338" cy="661987"/>
            </a:xfrm>
            <a:prstGeom prst="rect">
              <a:avLst/>
            </a:prstGeom>
            <a:noFill/>
            <a:ln w="9525" algn="ctr">
              <a:noFill/>
              <a:miter lim="800000"/>
              <a:headEnd/>
              <a:tailEnd/>
            </a:ln>
          </p:spPr>
        </p:pic>
      </p:grpSp>
      <p:sp>
        <p:nvSpPr>
          <p:cNvPr id="4" name="Round Same Side Corner Rectangle 3"/>
          <p:cNvSpPr/>
          <p:nvPr/>
        </p:nvSpPr>
        <p:spPr>
          <a:xfrm>
            <a:off x="218722" y="1643940"/>
            <a:ext cx="5538611" cy="987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0" name="Round Same Side Corner Rectangle 29"/>
          <p:cNvSpPr/>
          <p:nvPr/>
        </p:nvSpPr>
        <p:spPr>
          <a:xfrm>
            <a:off x="220603" y="3546118"/>
            <a:ext cx="5538611" cy="987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1" name="Round Same Side Corner Rectangle 30"/>
          <p:cNvSpPr/>
          <p:nvPr/>
        </p:nvSpPr>
        <p:spPr>
          <a:xfrm>
            <a:off x="211196" y="4966636"/>
            <a:ext cx="5538611" cy="987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 xmlns:p14="http://schemas.microsoft.com/office/powerpoint/2010/main" val="34893535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500"/>
                            </p:stCondLst>
                            <p:childTnLst>
                              <p:par>
                                <p:cTn id="15" presetID="49" presetClass="entr" presetSubtype="0" decel="10000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 calcmode="lin" valueType="num">
                                      <p:cBhvr>
                                        <p:cTn id="19" dur="500" fill="hold"/>
                                        <p:tgtEl>
                                          <p:spTgt spid="26"/>
                                        </p:tgtEl>
                                        <p:attrNameLst>
                                          <p:attrName>style.rotation</p:attrName>
                                        </p:attrNameLst>
                                      </p:cBhvr>
                                      <p:tavLst>
                                        <p:tav tm="0">
                                          <p:val>
                                            <p:fltVal val="360"/>
                                          </p:val>
                                        </p:tav>
                                        <p:tav tm="100000">
                                          <p:val>
                                            <p:fltVal val="0"/>
                                          </p:val>
                                        </p:tav>
                                      </p:tavLst>
                                    </p:anim>
                                    <p:animEffect transition="in" filter="fade">
                                      <p:cBhvr>
                                        <p:cTn id="20" dur="500"/>
                                        <p:tgtEl>
                                          <p:spTgt spid="26"/>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lide(fromLeft)">
                                      <p:cBhvr>
                                        <p:cTn id="23" dur="500"/>
                                        <p:tgtEl>
                                          <p:spTgt spid="1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childTnLst>
                          </p:cTn>
                        </p:par>
                        <p:par>
                          <p:cTn id="35" fill="hold">
                            <p:stCondLst>
                              <p:cond delay="2000"/>
                            </p:stCondLst>
                            <p:childTnLst>
                              <p:par>
                                <p:cTn id="36" presetID="49" presetClass="entr" presetSubtype="0" decel="10000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 calcmode="lin" valueType="num">
                                      <p:cBhvr>
                                        <p:cTn id="40" dur="500" fill="hold"/>
                                        <p:tgtEl>
                                          <p:spTgt spid="27"/>
                                        </p:tgtEl>
                                        <p:attrNameLst>
                                          <p:attrName>style.rotation</p:attrName>
                                        </p:attrNameLst>
                                      </p:cBhvr>
                                      <p:tavLst>
                                        <p:tav tm="0">
                                          <p:val>
                                            <p:fltVal val="360"/>
                                          </p:val>
                                        </p:tav>
                                        <p:tav tm="100000">
                                          <p:val>
                                            <p:fltVal val="0"/>
                                          </p:val>
                                        </p:tav>
                                      </p:tavLst>
                                    </p:anim>
                                    <p:animEffect transition="in" filter="fade">
                                      <p:cBhvr>
                                        <p:cTn id="41" dur="500"/>
                                        <p:tgtEl>
                                          <p:spTgt spid="27"/>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par>
                                <p:cTn id="45" presetID="12" presetClass="entr" presetSubtype="8"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slide(fromLeft)">
                                      <p:cBhvr>
                                        <p:cTn id="47" dur="500"/>
                                        <p:tgtEl>
                                          <p:spTgt spid="16"/>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3000"/>
                            </p:stCondLst>
                            <p:childTnLst>
                              <p:par>
                                <p:cTn id="53" presetID="2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up)">
                                      <p:cBhvr>
                                        <p:cTn id="58" dur="500"/>
                                        <p:tgtEl>
                                          <p:spTgt spid="9"/>
                                        </p:tgtEl>
                                      </p:cBhvr>
                                    </p:animEffect>
                                  </p:childTnLst>
                                </p:cTn>
                              </p:par>
                            </p:childTnLst>
                          </p:cTn>
                        </p:par>
                        <p:par>
                          <p:cTn id="59" fill="hold">
                            <p:stCondLst>
                              <p:cond delay="3500"/>
                            </p:stCondLst>
                            <p:childTnLst>
                              <p:par>
                                <p:cTn id="60" presetID="49" presetClass="entr" presetSubtype="0" decel="100000"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 calcmode="lin" valueType="num">
                                      <p:cBhvr>
                                        <p:cTn id="64" dur="500" fill="hold"/>
                                        <p:tgtEl>
                                          <p:spTgt spid="28"/>
                                        </p:tgtEl>
                                        <p:attrNameLst>
                                          <p:attrName>style.rotation</p:attrName>
                                        </p:attrNameLst>
                                      </p:cBhvr>
                                      <p:tavLst>
                                        <p:tav tm="0">
                                          <p:val>
                                            <p:fltVal val="360"/>
                                          </p:val>
                                        </p:tav>
                                        <p:tav tm="100000">
                                          <p:val>
                                            <p:fltVal val="0"/>
                                          </p:val>
                                        </p:tav>
                                      </p:tavLst>
                                    </p:anim>
                                    <p:animEffect transition="in" filter="fade">
                                      <p:cBhvr>
                                        <p:cTn id="65" dur="500"/>
                                        <p:tgtEl>
                                          <p:spTgt spid="28"/>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left)">
                                      <p:cBhvr>
                                        <p:cTn id="68" dur="500"/>
                                        <p:tgtEl>
                                          <p:spTgt spid="31"/>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slide(fromLeft)">
                                      <p:cBhvr>
                                        <p:cTn id="71" dur="500"/>
                                        <p:tgtEl>
                                          <p:spTgt spid="17"/>
                                        </p:tgtEl>
                                      </p:cBhvr>
                                    </p:animEffect>
                                  </p:childTnLst>
                                </p:cTn>
                              </p:par>
                            </p:childTnLst>
                          </p:cTn>
                        </p:par>
                        <p:par>
                          <p:cTn id="72" fill="hold">
                            <p:stCondLst>
                              <p:cond delay="4000"/>
                            </p:stCondLst>
                            <p:childTnLst>
                              <p:par>
                                <p:cTn id="73" presetID="10" presetClass="entr" presetSubtype="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par>
                          <p:cTn id="76" fill="hold">
                            <p:stCondLst>
                              <p:cond delay="4500"/>
                            </p:stCondLst>
                            <p:childTnLst>
                              <p:par>
                                <p:cTn id="77" presetID="22" presetClass="entr" presetSubtype="4"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500"/>
                                        <p:tgtEl>
                                          <p:spTgt spid="25"/>
                                        </p:tgtEl>
                                      </p:cBhvr>
                                    </p:animEffect>
                                  </p:childTnLst>
                                </p:cTn>
                              </p:par>
                              <p:par>
                                <p:cTn id="80" presetID="22" presetClass="entr" presetSubtype="1" fill="hold" nodeType="with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wipe(up)">
                                      <p:cBhvr>
                                        <p:cTn id="82" dur="500"/>
                                        <p:tgtEl>
                                          <p:spTgt spid="6"/>
                                        </p:tgtEl>
                                      </p:cBhvr>
                                    </p:animEffect>
                                  </p:childTnLst>
                                </p:cTn>
                              </p:par>
                              <p:par>
                                <p:cTn id="83" presetID="16" presetClass="entr" presetSubtype="37" fill="hold"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barn(outVertical)">
                                      <p:cBhvr>
                                        <p:cTn id="85" dur="500"/>
                                        <p:tgtEl>
                                          <p:spTgt spid="29"/>
                                        </p:tgtEl>
                                      </p:cBhvr>
                                    </p:animEffect>
                                  </p:childTnLst>
                                </p:cTn>
                              </p:par>
                              <p:par>
                                <p:cTn id="86" presetID="10" presetClass="entr" presetSubtype="0" fill="hold" nodeType="withEffect">
                                  <p:stCondLst>
                                    <p:cond delay="0"/>
                                  </p:stCondLst>
                                  <p:childTnLst>
                                    <p:set>
                                      <p:cBhvr>
                                        <p:cTn id="87" dur="1" fill="hold">
                                          <p:stCondLst>
                                            <p:cond delay="0"/>
                                          </p:stCondLst>
                                        </p:cTn>
                                        <p:tgtEl>
                                          <p:spTgt spid="2"/>
                                        </p:tgtEl>
                                        <p:attrNameLst>
                                          <p:attrName>style.visibility</p:attrName>
                                        </p:attrNameLst>
                                      </p:cBhvr>
                                      <p:to>
                                        <p:strVal val="visible"/>
                                      </p:to>
                                    </p:set>
                                    <p:animEffect transition="in" filter="fade">
                                      <p:cBhvr>
                                        <p:cTn id="8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5" grpId="0"/>
      <p:bldP spid="16" grpId="0"/>
      <p:bldP spid="17" grpId="0"/>
      <p:bldP spid="18" grpId="0"/>
      <p:bldP spid="19" grpId="0"/>
      <p:bldP spid="20" grpId="0"/>
      <p:bldP spid="26" grpId="0" animBg="1"/>
      <p:bldP spid="27" grpId="0" animBg="1"/>
      <p:bldP spid="28" grpId="0" animBg="1"/>
      <p:bldP spid="4" grpId="0" animBg="1"/>
      <p:bldP spid="30" grpId="0" animBg="1"/>
      <p:bldP spid="3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102" name="Rectangle 30"/>
          <p:cNvSpPr>
            <a:spLocks noGrp="1" noChangeArrowheads="1"/>
          </p:cNvSpPr>
          <p:nvPr>
            <p:ph type="title"/>
          </p:nvPr>
        </p:nvSpPr>
        <p:spPr/>
        <p:txBody>
          <a:bodyPr/>
          <a:lstStyle/>
          <a:p>
            <a:r>
              <a:rPr lang="fr-BE" sz="3200">
                <a:solidFill>
                  <a:srgbClr val="1E1F81"/>
                </a:solidFill>
                <a:latin typeface="Arial"/>
                <a:cs typeface="Arial"/>
              </a:rPr>
              <a:t>Distrito Escolar de Park Hills: </a:t>
            </a:r>
            <a:r>
              <a:rPr lang="fr-BE" sz="3600" b="0" i="0" spc="0" baseline="0">
                <a:gradFill>
                  <a:gsLst>
                    <a:gs pos="0">
                      <a:schemeClr val="tx1"/>
                    </a:gs>
                    <a:gs pos="44000">
                      <a:srgbClr val="01BBBB"/>
                    </a:gs>
                    <a:gs pos="100000">
                      <a:schemeClr val="accent4"/>
                    </a:gs>
                  </a:gsLst>
                  <a:lin ang="4800000" scaled="0"/>
                </a:gradFill>
                <a:latin typeface="Arial"/>
                <a:ea typeface="+mj-ea"/>
                <a:cs typeface="Arial"/>
              </a:rPr>
              <a:t/>
            </a:r>
            <a:br>
              <a:rPr lang="fr-BE" sz="3600" b="0" i="0" spc="0" baseline="0">
                <a:gradFill>
                  <a:gsLst>
                    <a:gs pos="0">
                      <a:schemeClr val="tx1"/>
                    </a:gs>
                    <a:gs pos="44000">
                      <a:srgbClr val="01BBBB"/>
                    </a:gs>
                    <a:gs pos="100000">
                      <a:schemeClr val="accent4"/>
                    </a:gs>
                  </a:gsLst>
                  <a:lin ang="4800000" scaled="0"/>
                </a:gradFill>
                <a:latin typeface="Arial"/>
                <a:ea typeface="+mj-ea"/>
                <a:cs typeface="Arial"/>
              </a:rPr>
            </a:br>
            <a:r>
              <a:rPr lang="fr-BE" sz="2400">
                <a:solidFill>
                  <a:srgbClr val="1E1F81"/>
                </a:solidFill>
                <a:latin typeface="Arial"/>
                <a:cs typeface="Arial"/>
              </a:rPr>
              <a:t>Aprendizagem de próxima geração para os alunos </a:t>
            </a:r>
            <a:endParaRPr lang="en-US" sz="2400" dirty="0">
              <a:solidFill>
                <a:srgbClr val="1E1F81"/>
              </a:solidFill>
              <a:latin typeface="Arial"/>
              <a:cs typeface="Arial"/>
            </a:endParaRPr>
          </a:p>
        </p:txBody>
      </p:sp>
      <p:pic>
        <p:nvPicPr>
          <p:cNvPr id="6" name="Picture 23" descr="textbox.png"/>
          <p:cNvPicPr>
            <a:picLocks noChangeAspect="1"/>
          </p:cNvPicPr>
          <p:nvPr/>
        </p:nvPicPr>
        <p:blipFill>
          <a:blip r:embed="rId3" cstate="print"/>
          <a:srcRect t="8450"/>
          <a:stretch>
            <a:fillRect/>
          </a:stretch>
        </p:blipFill>
        <p:spPr bwMode="auto">
          <a:xfrm>
            <a:off x="6172200" y="1676400"/>
            <a:ext cx="2800350" cy="4559300"/>
          </a:xfrm>
          <a:prstGeom prst="rect">
            <a:avLst/>
          </a:prstGeom>
          <a:noFill/>
          <a:ln w="9525">
            <a:noFill/>
            <a:miter lim="800000"/>
            <a:headEnd/>
            <a:tailEnd/>
          </a:ln>
        </p:spPr>
      </p:pic>
      <p:sp>
        <p:nvSpPr>
          <p:cNvPr id="7" name="Rectangle 6"/>
          <p:cNvSpPr/>
          <p:nvPr/>
        </p:nvSpPr>
        <p:spPr>
          <a:xfrm>
            <a:off x="228600" y="1701800"/>
            <a:ext cx="5516563" cy="1349375"/>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8" name="Rectangle 7"/>
          <p:cNvSpPr/>
          <p:nvPr/>
        </p:nvSpPr>
        <p:spPr>
          <a:xfrm>
            <a:off x="228600" y="3556000"/>
            <a:ext cx="5516563" cy="935038"/>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9" name="Rectangle 8"/>
          <p:cNvSpPr/>
          <p:nvPr/>
        </p:nvSpPr>
        <p:spPr>
          <a:xfrm>
            <a:off x="228600" y="4978400"/>
            <a:ext cx="5516563" cy="1322388"/>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pic>
        <p:nvPicPr>
          <p:cNvPr id="10" name="Picture 23" descr="t1.png"/>
          <p:cNvPicPr>
            <a:picLocks noChangeAspect="1"/>
          </p:cNvPicPr>
          <p:nvPr/>
        </p:nvPicPr>
        <p:blipFill>
          <a:blip r:embed="rId4" cstate="print"/>
          <a:srcRect/>
          <a:stretch>
            <a:fillRect/>
          </a:stretch>
        </p:blipFill>
        <p:spPr bwMode="auto">
          <a:xfrm>
            <a:off x="228600" y="3098800"/>
            <a:ext cx="4152900" cy="463550"/>
          </a:xfrm>
          <a:prstGeom prst="rect">
            <a:avLst/>
          </a:prstGeom>
          <a:noFill/>
          <a:ln w="9525">
            <a:noFill/>
            <a:miter lim="800000"/>
            <a:headEnd/>
            <a:tailEnd/>
          </a:ln>
        </p:spPr>
      </p:pic>
      <p:pic>
        <p:nvPicPr>
          <p:cNvPr id="11" name="Picture 22" descr="t1.png"/>
          <p:cNvPicPr>
            <a:picLocks noChangeAspect="1"/>
          </p:cNvPicPr>
          <p:nvPr/>
        </p:nvPicPr>
        <p:blipFill>
          <a:blip r:embed="rId4" cstate="print"/>
          <a:srcRect/>
          <a:stretch>
            <a:fillRect/>
          </a:stretch>
        </p:blipFill>
        <p:spPr bwMode="auto">
          <a:xfrm>
            <a:off x="228600" y="1238250"/>
            <a:ext cx="4152900" cy="463550"/>
          </a:xfrm>
          <a:prstGeom prst="rect">
            <a:avLst/>
          </a:prstGeom>
          <a:noFill/>
          <a:ln w="9525">
            <a:noFill/>
            <a:miter lim="800000"/>
            <a:headEnd/>
            <a:tailEnd/>
          </a:ln>
        </p:spPr>
      </p:pic>
      <p:pic>
        <p:nvPicPr>
          <p:cNvPr id="12" name="Picture 24" descr="t1.png"/>
          <p:cNvPicPr>
            <a:picLocks noChangeAspect="1"/>
          </p:cNvPicPr>
          <p:nvPr/>
        </p:nvPicPr>
        <p:blipFill>
          <a:blip r:embed="rId4" cstate="print"/>
          <a:srcRect/>
          <a:stretch>
            <a:fillRect/>
          </a:stretch>
        </p:blipFill>
        <p:spPr bwMode="auto">
          <a:xfrm>
            <a:off x="228600" y="4521200"/>
            <a:ext cx="4152900" cy="463550"/>
          </a:xfrm>
          <a:prstGeom prst="rect">
            <a:avLst/>
          </a:prstGeom>
          <a:noFill/>
          <a:ln w="9525">
            <a:noFill/>
            <a:miter lim="800000"/>
            <a:headEnd/>
            <a:tailEnd/>
          </a:ln>
        </p:spPr>
      </p:pic>
      <p:sp>
        <p:nvSpPr>
          <p:cNvPr id="15" name="Rectangle 15"/>
          <p:cNvSpPr>
            <a:spLocks noChangeArrowheads="1"/>
          </p:cNvSpPr>
          <p:nvPr/>
        </p:nvSpPr>
        <p:spPr bwMode="auto">
          <a:xfrm>
            <a:off x="477838" y="1321935"/>
            <a:ext cx="963612" cy="298450"/>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pt-BR" sz="1600" b="0" i="0" smtClean="0">
                <a:solidFill>
                  <a:schemeClr val="tx1"/>
                </a:solidFill>
                <a:latin typeface="Arial"/>
                <a:ea typeface="+mn-ea"/>
                <a:cs typeface="+mn-cs"/>
              </a:rPr>
              <a:t>Situação</a:t>
            </a:r>
            <a:endParaRPr lang="pt-BR" sz="1600" b="0" i="0">
              <a:solidFill>
                <a:schemeClr val="tx1"/>
              </a:solidFill>
              <a:latin typeface="Arial"/>
              <a:ea typeface="+mn-ea"/>
              <a:cs typeface="+mn-cs"/>
            </a:endParaRPr>
          </a:p>
        </p:txBody>
      </p:sp>
      <p:sp>
        <p:nvSpPr>
          <p:cNvPr id="16" name="Rectangle 18"/>
          <p:cNvSpPr>
            <a:spLocks noChangeArrowheads="1"/>
          </p:cNvSpPr>
          <p:nvPr/>
        </p:nvSpPr>
        <p:spPr bwMode="auto">
          <a:xfrm>
            <a:off x="477838" y="3160713"/>
            <a:ext cx="908050" cy="298450"/>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pt-BR" sz="1600" b="0" i="0" dirty="0" smtClean="0">
                <a:solidFill>
                  <a:schemeClr val="tx1"/>
                </a:solidFill>
                <a:latin typeface="Arial"/>
                <a:ea typeface="+mn-ea"/>
                <a:cs typeface="+mn-cs"/>
              </a:rPr>
              <a:t>Solução</a:t>
            </a:r>
            <a:endParaRPr lang="pt-BR" sz="1600" b="0" i="0" dirty="0">
              <a:solidFill>
                <a:schemeClr val="tx1"/>
              </a:solidFill>
              <a:latin typeface="Arial"/>
              <a:ea typeface="+mn-ea"/>
              <a:cs typeface="+mn-cs"/>
            </a:endParaRPr>
          </a:p>
        </p:txBody>
      </p:sp>
      <p:sp>
        <p:nvSpPr>
          <p:cNvPr id="17" name="Rectangle 19"/>
          <p:cNvSpPr>
            <a:spLocks noChangeArrowheads="1"/>
          </p:cNvSpPr>
          <p:nvPr/>
        </p:nvSpPr>
        <p:spPr bwMode="auto">
          <a:xfrm>
            <a:off x="477838" y="4603750"/>
            <a:ext cx="1190171" cy="292212"/>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pt-BR" sz="1600" b="0" i="0" dirty="0" smtClean="0">
                <a:solidFill>
                  <a:schemeClr val="tx1"/>
                </a:solidFill>
                <a:latin typeface="Arial"/>
                <a:ea typeface="+mn-ea"/>
                <a:cs typeface="+mn-cs"/>
              </a:rPr>
              <a:t>Resultados</a:t>
            </a:r>
            <a:endParaRPr lang="pt-BR" sz="1600" b="0" i="0" dirty="0">
              <a:solidFill>
                <a:schemeClr val="tx1"/>
              </a:solidFill>
              <a:latin typeface="Arial"/>
              <a:ea typeface="+mn-ea"/>
              <a:cs typeface="+mn-cs"/>
            </a:endParaRPr>
          </a:p>
        </p:txBody>
      </p:sp>
      <p:sp>
        <p:nvSpPr>
          <p:cNvPr id="18" name="Rectangle 14"/>
          <p:cNvSpPr>
            <a:spLocks noChangeArrowheads="1"/>
          </p:cNvSpPr>
          <p:nvPr/>
        </p:nvSpPr>
        <p:spPr bwMode="auto">
          <a:xfrm>
            <a:off x="304800" y="1782763"/>
            <a:ext cx="5410200" cy="1263247"/>
          </a:xfrm>
          <a:prstGeom prst="rect">
            <a:avLst/>
          </a:prstGeom>
          <a:noFill/>
          <a:ln w="9525">
            <a:noFill/>
            <a:miter lim="800000"/>
            <a:headEnd/>
            <a:tailEnd/>
          </a:ln>
        </p:spPr>
        <p:txBody>
          <a:bodyPr lIns="82124" tIns="41061" rIns="82124" bIns="41061">
            <a:spAutoFit/>
          </a:bodyPr>
          <a:lstStyle/>
          <a:p>
            <a:pPr marL="285750" indent="-285750" algn="l" defTabSz="814365">
              <a:lnSpc>
                <a:spcPct val="85000"/>
              </a:lnSpc>
              <a:spcBef>
                <a:spcPct val="40000"/>
              </a:spcBef>
              <a:spcAft>
                <a:spcPts val="0"/>
              </a:spcAft>
              <a:buClr>
                <a:srgbClr val="6DB344"/>
              </a:buClr>
              <a:buFont typeface="Arial"/>
              <a:buChar char="•"/>
            </a:pPr>
            <a:r>
              <a:rPr lang="pt-BR" sz="1300" b="0" i="0" dirty="0" smtClean="0">
                <a:solidFill>
                  <a:srgbClr val="FFFFFF">
                    <a:lumMod val="50000"/>
                  </a:srgbClr>
                </a:solidFill>
                <a:latin typeface="Arial"/>
                <a:ea typeface="+mn-ea"/>
                <a:cs typeface="+mn-cs"/>
              </a:rPr>
              <a:t>Atualize 4.500 computadores em 15 escolas de maneira econômica</a:t>
            </a:r>
          </a:p>
          <a:p>
            <a:pPr marL="285750" indent="-285750" algn="l" defTabSz="814365">
              <a:lnSpc>
                <a:spcPct val="85000"/>
              </a:lnSpc>
              <a:spcBef>
                <a:spcPct val="40000"/>
              </a:spcBef>
              <a:spcAft>
                <a:spcPts val="0"/>
              </a:spcAft>
              <a:buClr>
                <a:srgbClr val="6DB344"/>
              </a:buClr>
              <a:buFont typeface="Arial"/>
              <a:buChar char="•"/>
            </a:pPr>
            <a:r>
              <a:rPr lang="pt-BR" sz="1300" b="0" i="0" dirty="0" smtClean="0">
                <a:solidFill>
                  <a:srgbClr val="FFFFFF">
                    <a:lumMod val="50000"/>
                  </a:srgbClr>
                </a:solidFill>
                <a:latin typeface="Arial"/>
                <a:ea typeface="+mn-ea"/>
                <a:cs typeface="+mn-cs"/>
              </a:rPr>
              <a:t>Reduza o tempo de inatividade associado à manutenção, reparos e atualizações</a:t>
            </a:r>
          </a:p>
          <a:p>
            <a:pPr marL="285750" indent="-285750" algn="l" defTabSz="814365">
              <a:lnSpc>
                <a:spcPct val="85000"/>
              </a:lnSpc>
              <a:spcBef>
                <a:spcPct val="40000"/>
              </a:spcBef>
              <a:spcAft>
                <a:spcPts val="0"/>
              </a:spcAft>
              <a:buClr>
                <a:srgbClr val="6DB344"/>
              </a:buClr>
              <a:buFont typeface="Arial"/>
              <a:buChar char="•"/>
            </a:pPr>
            <a:r>
              <a:rPr lang="pt-BR" sz="1300" b="0" i="0" dirty="0" smtClean="0">
                <a:solidFill>
                  <a:srgbClr val="FFFFFF">
                    <a:lumMod val="50000"/>
                  </a:srgbClr>
                </a:solidFill>
                <a:latin typeface="Arial"/>
                <a:ea typeface="+mn-ea"/>
                <a:cs typeface="+mn-cs"/>
              </a:rPr>
              <a:t>Implemente soluções flexíveis e que possam ser dimensionadas para atender às demandas futuras de capacidade e tecnologia</a:t>
            </a:r>
            <a:endParaRPr lang="pt-BR" sz="1300" dirty="0">
              <a:solidFill>
                <a:schemeClr val="bg1">
                  <a:lumMod val="50000"/>
                </a:schemeClr>
              </a:solidFill>
            </a:endParaRPr>
          </a:p>
        </p:txBody>
      </p:sp>
      <p:sp>
        <p:nvSpPr>
          <p:cNvPr id="19" name="Rectangle 16"/>
          <p:cNvSpPr>
            <a:spLocks noChangeArrowheads="1"/>
          </p:cNvSpPr>
          <p:nvPr/>
        </p:nvSpPr>
        <p:spPr bwMode="auto">
          <a:xfrm>
            <a:off x="264459" y="3665257"/>
            <a:ext cx="5410200" cy="428018"/>
          </a:xfrm>
          <a:prstGeom prst="rect">
            <a:avLst/>
          </a:prstGeom>
          <a:noFill/>
          <a:ln w="9525">
            <a:noFill/>
            <a:miter lim="800000"/>
            <a:headEnd/>
            <a:tailEnd/>
          </a:ln>
        </p:spPr>
        <p:txBody>
          <a:bodyPr lIns="82124" tIns="41061" rIns="82124" bIns="41061">
            <a:spAutoFit/>
          </a:bodyPr>
          <a:lstStyle/>
          <a:p>
            <a:pPr marL="285750" indent="-285750" algn="l" defTabSz="814365">
              <a:lnSpc>
                <a:spcPct val="85000"/>
              </a:lnSpc>
              <a:spcBef>
                <a:spcPct val="40000"/>
              </a:spcBef>
              <a:spcAft>
                <a:spcPts val="0"/>
              </a:spcAft>
              <a:buClr>
                <a:srgbClr val="6DB344"/>
              </a:buClr>
              <a:buFont typeface="Arial"/>
              <a:buChar char="•"/>
            </a:pPr>
            <a:r>
              <a:rPr lang="pt-BR" sz="1300" b="0" i="0" dirty="0" smtClean="0">
                <a:solidFill>
                  <a:srgbClr val="FFFFFF">
                    <a:lumMod val="50000"/>
                  </a:srgbClr>
                </a:solidFill>
                <a:latin typeface="Arial"/>
                <a:ea typeface="+mn-ea"/>
                <a:cs typeface="+mn-cs"/>
              </a:rPr>
              <a:t>Solução de virtualização de desktops da Cisco com o Citrix XenDesktop, usando a plataforma Unified Computing System</a:t>
            </a:r>
            <a:endParaRPr lang="pt-BR" sz="1300" dirty="0">
              <a:solidFill>
                <a:schemeClr val="bg1">
                  <a:lumMod val="50000"/>
                </a:schemeClr>
              </a:solidFill>
            </a:endParaRPr>
          </a:p>
        </p:txBody>
      </p:sp>
      <p:sp>
        <p:nvSpPr>
          <p:cNvPr id="20" name="Rectangle 17"/>
          <p:cNvSpPr>
            <a:spLocks noChangeArrowheads="1"/>
          </p:cNvSpPr>
          <p:nvPr/>
        </p:nvSpPr>
        <p:spPr bwMode="auto">
          <a:xfrm>
            <a:off x="304800" y="5032375"/>
            <a:ext cx="5576888" cy="1093201"/>
          </a:xfrm>
          <a:prstGeom prst="rect">
            <a:avLst/>
          </a:prstGeom>
          <a:noFill/>
          <a:ln w="9525">
            <a:noFill/>
            <a:miter lim="800000"/>
            <a:headEnd/>
            <a:tailEnd/>
          </a:ln>
        </p:spPr>
        <p:txBody>
          <a:bodyPr lIns="82124" tIns="41061" rIns="82124" bIns="41061">
            <a:spAutoFit/>
          </a:bodyPr>
          <a:lstStyle/>
          <a:p>
            <a:pPr marL="285750" indent="-285750" algn="l" defTabSz="814365">
              <a:lnSpc>
                <a:spcPct val="85000"/>
              </a:lnSpc>
              <a:spcBef>
                <a:spcPct val="40000"/>
              </a:spcBef>
              <a:spcAft>
                <a:spcPts val="0"/>
              </a:spcAft>
              <a:buClr>
                <a:srgbClr val="6DB344"/>
              </a:buClr>
              <a:buFont typeface="Arial"/>
              <a:buChar char="•"/>
            </a:pPr>
            <a:r>
              <a:rPr lang="pt-BR" sz="1300" b="0" i="0" dirty="0" smtClean="0">
                <a:solidFill>
                  <a:srgbClr val="FFFFFF">
                    <a:lumMod val="50000"/>
                  </a:srgbClr>
                </a:solidFill>
                <a:latin typeface="Arial"/>
                <a:ea typeface="+mn-ea"/>
                <a:cs typeface="+mn-cs"/>
              </a:rPr>
              <a:t>Economias expressivas de tempo e custos durante a manutenção e os ciclos de atualização de tecnologia</a:t>
            </a:r>
          </a:p>
          <a:p>
            <a:pPr marL="285750" indent="-285750" algn="l" defTabSz="814365">
              <a:lnSpc>
                <a:spcPct val="85000"/>
              </a:lnSpc>
              <a:spcBef>
                <a:spcPct val="40000"/>
              </a:spcBef>
              <a:spcAft>
                <a:spcPts val="0"/>
              </a:spcAft>
              <a:buClr>
                <a:srgbClr val="6DB344"/>
              </a:buClr>
              <a:buFont typeface="Arial"/>
              <a:buChar char="•"/>
            </a:pPr>
            <a:r>
              <a:rPr lang="pt-BR" sz="1300" b="0" i="0" dirty="0" smtClean="0">
                <a:solidFill>
                  <a:srgbClr val="FFFFFF">
                    <a:lumMod val="50000"/>
                  </a:srgbClr>
                </a:solidFill>
                <a:latin typeface="Arial"/>
                <a:ea typeface="+mn-ea"/>
                <a:cs typeface="+mn-cs"/>
              </a:rPr>
              <a:t>Tecnologia aprimorada para os alunos, com flexibilidade para a adição de funcionalidades e capacidade conforme o necessário</a:t>
            </a:r>
          </a:p>
          <a:p>
            <a:pPr marL="285750" indent="-285750" algn="l" defTabSz="814365">
              <a:lnSpc>
                <a:spcPct val="85000"/>
              </a:lnSpc>
              <a:spcBef>
                <a:spcPct val="40000"/>
              </a:spcBef>
              <a:spcAft>
                <a:spcPts val="0"/>
              </a:spcAft>
              <a:buClr>
                <a:srgbClr val="6DB344"/>
              </a:buClr>
              <a:buFont typeface="Arial"/>
              <a:buChar char="•"/>
            </a:pPr>
            <a:r>
              <a:rPr lang="pt-BR" sz="1300" b="0" i="0" dirty="0" smtClean="0">
                <a:solidFill>
                  <a:srgbClr val="FFFFFF">
                    <a:lumMod val="50000"/>
                  </a:srgbClr>
                </a:solidFill>
                <a:latin typeface="Arial"/>
                <a:ea typeface="+mn-ea"/>
                <a:cs typeface="+mn-cs"/>
              </a:rPr>
              <a:t>Benefícios ecológicos provindos do consumo reduzido de energia</a:t>
            </a:r>
            <a:endParaRPr lang="pt-BR" sz="1300" dirty="0">
              <a:solidFill>
                <a:schemeClr val="bg1">
                  <a:lumMod val="50000"/>
                </a:schemeClr>
              </a:solidFill>
            </a:endParaRPr>
          </a:p>
        </p:txBody>
      </p:sp>
      <p:pic>
        <p:nvPicPr>
          <p:cNvPr id="25" name="Picture 22" descr="tab.png"/>
          <p:cNvPicPr>
            <a:picLocks noChangeAspect="1"/>
          </p:cNvPicPr>
          <p:nvPr/>
        </p:nvPicPr>
        <p:blipFill>
          <a:blip r:embed="rId5" cstate="print"/>
          <a:srcRect/>
          <a:stretch>
            <a:fillRect/>
          </a:stretch>
        </p:blipFill>
        <p:spPr bwMode="auto">
          <a:xfrm>
            <a:off x="6172200" y="1143000"/>
            <a:ext cx="2800350" cy="609600"/>
          </a:xfrm>
          <a:prstGeom prst="rect">
            <a:avLst/>
          </a:prstGeom>
          <a:noFill/>
          <a:ln w="9525">
            <a:noFill/>
            <a:miter lim="800000"/>
            <a:headEnd/>
            <a:tailEnd/>
          </a:ln>
        </p:spPr>
      </p:pic>
      <p:sp>
        <p:nvSpPr>
          <p:cNvPr id="26" name="Isosceles Triangle 25"/>
          <p:cNvSpPr/>
          <p:nvPr/>
        </p:nvSpPr>
        <p:spPr>
          <a:xfrm rot="5400000" flipH="1">
            <a:off x="327819" y="1396207"/>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27" name="Isosceles Triangle 26"/>
          <p:cNvSpPr/>
          <p:nvPr/>
        </p:nvSpPr>
        <p:spPr>
          <a:xfrm rot="5400000" flipH="1">
            <a:off x="327819" y="3256757"/>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28" name="Isosceles Triangle 27"/>
          <p:cNvSpPr/>
          <p:nvPr/>
        </p:nvSpPr>
        <p:spPr>
          <a:xfrm rot="5400000" flipH="1">
            <a:off x="327819" y="4699794"/>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pic>
        <p:nvPicPr>
          <p:cNvPr id="29" name="Picture 24" descr="band2.png"/>
          <p:cNvPicPr>
            <a:picLocks noChangeAspect="1"/>
          </p:cNvPicPr>
          <p:nvPr/>
        </p:nvPicPr>
        <p:blipFill>
          <a:blip r:embed="rId6" cstate="print"/>
          <a:srcRect/>
          <a:stretch>
            <a:fillRect/>
          </a:stretch>
        </p:blipFill>
        <p:spPr bwMode="auto">
          <a:xfrm>
            <a:off x="6232525" y="1676400"/>
            <a:ext cx="2679700" cy="63500"/>
          </a:xfrm>
          <a:prstGeom prst="rect">
            <a:avLst/>
          </a:prstGeom>
          <a:noFill/>
          <a:ln w="9525">
            <a:noFill/>
            <a:miter lim="800000"/>
            <a:headEnd/>
            <a:tailEnd/>
          </a:ln>
        </p:spPr>
      </p:pic>
      <p:pic>
        <p:nvPicPr>
          <p:cNvPr id="61442" name="Picture 2"/>
          <p:cNvPicPr>
            <a:picLocks noChangeAspect="1" noChangeArrowheads="1"/>
          </p:cNvPicPr>
          <p:nvPr/>
        </p:nvPicPr>
        <p:blipFill>
          <a:blip r:embed="rId7" cstate="print"/>
          <a:srcRect/>
          <a:stretch>
            <a:fillRect/>
          </a:stretch>
        </p:blipFill>
        <p:spPr bwMode="auto">
          <a:xfrm>
            <a:off x="6261007" y="5138457"/>
            <a:ext cx="2619375" cy="857250"/>
          </a:xfrm>
          <a:prstGeom prst="rect">
            <a:avLst/>
          </a:prstGeom>
          <a:noFill/>
          <a:ln w="9525">
            <a:noFill/>
            <a:miter lim="800000"/>
            <a:headEnd/>
            <a:tailEnd/>
          </a:ln>
        </p:spPr>
      </p:pic>
      <p:pic>
        <p:nvPicPr>
          <p:cNvPr id="61443" name="Picture 3" descr="C:\Users\gserda\Documents\Edu Photos\AM61977.jpg"/>
          <p:cNvPicPr>
            <a:picLocks noChangeAspect="1" noChangeArrowheads="1"/>
          </p:cNvPicPr>
          <p:nvPr/>
        </p:nvPicPr>
        <p:blipFill>
          <a:blip r:embed="rId8" cstate="print"/>
          <a:srcRect r="25882" b="1912"/>
          <a:stretch>
            <a:fillRect/>
          </a:stretch>
        </p:blipFill>
        <p:spPr bwMode="auto">
          <a:xfrm>
            <a:off x="6333564" y="1994648"/>
            <a:ext cx="2433533" cy="2147046"/>
          </a:xfrm>
          <a:prstGeom prst="rect">
            <a:avLst/>
          </a:prstGeom>
          <a:noFill/>
        </p:spPr>
      </p:pic>
      <p:sp>
        <p:nvSpPr>
          <p:cNvPr id="33" name="Round Same Side Corner Rectangle 32"/>
          <p:cNvSpPr/>
          <p:nvPr/>
        </p:nvSpPr>
        <p:spPr>
          <a:xfrm>
            <a:off x="218722" y="1643940"/>
            <a:ext cx="5538611" cy="987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4" name="Round Same Side Corner Rectangle 33"/>
          <p:cNvSpPr/>
          <p:nvPr/>
        </p:nvSpPr>
        <p:spPr>
          <a:xfrm>
            <a:off x="220603" y="3546118"/>
            <a:ext cx="5538611" cy="987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5" name="Round Same Side Corner Rectangle 34"/>
          <p:cNvSpPr/>
          <p:nvPr/>
        </p:nvSpPr>
        <p:spPr>
          <a:xfrm>
            <a:off x="211196" y="4966636"/>
            <a:ext cx="5538611" cy="987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 xmlns:p14="http://schemas.microsoft.com/office/powerpoint/2010/main" val="14700733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 calcmode="lin" valueType="num">
                                      <p:cBhvr>
                                        <p:cTn id="16" dur="500" fill="hold"/>
                                        <p:tgtEl>
                                          <p:spTgt spid="26"/>
                                        </p:tgtEl>
                                        <p:attrNameLst>
                                          <p:attrName>style.rotation</p:attrName>
                                        </p:attrNameLst>
                                      </p:cBhvr>
                                      <p:tavLst>
                                        <p:tav tm="0">
                                          <p:val>
                                            <p:fltVal val="360"/>
                                          </p:val>
                                        </p:tav>
                                        <p:tav tm="100000">
                                          <p:val>
                                            <p:fltVal val="0"/>
                                          </p:val>
                                        </p:tav>
                                      </p:tavLst>
                                    </p:anim>
                                    <p:animEffect transition="in" filter="fade">
                                      <p:cBhvr>
                                        <p:cTn id="17" dur="500"/>
                                        <p:tgtEl>
                                          <p:spTgt spid="2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lide(fromLeft)">
                                      <p:cBhvr>
                                        <p:cTn id="23" dur="500"/>
                                        <p:tgtEl>
                                          <p:spTgt spid="1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childTnLst>
                          </p:cTn>
                        </p:par>
                        <p:par>
                          <p:cTn id="35" fill="hold">
                            <p:stCondLst>
                              <p:cond delay="2000"/>
                            </p:stCondLst>
                            <p:childTnLst>
                              <p:par>
                                <p:cTn id="36" presetID="49" presetClass="entr" presetSubtype="0" decel="10000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 calcmode="lin" valueType="num">
                                      <p:cBhvr>
                                        <p:cTn id="40" dur="500" fill="hold"/>
                                        <p:tgtEl>
                                          <p:spTgt spid="27"/>
                                        </p:tgtEl>
                                        <p:attrNameLst>
                                          <p:attrName>style.rotation</p:attrName>
                                        </p:attrNameLst>
                                      </p:cBhvr>
                                      <p:tavLst>
                                        <p:tav tm="0">
                                          <p:val>
                                            <p:fltVal val="360"/>
                                          </p:val>
                                        </p:tav>
                                        <p:tav tm="100000">
                                          <p:val>
                                            <p:fltVal val="0"/>
                                          </p:val>
                                        </p:tav>
                                      </p:tavLst>
                                    </p:anim>
                                    <p:animEffect transition="in" filter="fade">
                                      <p:cBhvr>
                                        <p:cTn id="41" dur="500"/>
                                        <p:tgtEl>
                                          <p:spTgt spid="27"/>
                                        </p:tgtEl>
                                      </p:cBhvr>
                                    </p:animEffect>
                                  </p:childTnLst>
                                </p:cTn>
                              </p:par>
                              <p:par>
                                <p:cTn id="42" presetID="12" presetClass="entr" presetSubtype="8"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slide(fromLeft)">
                                      <p:cBhvr>
                                        <p:cTn id="44" dur="500"/>
                                        <p:tgtEl>
                                          <p:spTgt spid="16"/>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3000"/>
                            </p:stCondLst>
                            <p:childTnLst>
                              <p:par>
                                <p:cTn id="53" presetID="2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up)">
                                      <p:cBhvr>
                                        <p:cTn id="58" dur="500"/>
                                        <p:tgtEl>
                                          <p:spTgt spid="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left)">
                                      <p:cBhvr>
                                        <p:cTn id="61" dur="500"/>
                                        <p:tgtEl>
                                          <p:spTgt spid="35"/>
                                        </p:tgtEl>
                                      </p:cBhvr>
                                    </p:animEffect>
                                  </p:childTnLst>
                                </p:cTn>
                              </p:par>
                            </p:childTnLst>
                          </p:cTn>
                        </p:par>
                        <p:par>
                          <p:cTn id="62" fill="hold">
                            <p:stCondLst>
                              <p:cond delay="3500"/>
                            </p:stCondLst>
                            <p:childTnLst>
                              <p:par>
                                <p:cTn id="63" presetID="49" presetClass="entr" presetSubtype="0" decel="100000"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p:cTn id="65" dur="500" fill="hold"/>
                                        <p:tgtEl>
                                          <p:spTgt spid="28"/>
                                        </p:tgtEl>
                                        <p:attrNameLst>
                                          <p:attrName>ppt_w</p:attrName>
                                        </p:attrNameLst>
                                      </p:cBhvr>
                                      <p:tavLst>
                                        <p:tav tm="0">
                                          <p:val>
                                            <p:fltVal val="0"/>
                                          </p:val>
                                        </p:tav>
                                        <p:tav tm="100000">
                                          <p:val>
                                            <p:strVal val="#ppt_w"/>
                                          </p:val>
                                        </p:tav>
                                      </p:tavLst>
                                    </p:anim>
                                    <p:anim calcmode="lin" valueType="num">
                                      <p:cBhvr>
                                        <p:cTn id="66" dur="500" fill="hold"/>
                                        <p:tgtEl>
                                          <p:spTgt spid="28"/>
                                        </p:tgtEl>
                                        <p:attrNameLst>
                                          <p:attrName>ppt_h</p:attrName>
                                        </p:attrNameLst>
                                      </p:cBhvr>
                                      <p:tavLst>
                                        <p:tav tm="0">
                                          <p:val>
                                            <p:fltVal val="0"/>
                                          </p:val>
                                        </p:tav>
                                        <p:tav tm="100000">
                                          <p:val>
                                            <p:strVal val="#ppt_h"/>
                                          </p:val>
                                        </p:tav>
                                      </p:tavLst>
                                    </p:anim>
                                    <p:anim calcmode="lin" valueType="num">
                                      <p:cBhvr>
                                        <p:cTn id="67" dur="500" fill="hold"/>
                                        <p:tgtEl>
                                          <p:spTgt spid="28"/>
                                        </p:tgtEl>
                                        <p:attrNameLst>
                                          <p:attrName>style.rotation</p:attrName>
                                        </p:attrNameLst>
                                      </p:cBhvr>
                                      <p:tavLst>
                                        <p:tav tm="0">
                                          <p:val>
                                            <p:fltVal val="360"/>
                                          </p:val>
                                        </p:tav>
                                        <p:tav tm="100000">
                                          <p:val>
                                            <p:fltVal val="0"/>
                                          </p:val>
                                        </p:tav>
                                      </p:tavLst>
                                    </p:anim>
                                    <p:animEffect transition="in" filter="fade">
                                      <p:cBhvr>
                                        <p:cTn id="68" dur="500"/>
                                        <p:tgtEl>
                                          <p:spTgt spid="28"/>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slide(fromLeft)">
                                      <p:cBhvr>
                                        <p:cTn id="71" dur="500"/>
                                        <p:tgtEl>
                                          <p:spTgt spid="17"/>
                                        </p:tgtEl>
                                      </p:cBhvr>
                                    </p:animEffect>
                                  </p:childTnLst>
                                </p:cTn>
                              </p:par>
                            </p:childTnLst>
                          </p:cTn>
                        </p:par>
                        <p:par>
                          <p:cTn id="72" fill="hold">
                            <p:stCondLst>
                              <p:cond delay="4000"/>
                            </p:stCondLst>
                            <p:childTnLst>
                              <p:par>
                                <p:cTn id="73" presetID="10" presetClass="entr" presetSubtype="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par>
                          <p:cTn id="76" fill="hold">
                            <p:stCondLst>
                              <p:cond delay="4500"/>
                            </p:stCondLst>
                            <p:childTnLst>
                              <p:par>
                                <p:cTn id="77" presetID="22" presetClass="entr" presetSubtype="4"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500"/>
                                        <p:tgtEl>
                                          <p:spTgt spid="25"/>
                                        </p:tgtEl>
                                      </p:cBhvr>
                                    </p:animEffect>
                                  </p:childTnLst>
                                </p:cTn>
                              </p:par>
                              <p:par>
                                <p:cTn id="80" presetID="22" presetClass="entr" presetSubtype="1" fill="hold" nodeType="with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wipe(up)">
                                      <p:cBhvr>
                                        <p:cTn id="82" dur="500"/>
                                        <p:tgtEl>
                                          <p:spTgt spid="6"/>
                                        </p:tgtEl>
                                      </p:cBhvr>
                                    </p:animEffect>
                                  </p:childTnLst>
                                </p:cTn>
                              </p:par>
                              <p:par>
                                <p:cTn id="83" presetID="16" presetClass="entr" presetSubtype="37" fill="hold"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barn(outVertical)">
                                      <p:cBhvr>
                                        <p:cTn id="8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5" grpId="0"/>
      <p:bldP spid="16" grpId="0"/>
      <p:bldP spid="17" grpId="0"/>
      <p:bldP spid="18" grpId="0"/>
      <p:bldP spid="19" grpId="0"/>
      <p:bldP spid="20" grpId="0"/>
      <p:bldP spid="26" grpId="0" animBg="1"/>
      <p:bldP spid="27" grpId="0" animBg="1"/>
      <p:bldP spid="28" grpId="0" animBg="1"/>
      <p:bldP spid="33" grpId="0" animBg="1"/>
      <p:bldP spid="34" grpId="0" animBg="1"/>
      <p:bldP spid="3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l" defTabSz="914400">
              <a:lnSpc>
                <a:spcPct val="80000"/>
              </a:lnSpc>
              <a:spcBef>
                <a:spcPct val="0"/>
              </a:spcBef>
              <a:buNone/>
            </a:pPr>
            <a:r>
              <a:rPr lang="pt-BR" sz="3200" b="0" i="0" spc="0" baseline="0" dirty="0" smtClean="0">
                <a:solidFill>
                  <a:srgbClr val="12188E"/>
                </a:solidFill>
                <a:latin typeface="Arial"/>
                <a:ea typeface="+mj-ea"/>
                <a:cs typeface="+mj-cs"/>
              </a:rPr>
              <a:t>Programação</a:t>
            </a:r>
            <a:endParaRPr lang="pt-BR" dirty="0">
              <a:solidFill>
                <a:srgbClr val="12188E"/>
              </a:solidFill>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Tendências e desafios na educação</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Casos de uso na educação</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Visão de virtualização da Cisco</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Portfólio do Cisco VXI</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Suporte a serviços e projetos validados</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Estudos de caso</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Resumo</a:t>
            </a:r>
            <a:endParaRPr lang="pt-BR"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endParaRP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8" name="Rectangle 17"/>
          <p:cNvSpPr/>
          <p:nvPr/>
        </p:nvSpPr>
        <p:spPr>
          <a:xfrm flipV="1">
            <a:off x="602994" y="1447798"/>
            <a:ext cx="6204205" cy="4178301"/>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 xmlns:p14="http://schemas.microsoft.com/office/powerpoint/2010/main" val="1465829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80000"/>
              </a:lnSpc>
              <a:spcBef>
                <a:spcPct val="0"/>
              </a:spcBef>
              <a:buNone/>
            </a:pPr>
            <a:r>
              <a:rPr lang="pt-BR" sz="3200" b="0" i="0" spc="0" baseline="0" dirty="0" smtClean="0">
                <a:solidFill>
                  <a:srgbClr val="2B348E"/>
                </a:solidFill>
                <a:latin typeface="Arial"/>
                <a:ea typeface="+mj-ea"/>
                <a:cs typeface="+mj-cs"/>
              </a:rPr>
              <a:t>Resumo: virtualização na educação </a:t>
            </a:r>
            <a:endParaRPr lang="pt-BR" dirty="0"/>
          </a:p>
        </p:txBody>
      </p:sp>
      <p:sp>
        <p:nvSpPr>
          <p:cNvPr id="33" name="Round Same Side Corner Rectangle 32"/>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4" name="Round Same Side Corner Rectangle 33"/>
          <p:cNvSpPr/>
          <p:nvPr/>
        </p:nvSpPr>
        <p:spPr>
          <a:xfrm flipH="1">
            <a:off x="428625" y="1606087"/>
            <a:ext cx="8313856" cy="4340691"/>
          </a:xfrm>
          <a:prstGeom prst="round2SameRect">
            <a:avLst>
              <a:gd name="adj1" fmla="val 5439"/>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0" y="3570534"/>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18" name="Group 17"/>
          <p:cNvGrpSpPr/>
          <p:nvPr/>
        </p:nvGrpSpPr>
        <p:grpSpPr>
          <a:xfrm>
            <a:off x="2911686" y="4825496"/>
            <a:ext cx="5534932" cy="1593617"/>
            <a:chOff x="340099" y="2547264"/>
            <a:chExt cx="8046223" cy="2316667"/>
          </a:xfrm>
        </p:grpSpPr>
        <p:sp>
          <p:nvSpPr>
            <p:cNvPr id="38" name="Flowchart: Magnetic Disk 37"/>
            <p:cNvSpPr/>
            <p:nvPr/>
          </p:nvSpPr>
          <p:spPr bwMode="auto">
            <a:xfrm>
              <a:off x="6860154" y="4203983"/>
              <a:ext cx="457309" cy="659948"/>
            </a:xfrm>
            <a:prstGeom prst="flowChartMagneticDisk">
              <a:avLst/>
            </a:prstGeom>
            <a:gradFill flip="none" rotWithShape="1">
              <a:gsLst>
                <a:gs pos="0">
                  <a:schemeClr val="bg1"/>
                </a:gs>
                <a:gs pos="85000">
                  <a:schemeClr val="accent1"/>
                </a:gs>
              </a:gsLst>
              <a:path path="circle">
                <a:fillToRect l="100000" t="100000"/>
              </a:path>
              <a:tileRect r="-100000" b="-100000"/>
            </a:gradFill>
            <a:ln w="9525" cap="flat" cmpd="sng" algn="ctr">
              <a:solidFill>
                <a:schemeClr val="tx2">
                  <a:alpha val="25000"/>
                </a:schemeClr>
              </a:solidFill>
              <a:prstDash val="solid"/>
              <a:round/>
              <a:headEnd type="none" w="med" len="med"/>
              <a:tailEnd type="none" w="med" len="med"/>
            </a:ln>
            <a:effectLst>
              <a:outerShdw blurRad="50800" dist="38100" dir="5400000" algn="t" rotWithShape="0">
                <a:prstClr val="black">
                  <a:alpha val="40000"/>
                </a:prstClr>
              </a:outerShdw>
              <a:reflection blurRad="6350" stA="52000" endA="300" endPos="35000" dir="5400000" sy="-100000" algn="bl" rotWithShape="0"/>
            </a:effectLst>
            <a:scene3d>
              <a:camera prst="orthographicFront"/>
              <a:lightRig rig="threePt" dir="t"/>
            </a:scene3d>
            <a:sp3d>
              <a:bevelT w="38100" h="101600"/>
            </a:sp3d>
          </p:spPr>
          <p:txBody>
            <a:bodyPr lIns="82124" tIns="41061" rIns="82124" bIns="41061" anchor="ctr">
              <a:spAutoFit/>
            </a:bodyPr>
            <a:lstStyle/>
            <a:p>
              <a:pPr algn="ctr" defTabSz="814388" eaLnBrk="0" hangingPunct="0">
                <a:lnSpc>
                  <a:spcPct val="90000"/>
                </a:lnSpc>
                <a:defRPr/>
              </a:pPr>
              <a:endParaRPr lang="en-US" dirty="0">
                <a:solidFill>
                  <a:schemeClr val="bg1"/>
                </a:solidFill>
                <a:latin typeface="Arial" charset="0"/>
                <a:cs typeface="Arial" charset="0"/>
              </a:endParaRPr>
            </a:p>
          </p:txBody>
        </p:sp>
        <p:pic>
          <p:nvPicPr>
            <p:cNvPr id="39" name="Picture 47"/>
            <p:cNvPicPr>
              <a:picLocks noChangeAspect="1" noChangeArrowheads="1"/>
            </p:cNvPicPr>
            <p:nvPr/>
          </p:nvPicPr>
          <p:blipFill>
            <a:blip r:embed="rId3" cstate="print"/>
            <a:srcRect/>
            <a:stretch>
              <a:fillRect/>
            </a:stretch>
          </p:blipFill>
          <p:spPr bwMode="auto">
            <a:xfrm>
              <a:off x="7935661" y="4454306"/>
              <a:ext cx="444562" cy="293894"/>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40" name="Group 66"/>
            <p:cNvGrpSpPr/>
            <p:nvPr/>
          </p:nvGrpSpPr>
          <p:grpSpPr>
            <a:xfrm>
              <a:off x="340099" y="2905573"/>
              <a:ext cx="1800997" cy="1864981"/>
              <a:chOff x="1295400" y="4842757"/>
              <a:chExt cx="1216296" cy="980165"/>
            </a:xfrm>
          </p:grpSpPr>
          <p:grpSp>
            <p:nvGrpSpPr>
              <p:cNvPr id="41" name="Group 31"/>
              <p:cNvGrpSpPr/>
              <p:nvPr/>
            </p:nvGrpSpPr>
            <p:grpSpPr>
              <a:xfrm>
                <a:off x="1295400" y="4842757"/>
                <a:ext cx="1216296" cy="980165"/>
                <a:chOff x="6001055" y="319085"/>
                <a:chExt cx="2820723" cy="2302416"/>
              </a:xfrm>
              <a:effectLst>
                <a:outerShdw blurRad="50800" dist="38100" dir="5400000" algn="t" rotWithShape="0">
                  <a:prstClr val="black">
                    <a:alpha val="40000"/>
                  </a:prstClr>
                </a:outerShdw>
                <a:reflection blurRad="6350" stA="52000" endA="300" endPos="35000" dir="5400000" sy="-100000" algn="bl" rotWithShape="0"/>
              </a:effectLst>
            </p:grpSpPr>
            <p:pic>
              <p:nvPicPr>
                <p:cNvPr id="43" name="Picture 42" descr="flatpanelcomputer-copy.png"/>
                <p:cNvPicPr>
                  <a:picLocks noChangeAspect="1"/>
                </p:cNvPicPr>
                <p:nvPr/>
              </p:nvPicPr>
              <p:blipFill>
                <a:blip r:embed="rId4" cstate="screen"/>
                <a:stretch>
                  <a:fillRect/>
                </a:stretch>
              </p:blipFill>
              <p:spPr>
                <a:xfrm>
                  <a:off x="6001055" y="319085"/>
                  <a:ext cx="2820723" cy="2302416"/>
                </a:xfrm>
                <a:prstGeom prst="rect">
                  <a:avLst/>
                </a:prstGeom>
              </p:spPr>
            </p:pic>
            <p:pic>
              <p:nvPicPr>
                <p:cNvPr id="44" name="Picture 11" descr="converj_vdi.png"/>
                <p:cNvPicPr>
                  <a:picLocks noChangeAspect="1"/>
                </p:cNvPicPr>
                <p:nvPr/>
              </p:nvPicPr>
              <p:blipFill>
                <a:blip r:embed="rId5" cstate="print"/>
                <a:srcRect/>
                <a:stretch>
                  <a:fillRect/>
                </a:stretch>
              </p:blipFill>
              <p:spPr bwMode="auto">
                <a:xfrm>
                  <a:off x="6105080" y="400595"/>
                  <a:ext cx="2620905" cy="1663336"/>
                </a:xfrm>
                <a:prstGeom prst="rect">
                  <a:avLst/>
                </a:prstGeom>
                <a:noFill/>
                <a:ln w="9525">
                  <a:noFill/>
                  <a:miter lim="800000"/>
                  <a:headEnd/>
                  <a:tailEnd/>
                </a:ln>
                <a:effectLst>
                  <a:innerShdw blurRad="114300">
                    <a:prstClr val="black"/>
                  </a:innerShdw>
                </a:effectLst>
              </p:spPr>
            </p:pic>
          </p:grpSp>
          <p:pic>
            <p:nvPicPr>
              <p:cNvPr id="42" name="Picture 2"/>
              <p:cNvPicPr>
                <a:picLocks noChangeAspect="1" noChangeArrowheads="1"/>
              </p:cNvPicPr>
              <p:nvPr/>
            </p:nvPicPr>
            <p:blipFill>
              <a:blip r:embed="rId6" cstate="print"/>
              <a:srcRect l="936" t="13229" r="6626" b="1279"/>
              <a:stretch>
                <a:fillRect/>
              </a:stretch>
            </p:blipFill>
            <p:spPr bwMode="auto">
              <a:xfrm>
                <a:off x="1336675" y="4874953"/>
                <a:ext cx="1132680" cy="711459"/>
              </a:xfrm>
              <a:prstGeom prst="rect">
                <a:avLst/>
              </a:prstGeom>
              <a:noFill/>
              <a:ln w="9525">
                <a:noFill/>
                <a:miter lim="800000"/>
                <a:headEnd/>
                <a:tailEnd/>
              </a:ln>
              <a:effectLst>
                <a:innerShdw blurRad="114300">
                  <a:prstClr val="black"/>
                </a:innerShdw>
              </a:effectLst>
            </p:spPr>
          </p:pic>
        </p:grpSp>
        <p:pic>
          <p:nvPicPr>
            <p:cNvPr id="45" name="Picture 2"/>
            <p:cNvPicPr>
              <a:picLocks noChangeAspect="1" noChangeArrowheads="1"/>
            </p:cNvPicPr>
            <p:nvPr/>
          </p:nvPicPr>
          <p:blipFill>
            <a:blip r:embed="rId7" cstate="print"/>
            <a:srcRect l="936" t="13229" r="6626" b="13290"/>
            <a:stretch>
              <a:fillRect/>
            </a:stretch>
          </p:blipFill>
          <p:spPr bwMode="auto">
            <a:xfrm>
              <a:off x="6430280" y="2555753"/>
              <a:ext cx="903097" cy="625004"/>
            </a:xfrm>
            <a:prstGeom prst="roundRect">
              <a:avLst>
                <a:gd name="adj" fmla="val 4167"/>
              </a:avLst>
            </a:prstGeom>
            <a:solidFill>
              <a:srgbClr val="FFFFFF"/>
            </a:solidFill>
            <a:ln w="381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6" name="Picture 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1095" t="1119"/>
            <a:stretch>
              <a:fillRect/>
            </a:stretch>
          </p:blipFill>
          <p:spPr bwMode="auto">
            <a:xfrm>
              <a:off x="7485001" y="3154631"/>
              <a:ext cx="901321" cy="9117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51" name="Group 50"/>
            <p:cNvGrpSpPr/>
            <p:nvPr/>
          </p:nvGrpSpPr>
          <p:grpSpPr>
            <a:xfrm>
              <a:off x="2238102" y="2547264"/>
              <a:ext cx="4667797" cy="1780923"/>
              <a:chOff x="2331718" y="1789610"/>
              <a:chExt cx="4667797" cy="1780923"/>
            </a:xfrm>
          </p:grpSpPr>
          <p:grpSp>
            <p:nvGrpSpPr>
              <p:cNvPr id="52" name="Group 51"/>
              <p:cNvGrpSpPr/>
              <p:nvPr/>
            </p:nvGrpSpPr>
            <p:grpSpPr>
              <a:xfrm>
                <a:off x="2331718" y="2693134"/>
                <a:ext cx="1059766" cy="573258"/>
                <a:chOff x="2514600" y="2693134"/>
                <a:chExt cx="1059766" cy="573258"/>
              </a:xfrm>
            </p:grpSpPr>
            <p:sp>
              <p:nvSpPr>
                <p:cNvPr id="57" name="Right Arrow 56"/>
                <p:cNvSpPr/>
                <p:nvPr/>
              </p:nvSpPr>
              <p:spPr>
                <a:xfrm>
                  <a:off x="2514600" y="2693134"/>
                  <a:ext cx="1059766" cy="309489"/>
                </a:xfrm>
                <a:prstGeom prst="rightArrow">
                  <a:avLst/>
                </a:prstGeom>
                <a:gradFill>
                  <a:gsLst>
                    <a:gs pos="0">
                      <a:schemeClr val="tx1">
                        <a:lumMod val="20000"/>
                        <a:lumOff val="80000"/>
                      </a:schemeClr>
                    </a:gs>
                    <a:gs pos="100000">
                      <a:schemeClr val="accent2">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ight Arrow 57"/>
                <p:cNvSpPr/>
                <p:nvPr/>
              </p:nvSpPr>
              <p:spPr>
                <a:xfrm flipH="1">
                  <a:off x="2514600" y="2956903"/>
                  <a:ext cx="1059766" cy="309489"/>
                </a:xfrm>
                <a:prstGeom prst="rightArrow">
                  <a:avLst/>
                </a:prstGeom>
                <a:gradFill>
                  <a:gsLst>
                    <a:gs pos="0">
                      <a:schemeClr val="tx1">
                        <a:lumMod val="20000"/>
                        <a:lumOff val="80000"/>
                      </a:schemeClr>
                    </a:gs>
                    <a:gs pos="100000">
                      <a:schemeClr val="accent2">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p:cNvGrpSpPr/>
              <p:nvPr/>
            </p:nvGrpSpPr>
            <p:grpSpPr>
              <a:xfrm>
                <a:off x="5938811" y="2693134"/>
                <a:ext cx="1060704" cy="573258"/>
                <a:chOff x="5873496" y="2693134"/>
                <a:chExt cx="1060704" cy="573258"/>
              </a:xfrm>
            </p:grpSpPr>
            <p:sp>
              <p:nvSpPr>
                <p:cNvPr id="55" name="Right Arrow 54"/>
                <p:cNvSpPr/>
                <p:nvPr/>
              </p:nvSpPr>
              <p:spPr>
                <a:xfrm>
                  <a:off x="5873496" y="2693134"/>
                  <a:ext cx="1060704" cy="309489"/>
                </a:xfrm>
                <a:prstGeom prst="rightArrow">
                  <a:avLst/>
                </a:prstGeom>
                <a:gradFill>
                  <a:gsLst>
                    <a:gs pos="0">
                      <a:schemeClr val="tx1">
                        <a:lumMod val="20000"/>
                        <a:lumOff val="80000"/>
                      </a:schemeClr>
                    </a:gs>
                    <a:gs pos="100000">
                      <a:schemeClr val="accent2">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ight Arrow 55"/>
                <p:cNvSpPr/>
                <p:nvPr/>
              </p:nvSpPr>
              <p:spPr>
                <a:xfrm flipH="1">
                  <a:off x="5873496" y="2956903"/>
                  <a:ext cx="1060704" cy="309489"/>
                </a:xfrm>
                <a:prstGeom prst="rightArrow">
                  <a:avLst/>
                </a:prstGeom>
                <a:gradFill>
                  <a:gsLst>
                    <a:gs pos="0">
                      <a:schemeClr val="tx1">
                        <a:lumMod val="20000"/>
                        <a:lumOff val="80000"/>
                      </a:schemeClr>
                    </a:gs>
                    <a:gs pos="100000">
                      <a:schemeClr val="accent2">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4" name="Picture 53" descr="Device_cloud_white_3041_default_256.png"/>
              <p:cNvPicPr>
                <a:picLocks noChangeAspect="1"/>
              </p:cNvPicPr>
              <p:nvPr/>
            </p:nvPicPr>
            <p:blipFill>
              <a:blip r:embed="rId9" cstate="screen">
                <a:extLst>
                  <a:ext uri="{28A0092B-C50C-407E-A947-70E740481C1C}">
                    <a14:useLocalDpi xmlns="" xmlns:a14="http://schemas.microsoft.com/office/drawing/2010/main"/>
                  </a:ext>
                </a:extLst>
              </a:blip>
              <a:srcRect t="15517" b="17759"/>
              <a:stretch>
                <a:fillRect/>
              </a:stretch>
            </p:blipFill>
            <p:spPr>
              <a:xfrm>
                <a:off x="3435074" y="1789610"/>
                <a:ext cx="2474638" cy="1780923"/>
              </a:xfrm>
              <a:prstGeom prst="rect">
                <a:avLst/>
              </a:prstGeom>
              <a:effectLst/>
            </p:spPr>
          </p:pic>
        </p:grpSp>
      </p:grpSp>
      <p:sp>
        <p:nvSpPr>
          <p:cNvPr id="19" name="TextBox 18"/>
          <p:cNvSpPr txBox="1"/>
          <p:nvPr/>
        </p:nvSpPr>
        <p:spPr>
          <a:xfrm>
            <a:off x="905755" y="5015994"/>
            <a:ext cx="2033490" cy="1138773"/>
          </a:xfrm>
          <a:prstGeom prst="rect">
            <a:avLst/>
          </a:prstGeom>
          <a:noFill/>
        </p:spPr>
        <p:txBody>
          <a:bodyPr wrap="square" rtlCol="0">
            <a:spAutoFit/>
          </a:bodyPr>
          <a:lstStyle/>
          <a:p>
            <a:pPr algn="l" defTabSz="914400">
              <a:buNone/>
            </a:pPr>
            <a:r>
              <a:rPr lang="en-US" sz="6800" b="1" i="0">
                <a:gradFill flip="none" rotWithShape="1">
                  <a:gsLst>
                    <a:gs pos="0">
                      <a:schemeClr val="accent6"/>
                    </a:gs>
                    <a:gs pos="100000">
                      <a:schemeClr val="tx1">
                        <a:lumMod val="75000"/>
                        <a:shade val="100000"/>
                        <a:satMod val="115000"/>
                      </a:schemeClr>
                    </a:gs>
                  </a:gsLst>
                  <a:lin ang="13500000" scaled="1"/>
                  <a:tileRect/>
                </a:gradFill>
                <a:latin typeface="Arial"/>
                <a:ea typeface="+mn-ea"/>
                <a:cs typeface="+mn-cs"/>
              </a:rPr>
              <a:t>VXI</a:t>
            </a:r>
            <a:endParaRPr lang="en-US" sz="6800" b="1" dirty="0">
              <a:gradFill flip="none" rotWithShape="1">
                <a:gsLst>
                  <a:gs pos="0">
                    <a:schemeClr val="accent6"/>
                  </a:gs>
                  <a:gs pos="100000">
                    <a:schemeClr val="tx1">
                      <a:lumMod val="75000"/>
                      <a:shade val="100000"/>
                      <a:satMod val="115000"/>
                    </a:schemeClr>
                  </a:gs>
                </a:gsLst>
                <a:lin ang="13500000" scaled="1"/>
                <a:tileRect/>
              </a:gradFill>
            </a:endParaRPr>
          </a:p>
        </p:txBody>
      </p:sp>
      <p:sp>
        <p:nvSpPr>
          <p:cNvPr id="4" name="Content Placeholder 3"/>
          <p:cNvSpPr>
            <a:spLocks noGrp="1"/>
          </p:cNvSpPr>
          <p:nvPr>
            <p:ph idx="4294967295"/>
          </p:nvPr>
        </p:nvSpPr>
        <p:spPr>
          <a:xfrm>
            <a:off x="631047" y="1780334"/>
            <a:ext cx="8550275" cy="4965700"/>
          </a:xfrm>
        </p:spPr>
        <p:txBody>
          <a:bodyPr/>
          <a:lstStyle/>
          <a:p>
            <a:pPr marL="0" indent="0" algn="l" defTabSz="914400">
              <a:spcBef>
                <a:spcPts val="1800"/>
              </a:spcBef>
              <a:spcAft>
                <a:spcPts val="600"/>
              </a:spcAft>
              <a:buNone/>
            </a:pPr>
            <a:r>
              <a:rPr lang="pt-BR" sz="20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A virtualização de desktops na educação continua ganhando impulso</a:t>
            </a:r>
            <a:endParaRPr lang="pt-BR"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endParaRPr>
          </a:p>
          <a:p>
            <a:pPr marL="179388" lvl="1" indent="-179388">
              <a:lnSpc>
                <a:spcPct val="90000"/>
              </a:lnSpc>
              <a:spcBef>
                <a:spcPts val="300"/>
              </a:spcBef>
              <a:spcAft>
                <a:spcPts val="300"/>
              </a:spcAft>
              <a:buClrTx/>
              <a:buSzPct val="80000"/>
              <a:defRPr/>
            </a:pPr>
            <a:r>
              <a:rPr lang="pt-BR" dirty="0">
                <a:solidFill>
                  <a:srgbClr val="3A3A3A"/>
                </a:solidFill>
              </a:rPr>
              <a:t>Vasta aplicabilidade na base de usuários do setor de educação</a:t>
            </a:r>
          </a:p>
          <a:p>
            <a:pPr marL="179388" lvl="1" indent="-179388">
              <a:lnSpc>
                <a:spcPct val="90000"/>
              </a:lnSpc>
              <a:spcBef>
                <a:spcPts val="300"/>
              </a:spcBef>
              <a:spcAft>
                <a:spcPts val="300"/>
              </a:spcAft>
              <a:buClrTx/>
              <a:buSzPct val="80000"/>
              <a:defRPr/>
            </a:pPr>
            <a:r>
              <a:rPr lang="pt-BR" dirty="0">
                <a:solidFill>
                  <a:srgbClr val="3A3A3A"/>
                </a:solidFill>
              </a:rPr>
              <a:t>Simplificação dos fluxos de trabalho na educação</a:t>
            </a:r>
          </a:p>
          <a:p>
            <a:pPr marL="179388" lvl="1" indent="-179388">
              <a:lnSpc>
                <a:spcPct val="90000"/>
              </a:lnSpc>
              <a:spcBef>
                <a:spcPts val="300"/>
              </a:spcBef>
              <a:spcAft>
                <a:spcPts val="300"/>
              </a:spcAft>
              <a:buClrTx/>
              <a:buSzPct val="80000"/>
              <a:defRPr/>
            </a:pPr>
            <a:r>
              <a:rPr lang="pt-BR" dirty="0">
                <a:solidFill>
                  <a:srgbClr val="3A3A3A"/>
                </a:solidFill>
              </a:rPr>
              <a:t>Acesso rápido e altamente seguro a aplicativos essenciais</a:t>
            </a:r>
          </a:p>
          <a:p>
            <a:pPr marL="0" indent="0" algn="l" defTabSz="914400">
              <a:spcBef>
                <a:spcPts val="1800"/>
              </a:spcBef>
              <a:spcAft>
                <a:spcPts val="600"/>
              </a:spcAft>
              <a:buNone/>
            </a:pPr>
            <a:r>
              <a:rPr lang="pt-BR" sz="20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O Cisco VXI oferece recursos validados de ponta a ponta</a:t>
            </a:r>
            <a:endParaRPr lang="pt-BR"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endParaRPr>
          </a:p>
          <a:p>
            <a:pPr marL="179388" lvl="1" indent="-179388">
              <a:lnSpc>
                <a:spcPct val="90000"/>
              </a:lnSpc>
              <a:spcBef>
                <a:spcPts val="300"/>
              </a:spcBef>
              <a:spcAft>
                <a:spcPts val="300"/>
              </a:spcAft>
              <a:buClrTx/>
              <a:buSzPct val="80000"/>
              <a:defRPr/>
            </a:pPr>
            <a:r>
              <a:rPr lang="pt-BR" dirty="0">
                <a:solidFill>
                  <a:srgbClr val="3A3A3A"/>
                </a:solidFill>
              </a:rPr>
              <a:t>Ecossistema aberto, com parceiros tecnológicos importantes</a:t>
            </a:r>
          </a:p>
          <a:p>
            <a:pPr marL="179388" lvl="1" indent="-179388">
              <a:lnSpc>
                <a:spcPct val="90000"/>
              </a:lnSpc>
              <a:spcBef>
                <a:spcPts val="300"/>
              </a:spcBef>
              <a:spcAft>
                <a:spcPts val="300"/>
              </a:spcAft>
              <a:buClrTx/>
              <a:buSzPct val="80000"/>
              <a:defRPr/>
            </a:pPr>
            <a:r>
              <a:rPr lang="pt-BR" dirty="0">
                <a:solidFill>
                  <a:srgbClr val="3A3A3A"/>
                </a:solidFill>
              </a:rPr>
              <a:t>Novo conjunto de dispositivos de virtualização de desktops </a:t>
            </a:r>
          </a:p>
          <a:p>
            <a:pPr marL="179388" lvl="1" indent="-179388">
              <a:lnSpc>
                <a:spcPct val="90000"/>
              </a:lnSpc>
              <a:spcBef>
                <a:spcPts val="300"/>
              </a:spcBef>
              <a:spcAft>
                <a:spcPts val="300"/>
              </a:spcAft>
              <a:buClrTx/>
              <a:buSzPct val="80000"/>
              <a:defRPr/>
            </a:pPr>
            <a:r>
              <a:rPr lang="pt-BR" dirty="0">
                <a:solidFill>
                  <a:srgbClr val="3A3A3A"/>
                </a:solidFill>
              </a:rPr>
              <a:t>ROI aprimorado na implantação de virtualização de desktop</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Same Side Corner Rectangle 15"/>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 Same Side Corner Rectangle 16"/>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Rectangle 25"/>
          <p:cNvSpPr>
            <a:spLocks noGrp="1" noChangeArrowheads="1"/>
          </p:cNvSpPr>
          <p:nvPr>
            <p:ph type="title"/>
          </p:nvPr>
        </p:nvSpPr>
        <p:spPr/>
        <p:txBody>
          <a:bodyPr/>
          <a:lstStyle/>
          <a:p>
            <a:pPr algn="l" defTabSz="914400">
              <a:lnSpc>
                <a:spcPct val="80000"/>
              </a:lnSpc>
              <a:spcBef>
                <a:spcPct val="0"/>
              </a:spcBef>
              <a:buNone/>
            </a:pPr>
            <a:r>
              <a:rPr lang="pt-BR" sz="3200" b="0" i="0" spc="0" baseline="0" dirty="0" smtClean="0">
                <a:solidFill>
                  <a:srgbClr val="2B348E"/>
                </a:solidFill>
                <a:latin typeface="Arial"/>
                <a:ea typeface="+mj-ea"/>
                <a:cs typeface="+mj-cs"/>
              </a:rPr>
              <a:t>Recursos</a:t>
            </a:r>
            <a:endParaRPr lang="pt-BR" dirty="0"/>
          </a:p>
        </p:txBody>
      </p:sp>
      <p:sp>
        <p:nvSpPr>
          <p:cNvPr id="7" name="Rectangle 4"/>
          <p:cNvSpPr txBox="1">
            <a:spLocks noChangeArrowheads="1"/>
          </p:cNvSpPr>
          <p:nvPr/>
        </p:nvSpPr>
        <p:spPr bwMode="auto">
          <a:xfrm>
            <a:off x="651858" y="1495044"/>
            <a:ext cx="6858001" cy="2493584"/>
          </a:xfrm>
          <a:prstGeom prst="rect">
            <a:avLst/>
          </a:prstGeom>
          <a:noFill/>
          <a:ln w="9525" algn="ctr">
            <a:noFill/>
            <a:miter lim="800000"/>
            <a:headEnd/>
            <a:tailEnd/>
          </a:ln>
          <a:effectLst/>
        </p:spPr>
        <p:txBody>
          <a:bodyPr vert="horz" wrap="square" lIns="82124" tIns="41061" rIns="82124" bIns="41061" numCol="1" anchor="t" anchorCtr="0" compatLnSpc="1">
            <a:prstTxWarp prst="textNoShape">
              <a:avLst/>
            </a:prstTxWarp>
            <a:spAutoFit/>
          </a:bodyPr>
          <a:lstStyle/>
          <a:p>
            <a:pPr algn="l" defTabSz="914400">
              <a:lnSpc>
                <a:spcPct val="95000"/>
              </a:lnSpc>
              <a:spcBef>
                <a:spcPts val="1800"/>
              </a:spcBef>
              <a:spcAft>
                <a:spcPts val="600"/>
              </a:spcAft>
              <a:buNone/>
            </a:pPr>
            <a:r>
              <a:rPr lang="pt-BR" sz="22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Para obter mais informações sobre</a:t>
            </a:r>
            <a:endParaRPr lang="pt-BR" sz="220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ndParaRPr>
          </a:p>
          <a:p>
            <a:pPr marL="290505" lvl="1" indent="-179405" algn="l" defTabSz="914400">
              <a:lnSpc>
                <a:spcPct val="95000"/>
              </a:lnSpc>
              <a:spcBef>
                <a:spcPts val="300"/>
              </a:spcBef>
              <a:spcAft>
                <a:spcPts val="300"/>
              </a:spcAft>
              <a:buClr>
                <a:srgbClr val="3A3A3A"/>
              </a:buClr>
              <a:buSzPct val="80000"/>
              <a:buFont typeface="Arial"/>
              <a:buChar char="•"/>
            </a:pPr>
            <a:r>
              <a:rPr lang="pt-BR" sz="1800" b="0" i="0" dirty="0" smtClean="0">
                <a:solidFill>
                  <a:srgbClr val="3A3A3A"/>
                </a:solidFill>
                <a:latin typeface="Arial"/>
                <a:ea typeface="+mn-ea"/>
                <a:cs typeface="+mn-cs"/>
              </a:rPr>
              <a:t>O espaço de trabalho virtualizado</a:t>
            </a:r>
          </a:p>
          <a:p>
            <a:pPr marL="290505" lvl="1" indent="-179405" algn="l" defTabSz="914400">
              <a:lnSpc>
                <a:spcPct val="95000"/>
              </a:lnSpc>
              <a:spcBef>
                <a:spcPts val="300"/>
              </a:spcBef>
              <a:spcAft>
                <a:spcPts val="300"/>
              </a:spcAft>
              <a:buClr>
                <a:srgbClr val="3A3A3A"/>
              </a:buClr>
              <a:buSzPct val="80000"/>
              <a:buFont typeface="Arial"/>
              <a:buChar char="•"/>
            </a:pPr>
            <a:r>
              <a:rPr lang="pt-BR" sz="1800" b="0" i="0" dirty="0" smtClean="0">
                <a:solidFill>
                  <a:srgbClr val="3A3A3A"/>
                </a:solidFill>
                <a:latin typeface="Arial"/>
                <a:ea typeface="+mn-ea"/>
                <a:cs typeface="+mn-cs"/>
              </a:rPr>
              <a:t>VXI</a:t>
            </a:r>
          </a:p>
          <a:p>
            <a:pPr algn="l" defTabSz="914400">
              <a:lnSpc>
                <a:spcPct val="95000"/>
              </a:lnSpc>
              <a:spcBef>
                <a:spcPts val="1800"/>
              </a:spcBef>
              <a:spcAft>
                <a:spcPts val="600"/>
              </a:spcAft>
              <a:buNone/>
            </a:pPr>
            <a:r>
              <a:rPr lang="pt-BR" sz="22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Visite:</a:t>
            </a:r>
          </a:p>
          <a:p>
            <a:pPr marL="111100" lvl="1" algn="l" defTabSz="914400">
              <a:lnSpc>
                <a:spcPct val="95000"/>
              </a:lnSpc>
              <a:spcBef>
                <a:spcPts val="300"/>
              </a:spcBef>
              <a:spcAft>
                <a:spcPts val="300"/>
              </a:spcAft>
              <a:buNone/>
            </a:pPr>
            <a:r>
              <a:rPr lang="pt-BR" sz="1800" b="0" i="0" dirty="0" smtClean="0">
                <a:solidFill>
                  <a:srgbClr val="3A3A3A"/>
                </a:solidFill>
                <a:latin typeface="Arial"/>
                <a:ea typeface="+mn-ea"/>
                <a:cs typeface="+mn-cs"/>
                <a:hlinkClick r:id="rId3"/>
              </a:rPr>
              <a:t>http://www.cisco.com/go/vxi</a:t>
            </a:r>
            <a:endParaRPr lang="pt-BR" dirty="0" smtClean="0">
              <a:solidFill>
                <a:srgbClr val="3A3A3A"/>
              </a:solidFill>
              <a:latin typeface="+mj-lt"/>
            </a:endParaRPr>
          </a:p>
          <a:p>
            <a:pPr marL="111100" lvl="1" algn="l" defTabSz="914400">
              <a:lnSpc>
                <a:spcPct val="95000"/>
              </a:lnSpc>
              <a:spcBef>
                <a:spcPts val="300"/>
              </a:spcBef>
              <a:spcAft>
                <a:spcPts val="300"/>
              </a:spcAft>
              <a:buNone/>
            </a:pPr>
            <a:endParaRPr lang="pt-BR" dirty="0">
              <a:solidFill>
                <a:srgbClr val="3A3A3A"/>
              </a:solidFill>
              <a:latin typeface="+mj-lt"/>
            </a:endParaRPr>
          </a:p>
        </p:txBody>
      </p:sp>
      <p:grpSp>
        <p:nvGrpSpPr>
          <p:cNvPr id="2" name="Group 20"/>
          <p:cNvGrpSpPr/>
          <p:nvPr/>
        </p:nvGrpSpPr>
        <p:grpSpPr>
          <a:xfrm>
            <a:off x="2613109" y="3704897"/>
            <a:ext cx="2457786" cy="2603050"/>
            <a:chOff x="8808283" y="4623928"/>
            <a:chExt cx="2811800" cy="2234072"/>
          </a:xfrm>
        </p:grpSpPr>
        <p:pic>
          <p:nvPicPr>
            <p:cNvPr id="9" name="Picture 8" descr="small_orangered_tine_cmyk.png"/>
            <p:cNvPicPr>
              <a:picLocks noChangeAspect="1"/>
            </p:cNvPicPr>
            <p:nvPr/>
          </p:nvPicPr>
          <p:blipFill>
            <a:blip r:embed="rId4" cstate="print">
              <a:duotone>
                <a:schemeClr val="accent6">
                  <a:shade val="45000"/>
                  <a:satMod val="135000"/>
                </a:schemeClr>
                <a:prstClr val="white"/>
              </a:duotone>
            </a:blip>
            <a:stretch>
              <a:fillRect/>
            </a:stretch>
          </p:blipFill>
          <p:spPr>
            <a:xfrm>
              <a:off x="11044011" y="4964793"/>
              <a:ext cx="576072" cy="1191422"/>
            </a:xfrm>
            <a:prstGeom prst="rect">
              <a:avLst/>
            </a:prstGeom>
          </p:spPr>
        </p:pic>
        <p:pic>
          <p:nvPicPr>
            <p:cNvPr id="10" name="Picture 9" descr="long_purpleblue_tine_rgb.png"/>
            <p:cNvPicPr>
              <a:picLocks noChangeAspect="1"/>
            </p:cNvPicPr>
            <p:nvPr/>
          </p:nvPicPr>
          <p:blipFill>
            <a:blip r:embed="rId5" cstate="print"/>
            <a:srcRect b="38923"/>
            <a:stretch>
              <a:fillRect/>
            </a:stretch>
          </p:blipFill>
          <p:spPr>
            <a:xfrm>
              <a:off x="9550992" y="4623928"/>
              <a:ext cx="577897" cy="2234072"/>
            </a:xfrm>
            <a:prstGeom prst="rect">
              <a:avLst/>
            </a:prstGeom>
          </p:spPr>
        </p:pic>
        <p:pic>
          <p:nvPicPr>
            <p:cNvPr id="11" name="Picture 10" descr="med_purplered_tine_rgb.png"/>
            <p:cNvPicPr>
              <a:picLocks noChangeAspect="1"/>
            </p:cNvPicPr>
            <p:nvPr/>
          </p:nvPicPr>
          <p:blipFill>
            <a:blip r:embed="rId6" cstate="print">
              <a:duotone>
                <a:schemeClr val="accent6">
                  <a:shade val="45000"/>
                  <a:satMod val="135000"/>
                </a:schemeClr>
                <a:prstClr val="white"/>
              </a:duotone>
            </a:blip>
            <a:srcRect b="29828"/>
            <a:stretch>
              <a:fillRect/>
            </a:stretch>
          </p:blipFill>
          <p:spPr>
            <a:xfrm>
              <a:off x="8808283" y="5466332"/>
              <a:ext cx="577897" cy="1391668"/>
            </a:xfrm>
            <a:prstGeom prst="rect">
              <a:avLst/>
            </a:prstGeom>
          </p:spPr>
        </p:pic>
        <p:pic>
          <p:nvPicPr>
            <p:cNvPr id="12" name="Picture 11" descr="med_greenblue_tine_rgb.png"/>
            <p:cNvPicPr>
              <a:picLocks noChangeAspect="1"/>
            </p:cNvPicPr>
            <p:nvPr/>
          </p:nvPicPr>
          <p:blipFill>
            <a:blip r:embed="rId7" cstate="print">
              <a:duotone>
                <a:prstClr val="black"/>
                <a:srgbClr val="12188E">
                  <a:tint val="45000"/>
                  <a:satMod val="400000"/>
                </a:srgbClr>
              </a:duotone>
            </a:blip>
            <a:srcRect b="2970"/>
            <a:stretch>
              <a:fillRect/>
            </a:stretch>
          </p:blipFill>
          <p:spPr>
            <a:xfrm>
              <a:off x="10300608" y="4961295"/>
              <a:ext cx="576072" cy="1896705"/>
            </a:xfrm>
            <a:prstGeom prst="rect">
              <a:avLst/>
            </a:prstGeom>
          </p:spPr>
        </p:pic>
      </p:grpSp>
      <p:pic>
        <p:nvPicPr>
          <p:cNvPr id="13" name="Picture 2" descr="C:\Users\gserda\Documents\Edu Photos\AM73036.jpg"/>
          <p:cNvPicPr>
            <a:picLocks noChangeAspect="1" noChangeArrowheads="1"/>
          </p:cNvPicPr>
          <p:nvPr/>
        </p:nvPicPr>
        <p:blipFill>
          <a:blip r:embed="rId8" cstate="print"/>
          <a:srcRect l="20735" t="16912" r="35294" b="-74"/>
          <a:stretch>
            <a:fillRect/>
          </a:stretch>
        </p:blipFill>
        <p:spPr bwMode="auto">
          <a:xfrm>
            <a:off x="5368642" y="1743364"/>
            <a:ext cx="3186545" cy="401781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5" name="Picture 14"/>
          <p:cNvPicPr>
            <a:picLocks noChangeAspect="1"/>
          </p:cNvPicPr>
          <p:nvPr/>
        </p:nvPicPr>
        <p:blipFill rotWithShape="1">
          <a:blip r:embed="rId3" cstate="print">
            <a:extLst>
              <a:ext uri="{28A0092B-C50C-407E-A947-70E740481C1C}">
                <a14:useLocalDpi xmlns="" xmlns:a14="http://schemas.microsoft.com/office/drawing/2010/main" val="0"/>
              </a:ext>
            </a:extLst>
          </a:blip>
          <a:srcRect l="1030" t="1406" r="1474" b="2219"/>
          <a:stretch/>
        </p:blipFill>
        <p:spPr>
          <a:xfrm rot="5400000">
            <a:off x="334815" y="1639455"/>
            <a:ext cx="4375730" cy="4352637"/>
          </a:xfrm>
          <a:prstGeom prst="rect">
            <a:avLst/>
          </a:prstGeom>
        </p:spPr>
      </p:pic>
      <p:sp>
        <p:nvSpPr>
          <p:cNvPr id="30723" name="Text Placeholder 5"/>
          <p:cNvSpPr>
            <a:spLocks noGrp="1"/>
          </p:cNvSpPr>
          <p:nvPr>
            <p:ph type="body" sz="quarter" idx="10"/>
          </p:nvPr>
        </p:nvSpPr>
        <p:spPr>
          <a:xfrm>
            <a:off x="561975" y="1711849"/>
            <a:ext cx="3962400" cy="3962400"/>
          </a:xfrm>
        </p:spPr>
        <p:txBody>
          <a:bodyPr rtlCol="0">
            <a:noAutofit/>
          </a:bodyPr>
          <a:lstStyle/>
          <a:p>
            <a:pPr marL="0" indent="0" algn="l" defTabSz="914400">
              <a:spcBef>
                <a:spcPts val="0"/>
              </a:spcBef>
              <a:spcAft>
                <a:spcPts val="0"/>
              </a:spcAft>
              <a:buNone/>
            </a:pPr>
            <a:r>
              <a:rPr lang="pt-BR" sz="1600" b="0" i="0" spc="0" baseline="0" dirty="0" smtClean="0">
                <a:solidFill>
                  <a:srgbClr val="652D89">
                    <a:lumMod val="75000"/>
                  </a:srgbClr>
                </a:solidFill>
                <a:latin typeface="Arial"/>
                <a:ea typeface="+mj-ea"/>
                <a:cs typeface="+mj-cs"/>
              </a:rPr>
              <a:t>O CLX é uma comunidade global de educadores que compartilham práticas recomendadas e soluções práticas que melhoram sensivelmente a educação em todos os lugares. </a:t>
            </a:r>
          </a:p>
          <a:p>
            <a:pPr marL="0" indent="0" algn="l" defTabSz="914400">
              <a:spcBef>
                <a:spcPts val="1475"/>
              </a:spcBef>
              <a:spcAft>
                <a:spcPts val="0"/>
              </a:spcAft>
              <a:buNone/>
            </a:pPr>
            <a:r>
              <a:rPr lang="pt-BR" sz="1600" b="0" i="0" spc="0" baseline="0" dirty="0" smtClean="0">
                <a:solidFill>
                  <a:srgbClr val="652D89">
                    <a:lumMod val="75000"/>
                  </a:srgbClr>
                </a:solidFill>
                <a:latin typeface="Arial"/>
                <a:ea typeface="+mj-ea"/>
                <a:cs typeface="+mj-cs"/>
              </a:rPr>
              <a:t>Participe do CLX para:</a:t>
            </a:r>
          </a:p>
          <a:p>
            <a:pPr marL="231800" indent="-231800" algn="l" defTabSz="914400">
              <a:spcBef>
                <a:spcPts val="1440"/>
              </a:spcBef>
              <a:spcAft>
                <a:spcPts val="0"/>
              </a:spcAft>
              <a:buClr>
                <a:srgbClr val="652D89"/>
              </a:buClr>
              <a:buFont typeface="Arial"/>
              <a:buChar char="•"/>
            </a:pPr>
            <a:r>
              <a:rPr lang="pt-BR" sz="1600" b="0" i="0" spc="0" baseline="0" dirty="0" smtClean="0">
                <a:solidFill>
                  <a:srgbClr val="652D89">
                    <a:lumMod val="75000"/>
                  </a:srgbClr>
                </a:solidFill>
                <a:latin typeface="Arial"/>
                <a:ea typeface="+mj-ea"/>
                <a:cs typeface="+mj-cs"/>
              </a:rPr>
              <a:t>Entrar em contato com educadores do mundo todo</a:t>
            </a:r>
          </a:p>
          <a:p>
            <a:pPr marL="231800" indent="-231800" algn="l" defTabSz="914400">
              <a:spcBef>
                <a:spcPts val="1440"/>
              </a:spcBef>
              <a:spcAft>
                <a:spcPts val="0"/>
              </a:spcAft>
              <a:buClr>
                <a:srgbClr val="652D89"/>
              </a:buClr>
              <a:buFont typeface="Arial"/>
              <a:buChar char="•"/>
            </a:pPr>
            <a:r>
              <a:rPr lang="pt-BR" sz="1600" b="0" i="0" spc="0" baseline="0" dirty="0" smtClean="0">
                <a:solidFill>
                  <a:srgbClr val="652D89">
                    <a:lumMod val="75000"/>
                  </a:srgbClr>
                </a:solidFill>
                <a:latin typeface="Arial"/>
                <a:ea typeface="+mj-ea"/>
                <a:cs typeface="+mj-cs"/>
              </a:rPr>
              <a:t>Participar de grupos de afinidade</a:t>
            </a:r>
          </a:p>
          <a:p>
            <a:pPr marL="231800" indent="-231800" algn="l" defTabSz="914400">
              <a:spcBef>
                <a:spcPts val="1440"/>
              </a:spcBef>
              <a:spcAft>
                <a:spcPts val="0"/>
              </a:spcAft>
              <a:buClr>
                <a:srgbClr val="652D89"/>
              </a:buClr>
              <a:buFont typeface="Arial"/>
              <a:buChar char="•"/>
            </a:pPr>
            <a:r>
              <a:rPr lang="pt-BR" sz="1600" b="0" i="0" spc="0" baseline="0" dirty="0" smtClean="0">
                <a:solidFill>
                  <a:srgbClr val="652D89">
                    <a:lumMod val="75000"/>
                  </a:srgbClr>
                </a:solidFill>
                <a:latin typeface="Arial"/>
                <a:ea typeface="+mj-ea"/>
                <a:cs typeface="+mj-cs"/>
              </a:rPr>
              <a:t>Ter acesso a desenvolvimento profissional gratuito e on-line</a:t>
            </a:r>
          </a:p>
          <a:p>
            <a:pPr marL="231800" indent="-231800" algn="l" defTabSz="914400">
              <a:spcBef>
                <a:spcPts val="1440"/>
              </a:spcBef>
              <a:spcAft>
                <a:spcPts val="0"/>
              </a:spcAft>
              <a:buClr>
                <a:srgbClr val="652D89"/>
              </a:buClr>
              <a:buFont typeface="Arial"/>
              <a:buChar char="•"/>
            </a:pPr>
            <a:r>
              <a:rPr lang="pt-BR" sz="1600" b="0" i="0" spc="0" baseline="0" dirty="0" smtClean="0">
                <a:solidFill>
                  <a:srgbClr val="652D89">
                    <a:lumMod val="75000"/>
                  </a:srgbClr>
                </a:solidFill>
                <a:latin typeface="Arial"/>
                <a:ea typeface="+mj-ea"/>
                <a:cs typeface="+mj-cs"/>
              </a:rPr>
              <a:t>Ser reconhecido pela Cisco e pela comunidade através do CLX Leader Recognition Program</a:t>
            </a:r>
            <a:endParaRPr lang="pt-BR" sz="1600" b="0" i="0" spc="0" baseline="0" dirty="0">
              <a:solidFill>
                <a:srgbClr val="652D89">
                  <a:lumMod val="75000"/>
                </a:srgbClr>
              </a:solidFill>
              <a:latin typeface="Arial"/>
              <a:ea typeface="+mj-ea"/>
              <a:cs typeface="+mj-cs"/>
            </a:endParaRPr>
          </a:p>
        </p:txBody>
      </p:sp>
      <p:pic>
        <p:nvPicPr>
          <p:cNvPr id="8" name="Picture Placeholder 7" descr="CLX_Screen.JPG"/>
          <p:cNvPicPr>
            <a:picLocks noGrp="1" noChangeAspect="1"/>
          </p:cNvPicPr>
          <p:nvPr>
            <p:ph type="pic" sz="quarter" idx="11"/>
          </p:nvPr>
        </p:nvPicPr>
        <p:blipFill>
          <a:blip r:embed="rId4" cstate="print"/>
          <a:srcRect l="9256" r="9256"/>
          <a:stretch>
            <a:fillRect/>
          </a:stretch>
        </p:blipFill>
        <p:spPr>
          <a:xfrm>
            <a:off x="5241925" y="2057400"/>
            <a:ext cx="3429000" cy="3259138"/>
          </a:xfrm>
        </p:spPr>
      </p:pic>
      <p:sp>
        <p:nvSpPr>
          <p:cNvPr id="14" name="Rectangle 25"/>
          <p:cNvSpPr txBox="1">
            <a:spLocks noChangeArrowheads="1"/>
          </p:cNvSpPr>
          <p:nvPr/>
        </p:nvSpPr>
        <p:spPr>
          <a:xfrm>
            <a:off x="229702" y="432215"/>
            <a:ext cx="8588861" cy="838200"/>
          </a:xfrm>
          <a:prstGeom prst="rect">
            <a:avLst/>
          </a:prstGeo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pt-BR" sz="3200" dirty="0" smtClean="0"/>
              <a:t>Connected Learning Exchange (CLX)</a:t>
            </a:r>
            <a:endParaRPr lang="pt-BR" sz="3200" dirty="0"/>
          </a:p>
        </p:txBody>
      </p:sp>
      <p:sp>
        <p:nvSpPr>
          <p:cNvPr id="5" name="Rectangle 4"/>
          <p:cNvSpPr/>
          <p:nvPr/>
        </p:nvSpPr>
        <p:spPr>
          <a:xfrm>
            <a:off x="369453" y="5310921"/>
            <a:ext cx="4341092" cy="692728"/>
          </a:xfrm>
          <a:prstGeom prst="rect">
            <a:avLst/>
          </a:prstGeom>
          <a:gradFill flip="none" rotWithShape="1">
            <a:gsLst>
              <a:gs pos="0">
                <a:schemeClr val="bg1"/>
              </a:gs>
              <a:gs pos="100000">
                <a:srgbClr val="FFFFFF">
                  <a:alpha val="0"/>
                </a:srgbClr>
              </a:gs>
              <a:gs pos="56000">
                <a:schemeClr val="bg1">
                  <a:alpha val="52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 name="TextBox 11"/>
          <p:cNvSpPr txBox="1"/>
          <p:nvPr/>
        </p:nvSpPr>
        <p:spPr>
          <a:xfrm>
            <a:off x="653950" y="5520162"/>
            <a:ext cx="2630023" cy="369332"/>
          </a:xfrm>
          <a:prstGeom prst="rect">
            <a:avLst/>
          </a:prstGeom>
          <a:noFill/>
        </p:spPr>
        <p:txBody>
          <a:bodyPr wrap="square">
            <a:spAutoFit/>
          </a:bodyPr>
          <a:lstStyle/>
          <a:p>
            <a:pPr algn="l" defTabSz="914400">
              <a:spcBef>
                <a:spcPts val="0"/>
              </a:spcBef>
              <a:spcAft>
                <a:spcPts val="0"/>
              </a:spcAft>
              <a:buNone/>
            </a:pPr>
            <a:r>
              <a:rPr lang="fr-BE" sz="1800" b="0" i="0">
                <a:solidFill>
                  <a:srgbClr val="652D89"/>
                </a:solidFill>
                <a:latin typeface="Arial"/>
                <a:ea typeface="+mn-ea"/>
                <a:cs typeface="+mn-cs"/>
                <a:hlinkClick r:id="rId5"/>
              </a:rPr>
              <a:t>http://clx.cisco.com</a:t>
            </a:r>
            <a:endParaRPr lang="en-US" dirty="0">
              <a:solidFill>
                <a:schemeClr val="accent6"/>
              </a:solidFill>
              <a:latin typeface="+mn-lt"/>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animEffect transition="in" filter="fade">
                                      <p:cBhvr>
                                        <p:cTn id="11" dur="1000"/>
                                        <p:tgtEl>
                                          <p:spTgt spid="3072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Effect transition="in" filter="fade">
                                      <p:cBhvr>
                                        <p:cTn id="14" dur="1000"/>
                                        <p:tgtEl>
                                          <p:spTgt spid="3072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fade">
                                      <p:cBhvr>
                                        <p:cTn id="17" dur="1000"/>
                                        <p:tgtEl>
                                          <p:spTgt spid="3072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723">
                                            <p:txEl>
                                              <p:pRg st="3" end="3"/>
                                            </p:txEl>
                                          </p:spTgt>
                                        </p:tgtEl>
                                        <p:attrNameLst>
                                          <p:attrName>style.visibility</p:attrName>
                                        </p:attrNameLst>
                                      </p:cBhvr>
                                      <p:to>
                                        <p:strVal val="visible"/>
                                      </p:to>
                                    </p:set>
                                    <p:animEffect transition="in" filter="fade">
                                      <p:cBhvr>
                                        <p:cTn id="20" dur="1000"/>
                                        <p:tgtEl>
                                          <p:spTgt spid="3072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animEffect transition="in" filter="fade">
                                      <p:cBhvr>
                                        <p:cTn id="23" dur="1000"/>
                                        <p:tgtEl>
                                          <p:spTgt spid="3072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723">
                                            <p:txEl>
                                              <p:pRg st="5" end="5"/>
                                            </p:txEl>
                                          </p:spTgt>
                                        </p:tgtEl>
                                        <p:attrNameLst>
                                          <p:attrName>style.visibility</p:attrName>
                                        </p:attrNameLst>
                                      </p:cBhvr>
                                      <p:to>
                                        <p:strVal val="visible"/>
                                      </p:to>
                                    </p:set>
                                    <p:animEffect transition="in" filter="fade">
                                      <p:cBhvr>
                                        <p:cTn id="26" dur="1000"/>
                                        <p:tgtEl>
                                          <p:spTgt spid="3072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 name="Title 2"/>
          <p:cNvSpPr>
            <a:spLocks noGrp="1"/>
          </p:cNvSpPr>
          <p:nvPr>
            <p:ph type="title"/>
          </p:nvPr>
        </p:nvSpPr>
        <p:spPr/>
        <p:txBody>
          <a:bodyPr/>
          <a:lstStyle/>
          <a:p>
            <a:pPr algn="l" defTabSz="914400">
              <a:lnSpc>
                <a:spcPct val="80000"/>
              </a:lnSpc>
              <a:spcBef>
                <a:spcPct val="0"/>
              </a:spcBef>
              <a:buNone/>
            </a:pPr>
            <a:r>
              <a:rPr lang="fr-BE" sz="3200" b="0" i="0" spc="0" baseline="0">
                <a:solidFill>
                  <a:srgbClr val="2B348E"/>
                </a:solidFill>
                <a:latin typeface="Arial"/>
                <a:ea typeface="+mj-ea"/>
                <a:cs typeface="+mj-cs"/>
              </a:rPr>
              <a:t>Vamos continuar conectados</a:t>
            </a:r>
            <a:endParaRPr lang="en-US" dirty="0"/>
          </a:p>
        </p:txBody>
      </p:sp>
      <p:sp>
        <p:nvSpPr>
          <p:cNvPr id="90115" name="Text Placeholder 6"/>
          <p:cNvSpPr>
            <a:spLocks noGrp="1"/>
          </p:cNvSpPr>
          <p:nvPr>
            <p:ph type="body" sz="quarter" idx="4294967295"/>
          </p:nvPr>
        </p:nvSpPr>
        <p:spPr>
          <a:xfrm>
            <a:off x="2524125" y="1673225"/>
            <a:ext cx="6619875" cy="4813300"/>
          </a:xfrm>
        </p:spPr>
        <p:txBody>
          <a:bodyPr/>
          <a:lstStyle/>
          <a:p>
            <a:pPr marL="0" indent="3200" algn="l" defTabSz="914400">
              <a:spcBef>
                <a:spcPts val="3600"/>
              </a:spcBef>
              <a:buNone/>
            </a:pPr>
            <a:r>
              <a:rPr lang="pt-BR" sz="2600" b="0" i="0" dirty="0" smtClean="0">
                <a:solidFill>
                  <a:srgbClr val="2B3082"/>
                </a:solidFill>
                <a:latin typeface="Arial"/>
                <a:ea typeface="+mn-ea"/>
                <a:cs typeface="+mn-cs"/>
              </a:rPr>
              <a:t>Poste um comentário ou uma foto</a:t>
            </a:r>
            <a:br>
              <a:rPr lang="pt-BR" sz="2600" b="0" i="0" dirty="0" smtClean="0">
                <a:solidFill>
                  <a:srgbClr val="2B3082"/>
                </a:solidFill>
                <a:latin typeface="Arial"/>
                <a:ea typeface="+mn-ea"/>
                <a:cs typeface="+mn-cs"/>
              </a:rPr>
            </a:br>
            <a:r>
              <a:rPr lang="pt-BR" sz="2600" b="0" i="0" dirty="0" smtClean="0">
                <a:solidFill>
                  <a:srgbClr val="2B3082"/>
                </a:solidFill>
                <a:latin typeface="Arial"/>
                <a:ea typeface="+mn-ea"/>
                <a:cs typeface="+mn-cs"/>
                <a:hlinkClick r:id="rId3"/>
              </a:rPr>
              <a:t>http://www.facebook.com/#!/CiscoEducation</a:t>
            </a:r>
            <a:endParaRPr lang="pt-BR" sz="2600" dirty="0" smtClean="0"/>
          </a:p>
          <a:p>
            <a:pPr marL="0" indent="3200" algn="l" defTabSz="914400">
              <a:spcBef>
                <a:spcPts val="3600"/>
              </a:spcBef>
              <a:buNone/>
            </a:pPr>
            <a:r>
              <a:rPr lang="pt-BR" sz="2600" b="0" i="0" dirty="0" smtClean="0">
                <a:solidFill>
                  <a:srgbClr val="2B3082"/>
                </a:solidFill>
                <a:latin typeface="Arial"/>
                <a:ea typeface="+mn-ea"/>
                <a:cs typeface="+mn-cs"/>
              </a:rPr>
              <a:t>Siga-nos </a:t>
            </a:r>
            <a:br>
              <a:rPr lang="pt-BR" sz="2600" b="0" i="0" dirty="0" smtClean="0">
                <a:solidFill>
                  <a:srgbClr val="2B3082"/>
                </a:solidFill>
                <a:latin typeface="Arial"/>
                <a:ea typeface="+mn-ea"/>
                <a:cs typeface="+mn-cs"/>
              </a:rPr>
            </a:br>
            <a:r>
              <a:rPr lang="pt-BR" sz="2600" b="0" i="0" dirty="0" smtClean="0">
                <a:solidFill>
                  <a:srgbClr val="2B3082"/>
                </a:solidFill>
                <a:latin typeface="Arial"/>
                <a:ea typeface="+mn-ea"/>
                <a:cs typeface="+mn-cs"/>
                <a:hlinkClick r:id="rId4"/>
              </a:rPr>
              <a:t>http://twitter.com/#!/CiscoEDU</a:t>
            </a:r>
            <a:endParaRPr lang="pt-BR" sz="2600" dirty="0" smtClean="0"/>
          </a:p>
          <a:p>
            <a:pPr marL="0" indent="3200" algn="l" defTabSz="914400">
              <a:spcBef>
                <a:spcPts val="3600"/>
              </a:spcBef>
              <a:buNone/>
            </a:pPr>
            <a:r>
              <a:rPr lang="pt-BR" sz="2600" b="0" i="0" dirty="0" smtClean="0">
                <a:solidFill>
                  <a:srgbClr val="2B3082"/>
                </a:solidFill>
                <a:latin typeface="Arial"/>
                <a:ea typeface="+mn-ea"/>
                <a:cs typeface="+mn-cs"/>
              </a:rPr>
              <a:t>Confira o blog da Cisco sobre educação</a:t>
            </a:r>
            <a:br>
              <a:rPr lang="pt-BR" sz="2600" b="0" i="0" dirty="0" smtClean="0">
                <a:solidFill>
                  <a:srgbClr val="2B3082"/>
                </a:solidFill>
                <a:latin typeface="Arial"/>
                <a:ea typeface="+mn-ea"/>
                <a:cs typeface="+mn-cs"/>
              </a:rPr>
            </a:br>
            <a:r>
              <a:rPr lang="pt-BR" sz="2600" b="0" i="0" dirty="0" smtClean="0">
                <a:solidFill>
                  <a:srgbClr val="2B3082"/>
                </a:solidFill>
                <a:latin typeface="Arial"/>
                <a:ea typeface="+mn-ea"/>
                <a:cs typeface="+mn-cs"/>
                <a:hlinkClick r:id="rId5"/>
              </a:rPr>
              <a:t>http://blogs.cisco.com/category/education/</a:t>
            </a:r>
            <a:endParaRPr lang="pt-BR" sz="2600" dirty="0" smtClean="0"/>
          </a:p>
          <a:p>
            <a:pPr marL="0" indent="3200" algn="l" defTabSz="914400">
              <a:spcBef>
                <a:spcPts val="3600"/>
              </a:spcBef>
              <a:buNone/>
            </a:pPr>
            <a:r>
              <a:rPr lang="pt-BR" sz="2600" b="0" i="0" dirty="0" smtClean="0">
                <a:solidFill>
                  <a:srgbClr val="2B3082"/>
                </a:solidFill>
                <a:latin typeface="Arial"/>
                <a:ea typeface="+mn-ea"/>
                <a:cs typeface="+mn-cs"/>
              </a:rPr>
              <a:t>Inscreva-se para assistir aos vídeos sobre educação da Cisco</a:t>
            </a:r>
            <a:br>
              <a:rPr lang="pt-BR" sz="2600" b="0" i="0" dirty="0" smtClean="0">
                <a:solidFill>
                  <a:srgbClr val="2B3082"/>
                </a:solidFill>
                <a:latin typeface="Arial"/>
                <a:ea typeface="+mn-ea"/>
                <a:cs typeface="+mn-cs"/>
              </a:rPr>
            </a:br>
            <a:r>
              <a:rPr lang="pt-BR" sz="2600" b="0" i="0" dirty="0" smtClean="0">
                <a:solidFill>
                  <a:srgbClr val="2B3082"/>
                </a:solidFill>
                <a:latin typeface="Arial"/>
                <a:ea typeface="+mn-ea"/>
                <a:cs typeface="+mn-cs"/>
                <a:hlinkClick r:id="rId6"/>
              </a:rPr>
              <a:t>http://www.youtubecisco.com/education</a:t>
            </a:r>
            <a:endParaRPr lang="pt-BR" sz="2600" dirty="0" smtClean="0"/>
          </a:p>
          <a:p>
            <a:pPr marL="0" indent="3200" algn="l" defTabSz="914400">
              <a:spcBef>
                <a:spcPts val="3600"/>
              </a:spcBef>
              <a:buNone/>
            </a:pPr>
            <a:endParaRPr lang="pt-BR" sz="2600" dirty="0" smtClean="0"/>
          </a:p>
        </p:txBody>
      </p:sp>
      <p:pic>
        <p:nvPicPr>
          <p:cNvPr id="90116" name="Picture 10" descr="YouTube.bmp"/>
          <p:cNvPicPr>
            <a:picLocks noChangeAspect="1"/>
          </p:cNvPicPr>
          <p:nvPr/>
        </p:nvPicPr>
        <p:blipFill>
          <a:blip r:embed="rId7" cstate="print"/>
          <a:srcRect/>
          <a:stretch>
            <a:fillRect/>
          </a:stretch>
        </p:blipFill>
        <p:spPr bwMode="auto">
          <a:xfrm>
            <a:off x="457200" y="5178425"/>
            <a:ext cx="895350" cy="895350"/>
          </a:xfrm>
          <a:prstGeom prst="rect">
            <a:avLst/>
          </a:prstGeom>
          <a:noFill/>
          <a:ln w="9525">
            <a:noFill/>
            <a:miter lim="800000"/>
            <a:headEnd/>
            <a:tailEnd/>
          </a:ln>
        </p:spPr>
      </p:pic>
      <p:pic>
        <p:nvPicPr>
          <p:cNvPr id="90117" name="Picture 11" descr="Facebook.bmp"/>
          <p:cNvPicPr>
            <a:picLocks noChangeAspect="1"/>
          </p:cNvPicPr>
          <p:nvPr/>
        </p:nvPicPr>
        <p:blipFill>
          <a:blip r:embed="rId8" cstate="print"/>
          <a:srcRect/>
          <a:stretch>
            <a:fillRect/>
          </a:stretch>
        </p:blipFill>
        <p:spPr bwMode="auto">
          <a:xfrm>
            <a:off x="457200" y="1673225"/>
            <a:ext cx="895350" cy="895350"/>
          </a:xfrm>
          <a:prstGeom prst="rect">
            <a:avLst/>
          </a:prstGeom>
          <a:noFill/>
          <a:ln w="9525">
            <a:noFill/>
            <a:miter lim="800000"/>
            <a:headEnd/>
            <a:tailEnd/>
          </a:ln>
        </p:spPr>
      </p:pic>
      <p:pic>
        <p:nvPicPr>
          <p:cNvPr id="90118" name="Picture 12" descr="Twitter.bmp"/>
          <p:cNvPicPr>
            <a:picLocks noChangeAspect="1"/>
          </p:cNvPicPr>
          <p:nvPr/>
        </p:nvPicPr>
        <p:blipFill>
          <a:blip r:embed="rId9" cstate="print"/>
          <a:srcRect/>
          <a:stretch>
            <a:fillRect/>
          </a:stretch>
        </p:blipFill>
        <p:spPr bwMode="auto">
          <a:xfrm>
            <a:off x="457200" y="2816225"/>
            <a:ext cx="914400" cy="914400"/>
          </a:xfrm>
          <a:prstGeom prst="rect">
            <a:avLst/>
          </a:prstGeom>
          <a:noFill/>
          <a:ln w="9525">
            <a:noFill/>
            <a:miter lim="800000"/>
            <a:headEnd/>
            <a:tailEnd/>
          </a:ln>
        </p:spPr>
      </p:pic>
      <p:pic>
        <p:nvPicPr>
          <p:cNvPr id="90119" name="Picture 2" descr="C:\Users\gserda\AppData\Local\Microsoft\Windows\Temporary Internet Files\Content.Outlook\A39PGKAK\example1 (2).jpg"/>
          <p:cNvPicPr>
            <a:picLocks noChangeAspect="1" noChangeArrowheads="1"/>
          </p:cNvPicPr>
          <p:nvPr/>
        </p:nvPicPr>
        <p:blipFill>
          <a:blip r:embed="rId10" cstate="print"/>
          <a:srcRect/>
          <a:stretch>
            <a:fillRect/>
          </a:stretch>
        </p:blipFill>
        <p:spPr bwMode="auto">
          <a:xfrm>
            <a:off x="533400" y="4035425"/>
            <a:ext cx="838200" cy="838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C:\Users\gserda\Documents\Edu Photos\AM72681.jpg"/>
          <p:cNvPicPr>
            <a:picLocks noChangeAspect="1" noChangeArrowheads="1"/>
          </p:cNvPicPr>
          <p:nvPr/>
        </p:nvPicPr>
        <p:blipFill>
          <a:blip r:embed="rId3" cstate="print"/>
          <a:srcRect/>
          <a:stretch>
            <a:fillRect/>
          </a:stretch>
        </p:blipFill>
        <p:spPr bwMode="auto">
          <a:xfrm>
            <a:off x="0" y="762000"/>
            <a:ext cx="9144000" cy="6096000"/>
          </a:xfrm>
          <a:prstGeom prst="rect">
            <a:avLst/>
          </a:prstGeom>
          <a:ln>
            <a:noFill/>
          </a:ln>
          <a:effectLst/>
        </p:spPr>
      </p:pic>
      <p:sp>
        <p:nvSpPr>
          <p:cNvPr id="24621" name="Oval 45"/>
          <p:cNvSpPr>
            <a:spLocks/>
          </p:cNvSpPr>
          <p:nvPr/>
        </p:nvSpPr>
        <p:spPr bwMode="auto">
          <a:xfrm rot="10800000" flipH="1">
            <a:off x="1036935" y="5346625"/>
            <a:ext cx="557808" cy="57182"/>
          </a:xfrm>
          <a:prstGeom prst="ellipse">
            <a:avLst/>
          </a:prstGeom>
          <a:gradFill rotWithShape="0">
            <a:gsLst>
              <a:gs pos="0">
                <a:srgbClr val="000000">
                  <a:alpha val="37000"/>
                </a:srgbClr>
              </a:gs>
              <a:gs pos="100000">
                <a:srgbClr val="000000">
                  <a:alpha val="0"/>
                </a:srgbClr>
              </a:gs>
            </a:gsLst>
            <a:path path="rect">
              <a:fillToRect l="50000" t="50000" r="50000" b="50000"/>
            </a:path>
          </a:gradFill>
          <a:ln>
            <a:noFill/>
          </a:ln>
          <a:effectLst>
            <a:outerShdw blurRad="381000" algn="ctr" rotWithShape="0">
              <a:srgbClr val="000000">
                <a:alpha val="84000"/>
              </a:srgbClr>
            </a:outerShdw>
          </a:effectLst>
          <a:extLst>
            <a:ext uri="{91240B29-F687-4f45-9708-019B960494DF}">
              <a14:hiddenLine xmlns=""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l" rtl="0">
              <a:defRPr/>
            </a:pPr>
            <a:endParaRPr lang="en-US" kern="1200" dirty="0">
              <a:solidFill>
                <a:srgbClr val="0096D6"/>
              </a:solidFill>
              <a:latin typeface="Arial" pitchFamily="34" charset="0"/>
              <a:ea typeface="+mn-ea"/>
              <a:cs typeface="Arial" pitchFamily="34" charset="0"/>
            </a:endParaRPr>
          </a:p>
        </p:txBody>
      </p:sp>
      <p:sp>
        <p:nvSpPr>
          <p:cNvPr id="24622" name="Oval 46"/>
          <p:cNvSpPr>
            <a:spLocks/>
          </p:cNvSpPr>
          <p:nvPr/>
        </p:nvSpPr>
        <p:spPr bwMode="auto">
          <a:xfrm rot="10800000" flipH="1">
            <a:off x="1607245" y="5387924"/>
            <a:ext cx="322660" cy="57977"/>
          </a:xfrm>
          <a:prstGeom prst="ellipse">
            <a:avLst/>
          </a:prstGeom>
          <a:gradFill rotWithShape="0">
            <a:gsLst>
              <a:gs pos="0">
                <a:srgbClr val="000000">
                  <a:alpha val="37000"/>
                </a:srgbClr>
              </a:gs>
              <a:gs pos="100000">
                <a:srgbClr val="000000">
                  <a:alpha val="0"/>
                </a:srgbClr>
              </a:gs>
            </a:gsLst>
            <a:path path="rect">
              <a:fillToRect l="50000" t="50000" r="50000" b="50000"/>
            </a:path>
          </a:gradFill>
          <a:ln>
            <a:noFill/>
          </a:ln>
          <a:effectLst>
            <a:outerShdw blurRad="381000" algn="ctr" rotWithShape="0">
              <a:srgbClr val="000000">
                <a:alpha val="84000"/>
              </a:srgbClr>
            </a:outerShdw>
          </a:effectLst>
          <a:extLst>
            <a:ext uri="{91240B29-F687-4f45-9708-019B960494DF}">
              <a14:hiddenLine xmlns=""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l" rtl="0">
              <a:defRPr/>
            </a:pPr>
            <a:endParaRPr lang="en-US" kern="1200" dirty="0">
              <a:solidFill>
                <a:srgbClr val="0096D6"/>
              </a:solidFill>
              <a:latin typeface="Arial" pitchFamily="34" charset="0"/>
              <a:ea typeface="+mn-ea"/>
              <a:cs typeface="Arial" pitchFamily="34" charset="0"/>
            </a:endParaRPr>
          </a:p>
        </p:txBody>
      </p:sp>
      <p:sp>
        <p:nvSpPr>
          <p:cNvPr id="20" name="Rectangle 19"/>
          <p:cNvSpPr/>
          <p:nvPr/>
        </p:nvSpPr>
        <p:spPr>
          <a:xfrm>
            <a:off x="0" y="377682"/>
            <a:ext cx="9144000" cy="74468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27" name="Rounded Rectangle 26"/>
          <p:cNvSpPr/>
          <p:nvPr/>
        </p:nvSpPr>
        <p:spPr>
          <a:xfrm>
            <a:off x="699448" y="5036594"/>
            <a:ext cx="2712491" cy="1048520"/>
          </a:xfrm>
          <a:prstGeom prst="roundRect">
            <a:avLst/>
          </a:prstGeom>
          <a:solidFill>
            <a:schemeClr val="lt1">
              <a:alpha val="75000"/>
            </a:schemeClr>
          </a:solidFill>
          <a:ln w="12700">
            <a:solidFill>
              <a:schemeClr val="bg1">
                <a:lumMod val="85000"/>
              </a:schemeClr>
            </a:solidFill>
          </a:ln>
          <a:effectLst>
            <a:softEdge rad="63500"/>
          </a:effectLst>
        </p:spPr>
        <p:style>
          <a:lnRef idx="2">
            <a:schemeClr val="accent2"/>
          </a:lnRef>
          <a:fillRef idx="1001">
            <a:schemeClr val="lt1"/>
          </a:fillRef>
          <a:effectRef idx="0">
            <a:schemeClr val="accent2"/>
          </a:effectRef>
          <a:fontRef idx="minor">
            <a:schemeClr val="dk1"/>
          </a:fontRef>
        </p:style>
        <p:txBody>
          <a:bodyPr rtlCol="0" anchor="ctr"/>
          <a:lstStyle/>
          <a:p>
            <a:pPr marL="1554" algn="ctr" defTabSz="914400">
              <a:buNone/>
            </a:pPr>
            <a:r>
              <a:rPr lang="pt-BR" sz="1800" b="1" i="0" kern="1200" dirty="0" smtClean="0">
                <a:solidFill>
                  <a:srgbClr val="0096D6">
                    <a:lumMod val="75000"/>
                  </a:srgbClr>
                </a:solidFill>
                <a:latin typeface="Arial"/>
                <a:ea typeface="Ciscoregular"/>
                <a:cs typeface="Arial"/>
              </a:rPr>
              <a:t>VISUAL</a:t>
            </a:r>
          </a:p>
          <a:p>
            <a:pPr marL="13350" algn="l" defTabSz="914400">
              <a:buNone/>
            </a:pPr>
            <a:r>
              <a:rPr lang="pt-BR" sz="1400" b="0" i="0" kern="1200" dirty="0" smtClean="0">
                <a:solidFill>
                  <a:srgbClr val="1A1A1A"/>
                </a:solidFill>
                <a:latin typeface="Arial"/>
                <a:ea typeface="Ciscoregular"/>
                <a:cs typeface="Arial"/>
              </a:rPr>
              <a:t>Vídeo de alta qualidade disponível em qualquer lugar, em tempo real e off-line </a:t>
            </a:r>
            <a:endParaRPr lang="pt-BR" sz="1400" b="0" i="0" kern="1200" dirty="0">
              <a:solidFill>
                <a:srgbClr val="1A1A1A"/>
              </a:solidFill>
              <a:latin typeface="Arial"/>
              <a:ea typeface="Ciscoregular"/>
              <a:cs typeface="Arial"/>
            </a:endParaRPr>
          </a:p>
        </p:txBody>
      </p:sp>
      <p:sp>
        <p:nvSpPr>
          <p:cNvPr id="30" name="Rounded Rectangle 29"/>
          <p:cNvSpPr/>
          <p:nvPr/>
        </p:nvSpPr>
        <p:spPr>
          <a:xfrm>
            <a:off x="1055424" y="2383076"/>
            <a:ext cx="2643115" cy="1045923"/>
          </a:xfrm>
          <a:prstGeom prst="roundRect">
            <a:avLst/>
          </a:prstGeom>
          <a:solidFill>
            <a:schemeClr val="lt1">
              <a:alpha val="75000"/>
            </a:schemeClr>
          </a:solidFill>
          <a:ln w="12700">
            <a:solidFill>
              <a:schemeClr val="bg1">
                <a:lumMod val="85000"/>
              </a:schemeClr>
            </a:solidFill>
          </a:ln>
          <a:effectLst>
            <a:softEdge rad="63500"/>
          </a:effectLst>
        </p:spPr>
        <p:style>
          <a:lnRef idx="2">
            <a:schemeClr val="accent2"/>
          </a:lnRef>
          <a:fillRef idx="1001">
            <a:schemeClr val="lt1"/>
          </a:fillRef>
          <a:effectRef idx="0">
            <a:schemeClr val="accent2"/>
          </a:effectRef>
          <a:fontRef idx="minor">
            <a:schemeClr val="dk1"/>
          </a:fontRef>
        </p:style>
        <p:txBody>
          <a:bodyPr rtlCol="0" anchor="ctr"/>
          <a:lstStyle/>
          <a:p>
            <a:pPr marL="13350" algn="ctr" defTabSz="914400">
              <a:buNone/>
            </a:pPr>
            <a:r>
              <a:rPr lang="pt-BR" sz="1800" b="1" i="0" kern="1200" dirty="0" smtClean="0">
                <a:solidFill>
                  <a:srgbClr val="0096D6">
                    <a:lumMod val="75000"/>
                  </a:srgbClr>
                </a:solidFill>
                <a:latin typeface="Arial"/>
                <a:ea typeface="Ciscoregular"/>
                <a:cs typeface="Arial"/>
              </a:rPr>
              <a:t>MÓVEL</a:t>
            </a:r>
            <a:endParaRPr lang="pt-BR" sz="2000" b="1" kern="1200" dirty="0" smtClean="0">
              <a:solidFill>
                <a:srgbClr val="0096D6">
                  <a:lumMod val="75000"/>
                </a:srgbClr>
              </a:solidFill>
              <a:latin typeface="Arial" pitchFamily="34" charset="0"/>
              <a:ea typeface="Ciscoregular" charset="0"/>
              <a:cs typeface="Arial" pitchFamily="34" charset="0"/>
              <a:sym typeface="Ciscoregular" charset="0"/>
            </a:endParaRPr>
          </a:p>
          <a:p>
            <a:pPr marL="13350" algn="l" defTabSz="914400">
              <a:buNone/>
            </a:pPr>
            <a:r>
              <a:rPr lang="pt-BR" sz="1400" b="0" i="0" kern="1200" dirty="0" smtClean="0">
                <a:solidFill>
                  <a:srgbClr val="1A1A1A"/>
                </a:solidFill>
                <a:latin typeface="Arial"/>
                <a:ea typeface="Ciscoregular"/>
                <a:cs typeface="Arial"/>
              </a:rPr>
              <a:t>Colaboração ampla e segura </a:t>
            </a:r>
            <a:br>
              <a:rPr lang="pt-BR" sz="1400" b="0" i="0" kern="1200" dirty="0" smtClean="0">
                <a:solidFill>
                  <a:srgbClr val="1A1A1A"/>
                </a:solidFill>
                <a:latin typeface="Arial"/>
                <a:ea typeface="Ciscoregular"/>
                <a:cs typeface="Arial"/>
              </a:rPr>
            </a:br>
            <a:r>
              <a:rPr lang="pt-BR" sz="1400" b="0" i="0" kern="1200" dirty="0" smtClean="0">
                <a:solidFill>
                  <a:srgbClr val="1A1A1A"/>
                </a:solidFill>
                <a:latin typeface="Arial"/>
                <a:ea typeface="Ciscoregular"/>
                <a:cs typeface="Arial"/>
              </a:rPr>
              <a:t>em qualquer dispositivo ou lugar</a:t>
            </a:r>
            <a:endParaRPr lang="pt-BR" sz="1400" b="0" i="0" kern="1200" dirty="0">
              <a:solidFill>
                <a:srgbClr val="1A1A1A"/>
              </a:solidFill>
              <a:latin typeface="Arial"/>
              <a:ea typeface="Ciscoregular"/>
              <a:cs typeface="Arial"/>
            </a:endParaRPr>
          </a:p>
        </p:txBody>
      </p:sp>
      <p:sp>
        <p:nvSpPr>
          <p:cNvPr id="32" name="Rounded Rectangle 31"/>
          <p:cNvSpPr/>
          <p:nvPr/>
        </p:nvSpPr>
        <p:spPr>
          <a:xfrm>
            <a:off x="5863239" y="2401311"/>
            <a:ext cx="2781867" cy="1027689"/>
          </a:xfrm>
          <a:prstGeom prst="roundRect">
            <a:avLst/>
          </a:prstGeom>
          <a:solidFill>
            <a:schemeClr val="lt1">
              <a:alpha val="75000"/>
            </a:schemeClr>
          </a:solidFill>
          <a:ln w="12700">
            <a:solidFill>
              <a:schemeClr val="bg1">
                <a:lumMod val="85000"/>
              </a:schemeClr>
            </a:solidFill>
          </a:ln>
          <a:effectLst>
            <a:softEdge rad="63500"/>
          </a:effectLst>
        </p:spPr>
        <p:style>
          <a:lnRef idx="2">
            <a:schemeClr val="accent2"/>
          </a:lnRef>
          <a:fillRef idx="1001">
            <a:schemeClr val="lt1"/>
          </a:fillRef>
          <a:effectRef idx="0">
            <a:schemeClr val="accent2"/>
          </a:effectRef>
          <a:fontRef idx="minor">
            <a:schemeClr val="dk1"/>
          </a:fontRef>
        </p:style>
        <p:txBody>
          <a:bodyPr rtlCol="0" anchor="ctr"/>
          <a:lstStyle/>
          <a:p>
            <a:pPr marL="13350" algn="ctr" defTabSz="914400">
              <a:buNone/>
            </a:pPr>
            <a:r>
              <a:rPr lang="pt-BR" sz="1800" b="1" i="0" kern="1200" dirty="0" smtClean="0">
                <a:solidFill>
                  <a:srgbClr val="0096D6">
                    <a:lumMod val="75000"/>
                  </a:srgbClr>
                </a:solidFill>
                <a:latin typeface="Arial"/>
                <a:ea typeface="Ciscoregular"/>
                <a:cs typeface="Arial"/>
              </a:rPr>
              <a:t>SOCIAL</a:t>
            </a:r>
            <a:endParaRPr lang="pt-BR" sz="2000" b="1" kern="1200" dirty="0" smtClean="0">
              <a:solidFill>
                <a:srgbClr val="0096D6">
                  <a:lumMod val="75000"/>
                </a:srgbClr>
              </a:solidFill>
              <a:latin typeface="Arial" pitchFamily="34" charset="0"/>
              <a:ea typeface="Ciscoregular" charset="0"/>
              <a:cs typeface="Arial" pitchFamily="34" charset="0"/>
              <a:sym typeface="Ciscoregular" charset="0"/>
            </a:endParaRPr>
          </a:p>
          <a:p>
            <a:pPr marL="13350" algn="l" defTabSz="914400">
              <a:buNone/>
            </a:pPr>
            <a:r>
              <a:rPr lang="pt-BR" sz="1400" b="0" i="0" dirty="0" smtClean="0">
                <a:solidFill>
                  <a:srgbClr val="1A1A1A"/>
                </a:solidFill>
                <a:latin typeface="Arial"/>
                <a:ea typeface="Ciscoregular"/>
                <a:cs typeface="Arial"/>
              </a:rPr>
              <a:t>Redes de aprendizagem para localizar, conectar e participar</a:t>
            </a:r>
          </a:p>
          <a:p>
            <a:pPr marL="13350" algn="l" defTabSz="914400">
              <a:buNone/>
            </a:pPr>
            <a:endParaRPr lang="pt-BR" sz="1400" kern="1200" dirty="0">
              <a:solidFill>
                <a:srgbClr val="1A1A1A"/>
              </a:solidFill>
              <a:latin typeface="Arial" pitchFamily="34" charset="0"/>
              <a:ea typeface="Ciscoregular" charset="0"/>
              <a:cs typeface="Arial" pitchFamily="34" charset="0"/>
              <a:sym typeface="Ciscoregular" charset="0"/>
            </a:endParaRPr>
          </a:p>
        </p:txBody>
      </p:sp>
      <p:sp>
        <p:nvSpPr>
          <p:cNvPr id="33" name="Rounded Rectangle 32"/>
          <p:cNvSpPr/>
          <p:nvPr/>
        </p:nvSpPr>
        <p:spPr>
          <a:xfrm>
            <a:off x="5531425" y="5111297"/>
            <a:ext cx="3051236" cy="1006474"/>
          </a:xfrm>
          <a:prstGeom prst="roundRect">
            <a:avLst/>
          </a:prstGeom>
          <a:solidFill>
            <a:schemeClr val="lt1">
              <a:alpha val="71000"/>
            </a:schemeClr>
          </a:solidFill>
          <a:ln w="12700">
            <a:solidFill>
              <a:schemeClr val="bg1">
                <a:lumMod val="85000"/>
              </a:schemeClr>
            </a:solidFill>
          </a:ln>
          <a:effectLst>
            <a:softEdge rad="63500"/>
          </a:effectLst>
        </p:spPr>
        <p:style>
          <a:lnRef idx="2">
            <a:schemeClr val="accent2"/>
          </a:lnRef>
          <a:fillRef idx="1001">
            <a:schemeClr val="lt1"/>
          </a:fillRef>
          <a:effectRef idx="0">
            <a:schemeClr val="accent2"/>
          </a:effectRef>
          <a:fontRef idx="minor">
            <a:schemeClr val="dk1"/>
          </a:fontRef>
        </p:style>
        <p:txBody>
          <a:bodyPr rtlCol="0" anchor="ctr"/>
          <a:lstStyle/>
          <a:p>
            <a:pPr marL="13350" algn="ctr" defTabSz="914400">
              <a:buNone/>
            </a:pPr>
            <a:r>
              <a:rPr lang="pt-BR" sz="1800" b="1" i="0" kern="1200" dirty="0" smtClean="0">
                <a:solidFill>
                  <a:srgbClr val="0096D6">
                    <a:lumMod val="75000"/>
                  </a:srgbClr>
                </a:solidFill>
                <a:latin typeface="Arial"/>
                <a:ea typeface="Ciscoregular"/>
                <a:cs typeface="Arial"/>
              </a:rPr>
              <a:t>VIRTUAIS</a:t>
            </a:r>
            <a:endParaRPr lang="pt-BR" sz="2000" b="1" kern="1200" dirty="0" smtClean="0">
              <a:solidFill>
                <a:srgbClr val="0096D6">
                  <a:lumMod val="75000"/>
                </a:srgbClr>
              </a:solidFill>
              <a:latin typeface="Arial" pitchFamily="34" charset="0"/>
              <a:ea typeface="Ciscoregular" charset="0"/>
              <a:cs typeface="Arial" pitchFamily="34" charset="0"/>
              <a:sym typeface="Ciscoregular" charset="0"/>
            </a:endParaRPr>
          </a:p>
          <a:p>
            <a:pPr marL="13350" algn="l" defTabSz="914400">
              <a:buNone/>
            </a:pPr>
            <a:r>
              <a:rPr lang="pt-BR" sz="1400" b="0" i="0" kern="1200" dirty="0" smtClean="0">
                <a:solidFill>
                  <a:srgbClr val="1A1A1A"/>
                </a:solidFill>
                <a:latin typeface="Arial"/>
                <a:ea typeface="Ciscoregular"/>
                <a:cs typeface="Arial"/>
              </a:rPr>
              <a:t>Aplicativos hospedados, voz e vídeo interação com a economia do VDI</a:t>
            </a:r>
            <a:endParaRPr lang="pt-BR" sz="1400" b="0" i="0" kern="1200" dirty="0">
              <a:solidFill>
                <a:srgbClr val="1A1A1A"/>
              </a:solidFill>
              <a:latin typeface="Arial"/>
              <a:ea typeface="Ciscoregular"/>
              <a:cs typeface="Arial"/>
            </a:endParaRPr>
          </a:p>
        </p:txBody>
      </p:sp>
      <p:sp>
        <p:nvSpPr>
          <p:cNvPr id="17" name="Rectangle 16"/>
          <p:cNvSpPr/>
          <p:nvPr/>
        </p:nvSpPr>
        <p:spPr>
          <a:xfrm>
            <a:off x="0" y="742833"/>
            <a:ext cx="9144000" cy="1979273"/>
          </a:xfrm>
          <a:prstGeom prst="rect">
            <a:avLst/>
          </a:prstGeom>
          <a:gradFill>
            <a:gsLst>
              <a:gs pos="0">
                <a:schemeClr val="bg1"/>
              </a:gs>
              <a:gs pos="100000">
                <a:schemeClr val="bg1">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Title 12"/>
          <p:cNvSpPr>
            <a:spLocks noGrp="1"/>
          </p:cNvSpPr>
          <p:nvPr>
            <p:ph type="title"/>
          </p:nvPr>
        </p:nvSpPr>
        <p:spPr>
          <a:xfrm>
            <a:off x="229702" y="432214"/>
            <a:ext cx="8588861" cy="1287729"/>
          </a:xfrm>
        </p:spPr>
        <p:txBody>
          <a:bodyPr/>
          <a:lstStyle/>
          <a:p>
            <a:pPr algn="l" defTabSz="914400">
              <a:lnSpc>
                <a:spcPct val="80000"/>
              </a:lnSpc>
              <a:spcBef>
                <a:spcPct val="0"/>
              </a:spcBef>
              <a:buNone/>
            </a:pPr>
            <a:r>
              <a:rPr lang="pt-BR" sz="3200" b="0" i="0" spc="0" baseline="0" dirty="0" smtClean="0">
                <a:solidFill>
                  <a:srgbClr val="1E1F81"/>
                </a:solidFill>
                <a:latin typeface="Arial"/>
                <a:ea typeface="+mj-ea"/>
                <a:cs typeface="+mj-cs"/>
              </a:rPr>
              <a:t>Os estilos de trabalho da educação estão evoluindo</a:t>
            </a:r>
            <a:br>
              <a:rPr lang="pt-BR" sz="3200" b="0" i="0" spc="0" baseline="0" dirty="0" smtClean="0">
                <a:solidFill>
                  <a:srgbClr val="1E1F81"/>
                </a:solidFill>
                <a:latin typeface="Arial"/>
                <a:ea typeface="+mj-ea"/>
                <a:cs typeface="+mj-cs"/>
              </a:rPr>
            </a:br>
            <a:r>
              <a:rPr lang="pt-BR" sz="2400" b="0" i="0" spc="0" baseline="0" dirty="0" smtClean="0">
                <a:solidFill>
                  <a:srgbClr val="1E1F81"/>
                </a:solidFill>
                <a:latin typeface="Arial"/>
                <a:ea typeface="+mj-ea"/>
                <a:cs typeface="+mj-cs"/>
              </a:rPr>
              <a:t>Novas soluções são necessárias para apoiar as tendências de crescimento</a:t>
            </a:r>
            <a:endParaRPr lang="pt-BR" sz="2400" dirty="0">
              <a:solidFill>
                <a:srgbClr val="1E1F81"/>
              </a:solidFill>
            </a:endParaRPr>
          </a:p>
        </p:txBody>
      </p:sp>
    </p:spTree>
    <p:extLst>
      <p:ext uri="{BB962C8B-B14F-4D97-AF65-F5344CB8AC3E}">
        <p14:creationId xmlns="" xmlns:p14="http://schemas.microsoft.com/office/powerpoint/2010/main" val="1743111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2"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 Same Side Corner Rectangle 27"/>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1" name="Rounded Rectangle 40"/>
          <p:cNvSpPr/>
          <p:nvPr/>
        </p:nvSpPr>
        <p:spPr>
          <a:xfrm>
            <a:off x="1112999" y="1608881"/>
            <a:ext cx="6918003" cy="4679560"/>
          </a:xfrm>
          <a:prstGeom prst="roundRect">
            <a:avLst>
              <a:gd name="adj" fmla="val 575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0" y="3535809"/>
            <a:ext cx="9144000" cy="281869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Title 17"/>
          <p:cNvSpPr>
            <a:spLocks noGrp="1"/>
          </p:cNvSpPr>
          <p:nvPr>
            <p:ph type="title"/>
          </p:nvPr>
        </p:nvSpPr>
        <p:spPr>
          <a:xfrm>
            <a:off x="229702" y="432215"/>
            <a:ext cx="8729241" cy="838200"/>
          </a:xfrm>
        </p:spPr>
        <p:txBody>
          <a:bodyPr/>
          <a:lstStyle/>
          <a:p>
            <a:pPr algn="l" defTabSz="914400">
              <a:lnSpc>
                <a:spcPct val="80000"/>
              </a:lnSpc>
              <a:spcBef>
                <a:spcPct val="0"/>
              </a:spcBef>
              <a:buNone/>
            </a:pPr>
            <a:r>
              <a:rPr lang="pt-BR" sz="3200" b="0" i="0" spc="0" baseline="0" dirty="0" smtClean="0">
                <a:solidFill>
                  <a:srgbClr val="2B348E"/>
                </a:solidFill>
                <a:latin typeface="Arial"/>
                <a:ea typeface="+mj-ea"/>
                <a:cs typeface="+mj-cs"/>
              </a:rPr>
              <a:t>E… o mercado de virtualização está crescendo</a:t>
            </a:r>
            <a:endParaRPr lang="pt-BR" dirty="0"/>
          </a:p>
        </p:txBody>
      </p:sp>
      <p:sp>
        <p:nvSpPr>
          <p:cNvPr id="23" name="Rectangle 22"/>
          <p:cNvSpPr/>
          <p:nvPr/>
        </p:nvSpPr>
        <p:spPr>
          <a:xfrm>
            <a:off x="242207" y="6265367"/>
            <a:ext cx="7642093" cy="35452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buNone/>
            </a:pPr>
            <a:r>
              <a:rPr lang="pt-BR" sz="1000" b="0" i="0" dirty="0" smtClean="0">
                <a:solidFill>
                  <a:srgbClr val="FFFFFF">
                    <a:lumMod val="50000"/>
                  </a:srgbClr>
                </a:solidFill>
                <a:latin typeface="Arial"/>
                <a:ea typeface="+mn-ea"/>
                <a:cs typeface="+mn-cs"/>
              </a:rPr>
              <a:t>Adaptação gráfica criada pela Cisco com base nos dados da Gartner. Fonte: Gartner, Inc., Previsão: desktops virtuais hospedados ao redor do mundo, 2010-2014 (atualização em 2010), 2010 – 2014 (atualização em 2010), Ranjit Atwal, 1º de dezembro de 2010.</a:t>
            </a:r>
            <a:endParaRPr lang="pt-BR" sz="1000" dirty="0">
              <a:solidFill>
                <a:schemeClr val="bg1">
                  <a:lumMod val="50000"/>
                </a:schemeClr>
              </a:solidFill>
            </a:endParaRPr>
          </a:p>
        </p:txBody>
      </p:sp>
      <p:grpSp>
        <p:nvGrpSpPr>
          <p:cNvPr id="4" name="Group 28"/>
          <p:cNvGrpSpPr/>
          <p:nvPr/>
        </p:nvGrpSpPr>
        <p:grpSpPr>
          <a:xfrm>
            <a:off x="1608879" y="1632030"/>
            <a:ext cx="6491807" cy="4686182"/>
            <a:chOff x="363560" y="1454150"/>
            <a:chExt cx="2627061" cy="4718050"/>
          </a:xfrm>
        </p:grpSpPr>
        <p:graphicFrame>
          <p:nvGraphicFramePr>
            <p:cNvPr id="8" name="Chart 7"/>
            <p:cNvGraphicFramePr/>
            <p:nvPr/>
          </p:nvGraphicFramePr>
          <p:xfrm>
            <a:off x="363560" y="1454150"/>
            <a:ext cx="2627061" cy="471805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17"/>
            <p:cNvGrpSpPr/>
            <p:nvPr/>
          </p:nvGrpSpPr>
          <p:grpSpPr>
            <a:xfrm>
              <a:off x="720117" y="2386422"/>
              <a:ext cx="1690338" cy="3211320"/>
              <a:chOff x="720117" y="2386422"/>
              <a:chExt cx="1690338" cy="3211320"/>
            </a:xfrm>
          </p:grpSpPr>
          <p:sp>
            <p:nvSpPr>
              <p:cNvPr id="17" name="TextBox 16"/>
              <p:cNvSpPr txBox="1"/>
              <p:nvPr/>
            </p:nvSpPr>
            <p:spPr>
              <a:xfrm>
                <a:off x="1879366" y="4665704"/>
                <a:ext cx="222020" cy="263389"/>
              </a:xfrm>
              <a:prstGeom prst="rect">
                <a:avLst/>
              </a:prstGeom>
              <a:noFill/>
            </p:spPr>
            <p:txBody>
              <a:bodyPr wrap="square" rtlCol="0">
                <a:spAutoFit/>
              </a:bodyPr>
              <a:lstStyle/>
              <a:p>
                <a:pPr algn="ctr" defTabSz="914400">
                  <a:buNone/>
                </a:pPr>
                <a:r>
                  <a:rPr lang="fr-BE" sz="1100" b="0" i="0" kern="1200">
                    <a:solidFill>
                      <a:srgbClr val="FFFFFF"/>
                    </a:solidFill>
                    <a:latin typeface="Arial"/>
                    <a:ea typeface="+mn-ea"/>
                    <a:cs typeface="+mn-cs"/>
                  </a:rPr>
                  <a:t>78%</a:t>
                </a:r>
              </a:p>
            </p:txBody>
          </p:sp>
          <p:sp>
            <p:nvSpPr>
              <p:cNvPr id="19" name="TextBox 18"/>
              <p:cNvSpPr txBox="1"/>
              <p:nvPr/>
            </p:nvSpPr>
            <p:spPr>
              <a:xfrm>
                <a:off x="1300264" y="5070794"/>
                <a:ext cx="222020" cy="263389"/>
              </a:xfrm>
              <a:prstGeom prst="rect">
                <a:avLst/>
              </a:prstGeom>
              <a:noFill/>
            </p:spPr>
            <p:txBody>
              <a:bodyPr wrap="square" rtlCol="0">
                <a:spAutoFit/>
              </a:bodyPr>
              <a:lstStyle/>
              <a:p>
                <a:pPr algn="ctr" defTabSz="914400">
                  <a:buNone/>
                </a:pPr>
                <a:r>
                  <a:rPr lang="fr-BE" sz="1100" b="0" i="0" kern="1200">
                    <a:solidFill>
                      <a:srgbClr val="FFFFFF"/>
                    </a:solidFill>
                    <a:latin typeface="Arial"/>
                    <a:ea typeface="+mn-ea"/>
                    <a:cs typeface="+mn-cs"/>
                  </a:rPr>
                  <a:t>91%</a:t>
                </a:r>
              </a:p>
            </p:txBody>
          </p:sp>
          <p:sp>
            <p:nvSpPr>
              <p:cNvPr id="20" name="TextBox 19"/>
              <p:cNvSpPr txBox="1"/>
              <p:nvPr/>
            </p:nvSpPr>
            <p:spPr>
              <a:xfrm>
                <a:off x="720117" y="5334353"/>
                <a:ext cx="222020" cy="263389"/>
              </a:xfrm>
              <a:prstGeom prst="rect">
                <a:avLst/>
              </a:prstGeom>
              <a:noFill/>
            </p:spPr>
            <p:txBody>
              <a:bodyPr wrap="square" rtlCol="0">
                <a:spAutoFit/>
              </a:bodyPr>
              <a:lstStyle/>
              <a:p>
                <a:pPr algn="ctr" defTabSz="914400">
                  <a:buNone/>
                </a:pPr>
                <a:r>
                  <a:rPr lang="fr-BE" sz="1100" b="0" i="0" kern="1200">
                    <a:solidFill>
                      <a:srgbClr val="FFFFFF"/>
                    </a:solidFill>
                    <a:latin typeface="Arial"/>
                    <a:ea typeface="+mn-ea"/>
                    <a:cs typeface="+mn-cs"/>
                  </a:rPr>
                  <a:t>138%</a:t>
                </a:r>
              </a:p>
            </p:txBody>
          </p:sp>
          <p:cxnSp>
            <p:nvCxnSpPr>
              <p:cNvPr id="22" name="Straight Arrow Connector 21"/>
              <p:cNvCxnSpPr/>
              <p:nvPr/>
            </p:nvCxnSpPr>
            <p:spPr>
              <a:xfrm flipV="1">
                <a:off x="857869" y="4635528"/>
                <a:ext cx="386278" cy="504510"/>
              </a:xfrm>
              <a:prstGeom prst="straightConnector1">
                <a:avLst/>
              </a:prstGeom>
              <a:ln>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420398" y="3738216"/>
                <a:ext cx="427980" cy="821836"/>
              </a:xfrm>
              <a:prstGeom prst="straightConnector1">
                <a:avLst/>
              </a:prstGeom>
              <a:ln>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018152" y="2386422"/>
                <a:ext cx="392303" cy="1298887"/>
              </a:xfrm>
              <a:prstGeom prst="straightConnector1">
                <a:avLst/>
              </a:prstGeom>
              <a:ln>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grpSp>
      </p:grpSp>
      <p:sp>
        <p:nvSpPr>
          <p:cNvPr id="24" name="TextBox 23"/>
          <p:cNvSpPr txBox="1"/>
          <p:nvPr/>
        </p:nvSpPr>
        <p:spPr>
          <a:xfrm rot="16200000">
            <a:off x="798438" y="3854400"/>
            <a:ext cx="1243038" cy="261610"/>
          </a:xfrm>
          <a:prstGeom prst="rect">
            <a:avLst/>
          </a:prstGeom>
          <a:noFill/>
        </p:spPr>
        <p:txBody>
          <a:bodyPr wrap="square" rtlCol="0">
            <a:spAutoFit/>
          </a:bodyPr>
          <a:lstStyle/>
          <a:p>
            <a:pPr algn="r" defTabSz="914400">
              <a:buNone/>
            </a:pPr>
            <a:r>
              <a:rPr lang="pt-BR" sz="1100" b="0" i="0" kern="1200" dirty="0" smtClean="0">
                <a:solidFill>
                  <a:srgbClr val="FFFFFF">
                    <a:lumMod val="50000"/>
                  </a:srgbClr>
                </a:solidFill>
                <a:latin typeface="Arial"/>
                <a:ea typeface="+mn-ea"/>
                <a:cs typeface="+mn-cs"/>
              </a:rPr>
              <a:t>Em milhões</a:t>
            </a:r>
            <a:endParaRPr lang="pt-BR" sz="1100" b="0" i="0" kern="1200" dirty="0">
              <a:solidFill>
                <a:srgbClr val="FFFFFF">
                  <a:lumMod val="50000"/>
                </a:srgbClr>
              </a:solidFill>
              <a:latin typeface="Arial"/>
              <a:ea typeface="+mn-ea"/>
              <a:cs typeface="+mn-cs"/>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191" y="465216"/>
            <a:ext cx="8614352" cy="838200"/>
          </a:xfrm>
        </p:spPr>
        <p:txBody>
          <a:bodyPr/>
          <a:lstStyle/>
          <a:p>
            <a:pPr algn="l" defTabSz="914400">
              <a:lnSpc>
                <a:spcPct val="80000"/>
              </a:lnSpc>
              <a:spcBef>
                <a:spcPct val="0"/>
              </a:spcBef>
              <a:buNone/>
            </a:pPr>
            <a:r>
              <a:rPr lang="pt-BR" sz="3200" b="0" i="0" spc="0" baseline="0" dirty="0" smtClean="0">
                <a:solidFill>
                  <a:srgbClr val="2B3082"/>
                </a:solidFill>
                <a:latin typeface="Arial"/>
                <a:ea typeface="+mj-ea"/>
                <a:cs typeface="+mj-cs"/>
              </a:rPr>
              <a:t>Um resumo sobre a virtualização de desktops</a:t>
            </a:r>
            <a:endParaRPr lang="pt-BR" sz="3200" dirty="0"/>
          </a:p>
        </p:txBody>
      </p:sp>
      <p:sp>
        <p:nvSpPr>
          <p:cNvPr id="3" name="Content Placeholder 2"/>
          <p:cNvSpPr>
            <a:spLocks noGrp="1"/>
          </p:cNvSpPr>
          <p:nvPr>
            <p:ph idx="1"/>
          </p:nvPr>
        </p:nvSpPr>
        <p:spPr>
          <a:xfrm>
            <a:off x="793751" y="1347944"/>
            <a:ext cx="8063170" cy="4885660"/>
          </a:xfrm>
        </p:spPr>
        <p:txBody>
          <a:bodyPr>
            <a:noAutofit/>
          </a:bodyPr>
          <a:lstStyle/>
          <a:p>
            <a:pPr marL="231800" indent="-231800" algn="l" defTabSz="914400">
              <a:spcBef>
                <a:spcPts val="1440"/>
              </a:spcBef>
              <a:buClr>
                <a:srgbClr val="1E1F81"/>
              </a:buClr>
              <a:buSzPct val="90000"/>
              <a:buFont typeface="Arial"/>
              <a:buChar char="•"/>
            </a:pPr>
            <a:r>
              <a:rPr lang="pt-BR" sz="2000" b="0" i="0" dirty="0" smtClean="0">
                <a:solidFill>
                  <a:srgbClr val="2B3082"/>
                </a:solidFill>
                <a:latin typeface="Arial"/>
                <a:ea typeface="+mn-ea"/>
                <a:cs typeface="+mn-cs"/>
              </a:rPr>
              <a:t>A virtualização de desktops proporciona desktops virtuais a usuários em qualquer dispositivo. O ambiente de desktop virtual de usuário é montado dinamicamente e fornecido através da rede.</a:t>
            </a:r>
          </a:p>
          <a:p>
            <a:pPr marL="231800" indent="-231800" algn="l" defTabSz="914400">
              <a:lnSpc>
                <a:spcPct val="95000"/>
              </a:lnSpc>
              <a:spcBef>
                <a:spcPts val="1440"/>
              </a:spcBef>
              <a:buClr>
                <a:srgbClr val="00ADEF"/>
              </a:buClr>
              <a:buSzPct val="90000"/>
              <a:buFont typeface="Arial"/>
              <a:buChar char="•"/>
            </a:pPr>
            <a:endParaRPr lang="pt-BR" dirty="0" smtClean="0"/>
          </a:p>
          <a:p>
            <a:pPr marL="231800" indent="-231800" algn="l" defTabSz="914400">
              <a:lnSpc>
                <a:spcPct val="95000"/>
              </a:lnSpc>
              <a:spcBef>
                <a:spcPts val="1440"/>
              </a:spcBef>
              <a:buClr>
                <a:srgbClr val="00ADEF"/>
              </a:buClr>
              <a:buSzPct val="90000"/>
              <a:buFont typeface="Arial"/>
              <a:buChar char="•"/>
            </a:pPr>
            <a:endParaRPr lang="pt-BR" dirty="0" smtClean="0"/>
          </a:p>
          <a:p>
            <a:pPr marL="231800" indent="-231800" algn="l" defTabSz="914400">
              <a:lnSpc>
                <a:spcPct val="95000"/>
              </a:lnSpc>
              <a:spcBef>
                <a:spcPts val="1440"/>
              </a:spcBef>
              <a:buClr>
                <a:srgbClr val="00ADEF"/>
              </a:buClr>
              <a:buSzPct val="90000"/>
              <a:buFont typeface="Arial"/>
              <a:buChar char="•"/>
            </a:pPr>
            <a:endParaRPr lang="pt-BR" dirty="0" smtClean="0"/>
          </a:p>
          <a:p>
            <a:pPr marL="231800" indent="-231800" algn="l" defTabSz="914400">
              <a:lnSpc>
                <a:spcPct val="95000"/>
              </a:lnSpc>
              <a:spcBef>
                <a:spcPts val="1440"/>
              </a:spcBef>
              <a:buClr>
                <a:srgbClr val="00ADEF"/>
              </a:buClr>
              <a:buSzPct val="90000"/>
              <a:buFont typeface="Arial"/>
              <a:buChar char="•"/>
            </a:pPr>
            <a:endParaRPr lang="pt-BR" dirty="0" smtClean="0"/>
          </a:p>
          <a:p>
            <a:pPr marL="231800" indent="-231800" algn="l" defTabSz="914400">
              <a:lnSpc>
                <a:spcPct val="95000"/>
              </a:lnSpc>
              <a:spcBef>
                <a:spcPts val="1440"/>
              </a:spcBef>
              <a:buClr>
                <a:srgbClr val="00ADEF"/>
              </a:buClr>
              <a:buSzPct val="90000"/>
              <a:buFont typeface="Arial"/>
              <a:buChar char="•"/>
            </a:pPr>
            <a:endParaRPr lang="pt-BR" dirty="0" smtClean="0"/>
          </a:p>
          <a:p>
            <a:pPr marL="231800" indent="-231800" algn="l" defTabSz="914400">
              <a:lnSpc>
                <a:spcPct val="95000"/>
              </a:lnSpc>
              <a:spcBef>
                <a:spcPts val="1440"/>
              </a:spcBef>
              <a:buClr>
                <a:srgbClr val="00ADEF"/>
              </a:buClr>
              <a:buSzPct val="90000"/>
              <a:buFont typeface="Arial"/>
              <a:buChar char="•"/>
            </a:pPr>
            <a:endParaRPr lang="pt-BR" dirty="0" smtClean="0"/>
          </a:p>
          <a:p>
            <a:pPr marL="231800" indent="-231800" algn="l" defTabSz="914400">
              <a:spcBef>
                <a:spcPts val="1440"/>
              </a:spcBef>
              <a:buClr>
                <a:srgbClr val="1E1F81"/>
              </a:buClr>
              <a:buSzPct val="90000"/>
              <a:buFont typeface="Arial"/>
              <a:buChar char="•"/>
            </a:pPr>
            <a:r>
              <a:rPr lang="pt-BR" sz="2000" b="0" i="0" dirty="0" smtClean="0">
                <a:solidFill>
                  <a:srgbClr val="2B3082"/>
                </a:solidFill>
                <a:latin typeface="Arial"/>
                <a:ea typeface="+mn-ea"/>
                <a:cs typeface="+mn-cs"/>
              </a:rPr>
              <a:t>Cada tipo de usuário no campus precisa de um tipo diferente de desktop. Alguns precisam de simplicidade e padronização; outros, de alto desempenho e personalização.</a:t>
            </a:r>
            <a:endParaRPr lang="pt-BR" dirty="0"/>
          </a:p>
        </p:txBody>
      </p:sp>
      <p:pic>
        <p:nvPicPr>
          <p:cNvPr id="58370" name="Picture 2"/>
          <p:cNvPicPr>
            <a:picLocks noChangeAspect="1" noChangeArrowheads="1"/>
          </p:cNvPicPr>
          <p:nvPr/>
        </p:nvPicPr>
        <p:blipFill>
          <a:blip r:embed="rId3" cstate="print"/>
          <a:srcRect/>
          <a:stretch>
            <a:fillRect/>
          </a:stretch>
        </p:blipFill>
        <p:spPr bwMode="auto">
          <a:xfrm>
            <a:off x="569173" y="2805520"/>
            <a:ext cx="2200275" cy="1685925"/>
          </a:xfrm>
          <a:prstGeom prst="rect">
            <a:avLst/>
          </a:prstGeom>
          <a:noFill/>
          <a:ln w="9525">
            <a:noFill/>
            <a:miter lim="800000"/>
            <a:headEnd/>
            <a:tailEnd/>
          </a:ln>
          <a:effectLst/>
        </p:spPr>
      </p:pic>
      <p:pic>
        <p:nvPicPr>
          <p:cNvPr id="58371" name="Picture 3"/>
          <p:cNvPicPr>
            <a:picLocks noChangeAspect="1" noChangeArrowheads="1"/>
          </p:cNvPicPr>
          <p:nvPr/>
        </p:nvPicPr>
        <p:blipFill>
          <a:blip r:embed="rId4" cstate="print"/>
          <a:srcRect/>
          <a:stretch>
            <a:fillRect/>
          </a:stretch>
        </p:blipFill>
        <p:spPr bwMode="auto">
          <a:xfrm>
            <a:off x="3212691" y="2639497"/>
            <a:ext cx="2314575" cy="1847850"/>
          </a:xfrm>
          <a:prstGeom prst="rect">
            <a:avLst/>
          </a:prstGeom>
          <a:noFill/>
          <a:ln w="9525">
            <a:noFill/>
            <a:miter lim="800000"/>
            <a:headEnd/>
            <a:tailEnd/>
          </a:ln>
          <a:effectLst/>
        </p:spPr>
      </p:pic>
      <p:sp>
        <p:nvSpPr>
          <p:cNvPr id="9" name="Rectangle 8"/>
          <p:cNvSpPr/>
          <p:nvPr/>
        </p:nvSpPr>
        <p:spPr>
          <a:xfrm>
            <a:off x="541733" y="4567408"/>
            <a:ext cx="2422458" cy="307777"/>
          </a:xfrm>
          <a:prstGeom prst="rect">
            <a:avLst/>
          </a:prstGeom>
        </p:spPr>
        <p:txBody>
          <a:bodyPr wrap="none">
            <a:spAutoFit/>
          </a:bodyPr>
          <a:lstStyle/>
          <a:p>
            <a:pPr algn="l" defTabSz="914400">
              <a:buNone/>
            </a:pPr>
            <a:r>
              <a:rPr lang="pt-BR" sz="1400" b="1" i="0" smtClean="0">
                <a:solidFill>
                  <a:srgbClr val="8E8E95"/>
                </a:solidFill>
                <a:latin typeface="Arial"/>
                <a:ea typeface="+mn-ea"/>
                <a:cs typeface="+mn-cs"/>
              </a:rPr>
              <a:t>Acesso em qualquer lugar</a:t>
            </a:r>
            <a:endParaRPr lang="pt-BR" sz="1400" b="1">
              <a:solidFill>
                <a:srgbClr val="8E8E95"/>
              </a:solidFill>
            </a:endParaRPr>
          </a:p>
        </p:txBody>
      </p:sp>
      <p:sp>
        <p:nvSpPr>
          <p:cNvPr id="10" name="Rectangle 9"/>
          <p:cNvSpPr/>
          <p:nvPr/>
        </p:nvSpPr>
        <p:spPr>
          <a:xfrm>
            <a:off x="3224787" y="4560313"/>
            <a:ext cx="2896947" cy="307777"/>
          </a:xfrm>
          <a:prstGeom prst="rect">
            <a:avLst/>
          </a:prstGeom>
        </p:spPr>
        <p:txBody>
          <a:bodyPr wrap="none">
            <a:spAutoFit/>
          </a:bodyPr>
          <a:lstStyle/>
          <a:p>
            <a:pPr algn="l" defTabSz="914400">
              <a:buNone/>
            </a:pPr>
            <a:r>
              <a:rPr lang="pt-BR" sz="1400" b="1" i="0" smtClean="0">
                <a:solidFill>
                  <a:srgbClr val="8E8E95"/>
                </a:solidFill>
                <a:latin typeface="Arial"/>
                <a:ea typeface="+mn-ea"/>
                <a:cs typeface="+mn-cs"/>
              </a:rPr>
              <a:t>Montagem dinâmica de desktop</a:t>
            </a:r>
            <a:endParaRPr lang="pt-BR" sz="1400" b="1">
              <a:solidFill>
                <a:srgbClr val="8E8E95"/>
              </a:solidFill>
            </a:endParaRPr>
          </a:p>
        </p:txBody>
      </p:sp>
      <p:sp>
        <p:nvSpPr>
          <p:cNvPr id="11" name="Rectangle 10"/>
          <p:cNvSpPr/>
          <p:nvPr/>
        </p:nvSpPr>
        <p:spPr>
          <a:xfrm>
            <a:off x="6217969" y="4563851"/>
            <a:ext cx="2571538" cy="307777"/>
          </a:xfrm>
          <a:prstGeom prst="rect">
            <a:avLst/>
          </a:prstGeom>
        </p:spPr>
        <p:txBody>
          <a:bodyPr wrap="none">
            <a:spAutoFit/>
          </a:bodyPr>
          <a:lstStyle/>
          <a:p>
            <a:pPr algn="l" defTabSz="914400">
              <a:buNone/>
            </a:pPr>
            <a:r>
              <a:rPr lang="pt-BR" sz="1400" b="1" i="0" smtClean="0">
                <a:solidFill>
                  <a:srgbClr val="8E8E95"/>
                </a:solidFill>
                <a:latin typeface="Arial"/>
                <a:ea typeface="+mn-ea"/>
                <a:cs typeface="+mn-cs"/>
              </a:rPr>
              <a:t>Fornecimento de multimídia</a:t>
            </a:r>
            <a:endParaRPr lang="pt-BR" sz="1400" b="1" i="0">
              <a:solidFill>
                <a:srgbClr val="8E8E95"/>
              </a:solidFill>
              <a:latin typeface="Arial"/>
              <a:ea typeface="+mn-ea"/>
              <a:cs typeface="+mn-cs"/>
            </a:endParaRPr>
          </a:p>
        </p:txBody>
      </p:sp>
      <p:pic>
        <p:nvPicPr>
          <p:cNvPr id="58374" name="Picture 6"/>
          <p:cNvPicPr>
            <a:picLocks noChangeAspect="1" noChangeArrowheads="1"/>
          </p:cNvPicPr>
          <p:nvPr/>
        </p:nvPicPr>
        <p:blipFill>
          <a:blip r:embed="rId5" cstate="print"/>
          <a:srcRect/>
          <a:stretch>
            <a:fillRect/>
          </a:stretch>
        </p:blipFill>
        <p:spPr bwMode="auto">
          <a:xfrm>
            <a:off x="5812022" y="3018059"/>
            <a:ext cx="2857500" cy="14097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fade">
                                      <p:cBhvr>
                                        <p:cTn id="7" dur="700"/>
                                        <p:tgtEl>
                                          <p:spTgt spid="58370"/>
                                        </p:tgtEl>
                                      </p:cBhvr>
                                    </p:animEffect>
                                  </p:childTnLst>
                                </p:cTn>
                              </p:par>
                            </p:childTnLst>
                          </p:cTn>
                        </p:par>
                        <p:par>
                          <p:cTn id="8" fill="hold">
                            <p:stCondLst>
                              <p:cond delay="700"/>
                            </p:stCondLst>
                            <p:childTnLst>
                              <p:par>
                                <p:cTn id="9" presetID="10" presetClass="entr" presetSubtype="0" fill="hold" nodeType="afterEffect">
                                  <p:stCondLst>
                                    <p:cond delay="0"/>
                                  </p:stCondLst>
                                  <p:childTnLst>
                                    <p:set>
                                      <p:cBhvr>
                                        <p:cTn id="10" dur="1" fill="hold">
                                          <p:stCondLst>
                                            <p:cond delay="0"/>
                                          </p:stCondLst>
                                        </p:cTn>
                                        <p:tgtEl>
                                          <p:spTgt spid="58371"/>
                                        </p:tgtEl>
                                        <p:attrNameLst>
                                          <p:attrName>style.visibility</p:attrName>
                                        </p:attrNameLst>
                                      </p:cBhvr>
                                      <p:to>
                                        <p:strVal val="visible"/>
                                      </p:to>
                                    </p:set>
                                    <p:animEffect transition="in" filter="fade">
                                      <p:cBhvr>
                                        <p:cTn id="11" dur="700"/>
                                        <p:tgtEl>
                                          <p:spTgt spid="58371"/>
                                        </p:tgtEl>
                                      </p:cBhvr>
                                    </p:animEffect>
                                  </p:childTnLst>
                                </p:cTn>
                              </p:par>
                            </p:childTnLst>
                          </p:cTn>
                        </p:par>
                        <p:par>
                          <p:cTn id="12" fill="hold">
                            <p:stCondLst>
                              <p:cond delay="1400"/>
                            </p:stCondLst>
                            <p:childTnLst>
                              <p:par>
                                <p:cTn id="13" presetID="10" presetClass="entr" presetSubtype="0" fill="hold" nodeType="afterEffect">
                                  <p:stCondLst>
                                    <p:cond delay="0"/>
                                  </p:stCondLst>
                                  <p:childTnLst>
                                    <p:set>
                                      <p:cBhvr>
                                        <p:cTn id="14" dur="1" fill="hold">
                                          <p:stCondLst>
                                            <p:cond delay="0"/>
                                          </p:stCondLst>
                                        </p:cTn>
                                        <p:tgtEl>
                                          <p:spTgt spid="58374"/>
                                        </p:tgtEl>
                                        <p:attrNameLst>
                                          <p:attrName>style.visibility</p:attrName>
                                        </p:attrNameLst>
                                      </p:cBhvr>
                                      <p:to>
                                        <p:strVal val="visible"/>
                                      </p:to>
                                    </p:set>
                                    <p:animEffect transition="in" filter="fade">
                                      <p:cBhvr>
                                        <p:cTn id="15" dur="700"/>
                                        <p:tgtEl>
                                          <p:spTgt spid="58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p:cNvSpPr/>
          <p:nvPr/>
        </p:nvSpPr>
        <p:spPr>
          <a:xfrm rot="5400000">
            <a:off x="1849531" y="-440831"/>
            <a:ext cx="5444938" cy="9144000"/>
          </a:xfrm>
          <a:prstGeom prst="round2SameRect">
            <a:avLst>
              <a:gd name="adj1" fmla="val 116"/>
              <a:gd name="adj2" fmla="val 0"/>
            </a:avLst>
          </a:prstGeom>
          <a:gradFill flip="none" rotWithShape="1">
            <a:gsLst>
              <a:gs pos="100000">
                <a:srgbClr val="C4C4C4">
                  <a:alpha val="72000"/>
                </a:srgbClr>
              </a:gs>
              <a:gs pos="0">
                <a:srgbClr val="E4E4E4"/>
              </a:gs>
              <a:gs pos="39000">
                <a:srgbClr val="DBDBDB">
                  <a:alpha val="86000"/>
                </a:srgbClr>
              </a:gs>
              <a:gs pos="73000">
                <a:schemeClr val="bg1">
                  <a:lumMod val="95000"/>
                  <a:alpha val="0"/>
                </a:schemeClr>
              </a:gs>
            </a:gsLst>
            <a:lin ang="96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5" name="Text Placeholder 2"/>
          <p:cNvSpPr txBox="1">
            <a:spLocks/>
          </p:cNvSpPr>
          <p:nvPr/>
        </p:nvSpPr>
        <p:spPr>
          <a:xfrm>
            <a:off x="229702" y="1543961"/>
            <a:ext cx="4168125" cy="5532677"/>
          </a:xfrm>
          <a:prstGeom prst="rect">
            <a:avLst/>
          </a:prstGeom>
        </p:spPr>
        <p:txBody>
          <a:bodyPr vert="horz" lIns="91440" tIns="45720" rIns="91440" bIns="45720" rtlCol="0">
            <a:noAutofit/>
          </a:bodyPr>
          <a:lstStyle>
            <a:lvl1pPr marL="231775" indent="-231775" algn="l" defTabSz="914400" rtl="0" eaLnBrk="1" latinLnBrk="0" hangingPunct="1">
              <a:lnSpc>
                <a:spcPct val="95000"/>
              </a:lnSpc>
              <a:spcBef>
                <a:spcPts val="1480"/>
              </a:spcBef>
              <a:buClr>
                <a:srgbClr val="00ADEF"/>
              </a:buClr>
              <a:buSzPct val="90000"/>
              <a:buFont typeface="Arial"/>
              <a:buChar char="•"/>
              <a:tabLst/>
              <a:defRPr lang="en-US" sz="2200" kern="1200">
                <a:solidFill>
                  <a:srgbClr val="2B348E"/>
                </a:solidFill>
                <a:latin typeface="+mj-lt"/>
                <a:ea typeface="+mn-ea"/>
                <a:cs typeface="+mn-cs"/>
              </a:defRPr>
            </a:lvl1pPr>
            <a:lvl2pPr marL="569913" indent="-163513" algn="l" defTabSz="914400" rtl="0" eaLnBrk="1" latinLnBrk="0" hangingPunct="1">
              <a:lnSpc>
                <a:spcPct val="95000"/>
              </a:lnSpc>
              <a:spcBef>
                <a:spcPts val="600"/>
              </a:spcBef>
              <a:buClr>
                <a:srgbClr val="00ADEF"/>
              </a:buClr>
              <a:buFont typeface="Arial"/>
              <a:buChar char="•"/>
              <a:defRPr lang="en-US" sz="1800" kern="1200">
                <a:solidFill>
                  <a:srgbClr val="2B348E"/>
                </a:solidFill>
                <a:latin typeface="+mj-lt"/>
                <a:ea typeface="+mn-ea"/>
                <a:cs typeface="+mn-cs"/>
              </a:defRPr>
            </a:lvl2pPr>
            <a:lvl3pPr marL="741363" indent="-173038" algn="l" defTabSz="741363" rtl="0" eaLnBrk="1" latinLnBrk="0" hangingPunct="1">
              <a:lnSpc>
                <a:spcPct val="95000"/>
              </a:lnSpc>
              <a:spcBef>
                <a:spcPts val="840"/>
              </a:spcBef>
              <a:buClr>
                <a:srgbClr val="00ADEF"/>
              </a:buClr>
              <a:buFont typeface="Arial"/>
              <a:buChar char="•"/>
              <a:defRPr lang="en-US" sz="1600" kern="1200">
                <a:solidFill>
                  <a:srgbClr val="2B348E"/>
                </a:solidFill>
                <a:latin typeface="+mj-lt"/>
                <a:ea typeface="+mn-ea"/>
                <a:cs typeface="+mn-cs"/>
              </a:defRPr>
            </a:lvl3pPr>
            <a:lvl4pPr marL="914400" indent="-225425" algn="l" defTabSz="914400" rtl="0" eaLnBrk="1" latinLnBrk="0" hangingPunct="1">
              <a:lnSpc>
                <a:spcPct val="95000"/>
              </a:lnSpc>
              <a:spcBef>
                <a:spcPts val="840"/>
              </a:spcBef>
              <a:buClr>
                <a:srgbClr val="00ADEF"/>
              </a:buClr>
              <a:buFont typeface="Arial"/>
              <a:buChar char="•"/>
              <a:defRPr lang="en-US" sz="1400" kern="1200">
                <a:solidFill>
                  <a:srgbClr val="2B348E"/>
                </a:solidFill>
                <a:latin typeface="+mj-lt"/>
                <a:ea typeface="+mn-ea"/>
                <a:cs typeface="+mn-cs"/>
              </a:defRPr>
            </a:lvl4pPr>
            <a:lvl5pPr marL="1027113" indent="-225425" algn="l" defTabSz="914400" rtl="0" eaLnBrk="1" latinLnBrk="0" hangingPunct="1">
              <a:lnSpc>
                <a:spcPct val="95000"/>
              </a:lnSpc>
              <a:spcBef>
                <a:spcPts val="840"/>
              </a:spcBef>
              <a:buClr>
                <a:srgbClr val="00ADEF"/>
              </a:buClr>
              <a:buFont typeface="Arial"/>
              <a:buChar char="•"/>
              <a:defRPr lang="en-US" sz="1400" kern="1200">
                <a:solidFill>
                  <a:srgbClr val="2B348E"/>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defTabSz="914400">
              <a:spcBef>
                <a:spcPts val="1000"/>
              </a:spcBef>
              <a:buNone/>
            </a:pPr>
            <a:r>
              <a:rPr lang="pt-BR" sz="2100" b="0" i="0" dirty="0" smtClean="0">
                <a:solidFill>
                  <a:srgbClr val="652D89">
                    <a:lumMod val="75000"/>
                  </a:srgbClr>
                </a:solidFill>
                <a:latin typeface="Arial"/>
                <a:ea typeface="+mn-ea"/>
                <a:cs typeface="+mn-cs"/>
              </a:rPr>
              <a:t>Pressões e desafios na educação</a:t>
            </a:r>
            <a:endParaRPr lang="pt-BR" sz="2100" dirty="0" smtClean="0">
              <a:solidFill>
                <a:schemeClr val="accent6">
                  <a:lumMod val="75000"/>
                </a:schemeClr>
              </a:solidFill>
            </a:endParaRPr>
          </a:p>
          <a:p>
            <a:pPr>
              <a:buClr>
                <a:schemeClr val="accent1"/>
              </a:buClr>
            </a:pPr>
            <a:r>
              <a:rPr lang="pt-BR" sz="1700" dirty="0" smtClean="0">
                <a:solidFill>
                  <a:srgbClr val="0070C0"/>
                </a:solidFill>
              </a:rPr>
              <a:t>Alta dos custos (atualização de PCs, energia e suporte)</a:t>
            </a:r>
          </a:p>
          <a:p>
            <a:pPr>
              <a:buClr>
                <a:schemeClr val="accent1"/>
              </a:buClr>
            </a:pPr>
            <a:r>
              <a:rPr lang="pt-BR" sz="1700" dirty="0" smtClean="0">
                <a:solidFill>
                  <a:srgbClr val="0070C0"/>
                </a:solidFill>
              </a:rPr>
              <a:t>Expectativas crescentes dos alunos, professores e funcionários</a:t>
            </a:r>
          </a:p>
          <a:p>
            <a:pPr>
              <a:buClr>
                <a:schemeClr val="accent1"/>
              </a:buClr>
            </a:pPr>
            <a:r>
              <a:rPr lang="pt-BR" sz="1700" dirty="0" smtClean="0">
                <a:solidFill>
                  <a:srgbClr val="0070C0"/>
                </a:solidFill>
              </a:rPr>
              <a:t>Mobilidade e BYOD</a:t>
            </a:r>
          </a:p>
          <a:p>
            <a:pPr>
              <a:buClr>
                <a:schemeClr val="accent1"/>
              </a:buClr>
            </a:pPr>
            <a:r>
              <a:rPr lang="pt-BR" sz="1700" dirty="0" smtClean="0">
                <a:solidFill>
                  <a:srgbClr val="0070C0"/>
                </a:solidFill>
              </a:rPr>
              <a:t>Limitações do modelo de fornecimento dos laboratórios de informática</a:t>
            </a:r>
          </a:p>
          <a:p>
            <a:pPr>
              <a:buClr>
                <a:schemeClr val="accent1"/>
              </a:buClr>
            </a:pPr>
            <a:r>
              <a:rPr lang="pt-BR" sz="1700" dirty="0" smtClean="0">
                <a:solidFill>
                  <a:srgbClr val="0070C0"/>
                </a:solidFill>
              </a:rPr>
              <a:t>Engarrafamento do data center e da rede</a:t>
            </a:r>
          </a:p>
          <a:p>
            <a:pPr>
              <a:buClr>
                <a:schemeClr val="accent1"/>
              </a:buClr>
            </a:pPr>
            <a:r>
              <a:rPr lang="pt-BR" sz="1700" dirty="0" smtClean="0">
                <a:solidFill>
                  <a:srgbClr val="0070C0"/>
                </a:solidFill>
              </a:rPr>
              <a:t>Segurança e conformidade</a:t>
            </a:r>
          </a:p>
          <a:p>
            <a:pPr>
              <a:buClr>
                <a:schemeClr val="accent1"/>
              </a:buClr>
            </a:pPr>
            <a:r>
              <a:rPr lang="pt-BR" sz="1700" dirty="0" smtClean="0">
                <a:solidFill>
                  <a:srgbClr val="0070C0"/>
                </a:solidFill>
              </a:rPr>
              <a:t>Novos modelos de negócios </a:t>
            </a:r>
            <a:endParaRPr lang="pt-BR" sz="1700" dirty="0">
              <a:solidFill>
                <a:srgbClr val="0070C0"/>
              </a:solidFill>
            </a:endParaRPr>
          </a:p>
        </p:txBody>
      </p:sp>
      <p:sp>
        <p:nvSpPr>
          <p:cNvPr id="2" name="Title 1"/>
          <p:cNvSpPr>
            <a:spLocks noGrp="1"/>
          </p:cNvSpPr>
          <p:nvPr>
            <p:ph type="title"/>
          </p:nvPr>
        </p:nvSpPr>
        <p:spPr/>
        <p:txBody>
          <a:bodyPr/>
          <a:lstStyle/>
          <a:p>
            <a:pPr algn="l" defTabSz="914400">
              <a:lnSpc>
                <a:spcPct val="80000"/>
              </a:lnSpc>
              <a:spcBef>
                <a:spcPct val="0"/>
              </a:spcBef>
              <a:buNone/>
            </a:pPr>
            <a:r>
              <a:rPr lang="pt-BR" sz="3200" b="0" i="0" spc="0" baseline="0" dirty="0" smtClean="0">
                <a:solidFill>
                  <a:srgbClr val="2B348E"/>
                </a:solidFill>
                <a:latin typeface="Arial"/>
                <a:ea typeface="+mj-ea"/>
                <a:cs typeface="+mj-cs"/>
              </a:rPr>
              <a:t>Virtualização de desktop e educação</a:t>
            </a:r>
            <a:endParaRPr lang="pt-BR" dirty="0"/>
          </a:p>
        </p:txBody>
      </p:sp>
      <p:grpSp>
        <p:nvGrpSpPr>
          <p:cNvPr id="4" name="Group 3"/>
          <p:cNvGrpSpPr/>
          <p:nvPr/>
        </p:nvGrpSpPr>
        <p:grpSpPr>
          <a:xfrm>
            <a:off x="4383314" y="1403683"/>
            <a:ext cx="4535424" cy="5823772"/>
            <a:chOff x="4383314" y="1403683"/>
            <a:chExt cx="4535424" cy="5823772"/>
          </a:xfrm>
        </p:grpSpPr>
        <p:grpSp>
          <p:nvGrpSpPr>
            <p:cNvPr id="12" name="Group 11"/>
            <p:cNvGrpSpPr/>
            <p:nvPr/>
          </p:nvGrpSpPr>
          <p:grpSpPr>
            <a:xfrm>
              <a:off x="4383314" y="1403683"/>
              <a:ext cx="4535424" cy="5823772"/>
              <a:chOff x="4383314" y="1285101"/>
              <a:chExt cx="4535424" cy="5299411"/>
            </a:xfrm>
          </p:grpSpPr>
          <p:sp>
            <p:nvSpPr>
              <p:cNvPr id="13" name="Round Same Side Corner Rectangle 12"/>
              <p:cNvSpPr/>
              <p:nvPr/>
            </p:nvSpPr>
            <p:spPr>
              <a:xfrm>
                <a:off x="4397827" y="1285101"/>
                <a:ext cx="4513942" cy="5020450"/>
              </a:xfrm>
              <a:prstGeom prst="round2SameRect">
                <a:avLst>
                  <a:gd name="adj1" fmla="val 4045"/>
                  <a:gd name="adj2" fmla="val 0"/>
                </a:avLst>
              </a:prstGeom>
              <a:gradFill flip="none" rotWithShape="1">
                <a:gsLst>
                  <a:gs pos="100000">
                    <a:schemeClr val="bg1"/>
                  </a:gs>
                  <a:gs pos="0">
                    <a:srgbClr val="E4E4E4"/>
                  </a:gs>
                  <a:gs pos="39000">
                    <a:schemeClr val="bg1">
                      <a:lumMod val="95000"/>
                    </a:schemeClr>
                  </a:gs>
                  <a:gs pos="73000">
                    <a:schemeClr val="bg1"/>
                  </a:gs>
                </a:gsLst>
                <a:lin ang="8100000" scaled="1"/>
                <a:tileRect/>
              </a:gradFill>
              <a:ln>
                <a:noFill/>
              </a:ln>
              <a:effectLst>
                <a:innerShdw blurRad="114300">
                  <a:prstClr val="black"/>
                </a:innerShdw>
              </a:effectLst>
              <a:scene3d>
                <a:camera prst="orthographicFront"/>
                <a:lightRig rig="threePt" dir="t">
                  <a:rot lat="0" lon="0" rev="21594000"/>
                </a:lightRig>
              </a:scene3d>
              <a:sp3d>
                <a:bevel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6">
                      <a:lumMod val="75000"/>
                    </a:schemeClr>
                  </a:solidFill>
                </a:endParaRPr>
              </a:p>
            </p:txBody>
          </p:sp>
          <p:sp>
            <p:nvSpPr>
              <p:cNvPr id="14" name="Rectangle 13"/>
              <p:cNvSpPr/>
              <p:nvPr/>
            </p:nvSpPr>
            <p:spPr>
              <a:xfrm>
                <a:off x="4383314" y="5522686"/>
                <a:ext cx="4535424" cy="1061826"/>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pic>
          <p:nvPicPr>
            <p:cNvPr id="3" name="Picture 1" descr="C:\Users\gserda\Documents\Edu Photos\AM63436.jpg"/>
            <p:cNvPicPr>
              <a:picLocks noChangeAspect="1" noChangeArrowheads="1"/>
            </p:cNvPicPr>
            <p:nvPr/>
          </p:nvPicPr>
          <p:blipFill>
            <a:blip r:embed="rId3" cstate="print"/>
            <a:srcRect/>
            <a:stretch>
              <a:fillRect/>
            </a:stretch>
          </p:blipFill>
          <p:spPr bwMode="auto">
            <a:xfrm>
              <a:off x="4961964" y="4331589"/>
              <a:ext cx="3576918" cy="2384611"/>
            </a:xfrm>
            <a:prstGeom prst="rect">
              <a:avLst/>
            </a:prstGeom>
            <a:noFill/>
            <a:ln w="38100">
              <a:solidFill>
                <a:schemeClr val="accent6">
                  <a:lumMod val="60000"/>
                  <a:lumOff val="40000"/>
                </a:schemeClr>
              </a:solidFill>
            </a:ln>
          </p:spPr>
        </p:pic>
        <p:sp>
          <p:nvSpPr>
            <p:cNvPr id="17" name="TextBox 16"/>
            <p:cNvSpPr txBox="1"/>
            <p:nvPr/>
          </p:nvSpPr>
          <p:spPr>
            <a:xfrm>
              <a:off x="4410479" y="1516752"/>
              <a:ext cx="4464424" cy="2635624"/>
            </a:xfrm>
            <a:prstGeom prst="rect">
              <a:avLst/>
            </a:prstGeom>
            <a:noFill/>
          </p:spPr>
          <p:txBody>
            <a:bodyPr wrap="square" rtlCol="0">
              <a:noAutofit/>
            </a:bodyPr>
            <a:lstStyle/>
            <a:p>
              <a:pPr algn="l" defTabSz="914400">
                <a:buNone/>
              </a:pPr>
              <a:r>
                <a:rPr lang="pt-BR" sz="1500" b="0" i="1" dirty="0" smtClean="0">
                  <a:solidFill>
                    <a:srgbClr val="652D89">
                      <a:lumMod val="75000"/>
                    </a:srgbClr>
                  </a:solidFill>
                  <a:latin typeface="Arial"/>
                  <a:ea typeface="+mn-ea"/>
                  <a:cs typeface="+mn-cs"/>
                </a:rPr>
                <a:t>“Como fazemos mais com menos? É aí que entram os desktops virtuais. Observamos redução de gastos. Observamos uma queda na quantidade de tíquetes de help desk. Você vê a distância em quilômetros cada vez menor que seus técnicos precisam percorrer para resolver esses problemas. Sempre que você pode gerenciar centralmente uma aplicação específica, seu trabalho fica muito mais fácil.”</a:t>
              </a:r>
            </a:p>
            <a:p>
              <a:pPr algn="r" defTabSz="914400">
                <a:buNone/>
              </a:pPr>
              <a:r>
                <a:rPr lang="pt-BR" sz="1300" b="0" i="0" dirty="0" smtClean="0">
                  <a:solidFill>
                    <a:srgbClr val="652D89">
                      <a:lumMod val="75000"/>
                    </a:srgbClr>
                  </a:solidFill>
                  <a:latin typeface="Arial"/>
                  <a:ea typeface="+mn-ea"/>
                  <a:cs typeface="+mn-cs"/>
                </a:rPr>
                <a:t>Brooks Moore</a:t>
              </a:r>
            </a:p>
            <a:p>
              <a:pPr algn="r" defTabSz="914400">
                <a:buNone/>
              </a:pPr>
              <a:r>
                <a:rPr lang="pt-BR" sz="1300" b="0" i="0" dirty="0" smtClean="0">
                  <a:solidFill>
                    <a:srgbClr val="652D89">
                      <a:lumMod val="75000"/>
                    </a:srgbClr>
                  </a:solidFill>
                  <a:latin typeface="Arial"/>
                  <a:ea typeface="+mn-ea"/>
                  <a:cs typeface="+mn-cs"/>
                </a:rPr>
                <a:t>Gerente de serviços de tecnologia</a:t>
              </a:r>
            </a:p>
            <a:p>
              <a:pPr algn="r" defTabSz="914400">
                <a:buNone/>
              </a:pPr>
              <a:r>
                <a:rPr lang="pt-BR" sz="1300" b="0" i="0" dirty="0" smtClean="0">
                  <a:solidFill>
                    <a:srgbClr val="652D89">
                      <a:lumMod val="75000"/>
                    </a:srgbClr>
                  </a:solidFill>
                  <a:latin typeface="Arial"/>
                  <a:ea typeface="+mn-ea"/>
                  <a:cs typeface="+mn-cs"/>
                </a:rPr>
                <a:t>Distrito Escolar Independente de Aledo</a:t>
              </a:r>
            </a:p>
            <a:p>
              <a:pPr algn="ctr" defTabSz="914400">
                <a:buNone/>
              </a:pPr>
              <a:endParaRPr lang="pt-BR" sz="1600" dirty="0" smtClean="0">
                <a:solidFill>
                  <a:srgbClr val="652D89">
                    <a:lumMod val="75000"/>
                  </a:srgbClr>
                </a:solidFill>
              </a:endParaRPr>
            </a:p>
            <a:p>
              <a:pPr algn="l" defTabSz="914400">
                <a:buNone/>
              </a:pPr>
              <a:endParaRPr lang="pt-BR"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a:xfrm>
            <a:off x="229702" y="642771"/>
            <a:ext cx="8588861" cy="645459"/>
          </a:xfrm>
        </p:spPr>
        <p:txBody>
          <a:bodyPr/>
          <a:lstStyle/>
          <a:p>
            <a:pPr algn="l" defTabSz="914400">
              <a:lnSpc>
                <a:spcPct val="80000"/>
              </a:lnSpc>
              <a:spcBef>
                <a:spcPct val="0"/>
              </a:spcBef>
              <a:buNone/>
            </a:pPr>
            <a:r>
              <a:rPr lang="pt-BR" sz="3200" b="0" i="0" spc="0" baseline="0" dirty="0" smtClean="0">
                <a:solidFill>
                  <a:srgbClr val="2B348E"/>
                </a:solidFill>
                <a:latin typeface="Arial"/>
                <a:ea typeface="+mj-ea"/>
                <a:cs typeface="+mj-cs"/>
              </a:rPr>
              <a:t>Os benefícios do VXI para a educação</a:t>
            </a:r>
            <a:endParaRPr lang="pt-BR" dirty="0"/>
          </a:p>
        </p:txBody>
      </p:sp>
      <p:sp>
        <p:nvSpPr>
          <p:cNvPr id="3" name="Text Placeholder 2"/>
          <p:cNvSpPr>
            <a:spLocks noGrp="1"/>
          </p:cNvSpPr>
          <p:nvPr>
            <p:ph type="body" sz="quarter" idx="4294967295"/>
          </p:nvPr>
        </p:nvSpPr>
        <p:spPr>
          <a:xfrm>
            <a:off x="323757" y="1373086"/>
            <a:ext cx="5368152" cy="4978286"/>
          </a:xfrm>
        </p:spPr>
        <p:txBody>
          <a:bodyPr wrap="square">
            <a:spAutoFit/>
          </a:bodyPr>
          <a:lstStyle/>
          <a:p>
            <a:pPr marL="115854" indent="-58704" algn="l" defTabSz="914400">
              <a:lnSpc>
                <a:spcPct val="100000"/>
              </a:lnSpc>
              <a:spcBef>
                <a:spcPts val="0"/>
              </a:spcBef>
              <a:spcAft>
                <a:spcPts val="600"/>
              </a:spcAft>
              <a:buNone/>
            </a:pPr>
            <a:r>
              <a:rPr lang="pt-BR" sz="16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Administradores</a:t>
            </a:r>
            <a:endParaRPr lang="pt-BR" sz="160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endParaRPr>
          </a:p>
          <a:p>
            <a:pPr marL="230188" lvl="1" indent="-173038">
              <a:lnSpc>
                <a:spcPct val="80000"/>
              </a:lnSpc>
              <a:spcBef>
                <a:spcPts val="300"/>
              </a:spcBef>
              <a:spcAft>
                <a:spcPts val="600"/>
              </a:spcAft>
              <a:buClrTx/>
              <a:buSzPct val="80000"/>
              <a:defRPr/>
            </a:pPr>
            <a:r>
              <a:rPr lang="pt-BR" sz="1600" dirty="0">
                <a:solidFill>
                  <a:srgbClr val="000000"/>
                </a:solidFill>
                <a:latin typeface="+mn-lt"/>
              </a:rPr>
              <a:t>Solução de espaço de trabalho para interações imersivas entre aluno e professor, além de aprendizagem acelerada</a:t>
            </a:r>
          </a:p>
          <a:p>
            <a:pPr marL="230188" lvl="1" indent="-173038">
              <a:lnSpc>
                <a:spcPct val="80000"/>
              </a:lnSpc>
              <a:spcBef>
                <a:spcPts val="300"/>
              </a:spcBef>
              <a:spcAft>
                <a:spcPts val="600"/>
              </a:spcAft>
              <a:buClrTx/>
              <a:buSzPct val="80000"/>
              <a:defRPr/>
            </a:pPr>
            <a:r>
              <a:rPr lang="pt-BR" sz="1600" dirty="0">
                <a:solidFill>
                  <a:srgbClr val="000000"/>
                </a:solidFill>
                <a:latin typeface="+mn-lt"/>
              </a:rPr>
              <a:t>Conformidade e redução de riscos aprimoradas </a:t>
            </a:r>
          </a:p>
          <a:p>
            <a:pPr marL="230188" lvl="1" indent="-173038">
              <a:lnSpc>
                <a:spcPct val="80000"/>
              </a:lnSpc>
              <a:spcBef>
                <a:spcPts val="300"/>
              </a:spcBef>
              <a:spcAft>
                <a:spcPts val="600"/>
              </a:spcAft>
              <a:buClrTx/>
              <a:buSzPct val="80000"/>
              <a:defRPr/>
            </a:pPr>
            <a:r>
              <a:rPr lang="pt-BR" sz="1600" dirty="0">
                <a:solidFill>
                  <a:srgbClr val="000000"/>
                </a:solidFill>
                <a:latin typeface="+mn-lt"/>
              </a:rPr>
              <a:t>Custos menores, ROI maior</a:t>
            </a:r>
          </a:p>
          <a:p>
            <a:pPr marL="115854" lvl="1" indent="-58704" algn="l" defTabSz="914400">
              <a:lnSpc>
                <a:spcPct val="100000"/>
              </a:lnSpc>
              <a:spcBef>
                <a:spcPts val="0"/>
              </a:spcBef>
              <a:spcAft>
                <a:spcPts val="600"/>
              </a:spcAft>
              <a:buNone/>
            </a:pPr>
            <a:r>
              <a:rPr lang="pt-BR" sz="16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Alunos e educadores</a:t>
            </a:r>
            <a:endParaRPr lang="pt-BR" sz="160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endParaRPr>
          </a:p>
          <a:p>
            <a:pPr marL="230188" lvl="1" indent="-173038">
              <a:lnSpc>
                <a:spcPct val="80000"/>
              </a:lnSpc>
              <a:spcBef>
                <a:spcPts val="300"/>
              </a:spcBef>
              <a:spcAft>
                <a:spcPts val="600"/>
              </a:spcAft>
              <a:buClrTx/>
              <a:buSzPct val="80000"/>
              <a:defRPr/>
            </a:pPr>
            <a:r>
              <a:rPr lang="pt-BR" sz="1600" dirty="0">
                <a:solidFill>
                  <a:srgbClr val="000000"/>
                </a:solidFill>
                <a:latin typeface="+mn-lt"/>
              </a:rPr>
              <a:t>Experiência perfeita, em qualquer lugar, em qualquer dispositivo</a:t>
            </a:r>
          </a:p>
          <a:p>
            <a:pPr marL="230188" lvl="1" indent="-173038">
              <a:lnSpc>
                <a:spcPct val="80000"/>
              </a:lnSpc>
              <a:spcBef>
                <a:spcPts val="300"/>
              </a:spcBef>
              <a:spcAft>
                <a:spcPts val="600"/>
              </a:spcAft>
              <a:buClrTx/>
              <a:buSzPct val="80000"/>
              <a:defRPr/>
            </a:pPr>
            <a:r>
              <a:rPr lang="pt-BR" sz="1600" dirty="0">
                <a:solidFill>
                  <a:srgbClr val="000000"/>
                </a:solidFill>
                <a:latin typeface="+mn-lt"/>
              </a:rPr>
              <a:t>Escolha e flexibilidade, alinhadas a diferentes estilos de ensino e aprendizagem </a:t>
            </a:r>
          </a:p>
          <a:p>
            <a:pPr marL="115854" lvl="1" indent="-58704" algn="l" defTabSz="914400">
              <a:lnSpc>
                <a:spcPct val="100000"/>
              </a:lnSpc>
              <a:spcBef>
                <a:spcPts val="0"/>
              </a:spcBef>
              <a:spcAft>
                <a:spcPts val="600"/>
              </a:spcAft>
              <a:buNone/>
            </a:pPr>
            <a:r>
              <a:rPr lang="pt-BR" sz="16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Líderes de TI</a:t>
            </a:r>
            <a:endParaRPr lang="pt-BR" sz="160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endParaRPr>
          </a:p>
          <a:p>
            <a:pPr marL="230188" lvl="1" indent="-173038">
              <a:lnSpc>
                <a:spcPct val="80000"/>
              </a:lnSpc>
              <a:spcBef>
                <a:spcPts val="300"/>
              </a:spcBef>
              <a:spcAft>
                <a:spcPts val="600"/>
              </a:spcAft>
              <a:buClrTx/>
              <a:buSzPct val="80000"/>
              <a:defRPr/>
            </a:pPr>
            <a:r>
              <a:rPr lang="pt-BR" sz="1600" dirty="0">
                <a:solidFill>
                  <a:srgbClr val="000000"/>
                </a:solidFill>
                <a:latin typeface="+mn-lt"/>
              </a:rPr>
              <a:t>Lide rapidamente com as mudanças nas demandas por aplicativos</a:t>
            </a:r>
          </a:p>
          <a:p>
            <a:pPr marL="230188" lvl="1" indent="-173038">
              <a:lnSpc>
                <a:spcPct val="80000"/>
              </a:lnSpc>
              <a:spcBef>
                <a:spcPts val="300"/>
              </a:spcBef>
              <a:spcAft>
                <a:spcPts val="600"/>
              </a:spcAft>
              <a:buClrTx/>
              <a:buSzPct val="80000"/>
              <a:defRPr/>
            </a:pPr>
            <a:r>
              <a:rPr lang="pt-BR" sz="1600" dirty="0">
                <a:solidFill>
                  <a:srgbClr val="000000"/>
                </a:solidFill>
                <a:latin typeface="+mn-lt"/>
              </a:rPr>
              <a:t>Agilidade comercial otimizada</a:t>
            </a:r>
          </a:p>
          <a:p>
            <a:pPr marL="230188" lvl="1" indent="-173038">
              <a:lnSpc>
                <a:spcPct val="80000"/>
              </a:lnSpc>
              <a:spcBef>
                <a:spcPts val="300"/>
              </a:spcBef>
              <a:spcAft>
                <a:spcPts val="600"/>
              </a:spcAft>
              <a:buClrTx/>
              <a:buSzPct val="80000"/>
              <a:defRPr/>
            </a:pPr>
            <a:r>
              <a:rPr lang="pt-BR" sz="1600" dirty="0">
                <a:solidFill>
                  <a:srgbClr val="000000"/>
                </a:solidFill>
                <a:latin typeface="+mn-lt"/>
              </a:rPr>
              <a:t>Maior segurança contra aplicativos não autorizados ou malware</a:t>
            </a:r>
          </a:p>
          <a:p>
            <a:pPr marL="230188" lvl="1" indent="-173038">
              <a:lnSpc>
                <a:spcPct val="80000"/>
              </a:lnSpc>
              <a:spcBef>
                <a:spcPts val="300"/>
              </a:spcBef>
              <a:spcAft>
                <a:spcPts val="600"/>
              </a:spcAft>
              <a:buClrTx/>
              <a:buSzPct val="80000"/>
              <a:defRPr/>
            </a:pPr>
            <a:r>
              <a:rPr lang="pt-BR" sz="1600" dirty="0">
                <a:solidFill>
                  <a:srgbClr val="000000"/>
                </a:solidFill>
                <a:latin typeface="+mn-lt"/>
              </a:rPr>
              <a:t>Implantação mais rápida com projetos validados</a:t>
            </a:r>
          </a:p>
        </p:txBody>
      </p:sp>
      <p:pic>
        <p:nvPicPr>
          <p:cNvPr id="8" name="Picture 2" descr="C:\Users\gserda\Documents\Edu Photos\AM73036.jpg"/>
          <p:cNvPicPr>
            <a:picLocks noChangeAspect="1" noChangeArrowheads="1"/>
          </p:cNvPicPr>
          <p:nvPr/>
        </p:nvPicPr>
        <p:blipFill>
          <a:blip r:embed="rId3" cstate="print"/>
          <a:srcRect l="20735" t="16912" r="35294" b="-74"/>
          <a:stretch>
            <a:fillRect/>
          </a:stretch>
        </p:blipFill>
        <p:spPr bwMode="auto">
          <a:xfrm>
            <a:off x="5715001" y="1743364"/>
            <a:ext cx="3186545" cy="401781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l" defTabSz="914400">
              <a:lnSpc>
                <a:spcPct val="80000"/>
              </a:lnSpc>
              <a:spcBef>
                <a:spcPct val="0"/>
              </a:spcBef>
              <a:buNone/>
            </a:pPr>
            <a:r>
              <a:rPr lang="pt-BR" sz="3200" b="0" i="0" spc="0" baseline="0" dirty="0" smtClean="0">
                <a:solidFill>
                  <a:srgbClr val="12188E"/>
                </a:solidFill>
                <a:latin typeface="Arial"/>
                <a:ea typeface="+mj-ea"/>
                <a:cs typeface="+mj-cs"/>
              </a:rPr>
              <a:t>Programação</a:t>
            </a:r>
            <a:endParaRPr lang="pt-BR" dirty="0">
              <a:solidFill>
                <a:srgbClr val="12188E"/>
              </a:solidFill>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Tendências e desafios na educação</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Casos de uso na educação</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Visão de virtualização da Cisco</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Portfólio do Cisco VXI</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Suporte a serviços e projetos validados</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Estudos de caso</a:t>
            </a:r>
          </a:p>
          <a:p>
            <a:pPr marL="0" indent="0" algn="l" defTabSz="914400">
              <a:lnSpc>
                <a:spcPct val="60000"/>
              </a:lnSpc>
              <a:spcBef>
                <a:spcPts val="3600"/>
              </a:spcBef>
              <a:buNone/>
            </a:pPr>
            <a:r>
              <a:rPr lang="pt-BR"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Resumo</a:t>
            </a:r>
            <a:endParaRPr lang="pt-BR"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endParaRP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7" name="Rectangle 16"/>
          <p:cNvSpPr/>
          <p:nvPr/>
        </p:nvSpPr>
        <p:spPr>
          <a:xfrm>
            <a:off x="653794" y="2844800"/>
            <a:ext cx="6204205" cy="326605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Rectangle 17"/>
          <p:cNvSpPr/>
          <p:nvPr/>
        </p:nvSpPr>
        <p:spPr>
          <a:xfrm flipV="1">
            <a:off x="602994" y="1447801"/>
            <a:ext cx="6204205" cy="74929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 xmlns:p14="http://schemas.microsoft.com/office/powerpoint/2010/main" val="28591881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fsGJZladdEuiA8GA.wR5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fsGJZladdEuiA8GA.wR5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fsGJZladdEuiA8GA.wR5xQ"/>
</p:tagLst>
</file>

<file path=ppt/theme/theme1.xml><?xml version="1.0" encoding="utf-8"?>
<a:theme xmlns:a="http://schemas.openxmlformats.org/drawingml/2006/main" name="Cisco Arial 4x3 template_dark">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FY11_Cisco_Arial_4x3_template_dark[1]</Template>
  <TotalTime>26806</TotalTime>
  <Words>5208</Words>
  <Application>Microsoft Office PowerPoint</Application>
  <PresentationFormat>On-screen Show (4:3)</PresentationFormat>
  <Paragraphs>681</Paragraphs>
  <Slides>39</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Cisco Arial 4x3 template_dark</vt:lpstr>
      <vt:lpstr>think-cell Slide</vt:lpstr>
      <vt:lpstr>Fornecendo um novo espaço de trabalho virtual para a educação  Desktop virtual, voz e vídeo unificados</vt:lpstr>
      <vt:lpstr>Programação</vt:lpstr>
      <vt:lpstr>Slide 3</vt:lpstr>
      <vt:lpstr>Os estilos de trabalho da educação estão evoluindo Novas soluções são necessárias para apoiar as tendências de crescimento</vt:lpstr>
      <vt:lpstr>E… o mercado de virtualização está crescendo</vt:lpstr>
      <vt:lpstr>Um resumo sobre a virtualização de desktops</vt:lpstr>
      <vt:lpstr>Virtualização de desktop e educação</vt:lpstr>
      <vt:lpstr>Os benefícios do VXI para a educação</vt:lpstr>
      <vt:lpstr>Programação</vt:lpstr>
      <vt:lpstr>Casos de uso do VXI na educação</vt:lpstr>
      <vt:lpstr>Caso de uso: laboratórios de informática</vt:lpstr>
      <vt:lpstr>Caso de uso: mobilidade e BYOD</vt:lpstr>
      <vt:lpstr>Caso de uso: TI simplificada</vt:lpstr>
      <vt:lpstr>Programação</vt:lpstr>
      <vt:lpstr>O VXI é mais do que virtualização de desktops</vt:lpstr>
      <vt:lpstr>Experiência perfeita Qualquer aplicativo, qualquer dado, qualquer dispositivo, qualquer mídia… em qualquer lugar!</vt:lpstr>
      <vt:lpstr>O Cisco VXI é o motor do novo espaço de trabalho virtual</vt:lpstr>
      <vt:lpstr>Voz, vídeo e desktop virtual</vt:lpstr>
      <vt:lpstr>Cisco VXI Solução virtualizada de ponta a ponta</vt:lpstr>
      <vt:lpstr>Programação</vt:lpstr>
      <vt:lpstr>Portfólio do Virtualization Experience Client (VXC) Impulsionando a experiência de usuário</vt:lpstr>
      <vt:lpstr>Cisco VXC 4000</vt:lpstr>
      <vt:lpstr>Cisco VXC 6215</vt:lpstr>
      <vt:lpstr>  Cisco VXI: Borderless Network Arquitetura de rede, segurança e mobilidade otimizada para o espaço de trabalho</vt:lpstr>
      <vt:lpstr>Cisco VXI: Borderless Network Cisco Identity Service Engine (ISE) for VXI</vt:lpstr>
      <vt:lpstr>Líder do setor em desempenho e escala de desktop virtuais Plataforma otimizada para virtualização de desktops</vt:lpstr>
      <vt:lpstr>Escalabilidade de data center Cisco VXI + desktops virtuais simplificados = custos operacionais menores</vt:lpstr>
      <vt:lpstr>Programação</vt:lpstr>
      <vt:lpstr>A transformação do campus atual: Serviços Cisco para VXI</vt:lpstr>
      <vt:lpstr>Cisco Validated Designs</vt:lpstr>
      <vt:lpstr>Programação</vt:lpstr>
      <vt:lpstr>Universidade de Seattle:  Apoio a iniciativas de pesquisa eficazes</vt:lpstr>
      <vt:lpstr>Distrito Escolar de Park Hills:  Aprendizagem de próxima geração para os alunos </vt:lpstr>
      <vt:lpstr>Programação</vt:lpstr>
      <vt:lpstr>Resumo: virtualização na educação </vt:lpstr>
      <vt:lpstr>Recursos</vt:lpstr>
      <vt:lpstr>Slide 37</vt:lpstr>
      <vt:lpstr>Vamos continuar conectados</vt:lpstr>
      <vt:lpstr>Slide 39</vt:lpstr>
    </vt:vector>
  </TitlesOfParts>
  <Company>Cisco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Chart Templates</dc:title>
  <dc:creator>jonawil</dc:creator>
  <cp:lastModifiedBy>Gary Serda</cp:lastModifiedBy>
  <cp:revision>426</cp:revision>
  <dcterms:created xsi:type="dcterms:W3CDTF">2012-03-02T00:20:55Z</dcterms:created>
  <dcterms:modified xsi:type="dcterms:W3CDTF">2012-06-04T19:20:40Z</dcterms:modified>
</cp:coreProperties>
</file>