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15" r:id="rId1"/>
  </p:sldMasterIdLst>
  <p:notesMasterIdLst>
    <p:notesMasterId r:id="rId41"/>
  </p:notesMasterIdLst>
  <p:sldIdLst>
    <p:sldId id="256" r:id="rId2"/>
    <p:sldId id="346" r:id="rId3"/>
    <p:sldId id="331" r:id="rId4"/>
    <p:sldId id="332" r:id="rId5"/>
    <p:sldId id="333" r:id="rId6"/>
    <p:sldId id="361" r:id="rId7"/>
    <p:sldId id="305" r:id="rId8"/>
    <p:sldId id="308" r:id="rId9"/>
    <p:sldId id="378" r:id="rId10"/>
    <p:sldId id="355" r:id="rId11"/>
    <p:sldId id="310" r:id="rId12"/>
    <p:sldId id="357" r:id="rId13"/>
    <p:sldId id="356" r:id="rId14"/>
    <p:sldId id="379" r:id="rId15"/>
    <p:sldId id="362" r:id="rId16"/>
    <p:sldId id="370" r:id="rId17"/>
    <p:sldId id="330" r:id="rId18"/>
    <p:sldId id="369" r:id="rId19"/>
    <p:sldId id="327" r:id="rId20"/>
    <p:sldId id="380" r:id="rId21"/>
    <p:sldId id="334" r:id="rId22"/>
    <p:sldId id="335" r:id="rId23"/>
    <p:sldId id="336" r:id="rId24"/>
    <p:sldId id="363" r:id="rId25"/>
    <p:sldId id="364" r:id="rId26"/>
    <p:sldId id="367" r:id="rId27"/>
    <p:sldId id="338" r:id="rId28"/>
    <p:sldId id="381" r:id="rId29"/>
    <p:sldId id="352" r:id="rId30"/>
    <p:sldId id="340" r:id="rId31"/>
    <p:sldId id="382" r:id="rId32"/>
    <p:sldId id="365" r:id="rId33"/>
    <p:sldId id="366" r:id="rId34"/>
    <p:sldId id="383" r:id="rId35"/>
    <p:sldId id="300" r:id="rId36"/>
    <p:sldId id="301" r:id="rId37"/>
    <p:sldId id="353" r:id="rId38"/>
    <p:sldId id="354" r:id="rId39"/>
    <p:sldId id="302" r:id="rId4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pan" initials="TM" lastIdx="7" clrIdx="0"/>
  <p:cmAuthor id="1" name="Jessica Savage" initials="J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1F81"/>
    <a:srgbClr val="000000"/>
    <a:srgbClr val="12188E"/>
    <a:srgbClr val="F68B1F"/>
    <a:srgbClr val="3A3A3A"/>
    <a:srgbClr val="282828"/>
    <a:srgbClr val="6DB344"/>
    <a:srgbClr val="08252E"/>
    <a:srgbClr val="96CA4B"/>
    <a:srgbClr val="4775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23" autoAdjust="0"/>
    <p:restoredTop sz="95993" autoAdjust="0"/>
  </p:normalViewPr>
  <p:slideViewPr>
    <p:cSldViewPr snapToGrid="0">
      <p:cViewPr>
        <p:scale>
          <a:sx n="75" d="100"/>
          <a:sy n="75" d="100"/>
        </p:scale>
        <p:origin x="-1080" y="-72"/>
      </p:cViewPr>
      <p:guideLst>
        <p:guide orient="horz" pos="734"/>
        <p:guide/>
      </p:guideLst>
    </p:cSldViewPr>
  </p:slideViewPr>
  <p:outlineViewPr>
    <p:cViewPr>
      <p:scale>
        <a:sx n="33" d="100"/>
        <a:sy n="33" d="100"/>
      </p:scale>
      <p:origin x="264" y="75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080" y="-71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6"/>
  <c:chart>
    <c:title>
      <c:tx>
        <c:rich>
          <a:bodyPr/>
          <a:lstStyle/>
          <a:p>
            <a:pPr algn="r" rtl="1">
              <a:defRPr sz="1800" b="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1200" b="0" i="0" u="none" strike="noStrike" baseline="0" dirty="0" err="1" smtClean="0"/>
              <a:t>توقعات</a:t>
            </a:r>
            <a:r>
              <a:rPr lang="en-US" sz="1200" b="0" i="0" u="none" strike="noStrike" baseline="0" dirty="0" smtClean="0"/>
              <a:t> </a:t>
            </a:r>
            <a:r>
              <a:rPr lang="ar-SA" sz="1200" b="0" i="0" u="none" strike="noStrike" baseline="0" dirty="0" smtClean="0"/>
              <a:t>Gartner</a:t>
            </a:r>
            <a:r>
              <a:rPr lang="en-US" sz="1200" b="0" i="0" u="none" strike="noStrike" baseline="0" dirty="0" smtClean="0"/>
              <a:t> </a:t>
            </a:r>
            <a:r>
              <a:rPr lang="en-US" sz="1200" b="0" i="0" u="none" strike="noStrike" baseline="0" dirty="0" err="1" smtClean="0"/>
              <a:t>بخصوص</a:t>
            </a:r>
            <a:r>
              <a:rPr lang="en-US" sz="1200" b="0" i="0" u="none" strike="noStrike" baseline="0" dirty="0" smtClean="0"/>
              <a:t> </a:t>
            </a:r>
            <a:r>
              <a:rPr lang="en-US" sz="1200" b="0" i="0" u="none" strike="noStrike" baseline="0" dirty="0" err="1" smtClean="0"/>
              <a:t>الحجم</a:t>
            </a:r>
            <a:r>
              <a:rPr lang="en-US" sz="1200" b="0" i="0" u="none" strike="noStrike" baseline="0" dirty="0" smtClean="0"/>
              <a:t> </a:t>
            </a:r>
            <a:r>
              <a:rPr lang="en-US" sz="1200" b="0" i="0" u="none" strike="noStrike" baseline="0" dirty="0" err="1" smtClean="0"/>
              <a:t>الحالي</a:t>
            </a:r>
            <a:r>
              <a:rPr lang="en-US" sz="1200" b="0" i="0" u="none" strike="noStrike" baseline="0" dirty="0" smtClean="0"/>
              <a:t> </a:t>
            </a:r>
            <a:r>
              <a:rPr lang="en-US" sz="1200" b="0" i="0" u="none" strike="noStrike" baseline="0" dirty="0" err="1" smtClean="0"/>
              <a:t>لتطبيق</a:t>
            </a:r>
            <a:r>
              <a:rPr lang="en-US" sz="1200" b="0" i="0" u="none" strike="noStrike" baseline="0" dirty="0" smtClean="0"/>
              <a:t> </a:t>
            </a:r>
            <a:r>
              <a:rPr lang="en-US" sz="1200" b="0" i="0" u="none" strike="noStrike" baseline="0" dirty="0" err="1" smtClean="0"/>
              <a:t>النظام</a:t>
            </a:r>
            <a:r>
              <a:rPr lang="en-US" sz="1200" b="0" i="0" u="none" strike="noStrike" baseline="0" dirty="0" smtClean="0"/>
              <a:t> </a:t>
            </a:r>
            <a:r>
              <a:rPr lang="en-US" sz="1200" b="0" i="0" u="none" strike="noStrike" baseline="0" dirty="0" err="1" smtClean="0"/>
              <a:t>المستضاف</a:t>
            </a:r>
            <a:r>
              <a:rPr lang="en-US" sz="1200" b="0" i="0" u="none" strike="noStrike" baseline="0" dirty="0" smtClean="0"/>
              <a:t> </a:t>
            </a:r>
            <a:r>
              <a:rPr lang="en-US" sz="1200" b="0" i="0" u="none" strike="noStrike" baseline="0" dirty="0" err="1" smtClean="0"/>
              <a:t>للبنية</a:t>
            </a:r>
            <a:r>
              <a:rPr lang="en-US" sz="1200" b="0" i="0" u="none" strike="noStrike" baseline="0" dirty="0" smtClean="0"/>
              <a:t> </a:t>
            </a:r>
            <a:r>
              <a:rPr lang="en-US" sz="1200" b="0" i="0" u="none" strike="noStrike" baseline="0" dirty="0" err="1" smtClean="0"/>
              <a:t>التحتية</a:t>
            </a:r>
            <a:r>
              <a:rPr lang="en-US" sz="1200" b="0" i="0" u="none" strike="noStrike" baseline="0" dirty="0" smtClean="0"/>
              <a:t> </a:t>
            </a:r>
            <a:r>
              <a:rPr lang="en-US" sz="1200" b="0" i="0" u="none" strike="noStrike" baseline="0" dirty="0" err="1" smtClean="0"/>
              <a:t>للحاسبات</a:t>
            </a:r>
            <a:r>
              <a:rPr lang="en-US" sz="1200" b="0" i="0" u="none" strike="noStrike" baseline="0" dirty="0" smtClean="0"/>
              <a:t> </a:t>
            </a:r>
            <a:r>
              <a:rPr lang="en-US" sz="1200" b="0" i="0" u="none" strike="noStrike" baseline="0" dirty="0" err="1" smtClean="0"/>
              <a:t>الافتراضية</a:t>
            </a:r>
            <a:endParaRPr lang="en-US" sz="1200" b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5802718719148631"/>
          <c:y val="7.3358866557039423E-2"/>
        </c:manualLayout>
      </c:layout>
      <c:spPr>
        <a:scene3d>
          <a:camera prst="orthographicFront"/>
          <a:lightRig rig="threePt" dir="t"/>
        </a:scene3d>
        <a:sp3d>
          <a:bevelT/>
        </a:sp3d>
      </c:spPr>
    </c:title>
    <c:plotArea>
      <c:layout>
        <c:manualLayout>
          <c:layoutTarget val="inner"/>
          <c:xMode val="edge"/>
          <c:yMode val="edge"/>
          <c:x val="6.8869422643033307E-2"/>
          <c:y val="0.16141520331493134"/>
          <c:w val="0.8805557528127379"/>
          <c:h val="0.729848772268218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Gartner HVD Forecast</c:v>
                </c:pt>
              </c:strCache>
            </c:strRef>
          </c:tx>
          <c:spPr>
            <a:gradFill>
              <a:gsLst>
                <a:gs pos="0">
                  <a:srgbClr val="0096D6">
                    <a:lumMod val="75000"/>
                    <a:shade val="30000"/>
                    <a:satMod val="115000"/>
                  </a:srgbClr>
                </a:gs>
                <a:gs pos="50000">
                  <a:srgbClr val="0096D6">
                    <a:lumMod val="75000"/>
                    <a:shade val="67500"/>
                    <a:satMod val="115000"/>
                  </a:srgbClr>
                </a:gs>
                <a:gs pos="100000">
                  <a:srgbClr val="0096D6">
                    <a:lumMod val="75000"/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</c:spPr>
          <c:cat>
            <c:numRef>
              <c:f>Sheet1!$A$2:$A$5</c:f>
              <c:numCache>
                <c:formatCode>[$-2000401]0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5693000</c:v>
                </c:pt>
                <c:pt idx="1">
                  <c:v>13600000</c:v>
                </c:pt>
                <c:pt idx="2">
                  <c:v>26065000</c:v>
                </c:pt>
                <c:pt idx="3">
                  <c:v>46506000</c:v>
                </c:pt>
              </c:numCache>
            </c:numRef>
          </c:val>
        </c:ser>
        <c:axId val="96346880"/>
        <c:axId val="96348416"/>
      </c:barChart>
      <c:catAx>
        <c:axId val="96346880"/>
        <c:scaling>
          <c:orientation val="minMax"/>
        </c:scaling>
        <c:axPos val="b"/>
        <c:numFmt formatCode="[$-2000401]0" sourceLinked="1"/>
        <c:majorTickMark val="none"/>
        <c:tickLblPos val="nextTo"/>
        <c:spPr>
          <a:ln>
            <a:solidFill>
              <a:srgbClr val="FFFFFF">
                <a:lumMod val="50000"/>
              </a:srgbClr>
            </a:solidFill>
          </a:ln>
        </c:spPr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96348416"/>
        <c:crosses val="autoZero"/>
        <c:auto val="1"/>
        <c:lblAlgn val="ctr"/>
        <c:lblOffset val="100"/>
      </c:catAx>
      <c:valAx>
        <c:axId val="96348416"/>
        <c:scaling>
          <c:orientation val="minMax"/>
        </c:scaling>
        <c:axPos val="l"/>
        <c:numFmt formatCode="#,##0" sourceLinked="1"/>
        <c:maj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96346880"/>
        <c:crosses val="autoZero"/>
        <c:crossBetween val="between"/>
        <c:majorUnit val="10000000"/>
        <c:dispUnits>
          <c:builtInUnit val="millions"/>
        </c:dispUnits>
      </c:valAx>
      <c:spPr>
        <a:gradFill>
          <a:gsLst>
            <a:gs pos="0">
              <a:srgbClr val="FFFFFF">
                <a:lumMod val="85000"/>
              </a:srgbClr>
            </a:gs>
            <a:gs pos="100000">
              <a:schemeClr val="bg1"/>
            </a:gs>
          </a:gsLst>
          <a:lin ang="5400000" scaled="0"/>
        </a:gradFill>
      </c:spPr>
    </c:plotArea>
    <c:plotVisOnly val="1"/>
    <c:dispBlanksAs val="gap"/>
  </c:chart>
  <c:spPr>
    <a:noFill/>
    <a:ln>
      <a:noFill/>
    </a:ln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C428D34E-F9FD-49E9-AE91-A29F458EF338}" type="datetimeFigureOut">
              <a:rPr lang="en-US" smtClean="0"/>
              <a:pPr/>
              <a:t>6/4/2012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6FA8831-C8BE-4802-9C2B-197E625A8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047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 txBox="1">
            <a:spLocks noGrp="1" noChangeArrowheads="1"/>
          </p:cNvSpPr>
          <p:nvPr/>
        </p:nvSpPr>
        <p:spPr bwMode="auto">
          <a:xfrm>
            <a:off x="5800417" y="8680452"/>
            <a:ext cx="796683" cy="2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69" tIns="0" rIns="18769" bIns="0" anchor="b"/>
          <a:lstStyle/>
          <a:p>
            <a:pPr algn="r" defTabSz="0">
              <a:buNone/>
            </a:pPr>
            <a:fld id="{AFADD62D-4B1A-431D-9358-5D868E3510AE}" type="slidenum">
              <a:rPr lang="en-US" sz="800" b="0" i="0">
                <a:latin typeface="Arial" pitchFamily="34" charset="0"/>
                <a:ea typeface="+mn-ea"/>
                <a:cs typeface="+mn-cs"/>
              </a:rPr>
              <a:pPr algn="r" defTabSz="0">
                <a:buNone/>
              </a:pPr>
              <a:t>1</a:t>
            </a:fld>
            <a:endParaRPr lang="en-US" sz="800" b="0" i="0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461" y="4378328"/>
            <a:ext cx="5988326" cy="4251325"/>
          </a:xfrm>
          <a:noFill/>
          <a:ln/>
        </p:spPr>
        <p:txBody>
          <a:bodyPr>
            <a:normAutofit/>
          </a:bodyPr>
          <a:lstStyle/>
          <a:p>
            <a:pPr marL="0" indent="-51206400" algn="r" defTabSz="914400" rtl="1">
              <a:buNone/>
            </a:pPr>
            <a:r>
              <a:rPr lang="en-GB" sz="1200" b="0" i="0" dirty="0" err="1">
                <a:solidFill>
                  <a:schemeClr val="tx1"/>
                </a:solidFill>
                <a:ea typeface="+mn-ea"/>
                <a:cs typeface="+mn-cs"/>
              </a:rPr>
              <a:t>هنا</a:t>
            </a:r>
            <a:r>
              <a:rPr lang="en-GB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GB" sz="1200" b="0" i="0" dirty="0" err="1">
                <a:solidFill>
                  <a:schemeClr val="tx1"/>
                </a:solidFill>
                <a:ea typeface="+mn-ea"/>
                <a:cs typeface="+mn-cs"/>
              </a:rPr>
              <a:t>تعريف</a:t>
            </a:r>
            <a:r>
              <a:rPr lang="en-GB" sz="1200" b="0" i="0" dirty="0">
                <a:solidFill>
                  <a:schemeClr val="tx1"/>
                </a:solidFill>
                <a:ea typeface="+mn-ea"/>
                <a:cs typeface="+mn-cs"/>
              </a:rPr>
              <a:t> VXI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القديم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معامل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الكمبيوتر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التقليدية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عبارة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بيئات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ثابتة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يرتبط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نظام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التشغيل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والتطبيقات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بمحطة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معينة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يتم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تحديد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تكوين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المعامل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الغالب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خلال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متطلبات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المقرر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الدراسي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لتطبيقات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معينة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وكنتيجة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لذلك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يجب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إعادة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تكوينها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كلما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حدث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تغيير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المقرر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الدراسي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يتم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قصر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حق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الوصول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المعامل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"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ساعات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".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الجديد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تتيح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VXI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إمكانية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تحويل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حجرات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الدراسة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ومعامل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الكمبيوتر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بيئات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ثابتة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مساحات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تعليم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يمكن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تخصيصها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بشكل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فوري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لتلبية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احتياجات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جميع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أعضاء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هيئة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التدريس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الفصل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وحيث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VXI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تعمل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فصل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نظام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التشغيل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والتطبيقات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جهاز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يمكن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للطلاب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وأعضاء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هيئة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التدريس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تسجيل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الدخول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مساحة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افتراضية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يتم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تكوينها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أجل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متطلباتهم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الفريدة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وكنتيجة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لذلك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يمكن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تغيير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الغرض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معامل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الكمبيوتر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الحالية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لتكون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موارد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متعددة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الأغراض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تخدم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عدد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أكبر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المستخدمين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لأن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متطلبات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الطالب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وأعضاء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هيئة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التدريس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تتغير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يمكن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إعادة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تكوين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مساحات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بسرعة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وبسهولة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بتحميل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سطح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مكتب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افتراضي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مختلف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يتيح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ذلك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لفريق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تقنية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المعلومات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الحالي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تقديم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الدعم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لعدد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أكبر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مساحات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المستخدمين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وبالإضافة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ذلك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يحتاج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المستخدمون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التواجد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بأنفسهم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بالتحديد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أجل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الوصول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مساحة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الخاصة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بهم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يوفر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ذلك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فائدة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خاصة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للطلاب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الموجودين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خارج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الحرم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الجامعي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الذين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يتعلمون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بعد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ويشاركون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دورات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تعليمية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عبر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شبكة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الإنترنت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حيث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يصبح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بإمكانهم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الآن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الوصول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نفس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موارد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الكمبيوتر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والتطبيقات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يستخدمها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الطلاب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الموجودون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المبنى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التعليمي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4D643A1-0A69-4170-AB49-1D0ACAA27C71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القديم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منذ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فترة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ليست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بالبعيدة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كانت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المدارس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والكليات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والجامعات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قادرة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"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اقتراح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"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تحديد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نوع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الأجهزة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يقوم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الطلاب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وهيئة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التدريس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والموظفون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باستخدامها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للاتصال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بالشبكة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ولم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يكن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لدى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المستخدمين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سوى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جهاز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واحد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وعادة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كان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كمبيوتر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محمولاً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الجديد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لقد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تغير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الزمان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!</a:t>
            </a: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فعادة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يتوقع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طلاب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اليوم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القدرة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الاتصال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مكان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خلال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الجهاز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الذي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يختارونه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بالإضافة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ذلك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الممكن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يمتلك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مستخدم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أجهزة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متعددة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(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جهاز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كمبيوتر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محمول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و/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جهاز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لوحي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و/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هاتف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ذكي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).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النتائج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تسمح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VXI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للطلاب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وهيئة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التدريس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والموظفين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بتسجيل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الدخول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مساحة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الافتراضيية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والوصول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الموارد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والتطبيقات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يحتاجونها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وإكمال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واجبات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المقررات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الدراسية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وتعد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التجربة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ثابتة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جميع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الأجهزة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4D643A1-0A69-4170-AB49-1D0ACAA27C71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lvl="1" indent="-180000" algn="r" defTabSz="914400" rtl="1">
              <a:lnSpc>
                <a:spcPct val="95000"/>
              </a:lnSpc>
              <a:spcAft>
                <a:spcPts val="600"/>
              </a:spcAft>
              <a:buNone/>
            </a:pP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سير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العمل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القديم</a:t>
            </a:r>
            <a:endParaRPr lang="en-US" sz="1600" b="0" i="0" dirty="0">
              <a:solidFill>
                <a:srgbClr val="3A3A3A"/>
              </a:solidFill>
              <a:ea typeface="+mn-ea"/>
              <a:cs typeface="+mn-cs"/>
            </a:endParaRPr>
          </a:p>
          <a:p>
            <a:pPr marL="180000" lvl="1" indent="-180000" algn="r" defTabSz="914400" rtl="1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تكاليف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عالية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من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أجل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الحفاظ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على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حاسبات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المؤسسة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باستخدام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برامج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وتصحيحات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الأمان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الحالية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</a:p>
          <a:p>
            <a:pPr marL="180000" lvl="1" indent="-180000" algn="r" defTabSz="914400" rtl="1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يتطلب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التكوين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الانتقال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إلى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كل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حجرة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دراسة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أو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معمل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أو</a:t>
            </a:r>
            <a:r>
              <a:rPr lang="en-US" sz="16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a typeface="+mn-ea"/>
                <a:cs typeface="+mn-cs"/>
              </a:rPr>
              <a:t>مكتب</a:t>
            </a:r>
            <a:endParaRPr lang="en-US" sz="1600" b="0" i="0" dirty="0">
              <a:solidFill>
                <a:srgbClr val="000000"/>
              </a:solidFill>
              <a:ea typeface="+mn-ea"/>
              <a:cs typeface="+mn-cs"/>
            </a:endParaRPr>
          </a:p>
          <a:p>
            <a:pPr marL="180000" lvl="1" indent="-180000" algn="r" defTabSz="914400" rtl="1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لا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يستطيع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فريق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دعم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تقنية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المعلومات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التوسع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لاستيعاب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مستخدمين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جدد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أو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أجهزة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جديدة</a:t>
            </a:r>
            <a:endParaRPr lang="en-US" sz="1600" b="0" i="0" dirty="0">
              <a:solidFill>
                <a:srgbClr val="3A3A3A"/>
              </a:solidFill>
              <a:ea typeface="+mn-ea"/>
              <a:cs typeface="+mn-cs"/>
            </a:endParaRPr>
          </a:p>
          <a:p>
            <a:pPr marL="180000" lvl="1" indent="-180000" algn="r" defTabSz="914400" rtl="1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تكاليف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الطاقة</a:t>
            </a:r>
            <a:r>
              <a:rPr lang="en-US" sz="1600" b="0" i="0" dirty="0">
                <a:solidFill>
                  <a:srgbClr val="3A3A3A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ea typeface="+mn-ea"/>
                <a:cs typeface="+mn-cs"/>
              </a:rPr>
              <a:t>المرتفعة</a:t>
            </a:r>
            <a:endParaRPr lang="en-US" sz="1600" b="0" i="0" dirty="0">
              <a:solidFill>
                <a:srgbClr val="3A3A3A"/>
              </a:solidFill>
              <a:ea typeface="+mn-ea"/>
              <a:cs typeface="+mn-cs"/>
            </a:endParaRPr>
          </a:p>
          <a:p>
            <a:pPr marL="180000" indent="-180000" algn="r" defTabSz="914400" rt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4D643A1-0A69-4170-AB49-1D0ACAA27C71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تعد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VXI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مجرد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محاكاة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افتراضية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للحاسب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المكتبي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Cisco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VXI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ليست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مجرد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"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بنية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أساسية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للحسب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المكتبي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الافتراضي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"؛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فهي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تجمع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ميزات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المحاكاة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للحاسب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المكتبي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الشائعة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و:</a:t>
            </a: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نظام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شامل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دعم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الوسائط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الغنية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الأمان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المحسّن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دعم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التسريع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وترحيل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التطبيقات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POE/Energy Wise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تبوأت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شركة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Cisco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المكانة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وحدها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لتقدم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لنا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الحل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الشامل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876B895-5FFE-434B-978E-B9447D6E27B9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 sz="1200" b="0" i="0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قبل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  <a:p>
            <a:pPr marL="114300" indent="-114300" algn="r" defTabSz="914400" rtl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تجربة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غير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قابلة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للاستخدام</a:t>
            </a:r>
            <a:endParaRPr lang="en-US" sz="2000" b="0" i="0" dirty="0">
              <a:solidFill>
                <a:srgbClr val="F79646"/>
              </a:solidFill>
              <a:ea typeface="+mn-ea"/>
              <a:cs typeface="+mn-cs"/>
            </a:endParaRPr>
          </a:p>
          <a:p>
            <a:pPr marL="0" lvl="1" indent="-114300" algn="r" defTabSz="914400" rtl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تأثير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منعطف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حاد</a:t>
            </a:r>
            <a:endParaRPr lang="en-US" sz="1600" b="0" i="0" dirty="0">
              <a:solidFill>
                <a:srgbClr val="F79646"/>
              </a:solidFill>
              <a:ea typeface="+mn-ea"/>
              <a:cs typeface="+mn-cs"/>
            </a:endParaRPr>
          </a:p>
          <a:p>
            <a:pPr marL="114300" indent="-114300" algn="r" defTabSz="914400" rtl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تزايد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التكلفة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واستخدام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الموارد</a:t>
            </a:r>
            <a:endParaRPr lang="en-US" sz="2000" b="0" i="0" dirty="0">
              <a:solidFill>
                <a:srgbClr val="F79646"/>
              </a:solidFill>
              <a:ea typeface="+mn-ea"/>
              <a:cs typeface="+mn-cs"/>
            </a:endParaRPr>
          </a:p>
          <a:p>
            <a:pPr marL="0" lvl="1" indent="-114300" algn="r" defTabSz="914400" rtl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الزيادة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المفاجئة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للنطاق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الترددي</a:t>
            </a:r>
            <a:endParaRPr lang="en-US" sz="1600" b="0" i="0" dirty="0">
              <a:solidFill>
                <a:srgbClr val="F79646"/>
              </a:solidFill>
              <a:ea typeface="+mn-ea"/>
              <a:cs typeface="+mn-cs"/>
            </a:endParaRPr>
          </a:p>
          <a:p>
            <a:pPr marL="0" lvl="1" indent="-114300" algn="r" defTabSz="914400" rtl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معالجة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مكثفة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للجهاز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الافتراضي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في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مركز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البيانات</a:t>
            </a:r>
            <a:endParaRPr lang="en-US" sz="1600" b="0" i="0" dirty="0">
              <a:solidFill>
                <a:srgbClr val="F79646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بعد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  <a:p>
            <a:pPr marL="114300" indent="-114300" algn="r" defTabSz="914400" rtl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تجربة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مستخدم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خالية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من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العيوب</a:t>
            </a:r>
            <a:endParaRPr lang="en-US" sz="2000" b="0" i="0" dirty="0">
              <a:solidFill>
                <a:srgbClr val="F79646"/>
              </a:solidFill>
              <a:ea typeface="+mn-ea"/>
              <a:cs typeface="+mn-cs"/>
            </a:endParaRPr>
          </a:p>
          <a:p>
            <a:pPr marL="0" lvl="1" indent="-114300" algn="r" defTabSz="914400" rtl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توجيه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الصوت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والفيديو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من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نقطة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إلى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نقطة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</a:p>
          <a:p>
            <a:pPr marL="114300" indent="-114300" algn="r" defTabSz="914400" rtl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موارد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محسنة</a:t>
            </a:r>
            <a:endParaRPr lang="en-US" sz="2000" b="0" i="0" dirty="0">
              <a:solidFill>
                <a:srgbClr val="F79646"/>
              </a:solidFill>
              <a:ea typeface="+mn-ea"/>
              <a:cs typeface="+mn-cs"/>
            </a:endParaRPr>
          </a:p>
          <a:p>
            <a:pPr marL="0" lvl="1" indent="-114300" algn="r" defTabSz="914400" rtl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تقليل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النطاق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الترددي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من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الميجابايت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إلى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الكيلوبايت</a:t>
            </a:r>
            <a:endParaRPr lang="en-US" sz="1600" b="0" i="0" dirty="0">
              <a:solidFill>
                <a:srgbClr val="F79646"/>
              </a:solidFill>
              <a:ea typeface="+mn-ea"/>
              <a:cs typeface="+mn-cs"/>
            </a:endParaRPr>
          </a:p>
          <a:p>
            <a:pPr marL="0" lvl="1" indent="-114300" algn="r" defTabSz="914400" rtl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تقليل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المعالجة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في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مركز</a:t>
            </a:r>
            <a:r>
              <a:rPr lang="en-US" sz="16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F79646"/>
                </a:solidFill>
                <a:ea typeface="+mn-ea"/>
                <a:cs typeface="+mn-cs"/>
              </a:rPr>
              <a:t>البيانات</a:t>
            </a:r>
            <a:endParaRPr lang="en-US" sz="1600" b="0" i="0" dirty="0">
              <a:solidFill>
                <a:srgbClr val="F79646"/>
              </a:solidFill>
              <a:ea typeface="+mn-ea"/>
              <a:cs typeface="+mn-cs"/>
            </a:endParaRPr>
          </a:p>
          <a:p>
            <a:pPr marL="114300" indent="-114300" algn="r" defTabSz="914400" rtl="1">
              <a:lnSpc>
                <a:spcPct val="90000"/>
              </a:lnSpc>
              <a:spcBef>
                <a:spcPts val="1200"/>
              </a:spcBef>
              <a:buClr>
                <a:srgbClr val="F79646"/>
              </a:buClr>
              <a:buFont typeface="Arial"/>
              <a:buChar char="•"/>
            </a:pP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صوت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وفيديو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على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مستوى</a:t>
            </a:r>
            <a:r>
              <a:rPr lang="en-US" sz="2000" b="0" i="0" dirty="0">
                <a:solidFill>
                  <a:srgbClr val="F79646"/>
                </a:solidFill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F79646"/>
                </a:solidFill>
                <a:ea typeface="+mn-ea"/>
                <a:cs typeface="+mn-cs"/>
              </a:rPr>
              <a:t>المؤسسة</a:t>
            </a:r>
            <a:endParaRPr lang="en-US" sz="2000" b="0" i="0" dirty="0">
              <a:solidFill>
                <a:srgbClr val="F79646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876B895-5FFE-434B-978E-B9447D6E27B9}" type="slidenum">
              <a:rPr lang="en-US" sz="1200" b="0" i="0">
                <a:solidFill>
                  <a:prstClr val="black"/>
                </a:solidFill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 sz="1200" b="0" i="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66673" y="8934873"/>
            <a:ext cx="388937" cy="278913"/>
          </a:xfrm>
        </p:spPr>
        <p:txBody>
          <a:bodyPr/>
          <a:lstStyle/>
          <a:p>
            <a:pPr algn="r" defTabSz="914400">
              <a:buNone/>
            </a:pPr>
            <a:fld id="{E47FD1A1-53E5-4C1F-AEDC-C489D8ECA207}" type="slidenum">
              <a:rPr lang="en-US" sz="1200" b="0" i="0">
                <a:solidFill>
                  <a:prstClr val="black"/>
                </a:solidFill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en-US" sz="1200" b="0" i="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66672" y="8934879"/>
            <a:ext cx="388936" cy="278905"/>
          </a:xfrm>
        </p:spPr>
        <p:txBody>
          <a:bodyPr/>
          <a:lstStyle/>
          <a:p>
            <a:pPr algn="r" defTabSz="914400">
              <a:buNone/>
            </a:pPr>
            <a:fld id="{168FE730-B185-4C56-BE69-9870AA471BAF}" type="slidenum">
              <a:rPr lang="en-US" sz="1200" b="0" i="0">
                <a:solidFill>
                  <a:prstClr val="black"/>
                </a:solidFill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en-US" sz="1200" b="0" i="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en-US" sz="1200" b="0" i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نقوم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بشحن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كلّ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VXC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2100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،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2200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وCius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الربع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الأخير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عام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2011،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سنجري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إضافة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محفظة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VXC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الجهاز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التابع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جزئيًا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VXC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6215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الجديد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وجهاز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البرامج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VXC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4000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DA4D267-26D7-446E-9C26-527D78C5C6B4}" type="slidenum">
              <a:rPr lang="en-US" sz="1200" b="0" i="0">
                <a:solidFill>
                  <a:prstClr val="black"/>
                </a:solidFill>
                <a:ea typeface="+mn-ea"/>
                <a:cs typeface="+mn-cs"/>
              </a:rPr>
              <a:pPr algn="r" defTabSz="914400">
                <a:buNone/>
              </a:pPr>
              <a:t>21</a:t>
            </a:fld>
            <a:endParaRPr lang="en-US" sz="1200" b="0" i="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744" marR="0" indent="-237744" algn="r" defTabSz="914400" rtl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عميل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تجربة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Cisco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الظاهرية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2110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: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"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مدمج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"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كجزء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هواتف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IP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9900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و8900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ذات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الفيديو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المدمج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نأخذ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الموجود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ونقوم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بإزالته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ثم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نرفق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حقيبة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الظهر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b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يمكنك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التوصيل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منفذ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الملحقات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،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…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تعد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POE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طريقة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رائعة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للنشر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يحتوي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غير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التابع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والهاتف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237744" marR="0" indent="-237744" algn="r" defTabSz="914400" rtl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يدعم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Citrix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XenDesktop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وVMware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View</a:t>
            </a:r>
          </a:p>
          <a:p>
            <a:pPr marL="237744" marR="0" indent="-237744" algn="r" defTabSz="914400" rtl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يدعم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التشغيل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عبر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شبكات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الإيثرنت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(POE)</a:t>
            </a:r>
          </a:p>
          <a:p>
            <a:pPr marL="237744" marR="0" indent="-237744" algn="r" defTabSz="914400" rtl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يستخدم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منفذ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شبكة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(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إيثرنت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واحد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لتوصيل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الهاتف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والجهاز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التابع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جزئيًا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237744" marR="0" indent="-237744" algn="r" defTabSz="914400" rtl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Font typeface="Wingdings"/>
              <a:buChar char="§"/>
            </a:pPr>
            <a:endParaRPr lang="en-US" dirty="0" smtClean="0"/>
          </a:p>
          <a:p>
            <a:pPr marL="237744" marR="0" indent="-237744" algn="r" defTabSz="914400" rtl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</a:pP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VMware View</a:t>
            </a:r>
          </a:p>
          <a:p>
            <a:pPr marL="0" algn="r" defTabSz="914400" rt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66671" y="8904897"/>
            <a:ext cx="388937" cy="278987"/>
          </a:xfrm>
        </p:spPr>
        <p:txBody>
          <a:bodyPr/>
          <a:lstStyle/>
          <a:p>
            <a:pPr algn="r" defTabSz="914400">
              <a:buNone/>
            </a:pPr>
            <a:fld id="{567B6F56-350B-4E5B-A84B-F03C933C9AF6}" type="slidenum">
              <a:rPr lang="en-US" sz="1200" b="0" i="0">
                <a:solidFill>
                  <a:prstClr val="black"/>
                </a:solidFill>
                <a:ea typeface="+mn-ea"/>
                <a:cs typeface="+mn-cs"/>
              </a:rPr>
              <a:pPr algn="r" defTabSz="914400">
                <a:buNone/>
              </a:pPr>
              <a:t>22</a:t>
            </a:fld>
            <a:endParaRPr lang="en-US" sz="1200" b="0" i="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744" marR="0" indent="-237744" algn="r" defTabSz="914400" rtl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عميل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تجربة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Cisco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2110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: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"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مدمج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"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كجزء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هواتف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IP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9900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و8900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ذات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الفيديو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المدمج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نأخذ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الموجود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ونقوم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بإزالته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ثم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نرفق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حقيبة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الظهر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b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يمكنك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التوصيل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منفذ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الملحقات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،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…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تعد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POE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طريقة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رائعة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للنشر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يحتوي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غير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التابع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والهاتف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237744" marR="0" indent="-237744" algn="r" defTabSz="914400" rtl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يدعم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Citrix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XenDesktop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وVMware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View</a:t>
            </a:r>
          </a:p>
          <a:p>
            <a:pPr marL="237744" marR="0" indent="-237744" algn="r" defTabSz="914400" rtl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يدعم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التشغيل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عبر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شبكات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الإيثرنت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(POE)</a:t>
            </a:r>
          </a:p>
          <a:p>
            <a:pPr marL="237744" marR="0" indent="-237744" algn="r" defTabSz="914400" rtl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§"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يستخدم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منفذ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شبكة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إيثرنت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واحد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لتوصيل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الهاتف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والجهاز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التابع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جزئيًا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237744" marR="0" indent="-237744" algn="r" defTabSz="914400" rtl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Font typeface="Wingdings"/>
              <a:buChar char="§"/>
            </a:pPr>
            <a:endParaRPr lang="en-US" dirty="0" smtClean="0"/>
          </a:p>
          <a:p>
            <a:pPr marL="0" algn="r" defTabSz="914400" rt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66671" y="8904897"/>
            <a:ext cx="388937" cy="278987"/>
          </a:xfrm>
        </p:spPr>
        <p:txBody>
          <a:bodyPr/>
          <a:lstStyle/>
          <a:p>
            <a:pPr algn="r" defTabSz="914400">
              <a:buNone/>
            </a:pPr>
            <a:fld id="{567B6F56-350B-4E5B-A84B-F03C933C9AF6}" type="slidenum">
              <a:rPr lang="en-US" sz="1200" b="0" i="0">
                <a:solidFill>
                  <a:prstClr val="black"/>
                </a:solidFill>
                <a:ea typeface="+mn-ea"/>
                <a:cs typeface="+mn-cs"/>
              </a:rPr>
              <a:pPr algn="r" defTabSz="914400">
                <a:buNone/>
              </a:pPr>
              <a:t>23</a:t>
            </a:fld>
            <a:endParaRPr lang="en-US" sz="1200" b="0" i="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2245027E-657E-4C4E-9A32-29318DE6140C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24</a:t>
            </a:fld>
            <a:endParaRPr lang="en-US" sz="1200" b="0" i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276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 txBox="1">
            <a:spLocks noGrp="1" noChangeArrowheads="1"/>
          </p:cNvSpPr>
          <p:nvPr/>
        </p:nvSpPr>
        <p:spPr bwMode="auto">
          <a:xfrm>
            <a:off x="5800417" y="8680452"/>
            <a:ext cx="796683" cy="2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83" tIns="0" rIns="18783" bIns="0" anchor="b"/>
          <a:lstStyle/>
          <a:p>
            <a:pPr algn="r" defTabSz="0">
              <a:buNone/>
            </a:pPr>
            <a:fld id="{13BA62FE-A262-47BE-B4A1-25A2F9BED1C0}" type="slidenum">
              <a:rPr lang="en-US" sz="800" b="0" i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defTabSz="0">
                <a:buNone/>
              </a:pPr>
              <a:t>25</a:t>
            </a:fld>
            <a:endParaRPr lang="en-US" sz="800" b="0" i="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242888"/>
            <a:ext cx="5326063" cy="399415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647" y="4378328"/>
            <a:ext cx="5350048" cy="4251325"/>
          </a:xfrm>
          <a:noFill/>
          <a:ln/>
        </p:spPr>
        <p:txBody>
          <a:bodyPr lIns="95487" tIns="50092" rIns="95487" bIns="50092">
            <a:normAutofit fontScale="92500" lnSpcReduction="10000"/>
          </a:bodyPr>
          <a:lstStyle/>
          <a:p>
            <a:pPr marL="0" algn="r" defTabSz="914400" rtl="1">
              <a:buNone/>
            </a:pP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وصول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يرتكز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السياسة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أجل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VXI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باستخدام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Cisco Identity Services Engine (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ISE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)</a:t>
            </a: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Cisco Identity Services Engine (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ISE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-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الذي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تصميمه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أجل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تقديم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خدمات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ترتكز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السياسة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تسهل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التوسع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عبر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التطبيقات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المتعددة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وخدمات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الشبكة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-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تم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التحقق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صلاحيته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لبنية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تجربة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المحاكاة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(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VXI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Cisco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لتقديم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وصول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آمن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مرتكز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الدور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والجهاز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لبيانات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المؤسسة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عبر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الحاسبات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بالجمع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إمكانيات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الشبكة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والحاسب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(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VDI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)،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أصبحت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الأعمال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الآن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مرنة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بحيث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تسمح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للمستخدمين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بإحضار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أجهزتهم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الشخصية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شبكة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المؤسسة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دون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التأثير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سلامة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0" algn="r" defTabSz="914400" rtl="1">
              <a:buNone/>
            </a:pP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التوسع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لتلبية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حاجة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المؤسسة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: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تسمح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لادارة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المعلومات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بنشر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الدعم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بسهولة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وكفاءة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الحاسبات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المكتبية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المادية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بيئات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الحاسبات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باستخدام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متعددة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مستخدم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يدعم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ISE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مركزة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إنشاء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السياسة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بالكامل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ونشر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المعلومات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لجميع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محولات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Cisco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ووحدات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التحكم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اللاسلكي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وصول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الشبكة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(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NAD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 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0" algn="r" defTabSz="914400" rtl="1">
              <a:buNone/>
            </a:pP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حماية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والتوافق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لجلب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الجهاز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الخاص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بك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(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BYOD</a:t>
            </a:r>
            <a:r>
              <a:rPr lang="en-US" sz="1200" b="1" i="0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  <a:r>
              <a:rPr lang="ar-EG" sz="1200" b="1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chemeClr val="tx1"/>
                </a:solidFill>
                <a:ea typeface="+mn-ea"/>
                <a:cs typeface="+mn-cs"/>
              </a:rPr>
              <a:t>والأجهزة</a:t>
            </a:r>
            <a:r>
              <a:rPr lang="en-US" sz="1200" b="1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اللوحية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chemeClr val="tx1"/>
                </a:solidFill>
                <a:ea typeface="+mn-ea"/>
                <a:cs typeface="+mn-cs"/>
              </a:rPr>
              <a:t>المحمولة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-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يساعد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ISE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ادارة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المعلومات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تبسيط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طريقة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إدارة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ظاهرة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جلب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الخاصة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(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BYOD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)،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حيث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يتوقع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المستخدمون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الوصول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الحاسبات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الخاصة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بهم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خلال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متعددة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يعمل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Cisco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ISE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عبر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مركزة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قاعدة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السياسة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تمكين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إنشاء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سياسة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منسقة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وفرض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السياسة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المنسقة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عبر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البنية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الأساسية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للمؤسسة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بالكامل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لدى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مستخدم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وباستخدام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جهاز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مكان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-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كلتا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الجلستين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وغير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كما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يوفر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ISE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تعريف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الجهاز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ويربط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السياسيات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المختلفة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الخاصة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بالشركة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مقارنةً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غير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الخاصة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بالشركة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حسب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الجهاز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حيث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يقوم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بالتعرف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اللوحية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مثل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iPad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وCius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والأجهزة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الأخرى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غير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الخاصة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بالشركة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ويمنح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المستخدم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شبكة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الشركة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القدرة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الوصول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بيانات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للشركة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الجهاز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الشخصي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اللوحية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وذلك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خلال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الحاسب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وحده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سيتمتع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جهاز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الشركة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بمرونة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أفضل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الوصول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مباشرة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سطح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المكتب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خلال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جلسة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VDI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ويتيح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هذا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النموذج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الذي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يتسم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بالمرونة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والقدرة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التحكم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لمسئول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المعلومات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التأكد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احتواء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الحاسبات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الشركة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والحد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تهديدات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تسرب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خلال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الكمبيوتر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الشخصي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الخاص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بالموظفين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وذلك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بعد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مغادرته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الشركة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0" algn="r" defTabSz="914400" rtl="1"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244475"/>
            <a:ext cx="5319713" cy="3990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0" rtl="1">
              <a:buNone/>
            </a:pPr>
            <a:r>
              <a:rPr lang="en-US" sz="12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باستخدام</a:t>
            </a:r>
            <a:r>
              <a:rPr lang="en-US" sz="12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ما</a:t>
            </a:r>
            <a:r>
              <a:rPr lang="en-US" sz="12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تقدمه</a:t>
            </a:r>
            <a:r>
              <a:rPr lang="en-US" sz="12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Cisco</a:t>
            </a:r>
            <a:r>
              <a:rPr lang="ar-EG" sz="1200" b="0" i="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200" b="0" i="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نظام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حوسبة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موحد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كأساس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لبنية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الحاسب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الافتراضي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الخاص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بك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يتم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توحيد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الحوسبة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، 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والشبكات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، 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والمحاكاة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الافتراضية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والوصول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التخزين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باستخدام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تقنية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مبتكرة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للحصول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نظام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أساسي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مثالي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للمحاكاة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الافتراضية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للحاسب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المكتبي</a:t>
            </a:r>
            <a:endParaRPr lang="ar-EG" sz="1200" b="0" i="0" baseline="0" dirty="0" smtClean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algn="r" defTabSz="0" rtl="1">
              <a:buNone/>
            </a:pPr>
            <a:r>
              <a:rPr lang="ar-EG" sz="1200" b="0" i="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200" b="0" i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وجه</a:t>
            </a:r>
            <a:r>
              <a:rPr lang="en-US" sz="12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الخصوص</a:t>
            </a:r>
            <a:r>
              <a:rPr lang="en-US" sz="12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تقل</a:t>
            </a:r>
            <a:r>
              <a:rPr lang="en-US" sz="12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تكلفة</a:t>
            </a:r>
            <a:r>
              <a:rPr lang="en-US" sz="12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Cisco </a:t>
            </a:r>
            <a:r>
              <a:rPr lang="en-US" sz="1200" b="0" i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UCS</a:t>
            </a:r>
            <a:r>
              <a:rPr lang="ar-EG" sz="1200" b="0" i="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بنسبة</a:t>
            </a:r>
            <a:r>
              <a:rPr lang="en-US" sz="1200" b="0" i="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20</a:t>
            </a:r>
            <a:r>
              <a:rPr lang="en-US" sz="1200" b="0" i="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%</a:t>
            </a:r>
            <a:r>
              <a:rPr lang="ar-EG" sz="1200" b="0" i="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200" b="0" i="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الأقل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الشركات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المنافسة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نظرًا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للبنية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الأساسية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المبسطة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بشكل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جذري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التي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تتطلب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مكونات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أقل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algn="r" defTabSz="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تدعم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أكثر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60</a:t>
            </a:r>
            <a:r>
              <a:rPr lang="en-US" sz="1200" b="0" i="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%</a:t>
            </a:r>
            <a:r>
              <a:rPr lang="ar-EG" sz="1200" b="0" i="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200" b="0" i="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الحاسبات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اافتراضية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دون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التأثير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أداء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المستخدم</a:t>
            </a:r>
            <a:endParaRPr lang="en-US" sz="1200" b="0" i="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algn="r" defTabSz="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سهولة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النشر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والتوسع</a:t>
            </a:r>
            <a:endParaRPr lang="en-US" sz="1200" b="0" i="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algn="r" defTabSz="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قابلية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التوسع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نطاق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كبير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-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يتسع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النظام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الكامل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لما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يصل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320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خادمًا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×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120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حاسب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افتراضي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/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خادم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=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حتى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38400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حاسب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افتراضي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أكبر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وأفضل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مساحة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ذاكرة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موفرة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للتكلفة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لخادم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ذي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مقبسين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وإدخال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إخراج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سريع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وآمن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لتفادي</a:t>
            </a:r>
            <a:r>
              <a:rPr lang="en-US" sz="1200" b="0" i="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التكدس</a:t>
            </a:r>
            <a:endParaRPr lang="en-US" sz="1200" b="0" i="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634D9984-92D9-4FC0-9CDC-A25ECE250237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26</a:t>
            </a:fld>
            <a:endParaRPr lang="en-US" sz="1200" b="0" i="0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إمكانية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التوسع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مجال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الإدارة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فيما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سبق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دعم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12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هيكلاً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موصل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الموصلات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الليفية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B250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M2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مما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يعني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دعم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110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حاسب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افتراضي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نصل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: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=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4*110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هيكل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*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12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=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5280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مجال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إدارة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وأكد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ضمان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الجودة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أنه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دعم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20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هيكلاً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باستخدام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Capitola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ولا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يوجد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سوى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شيء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واحد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الممكن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نشرع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الحديث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وهو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يخص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البنية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القديمة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حيث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كانت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B250M2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20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هيكلاً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160x4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=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640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حاسب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/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هيكل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-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&lt;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640x20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=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12800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حاسب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افتراضي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/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مجال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الإدارة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UCS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وباستخدام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B230M1،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سوف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نحصل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نفس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الدرجة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كثافة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خادم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مثل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B250M2،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وهذا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يعني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وجود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جهازين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افتراضيين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آخرين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مجال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إدارة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UCS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(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ويمثل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B230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نصف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العرض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مقارنةً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بـb250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الذي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يمثل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إجمالي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العرض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إضافة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يزيد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20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%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الكثافة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باستخدام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B230M2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وهذا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يمثل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تقريبًا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192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جهازًا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افتراضياً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/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نصل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الزيادة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الصافية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التوسع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مجال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الإدارة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B230M2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و20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هيكل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مجال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5280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حاسب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افتراضي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إدارة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FI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البنية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القديمة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مجال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192*8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نصل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*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20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هيكل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=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30720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حاسب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افتراضي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مزود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ببنية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Capitola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الانتقال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110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حاسب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افتراضي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بنظام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التشغيل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Windows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7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خادم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B250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M2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160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حاسب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افتراضي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خادم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B250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876B895-5FFE-434B-978E-B9447D6E27B9}" type="slidenum">
              <a:rPr lang="en-US" sz="1200" b="0" i="0">
                <a:solidFill>
                  <a:prstClr val="black"/>
                </a:solidFill>
                <a:ea typeface="+mn-ea"/>
                <a:cs typeface="+mn-cs"/>
              </a:rPr>
              <a:pPr algn="r" defTabSz="914400">
                <a:buNone/>
              </a:pPr>
              <a:t>27</a:t>
            </a:fld>
            <a:endParaRPr lang="en-US" sz="1200" b="0" i="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28</a:t>
            </a:fld>
            <a:endParaRPr lang="en-US" sz="1200" b="0" i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>
              <a:spcBef>
                <a:spcPts val="1"/>
              </a:spcBef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قد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بناء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المباني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التعليمية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نفس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الطراز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الذي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بنيت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عليه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منذ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50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سنة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-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وقد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تزويد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كل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نظام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المبنى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بشبكة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خاصة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شبكات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للبيانات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والصوت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والفيديو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والساعات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والأجراس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وإدارة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الطاقة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ووحدات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التحكم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بالمبنى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والمناداة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الهوائية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إلخ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marL="457200" lvl="1" algn="r" defTabSz="914400" rtl="1">
              <a:spcBef>
                <a:spcPts val="1"/>
              </a:spcBef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تستفيد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حلول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التعليم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المتصل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Cisco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الشبكات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المتعددة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وتقوم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بتجميعها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بيئة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واحدة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تربط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التعلم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والمبنى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والخدمة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وأنظمة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تعمل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تحسين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التعاون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العالمي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والبحث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وتحسين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المعلومات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وتحسين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الخدمات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الطلابية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والتمكن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التواصل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الوقت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الفعلي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والتعاون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وتحسين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استخدام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الطاقة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وإنشاء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مبانٍ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تعليمية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تتميز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بالذكاء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و"الحفاظ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البيئة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".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spcBef>
                <a:spcPts val="1"/>
              </a:spcBef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يمكن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لهذه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الحلول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المتقدمة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تحويل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الحرم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التعليمي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بيئة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تعليم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متصل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ولكن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حتى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تتمكن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تقديم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القيمة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يجب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نشرها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بسرعة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وكفاءة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بأقل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قدر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ممكن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chemeClr val="tx1"/>
                </a:solidFill>
                <a:ea typeface="+mn-ea"/>
                <a:cs typeface="+mn-cs"/>
              </a:rPr>
              <a:t>التعطل</a:t>
            </a:r>
            <a:r>
              <a:rPr lang="ar-EG" sz="1200" b="1" i="0" dirty="0" smtClean="0">
                <a:solidFill>
                  <a:schemeClr val="tx1"/>
                </a:solidFill>
                <a:ea typeface="+mn-ea"/>
                <a:cs typeface="+mn-cs"/>
              </a:rPr>
              <a:t> -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وذلك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لزيادة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عائد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الاستثمار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والتوسع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تقديم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خدمات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الحرم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التعليمي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المستقبل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spcBef>
                <a:spcPts val="1"/>
              </a:spcBef>
              <a:buNone/>
            </a:pPr>
            <a:endParaRPr lang="en-US" dirty="0" smtClean="0"/>
          </a:p>
          <a:p>
            <a:pPr marL="0" algn="r" defTabSz="914400" rtl="1">
              <a:spcBef>
                <a:spcPts val="1"/>
              </a:spcBef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Cisco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Services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وشركاءها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خبراء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الحلول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المتقدمة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خدمات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الدعم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تحتاجها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457200" lvl="1" algn="r" defTabSz="914400" rtl="1">
              <a:spcBef>
                <a:spcPts val="1"/>
              </a:spcBef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نعمل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مؤسسات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التعليم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العالي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أجل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تنظيم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العمليات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وتوفير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التكاليف</a:t>
            </a:r>
            <a:r>
              <a:rPr lang="en-US" sz="1200" b="1" i="0" dirty="0" smtClean="0">
                <a:solidFill>
                  <a:schemeClr val="tx1"/>
                </a:solidFill>
                <a:ea typeface="+mn-ea"/>
                <a:cs typeface="+mn-cs"/>
              </a:rPr>
              <a:t>،</a:t>
            </a:r>
            <a:r>
              <a:rPr lang="ar-EG" sz="1200" b="1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وتمكين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الاتصالات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الوقت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الفعلي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والتكامل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ويمكن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لـCisco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Services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وشركاؤها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تقديم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المساعدة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تخطيط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وإنشاء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تجارب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تعليم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متصل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حقيقية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تصلح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للقرن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21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خلال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المساعدة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تحسين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الموارد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ea typeface="+mn-ea"/>
                <a:cs typeface="+mn-cs"/>
              </a:rPr>
              <a:t>الحالية</a:t>
            </a:r>
            <a:r>
              <a:rPr lang="en-US" sz="1200" b="1" i="0" dirty="0">
                <a:solidFill>
                  <a:schemeClr val="tx1"/>
                </a:solidFill>
                <a:ea typeface="+mn-ea"/>
                <a:cs typeface="+mn-cs"/>
              </a:rPr>
              <a:t>،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ودمج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التقنية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الجديدة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بسرعة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وبسلاسة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نضمن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الوصول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الآمن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والموثوق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للبيانات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والموارد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للاداريين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والباحثين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والموظفين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وأعضاء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هيئة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التدريس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والطلاب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السواء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spcBef>
                <a:spcPts val="1"/>
              </a:spcBef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www.cisco.com/go/educationservices</a:t>
            </a:r>
          </a:p>
          <a:p>
            <a:pPr marL="0" algn="r" defTabSz="914400" rtl="1">
              <a:spcBef>
                <a:spcPts val="1"/>
              </a:spcBef>
              <a:buNone/>
            </a:pPr>
            <a:endParaRPr 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defTabSz="914400">
              <a:spcBef>
                <a:spcPts val="1"/>
              </a:spcBef>
              <a:spcAft>
                <a:spcPts val="1"/>
              </a:spcAft>
              <a:buNone/>
            </a:pPr>
            <a:fld id="{EBEE12F6-CFEB-4383-BE79-6C19672CC601}" type="slidenum">
              <a:rPr lang="en-US" sz="1200" b="0" i="0">
                <a:ea typeface="+mn-ea"/>
                <a:cs typeface="+mn-cs"/>
              </a:rPr>
              <a:pPr algn="r" defTabSz="914400">
                <a:spcBef>
                  <a:spcPts val="1"/>
                </a:spcBef>
                <a:spcAft>
                  <a:spcPts val="1"/>
                </a:spcAft>
                <a:buNone/>
              </a:pPr>
              <a:t>29</a:t>
            </a:fld>
            <a:endParaRPr lang="en-US" sz="1200" b="0" i="0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876B895-5FFE-434B-978E-B9447D6E27B9}" type="slidenum">
              <a:rPr lang="en-US" sz="1200" b="0" i="0">
                <a:solidFill>
                  <a:prstClr val="black"/>
                </a:solidFill>
                <a:ea typeface="+mn-ea"/>
                <a:cs typeface="+mn-cs"/>
              </a:rPr>
              <a:pPr algn="r" defTabSz="914400">
                <a:buNone/>
              </a:pPr>
              <a:t>30</a:t>
            </a:fld>
            <a:endParaRPr lang="en-US" sz="1200" b="0" i="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31</a:t>
            </a:fld>
            <a:endParaRPr lang="en-US" sz="1200" b="0" i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876B895-5FFE-434B-978E-B9447D6E27B9}" type="slidenum">
              <a:rPr lang="en-US" sz="1200" b="0" i="0">
                <a:solidFill>
                  <a:prstClr val="black"/>
                </a:solidFill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88988" y="236538"/>
            <a:ext cx="5335587" cy="4003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386263"/>
            <a:ext cx="5983288" cy="4251325"/>
          </a:xfrm>
        </p:spPr>
        <p:txBody>
          <a:bodyPr/>
          <a:lstStyle/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الوضع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الحالي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دورات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حياة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قصيرة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الكمبيوتر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المكتبي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صعوبة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إدارة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بيئة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تطبيق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سطح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المكتب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وتكاليف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التشغيل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المرتفعة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عدم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القدرة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تلبية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طلبات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تطبيقات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البرامج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المحددة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الوقت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الفعلي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الأساتذة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والطلاب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وعمداء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الكليات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الفصل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أسطح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المكاتب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والتطبيقات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والبيانات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داخل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مركز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algn="r" defTabSz="91440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الحل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تنفيذ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نظام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Cisco Unified Computing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System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المتقدمة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والمحسنة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لدى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لVmware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والحاسب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المكتبي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تمكين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إدارة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الخادم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شاشة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واحدة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باستخدام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نظام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unified computing system</a:t>
            </a:r>
          </a:p>
          <a:p>
            <a:pPr marL="0" algn="r" defTabSz="914400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algn="r" defTabSz="91440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النتائج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القدرة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نشر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تطبيقات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برمجية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محددة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ومتطلبات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الأعمال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لأي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قسم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تعليمي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إداري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حسب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الطلب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أوقات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استجابة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أسرع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للطلاب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والمدرسين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وهيئة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التدريس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لتقديم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المساعدة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لأجل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تلبية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الاحتياجات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التعليمية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والإدارية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تحويل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المعمل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حاسبات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افتراضية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وتقليل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نفقات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التشغيل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وإطالة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دورة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حياة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الحاسبات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المكتبية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88988" y="236538"/>
            <a:ext cx="5335587" cy="4003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386263"/>
            <a:ext cx="5983288" cy="4251325"/>
          </a:xfrm>
        </p:spPr>
        <p:txBody>
          <a:bodyPr/>
          <a:lstStyle/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الوضع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الحالي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دورات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حياة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قصيرة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الكمبيوتر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المكتبي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صعوبة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إدارة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بيئة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تطبيق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سطح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المكتب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وتكاليف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التشغيل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المرتفعة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عدم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القدرة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تلبية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طلبات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تطبيقات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البرامج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المحددة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الوقت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الفعلي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الأساتذة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والطلاب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وعمداء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الكليات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الفصل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أسطح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المكاتب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والتطبيقات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والبيانات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داخل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مركز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algn="r" defTabSz="91440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الحل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تنفيذ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نظام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Cisco Unified Computing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System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المتقدمة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والمحسنة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لVMware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وسطح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المكتب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تمكين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إدارة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الخادم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شاشة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واحدة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باستخدام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نظام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unified computing system</a:t>
            </a:r>
          </a:p>
          <a:p>
            <a:pPr marL="0" algn="r" defTabSz="914400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algn="r" defTabSz="91440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النتائج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القدرة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نشر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تطبيقات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برمجية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محددة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ومتطلبات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الأعمال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لأي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قسم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تعليمي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إداري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حسب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الطلب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أوقات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استجابة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أسرع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للطلاب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والمدرسين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وهيئة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التدريس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لتقديم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المساعدة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لأجل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تلبية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الاحتياجات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التعليمية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والإدارية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4300" indent="-114300" algn="r" defTabSz="0" rtl="1">
              <a:lnSpc>
                <a:spcPct val="85000"/>
              </a:lnSpc>
              <a:spcBef>
                <a:spcPts val="1"/>
              </a:spcBef>
              <a:spcAft>
                <a:spcPts val="0"/>
              </a:spcAft>
              <a:buClr>
                <a:srgbClr val="1F497D"/>
              </a:buClr>
              <a:buFont typeface="Wingdings"/>
              <a:buChar char="§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تحويل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المعمل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أسطح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مكتب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افتراضية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وتقليل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نفقات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التشغيل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وإطالة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دورة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حياة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سطح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المكتب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34</a:t>
            </a:fld>
            <a:endParaRPr lang="en-US" sz="1200" b="0" i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سيتم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إتاحة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حاسبة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عائد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الاستثمار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….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تُباع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عادة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الأداة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؟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هناك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مراكز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شراء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مختلفة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هناك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يهتمون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بالهاتف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UC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يهتمون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بالشبكات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يركزون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DC، 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يركزون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أسطح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المكتب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….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يبدأ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عميل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الاستيقاظ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...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وأغلبهم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ينتقلون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بهذه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الطريقة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...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حوالي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25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%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العملاء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سيحولون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25-50%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أسطح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المكتب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الاتجاه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! 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وتعمل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كافة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المنظمات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إعادة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تشييد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شركاتها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للتعامل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طريقة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VXI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الجديدة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...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وقد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أصدر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المدير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التنفيذي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للمعلومات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(CIO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أمرًا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بالتغيير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...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إلقاء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نظرة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التقنية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بشأن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العملية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وكذلك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الأفراد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يزيد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80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%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عملائنا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...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يسعون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المحاكاة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البيئة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بعض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المحفزات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الأساسية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  <a:p>
            <a:pPr marL="457200" lvl="1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ترحيل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Windows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7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lvl="1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العاملون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خارج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المؤسسة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(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مراكز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الاتصالات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lvl="1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فرصة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مجالات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جديدة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للخادم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lvl="1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اذا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كنت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فترة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(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دورة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ترقية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مركز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بالشراكة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زملاؤك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مركز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lvl="1" algn="r" defTabSz="914400" rtl="1">
              <a:buNone/>
            </a:pPr>
            <a:endParaRPr lang="en-US" dirty="0" smtClean="0"/>
          </a:p>
          <a:p>
            <a:pPr marL="457200" lvl="1" algn="r" defTabSz="914400" rtl="1">
              <a:buNone/>
            </a:pP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Vmworld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---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لقد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تعجب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المحلل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عدد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العملاء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الذين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يحاولون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جلب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UC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وDV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معًا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والآن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قد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اندمجوا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سويًا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الشراكة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دورات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ترقية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UC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وDV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تمتلك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شركة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Cisco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القدرة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ذلك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457200" lvl="1" algn="r" defTabSz="914400" rtl="1">
              <a:buNone/>
            </a:pPr>
            <a:endParaRPr lang="en-US" dirty="0" smtClean="0"/>
          </a:p>
          <a:p>
            <a:pPr marL="457200" lvl="1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شاشة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منبثقة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سطح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المكتب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تختلف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بشكل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كبير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الناحية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الفنية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جهاز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افتراضي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مركز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كالكمبيوتر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نفس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التوصيلات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بنفس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الطريقة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العادية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يرى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المستخدمون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شاشتهم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---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القدرة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المحاكاة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لتطبيقات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UC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DC،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ولكنها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محليًا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خلال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CPI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الذي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يتحكم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الهاتف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lvl="1" algn="r" defTabSz="914400" rtl="1">
              <a:buNone/>
            </a:pPr>
            <a:endParaRPr lang="en-US" dirty="0" smtClean="0"/>
          </a:p>
          <a:p>
            <a:pPr marL="457200" lvl="1" algn="r" defTabSz="914400" rtl="1">
              <a:buNone/>
            </a:pP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Microsoft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---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العلاقة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---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ماذا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يعني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ذلك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بالنسبة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لشركة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Cisco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 (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مستوى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المحاكاة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اذا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تغاضينا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موضوع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الترخيص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--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شريك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UC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خصم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OCS 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التداخل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التنافس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بعض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المساحات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والمشاركة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الأخرى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--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ما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نقوم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مركز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يعد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مختلفًا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عما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سنقوم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الاجهزة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الطرفية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--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المشاركة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والمنافسة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457200" lvl="1" algn="r" defTabSz="914400" rtl="1">
              <a:buNone/>
            </a:pPr>
            <a:endParaRPr lang="en-US" dirty="0" smtClean="0"/>
          </a:p>
          <a:p>
            <a:pPr marL="457200" lvl="1" algn="r" defTabSz="914400" rtl="1">
              <a:buNone/>
            </a:pP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Citrix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وVmware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----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تحتلان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مراكز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الصدارة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مساحة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hypervisor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lvl="1" algn="r" defTabSz="914400" rtl="1">
              <a:buNone/>
            </a:pPr>
            <a:endParaRPr lang="en-US" dirty="0" smtClean="0"/>
          </a:p>
          <a:p>
            <a:pPr marL="457200" lvl="1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الأسعار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---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ستكون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تنافسية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قَيّم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القيمة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يحتويها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"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الحل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"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يتراوح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معدل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السعر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300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400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دولار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أمريكي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/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وحدة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marL="457200" lvl="1" algn="r" defTabSz="914400" rtl="1">
              <a:buNone/>
            </a:pPr>
            <a:endParaRPr lang="en-US" dirty="0" smtClean="0"/>
          </a:p>
          <a:p>
            <a:pPr marL="457200" lvl="1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جلب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الأجهزة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الخاصة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…..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يجلب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العاملون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أجهزة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الكمبيوتر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المحمولة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الخاصة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بهم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لا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تشغل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بالك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بنوع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الجهاز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طالما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أنك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اشتريت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الترخيص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فتأكد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أنه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سيعمل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مجموعة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متنوعة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متوافقة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اجهزة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متنوعة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الأفضل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فئته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يقوم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المستخدم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باختيارها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ولا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يتم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وضعها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كنقطة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نهائية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للمستخدم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457200" lvl="1" algn="r" defTabSz="914400" rtl="1">
              <a:buNone/>
            </a:pPr>
            <a:endParaRPr lang="en-US" dirty="0" smtClean="0"/>
          </a:p>
          <a:p>
            <a:pPr marL="457200" lvl="1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تحقق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كثير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ذلك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وحدة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المبيعات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خلال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فريق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GET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…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وتحظى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باهتمام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واسع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العملاء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….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ويذهب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النصيب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الأكبر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الموارد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المالية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لفريق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المبيعات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نظرًا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لطلب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ذلك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مدير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التطوير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(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CDO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lvl="1" algn="r" defTabSz="914400" rtl="1">
              <a:buNone/>
            </a:pPr>
            <a:endParaRPr lang="en-US" dirty="0" smtClean="0"/>
          </a:p>
          <a:p>
            <a:pPr marL="457200" lvl="1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ستكون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العروض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التوضيحية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متاحة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مراكز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EBC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والمجموعات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المحمولة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….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سطحي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مكتب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افتراضيين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وQuad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إلخ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…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قد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يستخدم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شخص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Quad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للاتصال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بالآخر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باستخدام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CUPC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…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فالعروض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التجريبية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عامل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أساسي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تمكين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المبيعات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457200" lvl="1" algn="r" defTabSz="914400" rtl="1">
              <a:buNone/>
            </a:pPr>
            <a:endParaRPr lang="en-US" dirty="0" smtClean="0"/>
          </a:p>
          <a:p>
            <a:pPr marL="457200" lvl="1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ستمثل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قصص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العملاء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عاملاً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أساسيًا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!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lvl="1" algn="r" defTabSz="914400" rtl="1">
              <a:buNone/>
            </a:pPr>
            <a:endParaRPr lang="en-US" dirty="0" smtClean="0"/>
          </a:p>
          <a:p>
            <a:pPr marL="457200" lvl="1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قصة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العميل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: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ING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صفقة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كبيرة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تبلغ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14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مليون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دولار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…</a:t>
            </a:r>
            <a:r>
              <a:rPr lang="ar-EG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مركز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67B6F56-350B-4E5B-A84B-F03C933C9AF6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35</a:t>
            </a:fld>
            <a:endParaRPr lang="en-US" sz="1200" b="0" i="0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36</a:t>
            </a:fld>
            <a:endParaRPr lang="en-US" sz="1200" b="0" i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3152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>
              <a:spcBef>
                <a:spcPts val="1"/>
              </a:spcBef>
              <a:buClr>
                <a:schemeClr val="tx1"/>
              </a:buClr>
              <a:buFontTx/>
              <a:buChar char="•"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CLX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هي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مجتمع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عالمي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للمعلمين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المدارس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والجامعات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والكليات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الذين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يعملون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معًا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لتبادل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أفضل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الممارسات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والحلول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العملية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تساهم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تحسين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التعليم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بشكل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كبير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كل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مكان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spcBef>
                <a:spcPts val="1"/>
              </a:spcBef>
              <a:buClr>
                <a:schemeClr val="tx1"/>
              </a:buClr>
              <a:buFontTx/>
              <a:buChar char="•"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تفخر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شركة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Cisco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بأنها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الراعية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لمجتمع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CLX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شكرًا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كونك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طليعة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انضموا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إلينا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الرحلة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لتعزيز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التعاون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وعرض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الإستراتيجيات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المبتكرة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والعملية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للمساعدة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ضمان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وصول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جميع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المتعلمين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إمكاناتهم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الكاملة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spcBef>
                <a:spcPts val="1"/>
              </a:spcBef>
              <a:buClr>
                <a:schemeClr val="tx1"/>
              </a:buClr>
              <a:buFontTx/>
              <a:buChar char="•"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بصفتك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أحد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المعلمين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المهتمين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بالتعليم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عبر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الإنترنت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ننصحك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بالانضمام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CLX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للتواصل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زملائك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الذين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لديهم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نفس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الميول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كل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بقاع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العالم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spcBef>
                <a:spcPts val="1"/>
              </a:spcBef>
              <a:buClr>
                <a:schemeClr val="tx1"/>
              </a:buClr>
              <a:buFontTx/>
              <a:buChar char="•"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الممكن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تكون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المجموعات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ذات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الاهتمامات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الخاصة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مورد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تطوير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مهني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ذي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قيمة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يسمح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لك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بتبادل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أفضل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الممارسات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ومشاركة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الموارد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أعضاء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آخرين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المجتمع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spcBef>
                <a:spcPts val="1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defTabSz="914400">
              <a:spcBef>
                <a:spcPts val="1"/>
              </a:spcBef>
              <a:spcAft>
                <a:spcPts val="1"/>
              </a:spcAft>
              <a:buNone/>
            </a:pPr>
            <a:fld id="{59E4A89D-D872-428A-97B4-66667EF223EA}" type="slidenum">
              <a:rPr lang="en-US" sz="1200" b="0" i="0">
                <a:ea typeface="+mn-ea"/>
                <a:cs typeface="+mn-cs"/>
              </a:rPr>
              <a:pPr algn="r" defTabSz="914400">
                <a:spcBef>
                  <a:spcPts val="1"/>
                </a:spcBef>
                <a:spcAft>
                  <a:spcPts val="1"/>
                </a:spcAft>
                <a:buNone/>
              </a:pPr>
              <a:t>37</a:t>
            </a:fld>
            <a:endParaRPr lang="en-US" sz="1200" b="0" i="0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39</a:t>
            </a:fld>
            <a:endParaRPr lang="en-US" sz="1200" b="0" i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14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3138" y="4378326"/>
            <a:ext cx="6322407" cy="4252913"/>
          </a:xfrm>
        </p:spPr>
        <p:txBody>
          <a:bodyPr/>
          <a:lstStyle/>
          <a:p>
            <a:pPr marL="0" marR="0" indent="0" algn="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معنى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"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الذهاب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المدرسة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"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دائم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التغير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</a:p>
          <a:p>
            <a:pPr marL="0" marR="0" indent="0" algn="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الرغم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المدارس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لها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أهمية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أكثر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وقت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سبق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فكرة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حجرة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الدراسة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تتغير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</a:p>
          <a:p>
            <a:pPr marL="0" marR="0" indent="0" algn="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تتم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التغيرات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نطاق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واسع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خلال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اتجاهات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التقنية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الهامة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  <a:p>
            <a:pPr marL="0" marR="0" indent="0" algn="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وتعد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إمكانية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التنقل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ضمن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الميزات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يتوقعها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الجيل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الحالي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الطلاب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كما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الأمر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يمتد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ليتخطى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إمكانية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الاتصال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الأساسية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حتى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عملية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التعلم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نفسها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أصبحت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قابلة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للتنقل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marR="0" indent="0" algn="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وقد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اعتاد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الطلاب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الآونة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استخدام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وسائل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الشبكات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الاجتماعية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و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يتوقعون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نفس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درجة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التفاعل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المبنى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التعليمي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وكذلك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حجرات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الدراسة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marR="0" indent="0" algn="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يوفر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الفيديو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فرصًا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جديدة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لإتاحة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الوصول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التعليم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بشكل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أكبر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الإبقاء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التفاعل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فيما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بينهم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وإتاحة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عملية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تعليمية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غير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متزامنة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تتميز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بجودة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عالية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marR="0" indent="0" algn="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marR="0" indent="0" algn="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فالتقنية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الحديثة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تزيد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فرصة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التعلم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حيث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تجعل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كل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كمبيوتر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هاتف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ذكي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جهاز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لوحي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يملكه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الأشخاص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بمثابة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مورد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أكاديمي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محتمل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</a:p>
          <a:p>
            <a:pPr marL="0" marR="0" indent="0" algn="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 algn="r" defTabSz="914400" rt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EAAB909-CEE8-4D03-8A78-5C0850B16A3E}" type="slidenum">
              <a:rPr lang="en-US" sz="1200" b="0" i="0">
                <a:solidFill>
                  <a:prstClr val="black"/>
                </a:solidFill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76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ووفقًا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لما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أوردته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شركة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Gartner،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تزداد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المحاكاة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للحاسبات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المؤسسات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المتوقع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ينمو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سوق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الحاسب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المستضاف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(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HVD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الى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70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مليون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وحدة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يعادل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15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بالمائة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الكمبيوتر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المكتبية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الكمبيوتر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المحمولة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بالمؤسسات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بحلول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عام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2014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.*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لكن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ينبغي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المساس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بعنصر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الجودة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ولأجل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زيادة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معدل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نمو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هذا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السوق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يحتاج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العملاء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ضمان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تمتع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المستخدمين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بتجربة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عالية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الوضوح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الصوت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والصورة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وطريقة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متكاملة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للأنظمة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تقلل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التكاليف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وتعقيد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عملية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النشر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0" algn="r" defTabSz="914400" rt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8B0DFB1-C835-4049-8551-241CE276AC71}" type="slidenum">
              <a:rPr lang="en-US" sz="1200" b="0" i="0">
                <a:solidFill>
                  <a:prstClr val="black"/>
                </a:solidFill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يواجه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القائمين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العملية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التعليمية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ضغوط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وتحديات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كبيرة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بعض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الضغوط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يكون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للحد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يكن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للتقليص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تكلفة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خدمات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تقنية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المعلومات</a:t>
            </a:r>
            <a:r>
              <a:rPr lang="en-US" sz="12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نفس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الوقت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تتزايد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طلبات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الطلاب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وهيئة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التدريس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والموظفين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لتوفير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خدمات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تقنية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معلومات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قوية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كما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تتزايد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قائمة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التطبيقات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والأجهزة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المدعومة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وفقًا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لاختيار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المستخدم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التحديات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تواجه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البيئة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بشكل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متزايد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هو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المحافظة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أمان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الشبكة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وخصوصية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والتوافق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فكثيرًا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يعبر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الطلاب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وهيئة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التدريس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عدم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رضاهم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معامل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أجهزة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الكمبيوتر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التقليدية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فهم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يريدون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يكونوا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قادرين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الوصول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التطبيقات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يحتاجونها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المقررات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الدراسية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وقت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خلال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جهاز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ونظرًا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التحديات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ذكرناها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أعلاه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تتزايد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المتطلبات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الشبكات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ومراكز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يجب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تتميز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الشبكات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بمزيد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الذكاء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ومراكز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اكثر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اتمتة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نفس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الوقت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يجب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تتمتع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الشبكات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ومراكز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بقدر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أكبر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الموثوقية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والسرعة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والقابلية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للتطوير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endParaRPr lang="en-US" dirty="0" smtClean="0"/>
          </a:p>
          <a:p>
            <a:pPr marL="0" algn="r" defTabSz="914400" rtl="1"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وبشكل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متزايد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بدأت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القيادات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التعليمية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تبحث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نماذج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جديدة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للاستجابة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لهذه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الضغوط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والتحديات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فهم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يبحثون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تلك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النماذج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لها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القدرة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على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الاستدامة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وتلبية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الاحتياجات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المتغيرة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للمؤسسات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التعليمية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الآونة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70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230400" indent="-230400" algn="r" defTabSz="914400" rtl="1">
              <a:spcBef>
                <a:spcPts val="800"/>
              </a:spcBef>
              <a:buNone/>
            </a:pP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تقدم</a:t>
            </a:r>
            <a:r>
              <a:rPr lang="en-US" sz="1600" b="0" i="0" baseline="300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chemeClr val="tx1"/>
                </a:solidFill>
                <a:ea typeface="+mn-ea"/>
                <a:cs typeface="+mn-cs"/>
              </a:rPr>
              <a:t>VXI</a:t>
            </a:r>
            <a:r>
              <a:rPr lang="ar-EG" sz="16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baseline="0" dirty="0" err="1" smtClean="0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600" b="0" i="0" baseline="0" dirty="0" smtClean="0">
                <a:solidFill>
                  <a:schemeClr val="tx1"/>
                </a:solidFill>
                <a:ea typeface="+mn-ea"/>
                <a:cs typeface="+mn-cs"/>
              </a:rPr>
              <a:t> Cisco</a:t>
            </a:r>
            <a:r>
              <a:rPr lang="ar-EG" sz="16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chemeClr val="tx1"/>
                </a:solidFill>
                <a:ea typeface="+mn-ea"/>
                <a:cs typeface="+mn-cs"/>
              </a:rPr>
              <a:t>مساحات</a:t>
            </a:r>
            <a:r>
              <a:rPr lang="en-US" sz="16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عمل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افتراضية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تتجاوز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حاسبات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المكتب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التقليدية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بحجرات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الدراسة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توحيد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أسطح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المكتب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الافتراضية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الصوت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والفيديو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</a:p>
          <a:p>
            <a:pPr marL="230400" indent="-230400" algn="r" defTabSz="914400" rtl="1">
              <a:spcBef>
                <a:spcPts val="800"/>
              </a:spcBef>
              <a:buNone/>
            </a:pPr>
            <a:endParaRPr lang="en-US" dirty="0" smtClean="0"/>
          </a:p>
          <a:p>
            <a:pPr marL="230400" indent="-230400" algn="r" defTabSz="914400" rtl="1">
              <a:spcBef>
                <a:spcPts val="800"/>
              </a:spcBef>
              <a:buNone/>
            </a:pP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الاداريون</a:t>
            </a:r>
            <a:endParaRPr lang="en-US" sz="16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230400" lvl="1" indent="-230400" algn="r" defTabSz="914400" rt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تقدم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حل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مساحة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عمل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افتراضية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يعمل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على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توحيد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الحاسب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الافتراضي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، 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مع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الصوت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، 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والفيديو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والتعاون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لتوفير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تفاعلات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شاملة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بين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الطالب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والمعلم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و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تسريع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التعلم</a:t>
            </a:r>
            <a:endParaRPr lang="en-US" sz="1400" b="0" i="0" dirty="0">
              <a:solidFill>
                <a:srgbClr val="000000"/>
              </a:solidFill>
              <a:ea typeface="+mn-ea"/>
              <a:cs typeface="+mn-cs"/>
            </a:endParaRPr>
          </a:p>
          <a:p>
            <a:pPr marL="230400" lvl="1" indent="-230400" algn="r" defTabSz="914400" rt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تحسين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التوافق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والتخفيف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الخطورة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خلال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التحكم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المركزي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في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البيانات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والتطبيقات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بشكل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آمن</a:t>
            </a:r>
            <a:endParaRPr lang="en-US" sz="1400" b="0" i="0" dirty="0">
              <a:solidFill>
                <a:srgbClr val="000000"/>
              </a:solidFill>
              <a:ea typeface="+mn-ea"/>
              <a:cs typeface="+mn-cs"/>
            </a:endParaRPr>
          </a:p>
          <a:p>
            <a:pPr marL="230400" lvl="1" indent="-230400" algn="r" defTabSz="914400" rt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تحسين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عائد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الاستثمار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(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ROI</a:t>
            </a:r>
            <a:r>
              <a:rPr lang="en-US" sz="1400" b="0" i="0" dirty="0" smtClean="0">
                <a:solidFill>
                  <a:srgbClr val="000000"/>
                </a:solidFill>
                <a:ea typeface="+mn-ea"/>
                <a:cs typeface="+mn-cs"/>
              </a:rPr>
              <a:t>)</a:t>
            </a:r>
            <a:r>
              <a:rPr lang="ar-EG" sz="1400" b="0" i="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 smtClean="0">
                <a:solidFill>
                  <a:srgbClr val="000000"/>
                </a:solidFill>
                <a:ea typeface="+mn-ea"/>
                <a:cs typeface="+mn-cs"/>
              </a:rPr>
              <a:t>من</a:t>
            </a:r>
            <a:r>
              <a:rPr lang="en-US" sz="1400" b="0" i="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خلال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تحسين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البنية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الأساسية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، 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وتبسيط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العمليات،ودورات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تحديث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أجهزة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الكمبيوتر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وتقليل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تكاليف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الطاقة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  <a:p>
            <a:pPr marL="230400" lvl="1" indent="-230400" algn="r" defTabSz="914400" rtl="1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230400" lvl="1" indent="-230400" algn="r" defTabSz="914400" rtl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الطلاب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والمعلمون</a:t>
            </a:r>
            <a:endParaRPr lang="en-US" sz="16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230400" lvl="1" indent="-230400" algn="r" defTabSz="914400" rt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تقديم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تجربة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خالية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العيوب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مع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إمكانية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الوصول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إلى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جميع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التطبيقات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وخدمات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التعاون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، 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في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أي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مكان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وعلى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أي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جهاز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  <a:p>
            <a:pPr marL="230400" lvl="1" indent="-230400" algn="r" defTabSz="914400" rt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إتاحة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الاختيار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والحرية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والمرونة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،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بما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يتوافق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مع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أساليب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التعلم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والتدريس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المختلفة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  <a:p>
            <a:pPr marL="230400" lvl="1" indent="-230400" algn="r" defTabSz="914400" rtl="1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230400" lvl="1" indent="-230400" algn="r" defTabSz="914400" rtl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قيادات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تقنية</a:t>
            </a:r>
            <a:r>
              <a:rPr lang="en-US" sz="16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a typeface="+mn-ea"/>
                <a:cs typeface="+mn-cs"/>
              </a:rPr>
              <a:t>المعلومات</a:t>
            </a:r>
            <a:endParaRPr lang="en-US" sz="16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230400" indent="-230400" algn="r" defTabSz="914400" rt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التلبية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السريعة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لطلبات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التطبيقات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المتغيرة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، 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مع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ضمان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الحفاظ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على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نماذج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التشغيل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القياسية</a:t>
            </a:r>
            <a:endParaRPr lang="en-US" sz="1400" b="0" i="0" dirty="0">
              <a:solidFill>
                <a:srgbClr val="000000"/>
              </a:solidFill>
              <a:ea typeface="+mn-ea"/>
              <a:cs typeface="+mn-cs"/>
            </a:endParaRPr>
          </a:p>
          <a:p>
            <a:pPr marL="230400" indent="-230400" algn="r" defTabSz="914400" rt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تحسين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المرونة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في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الأعمال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خلال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تسهيل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التوفير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الآمن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لعدد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أكبر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المستخدمين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  <a:p>
            <a:pPr marL="230400" indent="-230400" algn="r" defTabSz="914400" rt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توفير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أمان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قوي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ضد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التطبيقات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غير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المرخصة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أو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البرامج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الضارة</a:t>
            </a:r>
            <a:endParaRPr lang="en-US" sz="1400" b="0" i="0" dirty="0">
              <a:solidFill>
                <a:srgbClr val="000000"/>
              </a:solidFill>
              <a:ea typeface="+mn-ea"/>
              <a:cs typeface="+mn-cs"/>
            </a:endParaRPr>
          </a:p>
          <a:p>
            <a:pPr marL="230400" indent="-230400" algn="r" defTabSz="914400" rt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تمكين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عملية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نشر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أسرع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، 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وأبسط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لحلول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مساحة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العمل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وذلك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باستخدام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تصميمات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معتمدة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، 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ومخططات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النظام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، 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ونموذج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تشغيلي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منظم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،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وكذلك</a:t>
            </a:r>
            <a:r>
              <a:rPr lang="en-US" sz="1400" b="0" i="0" baseline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الدعم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والخدمة</a:t>
            </a:r>
            <a:r>
              <a:rPr lang="en-US" sz="1400" b="0" i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a typeface="+mn-ea"/>
                <a:cs typeface="+mn-cs"/>
              </a:rPr>
              <a:t>الشاملين</a:t>
            </a:r>
            <a:endParaRPr lang="en-US" sz="1400" b="0" i="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713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6FA8831-C8BE-4802-9C2B-197E625A8934}" type="slidenum">
              <a:rPr lang="en-US" sz="1200" b="0" i="0"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75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8829674"/>
            <a:ext cx="2971800" cy="4651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defTabSz="914400">
              <a:spcBef>
                <a:spcPts val="1"/>
              </a:spcBef>
              <a:spcAft>
                <a:spcPts val="1"/>
              </a:spcAft>
              <a:buNone/>
            </a:pPr>
            <a:fld id="{7A679D06-76B8-4027-9D16-0F59867F909A}" type="slidenum">
              <a:rPr lang="en-US" sz="1200" b="0" i="0">
                <a:ea typeface="+mn-ea"/>
                <a:cs typeface="+mn-cs"/>
              </a:rPr>
              <a:pPr algn="r" defTabSz="914400">
                <a:spcBef>
                  <a:spcPts val="1"/>
                </a:spcBef>
                <a:spcAft>
                  <a:spcPts val="1"/>
                </a:spcAft>
                <a:buNone/>
              </a:pPr>
              <a:t>10</a:t>
            </a:fld>
            <a:endParaRPr lang="en-US" sz="1200" b="0" i="0" dirty="0">
              <a:ea typeface="+mn-ea"/>
              <a:cs typeface="+mn-cs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00100" y="242888"/>
            <a:ext cx="5318125" cy="3989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90" y="4379914"/>
            <a:ext cx="5989637" cy="4252912"/>
          </a:xfrm>
          <a:noFill/>
        </p:spPr>
        <p:txBody>
          <a:bodyPr wrap="square" lIns="90505" tIns="45252" rIns="90505" bIns="45252" numCol="1" anchor="t" anchorCtr="0" compatLnSpc="1">
            <a:prstTxWarp prst="textNoShape">
              <a:avLst/>
            </a:prstTxWarp>
          </a:bodyPr>
          <a:lstStyle/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بالإضافة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ذلك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تقدم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Cisco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VXI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الدعم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لقيادات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التعليم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و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المعلومات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لتقديم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خدمات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مساحة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آمنة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ومرنة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تجارب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مستخدمين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خالية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العيوب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للطلاب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والمدرسين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والاداريين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0" algn="r" defTabSz="914400" rtl="1">
              <a:buNone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تساعد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Cisco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VXI</a:t>
            </a:r>
            <a:r>
              <a:rPr lang="ar-EG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حل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مشكلات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الاستخدام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الهامة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التعليم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مثل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  <a:p>
            <a:pPr marL="0" algn="r" defTabSz="914400" rtl="1">
              <a:buNone/>
            </a:pP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0" marR="0" indent="0" algn="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توفير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مساحات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افتراضية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شخصية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أجل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بيئات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التعلم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بُعد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بدلاً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معامل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الكمبيوتر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الثابتة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</a:p>
          <a:p>
            <a:pPr marL="0" algn="r" defTabSz="914400" rtl="1">
              <a:buClr>
                <a:schemeClr val="tx1"/>
              </a:buClr>
              <a:buFont typeface="Arial"/>
              <a:buChar char="•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توفير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مساحة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عمل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افتراضية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لكل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طالب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ومدرس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وموظف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وبذلك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يتم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تقديم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تجربة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متسقة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داخل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وخارج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المبنى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التعليمي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marL="0" algn="r" defTabSz="914400" rtl="1">
              <a:buClr>
                <a:schemeClr val="tx1"/>
              </a:buClr>
              <a:buFont typeface="Arial"/>
              <a:buChar char="•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توفير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أسطح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مكتب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غير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دائمة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"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نظيفة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"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خالية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الفيروسات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البرامج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الضارة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أو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التطبيقات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غير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المرخصة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مما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يزيد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الأمان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وتوافق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البيانات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marL="0" algn="r" defTabSz="914400" rtl="1">
              <a:buClr>
                <a:schemeClr val="tx1"/>
              </a:buClr>
              <a:buFont typeface="Arial"/>
              <a:buChar char="•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السماح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للطلاب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بالوصول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مساحات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العمل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الشخصية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الخاصة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بهم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خلال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الخاصة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مثل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الأجهزة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اللوحية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والهواتف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الذكية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marL="0" algn="r" defTabSz="914400" rtl="1">
              <a:buClr>
                <a:schemeClr val="tx1"/>
              </a:buClr>
              <a:buFont typeface="Arial"/>
              <a:buChar char="•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توفير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فرصة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لزيادةالاستفادة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موارد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تقنية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المعلومات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الحالية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  <a:p>
            <a:pPr marL="457200" lvl="1" algn="r" defTabSz="914400" rtl="1">
              <a:buClr>
                <a:schemeClr val="tx1"/>
              </a:buClr>
              <a:buFont typeface="Arial"/>
              <a:buChar char="•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تحسين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الإضافات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وعمليات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النقل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والتغيير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لمستخدمي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الحاسب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المكتبي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الكثر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،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مع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استهلاك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أقل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قدر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وقت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وموارد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المعلومات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lvl="1" algn="r" defTabSz="914400" rtl="1">
              <a:buClr>
                <a:schemeClr val="tx1"/>
              </a:buClr>
              <a:buFont typeface="Arial"/>
              <a:buChar char="•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تبسيط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الترحيل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إلى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أنظمة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التشغيل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الأحدث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lvl="1" algn="r" defTabSz="914400" rtl="1">
              <a:buClr>
                <a:schemeClr val="tx1"/>
              </a:buClr>
              <a:buFont typeface="Arial"/>
              <a:buChar char="•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تقليل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مكالمات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الدعم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والدعم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الفني</a:t>
            </a:r>
            <a:endParaRPr lang="en-US" sz="1200" b="0" i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marR="0" indent="0" algn="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نموذج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تقنية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معلومات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أكثر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استدامة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خلال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إطالة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الوقت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بين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عمليات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تحديث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الحاسبات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المكتبية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وتقليل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ea typeface="+mn-ea"/>
                <a:cs typeface="+mn-cs"/>
              </a:rPr>
              <a:t>تكاليف</a:t>
            </a:r>
            <a:r>
              <a:rPr lang="en-US" sz="1200" b="0" i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الطاقة</a:t>
            </a:r>
            <a:endParaRPr lang="en-US" sz="1200" b="0" i="0" baseline="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marR="0" indent="0" algn="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dirty="0" smtClean="0"/>
          </a:p>
          <a:p>
            <a:pPr marL="0" marR="0" indent="0" algn="r" defTabSz="9144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في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الشرائح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التالية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، 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سوف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نكتشف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بعضاً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هذه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الفرص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بمزيد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من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200" b="0" i="0" baseline="0" dirty="0" err="1">
                <a:solidFill>
                  <a:schemeClr val="tx1"/>
                </a:solidFill>
                <a:ea typeface="+mn-ea"/>
                <a:cs typeface="+mn-cs"/>
              </a:rPr>
              <a:t>التفصيل</a:t>
            </a:r>
            <a:r>
              <a:rPr lang="en-US" sz="1200" b="0" i="0" baseline="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algn="r" defTabSz="914400" rtl="1">
              <a:buFont typeface="Arial"/>
              <a:buChar char="•"/>
            </a:pPr>
            <a:endParaRPr lang="en-US" dirty="0" smtClean="0"/>
          </a:p>
          <a:p>
            <a:pPr marL="0" algn="r" defTabSz="914400" rtl="1">
              <a:spcBef>
                <a:spcPts val="870"/>
              </a:spcBef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6" t="5006" r="8569" b="310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9" name="Group 67"/>
          <p:cNvGrpSpPr/>
          <p:nvPr userDrawn="1"/>
        </p:nvGrpSpPr>
        <p:grpSpPr>
          <a:xfrm>
            <a:off x="7969335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236689"/>
            <a:ext cx="8046720" cy="2651722"/>
          </a:xfrm>
        </p:spPr>
        <p:txBody>
          <a:bodyPr/>
          <a:lstStyle>
            <a:lvl1pPr algn="r" rtl="1">
              <a:lnSpc>
                <a:spcPct val="90000"/>
              </a:lnSpc>
              <a:defRPr lang="en-US" sz="48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4464068"/>
            <a:ext cx="8046720" cy="384175"/>
          </a:xfrm>
        </p:spPr>
        <p:txBody>
          <a:bodyPr anchor="b" anchorCtr="0">
            <a:noAutofit/>
          </a:bodyPr>
          <a:lstStyle>
            <a:lvl1pPr marL="0" indent="0" algn="r" rtl="1">
              <a:buNone/>
              <a:defRPr lang="en-US" sz="2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4768852"/>
            <a:ext cx="8046720" cy="384175"/>
          </a:xfrm>
        </p:spPr>
        <p:txBody>
          <a:bodyPr/>
          <a:lstStyle>
            <a:lvl1pPr marL="0" indent="0" algn="r" rtl="1">
              <a:buFontTx/>
              <a:buNone/>
              <a:defRPr lang="en-US" sz="1800" b="0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5232770"/>
            <a:ext cx="8046720" cy="384175"/>
          </a:xfrm>
        </p:spPr>
        <p:txBody>
          <a:bodyPr/>
          <a:lstStyle>
            <a:lvl1pPr marL="0" indent="0" algn="r" rtl="1">
              <a:buFontTx/>
              <a:buNone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2980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2B348E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CISCO_WAVE_01_RGB.jpg"/>
          <p:cNvPicPr>
            <a:picLocks noChangeAspect="1"/>
          </p:cNvPicPr>
          <p:nvPr userDrawn="1"/>
        </p:nvPicPr>
        <p:blipFill>
          <a:blip r:embed="rId2" cstate="print"/>
          <a:srcRect l="78496" r="20456" b="20091"/>
          <a:stretch>
            <a:fillRect/>
          </a:stretch>
        </p:blipFill>
        <p:spPr>
          <a:xfrm>
            <a:off x="3038785" y="726538"/>
            <a:ext cx="86236" cy="5480128"/>
          </a:xfrm>
          <a:prstGeom prst="rect">
            <a:avLst/>
          </a:prstGeom>
        </p:spPr>
      </p:pic>
      <p:pic>
        <p:nvPicPr>
          <p:cNvPr id="9" name="Picture 8" descr="CISCO_WAVE_01_RGB.jpg"/>
          <p:cNvPicPr>
            <a:picLocks noChangeAspect="1"/>
          </p:cNvPicPr>
          <p:nvPr userDrawn="1"/>
        </p:nvPicPr>
        <p:blipFill>
          <a:blip r:embed="rId2" cstate="print"/>
          <a:srcRect l="78496" r="20456" b="20091"/>
          <a:stretch>
            <a:fillRect/>
          </a:stretch>
        </p:blipFill>
        <p:spPr>
          <a:xfrm>
            <a:off x="6057066" y="726538"/>
            <a:ext cx="86236" cy="5480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1436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="" xmlns:p14="http://schemas.microsoft.com/office/powerpoint/2010/main" val="971312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9270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7270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6" t="5006" r="8569" b="310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097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097" y="649224"/>
            <a:ext cx="7447744" cy="446242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5912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2B348E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5" name="Picture 4" descr="CISCO_WAVE_01_RGB.jpg"/>
          <p:cNvPicPr>
            <a:picLocks noChangeAspect="1"/>
          </p:cNvPicPr>
          <p:nvPr userDrawn="1"/>
        </p:nvPicPr>
        <p:blipFill>
          <a:blip r:embed="rId2" cstate="print"/>
          <a:srcRect l="78496" r="20456" b="20091"/>
          <a:stretch>
            <a:fillRect/>
          </a:stretch>
        </p:blipFill>
        <p:spPr>
          <a:xfrm>
            <a:off x="4578370" y="752635"/>
            <a:ext cx="86236" cy="5480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8790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2B348E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0077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3105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rgbClr val="2B348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0">
              <a:buNone/>
            </a:pPr>
            <a:r>
              <a:rPr lang="en-US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حقوق النشر © 2010 محفوظة لشركة Cisco و/أو الشركات التابعة لها. جميع الحقوق محفوظة.</a:t>
            </a: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0">
                <a:buNone/>
              </a:pPr>
              <a:t>‹#›</a:t>
            </a:fld>
            <a:endParaRPr lang="en-US" sz="600" b="0" i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35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7187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2B308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2B3082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2B3082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0740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rgbClr val="2B348E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="" xmlns:p14="http://schemas.microsoft.com/office/powerpoint/2010/main" val="4176605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rgbClr val="2B348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6042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0264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2353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986455" y="6584512"/>
            <a:ext cx="58919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fld id="{DFCF27A5-1A5B-48D3-A060-2758FFBB1ADD}" type="slidenum"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0">
                <a:buNone/>
              </a:pPr>
              <a:t>‹#›</a:t>
            </a:fld>
            <a:endParaRPr lang="en-US" sz="600" b="0" i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68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6" t="5006" r="8569" b="310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040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6" t="5006" r="8569" b="310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1732426" y="3708603"/>
            <a:ext cx="116616" cy="44182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2411779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1244268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2871460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1999554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1012392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1320201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1622591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1930400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2231431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2539243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2847055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3149439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3457251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7144527" y="3060488"/>
            <a:ext cx="1061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rtl="1">
              <a:buNone/>
            </a:pPr>
            <a:r>
              <a:rPr lang="en-US" sz="36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شكرًا</a:t>
            </a:r>
            <a:r>
              <a:rPr lang="en-US" sz="36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54163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 tex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bg1"/>
                    </a:gs>
                    <a:gs pos="44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29200"/>
            <a:ext cx="9144000" cy="18288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9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 rot="10800000" flipH="1" flipV="1">
            <a:off x="0" y="5029200"/>
            <a:ext cx="9145588" cy="1828801"/>
          </a:xfrm>
          <a:prstGeom prst="rect">
            <a:avLst/>
          </a:prstGeom>
          <a:solidFill>
            <a:srgbClr val="111111">
              <a:alpha val="39608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 rot="10800000" flipH="1" flipV="1">
            <a:off x="0" y="5029200"/>
            <a:ext cx="9145588" cy="1828800"/>
          </a:xfrm>
          <a:prstGeom prst="rect">
            <a:avLst/>
          </a:prstGeom>
          <a:gradFill rotWithShape="1">
            <a:gsLst>
              <a:gs pos="10000">
                <a:srgbClr val="111111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 rot="10800000" flipH="1" flipV="1">
            <a:off x="-1" y="4480559"/>
            <a:ext cx="9145588" cy="2377441"/>
          </a:xfrm>
          <a:prstGeom prst="rect">
            <a:avLst/>
          </a:prstGeom>
          <a:gradFill rotWithShape="1">
            <a:gsLst>
              <a:gs pos="10000">
                <a:srgbClr val="111111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حقوق النشر © 2012 محفوظة لشركة Cisco و/أو الشركات التابعة لها. جميع الحقوق محفوظة.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7986455" y="6584512"/>
            <a:ext cx="58919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fld id="{DFCF27A5-1A5B-48D3-A060-2758FFBB1ADD}" type="slidenum"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0">
                <a:buNone/>
              </a:pPr>
              <a:t>‹#›</a:t>
            </a:fld>
            <a:endParaRPr lang="en-US" sz="600" b="0" i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58" y="4800600"/>
            <a:ext cx="5486638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58" y="612775"/>
            <a:ext cx="54866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58" y="5367338"/>
            <a:ext cx="54866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2803526" y="2413318"/>
            <a:ext cx="3529012" cy="1876721"/>
            <a:chOff x="384" y="331"/>
            <a:chExt cx="912" cy="485"/>
          </a:xfrm>
        </p:grpSpPr>
        <p:sp>
          <p:nvSpPr>
            <p:cNvPr id="1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431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1" y="1600200"/>
            <a:ext cx="7435849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1" y="1186542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637242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986455" y="6584512"/>
            <a:ext cx="58919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حقوق النشر © 2010 محفوظة لشركة Cisco و/أو الشركات التابعة لها. جميع الحقوق محفوظة.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fld id="{DFCF27A5-1A5B-48D3-A060-2758FFBB1ADD}" type="slidenum"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0">
                <a:buNone/>
              </a:pPr>
              <a:t>‹#›</a:t>
            </a:fld>
            <a:endParaRPr lang="en-US" sz="600" b="0" i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416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2B348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2B348E"/>
                </a:solidFill>
                <a:latin typeface="+mj-lt"/>
              </a:defRPr>
            </a:lvl2pPr>
            <a:lvl3pPr>
              <a:defRPr>
                <a:solidFill>
                  <a:srgbClr val="2B348E"/>
                </a:solidFill>
                <a:latin typeface="+mj-lt"/>
              </a:defRPr>
            </a:lvl3pPr>
            <a:lvl4pPr>
              <a:defRPr>
                <a:solidFill>
                  <a:srgbClr val="2B348E"/>
                </a:solidFill>
                <a:latin typeface="+mj-lt"/>
              </a:defRPr>
            </a:lvl4pPr>
            <a:lvl5pPr>
              <a:defRPr>
                <a:solidFill>
                  <a:srgbClr val="2B348E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7412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7328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2B348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2B348E"/>
                </a:solidFill>
                <a:latin typeface="+mj-lt"/>
              </a:defRPr>
            </a:lvl2pPr>
            <a:lvl3pPr>
              <a:defRPr sz="1200">
                <a:solidFill>
                  <a:srgbClr val="2B348E"/>
                </a:solidFill>
                <a:latin typeface="+mj-lt"/>
              </a:defRPr>
            </a:lvl3pPr>
            <a:lvl4pPr>
              <a:defRPr sz="1100">
                <a:solidFill>
                  <a:srgbClr val="2B348E"/>
                </a:solidFill>
                <a:latin typeface="+mj-lt"/>
              </a:defRPr>
            </a:lvl4pPr>
            <a:lvl5pPr>
              <a:defRPr sz="1100">
                <a:solidFill>
                  <a:srgbClr val="2B348E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2B348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2B348E"/>
                </a:solidFill>
                <a:latin typeface="+mj-lt"/>
              </a:defRPr>
            </a:lvl2pPr>
            <a:lvl3pPr>
              <a:defRPr sz="1200">
                <a:solidFill>
                  <a:srgbClr val="2B348E"/>
                </a:solidFill>
                <a:latin typeface="+mj-lt"/>
              </a:defRPr>
            </a:lvl3pPr>
            <a:lvl4pPr>
              <a:defRPr sz="1100">
                <a:solidFill>
                  <a:srgbClr val="2B348E"/>
                </a:solidFill>
                <a:latin typeface="+mj-lt"/>
              </a:defRPr>
            </a:lvl4pPr>
            <a:lvl5pPr>
              <a:defRPr sz="1100">
                <a:solidFill>
                  <a:srgbClr val="2B348E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5504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2B348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2B348E"/>
                </a:solidFill>
                <a:latin typeface="+mj-lt"/>
              </a:defRPr>
            </a:lvl2pPr>
            <a:lvl3pPr>
              <a:defRPr>
                <a:solidFill>
                  <a:srgbClr val="2B348E"/>
                </a:solidFill>
                <a:latin typeface="+mj-lt"/>
              </a:defRPr>
            </a:lvl3pPr>
            <a:lvl4pPr>
              <a:defRPr>
                <a:solidFill>
                  <a:srgbClr val="2B348E"/>
                </a:solidFill>
                <a:latin typeface="+mj-lt"/>
              </a:defRPr>
            </a:lvl4pPr>
            <a:lvl5pPr>
              <a:defRPr>
                <a:solidFill>
                  <a:srgbClr val="2B348E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حقوق النشر © 2010 محفوظة لشركة Cisco و/أو الشركات التابعة لها. جميع الحقوق محفوظة.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986455" y="6584512"/>
            <a:ext cx="58919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fld id="{DFCF27A5-1A5B-48D3-A060-2758FFBB1ADD}" type="slidenum">
              <a:rPr lang="en-US" sz="600" b="0" i="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0">
                <a:buNone/>
              </a:pPr>
              <a:t>‹#›</a:t>
            </a:fld>
            <a:endParaRPr lang="en-US" sz="600" b="0" i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rgbClr val="2B348E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0007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rgbClr val="2B348E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rgbClr val="2B348E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2B348E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rgbClr val="2B348E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ct val="90000"/>
              <a:buFontTx/>
              <a:buNone/>
              <a:tabLst/>
              <a:defRPr lang="en-US" sz="3600" b="0" kern="1200" spc="0" baseline="0" dirty="0" smtClean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8895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5442939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r" defTabSz="0" rtl="1">
              <a:buNone/>
            </a:pPr>
            <a:r>
              <a:rPr lang="en-US" sz="6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حقوق</a:t>
            </a:r>
            <a:r>
              <a:rPr lang="en-US" sz="6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6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النشر</a:t>
            </a:r>
            <a:r>
              <a:rPr lang="ar-EG" sz="6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6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©</a:t>
            </a:r>
            <a:r>
              <a:rPr lang="ar-EG" sz="6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6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٢٠١٢</a:t>
            </a:r>
            <a:r>
              <a:rPr lang="ar-EG" sz="6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6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محفوظة</a:t>
            </a:r>
            <a:r>
              <a:rPr lang="en-US" sz="6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6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لشركة</a:t>
            </a:r>
            <a:r>
              <a:rPr lang="ar-EG" sz="6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6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Cisco</a:t>
            </a:r>
            <a:r>
              <a:rPr lang="ar-EG" sz="6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6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و/</a:t>
            </a:r>
            <a:r>
              <a:rPr lang="en-US" sz="6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أو</a:t>
            </a:r>
            <a:r>
              <a:rPr lang="en-US" sz="6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6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الشركات</a:t>
            </a:r>
            <a:r>
              <a:rPr lang="en-US" sz="6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6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التابعة</a:t>
            </a:r>
            <a:r>
              <a:rPr lang="en-US" sz="6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6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لها</a:t>
            </a:r>
            <a:r>
              <a:rPr lang="en-US" sz="6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6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جميع</a:t>
            </a:r>
            <a:r>
              <a:rPr lang="en-US" sz="6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6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الحقوق</a:t>
            </a:r>
            <a:r>
              <a:rPr lang="en-US" sz="6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6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محفوظة</a:t>
            </a:r>
            <a:r>
              <a:rPr lang="en-US" sz="6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552192" y="6584512"/>
            <a:ext cx="58919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9869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fld id="{DFCF27A5-1A5B-48D3-A060-2758FFBB1ADD}" type="slidenum">
              <a:rPr lang="en-US" sz="600" b="0" i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algn="r" defTabSz="0">
                <a:buNone/>
              </a:pPr>
              <a:t>‹#›</a:t>
            </a:fld>
            <a:endParaRPr lang="en-US" sz="6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4232661" y="6584512"/>
            <a:ext cx="6868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0">
              <a:buNone/>
            </a:pPr>
            <a:r>
              <a:rPr lang="en-US" sz="6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EDCS-962068 </a:t>
            </a:r>
          </a:p>
        </p:txBody>
      </p:sp>
    </p:spTree>
    <p:extLst>
      <p:ext uri="{BB962C8B-B14F-4D97-AF65-F5344CB8AC3E}">
        <p14:creationId xmlns="" xmlns:p14="http://schemas.microsoft.com/office/powerpoint/2010/main" val="88845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  <p:sldLayoutId id="2147484034" r:id="rId19"/>
    <p:sldLayoutId id="2147484035" r:id="rId20"/>
    <p:sldLayoutId id="2147484036" r:id="rId21"/>
    <p:sldLayoutId id="2147484037" r:id="rId22"/>
    <p:sldLayoutId id="2147484038" r:id="rId23"/>
    <p:sldLayoutId id="2147484039" r:id="rId24"/>
    <p:sldLayoutId id="2147484040" r:id="rId25"/>
    <p:sldLayoutId id="2147484041" r:id="rId26"/>
    <p:sldLayoutId id="2147484045" r:id="rId27"/>
    <p:sldLayoutId id="2147484046" r:id="rId28"/>
    <p:sldLayoutId id="2147484047" r:id="rId29"/>
    <p:sldLayoutId id="2147484048" r:id="rId30"/>
    <p:sldLayoutId id="2147484049" r:id="rId31"/>
    <p:sldLayoutId id="2147484050" r:id="rId3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solidFill>
            <a:srgbClr val="2B3082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1440"/>
        </a:spcBef>
        <a:buClr>
          <a:srgbClr val="00ADEF"/>
        </a:buClr>
        <a:buSzPct val="90000"/>
        <a:buFont typeface="Arial"/>
        <a:buChar char="•"/>
        <a:tabLst/>
        <a:defRPr lang="en-US" sz="2000" kern="1200" dirty="0" smtClean="0">
          <a:solidFill>
            <a:srgbClr val="2B3082"/>
          </a:solidFill>
          <a:latin typeface="+mj-lt"/>
          <a:ea typeface="+mn-ea"/>
          <a:cs typeface="+mn-cs"/>
        </a:defRPr>
      </a:lvl1pPr>
      <a:lvl2pPr marL="569913" indent="-163513" algn="l" defTabSz="914400" rtl="0" eaLnBrk="1" latinLnBrk="0" hangingPunct="1">
        <a:lnSpc>
          <a:spcPct val="95000"/>
        </a:lnSpc>
        <a:spcBef>
          <a:spcPts val="840"/>
        </a:spcBef>
        <a:buClr>
          <a:srgbClr val="00ADEF"/>
        </a:buClr>
        <a:buFont typeface="Arial"/>
        <a:buChar char="•"/>
        <a:defRPr lang="en-US" sz="1800" kern="1200" dirty="0" smtClean="0">
          <a:solidFill>
            <a:srgbClr val="2B3082"/>
          </a:solidFill>
          <a:latin typeface="+mj-lt"/>
          <a:ea typeface="+mn-ea"/>
          <a:cs typeface="+mn-cs"/>
        </a:defRPr>
      </a:lvl2pPr>
      <a:lvl3pPr marL="741363" indent="-173038" algn="l" defTabSz="741363" rtl="0" eaLnBrk="1" latinLnBrk="0" hangingPunct="1">
        <a:lnSpc>
          <a:spcPct val="95000"/>
        </a:lnSpc>
        <a:spcBef>
          <a:spcPts val="840"/>
        </a:spcBef>
        <a:buClr>
          <a:srgbClr val="00ADEF"/>
        </a:buClr>
        <a:buFont typeface="Arial"/>
        <a:buChar char="•"/>
        <a:defRPr lang="en-US" sz="1600" kern="1200" dirty="0" smtClean="0">
          <a:solidFill>
            <a:srgbClr val="2B3082"/>
          </a:solidFill>
          <a:latin typeface="+mj-lt"/>
          <a:ea typeface="+mn-ea"/>
          <a:cs typeface="+mn-cs"/>
        </a:defRPr>
      </a:lvl3pPr>
      <a:lvl4pPr marL="914400" indent="-225425" algn="l" defTabSz="914400" rtl="0" eaLnBrk="1" latinLnBrk="0" hangingPunct="1">
        <a:lnSpc>
          <a:spcPct val="95000"/>
        </a:lnSpc>
        <a:spcBef>
          <a:spcPts val="840"/>
        </a:spcBef>
        <a:buClr>
          <a:srgbClr val="00ADEF"/>
        </a:buClr>
        <a:buFont typeface="Arial"/>
        <a:buChar char="•"/>
        <a:defRPr lang="en-US" sz="1400" kern="1200" dirty="0" smtClean="0">
          <a:solidFill>
            <a:srgbClr val="2B3082"/>
          </a:solidFill>
          <a:latin typeface="+mj-lt"/>
          <a:ea typeface="+mn-ea"/>
          <a:cs typeface="+mn-cs"/>
        </a:defRPr>
      </a:lvl4pPr>
      <a:lvl5pPr marL="1027113" indent="-225425" algn="l" defTabSz="914400" rtl="0" eaLnBrk="1" latinLnBrk="0" hangingPunct="1">
        <a:lnSpc>
          <a:spcPct val="95000"/>
        </a:lnSpc>
        <a:spcBef>
          <a:spcPts val="840"/>
        </a:spcBef>
        <a:buClr>
          <a:srgbClr val="00ADEF"/>
        </a:buClr>
        <a:buFont typeface="Arial"/>
        <a:buChar char="•"/>
        <a:defRPr lang="en-US" sz="1400" kern="1200" dirty="0">
          <a:solidFill>
            <a:srgbClr val="2B308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emf"/><Relationship Id="rId21" Type="http://schemas.openxmlformats.org/officeDocument/2006/relationships/image" Target="../media/image57.png"/><Relationship Id="rId7" Type="http://schemas.openxmlformats.org/officeDocument/2006/relationships/image" Target="../media/image43.gif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5" Type="http://schemas.openxmlformats.org/officeDocument/2006/relationships/image" Target="../media/image41.wmf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emf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wmf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emf"/><Relationship Id="rId26" Type="http://schemas.openxmlformats.org/officeDocument/2006/relationships/image" Target="../media/image49.png"/><Relationship Id="rId3" Type="http://schemas.openxmlformats.org/officeDocument/2006/relationships/image" Target="../media/image78.png"/><Relationship Id="rId21" Type="http://schemas.openxmlformats.org/officeDocument/2006/relationships/image" Target="../media/image53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97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91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6.jpe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5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89.png"/><Relationship Id="rId9" Type="http://schemas.openxmlformats.org/officeDocument/2006/relationships/image" Target="../media/image10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0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3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wmf"/><Relationship Id="rId7" Type="http://schemas.openxmlformats.org/officeDocument/2006/relationships/image" Target="../media/image1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cisco.com/go/vxi" TargetMode="External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lx.cisco.com" TargetMode="External"/><Relationship Id="rId4" Type="http://schemas.openxmlformats.org/officeDocument/2006/relationships/image" Target="../media/image13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hyperlink" Target="http://twitter.com/" TargetMode="External"/><Relationship Id="rId7" Type="http://schemas.openxmlformats.org/officeDocument/2006/relationships/image" Target="../media/image132.jpeg"/><Relationship Id="rId2" Type="http://schemas.openxmlformats.org/officeDocument/2006/relationships/hyperlink" Target="http://www.facebook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png"/><Relationship Id="rId5" Type="http://schemas.openxmlformats.org/officeDocument/2006/relationships/hyperlink" Target="http://www.youtubecisco.com/education" TargetMode="External"/><Relationship Id="rId4" Type="http://schemas.openxmlformats.org/officeDocument/2006/relationships/hyperlink" Target="http://blogs.cisco.com/category/education/" TargetMode="External"/><Relationship Id="rId9" Type="http://schemas.openxmlformats.org/officeDocument/2006/relationships/image" Target="../media/image1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177800" algn="ctr" rotWithShape="0">
                  <a:schemeClr val="tx1">
                    <a:lumMod val="50000"/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167605" y="941295"/>
            <a:ext cx="8604606" cy="3294529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en-US" sz="3600" b="0" i="0" spc="0" baseline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توفير</a:t>
            </a:r>
            <a:r>
              <a:rPr lang="en-US" sz="36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600" b="0" i="0" spc="0" baseline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مساحة</a:t>
            </a:r>
            <a:r>
              <a:rPr lang="en-US" sz="36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600" b="0" i="0" spc="0" baseline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العمل</a:t>
            </a:r>
            <a:r>
              <a:rPr lang="en-US" sz="36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600" b="0" i="0" spc="0" baseline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الافتراضية</a:t>
            </a:r>
            <a:r>
              <a:rPr lang="en-US" sz="36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600" b="0" i="0" spc="0" baseline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الجديدة</a:t>
            </a:r>
            <a:r>
              <a:rPr lang="en-US" sz="36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600" b="0" i="0" spc="0" baseline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للتعليم</a:t>
            </a:r>
            <a:r>
              <a:rPr lang="en-US" sz="36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/>
            </a:r>
            <a:br>
              <a:rPr lang="en-US" sz="36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r>
              <a:rPr lang="en-US" sz="36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/>
            </a:r>
            <a:br>
              <a:rPr lang="en-US" sz="36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r>
              <a:rPr lang="en-US" sz="2800" b="0" i="0" spc="0" baseline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الحاسب</a:t>
            </a:r>
            <a:r>
              <a:rPr lang="en-US" sz="28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800" b="0" i="0" spc="0" baseline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الافتراضي</a:t>
            </a:r>
            <a:r>
              <a:rPr lang="en-US" sz="28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800" b="0" i="0" spc="0" baseline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الموحد</a:t>
            </a:r>
            <a:r>
              <a:rPr lang="en-US" sz="28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800" b="0" i="0" spc="0" baseline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مع</a:t>
            </a:r>
            <a:r>
              <a:rPr lang="en-US" sz="28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800" b="0" i="0" spc="0" baseline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الصوت</a:t>
            </a:r>
            <a:r>
              <a:rPr lang="en-US" sz="28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800" b="0" i="0" spc="0" baseline="0" dirty="0" err="1">
                <a:solidFill>
                  <a:srgbClr val="FFFFFF"/>
                </a:solidFill>
                <a:latin typeface="Arial"/>
                <a:ea typeface="+mj-ea"/>
                <a:cs typeface="+mj-cs"/>
              </a:rPr>
              <a:t>والفيديو</a:t>
            </a:r>
            <a:endParaRPr lang="en-US" sz="2800" b="0" i="0" spc="0" baseline="0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 Same Side Corner Rectangle 56"/>
          <p:cNvSpPr/>
          <p:nvPr/>
        </p:nvSpPr>
        <p:spPr>
          <a:xfrm flipH="1" flipV="1">
            <a:off x="0" y="1395413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حالات</a:t>
            </a:r>
            <a:r>
              <a:rPr lang="en-US" sz="3200" b="0" i="0" spc="0" baseline="0" dirty="0">
                <a:solidFill>
                  <a:srgbClr val="1218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استخدام</a:t>
            </a:r>
            <a:r>
              <a:rPr lang="en-US" sz="3200" b="0" i="0" spc="0" baseline="0" dirty="0">
                <a:solidFill>
                  <a:srgbClr val="1218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 smtClean="0">
                <a:solidFill>
                  <a:srgbClr val="12188E"/>
                </a:solidFill>
                <a:latin typeface="Arial"/>
                <a:ea typeface="+mj-ea"/>
                <a:cs typeface="+mj-cs"/>
              </a:rPr>
              <a:t>VXI</a:t>
            </a:r>
            <a:r>
              <a:rPr lang="ar-EG" sz="3200" b="0" i="0" spc="0" baseline="0" dirty="0" smtClean="0">
                <a:solidFill>
                  <a:srgbClr val="1218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 smtClean="0">
                <a:solidFill>
                  <a:srgbClr val="12188E"/>
                </a:solidFill>
                <a:latin typeface="Arial"/>
                <a:ea typeface="+mj-ea"/>
                <a:cs typeface="+mj-cs"/>
              </a:rPr>
              <a:t>في</a:t>
            </a:r>
            <a:r>
              <a:rPr lang="en-US" sz="3200" b="0" i="0" spc="0" baseline="0" dirty="0" smtClean="0">
                <a:solidFill>
                  <a:srgbClr val="1218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التعليم</a:t>
            </a:r>
            <a:endParaRPr lang="en-US" sz="3200" b="0" i="0" spc="0" baseline="0" dirty="0">
              <a:solidFill>
                <a:srgbClr val="12188E"/>
              </a:solidFill>
              <a:latin typeface="Arial"/>
              <a:ea typeface="+mj-ea"/>
              <a:cs typeface="+mj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03" y="3248806"/>
            <a:ext cx="3518190" cy="1094509"/>
            <a:chOff x="6003" y="3058306"/>
            <a:chExt cx="3518190" cy="1094509"/>
          </a:xfrm>
        </p:grpSpPr>
        <p:sp>
          <p:nvSpPr>
            <p:cNvPr id="50" name="Round Single Corner Rectangle 49"/>
            <p:cNvSpPr/>
            <p:nvPr/>
          </p:nvSpPr>
          <p:spPr>
            <a:xfrm>
              <a:off x="780993" y="3165312"/>
              <a:ext cx="2743200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13" descr="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" y="3058306"/>
              <a:ext cx="1459345" cy="109450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89178" y="3399180"/>
              <a:ext cx="192232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 rtl="1">
                <a:buNone/>
              </a:pP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تعاون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وصوت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وفيديو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موحد</a:t>
              </a:r>
              <a:endParaRPr lang="en-US" sz="1500" b="0" i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4232" y="4607706"/>
            <a:ext cx="3813725" cy="1094509"/>
            <a:chOff x="384232" y="4417206"/>
            <a:chExt cx="3813725" cy="1094509"/>
          </a:xfrm>
        </p:grpSpPr>
        <p:sp>
          <p:nvSpPr>
            <p:cNvPr id="51" name="Round Single Corner Rectangle 50"/>
            <p:cNvSpPr/>
            <p:nvPr/>
          </p:nvSpPr>
          <p:spPr>
            <a:xfrm>
              <a:off x="1454757" y="4533259"/>
              <a:ext cx="2743200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 descr="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32" y="4417206"/>
              <a:ext cx="1403927" cy="109450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754907" y="4687450"/>
              <a:ext cx="19788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 rtl="1">
                <a:buNone/>
              </a:pP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دعم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تقنية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معلومات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يتمتع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بالكفاءة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 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والقابلية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للانتشار</a:t>
              </a:r>
              <a:endParaRPr lang="en-US" sz="1500" b="0" i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2724" y="1884680"/>
            <a:ext cx="3677564" cy="1117600"/>
            <a:chOff x="562724" y="1694180"/>
            <a:chExt cx="3677564" cy="1117600"/>
          </a:xfrm>
        </p:grpSpPr>
        <p:sp>
          <p:nvSpPr>
            <p:cNvPr id="47" name="Round Single Corner Rectangle 46"/>
            <p:cNvSpPr/>
            <p:nvPr/>
          </p:nvSpPr>
          <p:spPr>
            <a:xfrm>
              <a:off x="1722241" y="1818419"/>
              <a:ext cx="2518047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 descr="A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24" y="1694180"/>
              <a:ext cx="1671782" cy="1117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996208" y="1923475"/>
              <a:ext cx="16867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 rtl="1">
                <a:buNone/>
              </a:pP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تقديم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تجربة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متسقة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داخل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وخارج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المبنى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التعليمي</a:t>
              </a:r>
              <a:endParaRPr lang="en-US" sz="1500" b="0" i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07002" y="1608425"/>
            <a:ext cx="3846721" cy="1380836"/>
            <a:chOff x="5207002" y="1417925"/>
            <a:chExt cx="3846721" cy="1380836"/>
          </a:xfrm>
        </p:grpSpPr>
        <p:sp>
          <p:nvSpPr>
            <p:cNvPr id="49" name="Round Single Corner Rectangle 48"/>
            <p:cNvSpPr/>
            <p:nvPr/>
          </p:nvSpPr>
          <p:spPr>
            <a:xfrm flipH="1">
              <a:off x="5207002" y="1818419"/>
              <a:ext cx="2743200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 descr="F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068" y="1417925"/>
              <a:ext cx="1842655" cy="138083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691908" y="1951180"/>
              <a:ext cx="17375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 rtl="1">
                <a:buNone/>
              </a:pP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الوصول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الآمن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وتوافق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البيانات</a:t>
              </a:r>
              <a:endParaRPr lang="en-US" sz="1500" b="0" i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  <a:p>
              <a:pPr algn="r" defTabSz="914400" rtl="1">
                <a:buNone/>
              </a:pPr>
              <a:endParaRPr lang="en-US" dirty="0" smtClean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09920" y="3255156"/>
            <a:ext cx="3246944" cy="1094509"/>
            <a:chOff x="5809920" y="3064656"/>
            <a:chExt cx="3246944" cy="1094509"/>
          </a:xfrm>
        </p:grpSpPr>
        <p:sp>
          <p:nvSpPr>
            <p:cNvPr id="52" name="Round Single Corner Rectangle 51"/>
            <p:cNvSpPr/>
            <p:nvPr/>
          </p:nvSpPr>
          <p:spPr>
            <a:xfrm flipH="1">
              <a:off x="5809920" y="3165312"/>
              <a:ext cx="2474745" cy="86868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>
                <a:spcBef>
                  <a:spcPts val="880"/>
                </a:spcBef>
              </a:pPr>
              <a:endParaRPr lang="en-US" sz="1500" dirty="0"/>
            </a:p>
          </p:txBody>
        </p:sp>
        <p:pic>
          <p:nvPicPr>
            <p:cNvPr id="16" name="Picture 15" descr="C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046" y="3064656"/>
              <a:ext cx="1223818" cy="109450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096000" y="3284880"/>
              <a:ext cx="177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 rtl="1">
                <a:buNone/>
              </a:pP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الوصول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من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أي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جهاز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(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BYOD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) </a:t>
              </a:r>
            </a:p>
          </p:txBody>
        </p:sp>
      </p:grpSp>
      <p:grpSp>
        <p:nvGrpSpPr>
          <p:cNvPr id="1304576" name="Group 1304575"/>
          <p:cNvGrpSpPr/>
          <p:nvPr/>
        </p:nvGrpSpPr>
        <p:grpSpPr>
          <a:xfrm>
            <a:off x="5175018" y="4613102"/>
            <a:ext cx="3663409" cy="1099127"/>
            <a:chOff x="5175018" y="4422602"/>
            <a:chExt cx="3663409" cy="1099127"/>
          </a:xfrm>
        </p:grpSpPr>
        <p:sp>
          <p:nvSpPr>
            <p:cNvPr id="48" name="Round Single Corner Rectangle 47"/>
            <p:cNvSpPr/>
            <p:nvPr/>
          </p:nvSpPr>
          <p:spPr>
            <a:xfrm>
              <a:off x="5175018" y="4527774"/>
              <a:ext cx="2743200" cy="868680"/>
            </a:xfrm>
            <a:prstGeom prst="round1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814388"/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 descr="D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954" y="4422602"/>
              <a:ext cx="1288473" cy="109912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72529" y="4687450"/>
              <a:ext cx="20077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 rtl="1">
                <a:buNone/>
              </a:pP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معامل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كمبيوتر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مرنة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،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ومتعددة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الأغراض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26" name="Picture 25" descr="G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160734"/>
            <a:ext cx="3848100" cy="30099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900"/>
                                        <p:tgtEl>
                                          <p:spTgt spid="130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/>
          <p:cNvSpPr/>
          <p:nvPr/>
        </p:nvSpPr>
        <p:spPr>
          <a:xfrm rot="5400000" flipH="1" flipV="1">
            <a:off x="2150838" y="-664940"/>
            <a:ext cx="484232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0" y="3643536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aphicFrame>
        <p:nvGraphicFramePr>
          <p:cNvPr id="226306" name="Rectangle 2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162" name="think-cell Slide" r:id="rId5" imgW="0" imgH="0" progId="">
              <p:embed/>
            </p:oleObj>
          </a:graphicData>
        </a:graphic>
      </p:graphicFrame>
      <p:sp>
        <p:nvSpPr>
          <p:cNvPr id="226308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0">
              <a:lnSpc>
                <a:spcPct val="90000"/>
              </a:lnSpc>
              <a:buNone/>
            </a:pPr>
            <a:r>
              <a:rPr lang="en-US" sz="1800" b="0" i="0"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حالة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الاستخدام</a:t>
            </a:r>
            <a:r>
              <a:rPr lang="en-US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:</a:t>
            </a:r>
            <a:r>
              <a:rPr lang="ar-EG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معامل</a:t>
            </a:r>
            <a:r>
              <a:rPr lang="en-US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الكمبيوتر</a:t>
            </a:r>
            <a:endParaRPr lang="en-US" sz="3200" b="0" i="0" spc="0" baseline="0" dirty="0">
              <a:solidFill>
                <a:srgbClr val="2B34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4307901" y="1677958"/>
            <a:ext cx="4529805" cy="391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400" indent="-230400" algn="r" defTabSz="914400" rtl="1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سير</a:t>
            </a: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العمل</a:t>
            </a: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القديم</a:t>
            </a:r>
            <a:endParaRPr lang="en-US" sz="1500" b="0" i="0" dirty="0"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محطات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عمل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وتطبيقات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مخصصة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معامل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الكمبيوتر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المادية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بيئة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ثابتة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،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مكونة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لدورة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دراسية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محددة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يتم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الوصول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اليها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فقط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أثناء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الساعات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المحددة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None/>
            </a:pPr>
            <a:r>
              <a:rPr lang="en-US" sz="1500" b="0" i="0" dirty="0" err="1">
                <a:latin typeface="Arial"/>
                <a:ea typeface="+mn-ea"/>
                <a:cs typeface="+mn-cs"/>
              </a:rPr>
              <a:t>سير</a:t>
            </a: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العمل</a:t>
            </a: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الجديد</a:t>
            </a:r>
            <a:endParaRPr lang="en-US" sz="1500" b="0" i="0" dirty="0"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معامل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مرنة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ومتعددة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الأغراض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إعادة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تكوين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سريعة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للمعامل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بناء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الاحتياجات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المتغيرة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None/>
            </a:pPr>
            <a:r>
              <a:rPr lang="en-US" sz="1500" b="0" i="0" dirty="0" err="1">
                <a:latin typeface="Arial"/>
                <a:ea typeface="+mn-ea"/>
                <a:cs typeface="+mn-cs"/>
              </a:rPr>
              <a:t>النتائج</a:t>
            </a:r>
            <a:endParaRPr lang="en-US" sz="1500" b="0" i="0" dirty="0"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مرونة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متزايدة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تؤدي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إلى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وصول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ممتد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لموارد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التعليم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والحوسبة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تجربة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متسقة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للطلاب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خارج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المبنى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التعليمي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توفير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الوقت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وتكاليف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دعم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تقنية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المعلومات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تخفيض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محتمل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نفقات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ترخيص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البرامج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والأجهزة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27081" y="1676427"/>
            <a:ext cx="3973838" cy="4340691"/>
            <a:chOff x="4886381" y="1676427"/>
            <a:chExt cx="3973838" cy="4340691"/>
          </a:xfrm>
        </p:grpSpPr>
        <p:sp>
          <p:nvSpPr>
            <p:cNvPr id="15" name="Round Same Side Corner Rectangle 14"/>
            <p:cNvSpPr/>
            <p:nvPr/>
          </p:nvSpPr>
          <p:spPr>
            <a:xfrm flipH="1">
              <a:off x="4886381" y="1676427"/>
              <a:ext cx="3973838" cy="4340691"/>
            </a:xfrm>
            <a:prstGeom prst="round2SameRect">
              <a:avLst>
                <a:gd name="adj1" fmla="val 5439"/>
                <a:gd name="adj2" fmla="val 0"/>
              </a:avLst>
            </a:prstGeom>
            <a:gradFill>
              <a:gsLst>
                <a:gs pos="50000">
                  <a:srgbClr val="FCFCFC"/>
                </a:gs>
                <a:gs pos="43000">
                  <a:schemeClr val="bg1"/>
                </a:gs>
                <a:gs pos="100000">
                  <a:srgbClr val="DBDBDB"/>
                </a:gs>
              </a:gsLst>
              <a:lin ang="8100000" scaled="1"/>
            </a:gradFill>
            <a:ln>
              <a:noFill/>
            </a:ln>
            <a:effectLst>
              <a:outerShdw blurRad="25400" dist="12700" dir="16200000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53" name="Picture 29" descr="C:\Users\gserda\Documents\Edu Photos\AM7071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56094" y="1913966"/>
              <a:ext cx="3469341" cy="231289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5400000" flipH="1" flipV="1">
            <a:off x="2150838" y="-664940"/>
            <a:ext cx="484232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0" y="3643536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aphicFrame>
        <p:nvGraphicFramePr>
          <p:cNvPr id="226306" name="Rectangle 2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58480" name="think-cell Slide" r:id="rId5" imgW="0" imgH="0" progId="">
              <p:embed/>
            </p:oleObj>
          </a:graphicData>
        </a:graphic>
      </p:graphicFrame>
      <p:sp>
        <p:nvSpPr>
          <p:cNvPr id="226308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0">
              <a:lnSpc>
                <a:spcPct val="90000"/>
              </a:lnSpc>
              <a:buNone/>
            </a:pPr>
            <a:r>
              <a:rPr lang="en-US" sz="1800" b="0" i="0"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حالة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الاستخدام</a:t>
            </a:r>
            <a:r>
              <a:rPr lang="en-US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:</a:t>
            </a:r>
            <a:r>
              <a:rPr lang="ar-EG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التنقل</a:t>
            </a:r>
            <a:r>
              <a:rPr lang="en-US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و(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BYOD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)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4320601" y="1731825"/>
            <a:ext cx="4529805" cy="432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400" indent="-230400" algn="r" defTabSz="914400" rtl="1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سير</a:t>
            </a: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العمل</a:t>
            </a: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القديم</a:t>
            </a:r>
            <a:endParaRPr lang="en-US" sz="1500" b="0" i="0" dirty="0"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قائمة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محددة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بالأجهزة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المدعومة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جهاز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كمبيوتر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محمول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واحد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لكل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مستخدم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التقيد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بأماكن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الحوسبة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المحددة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None/>
            </a:pPr>
            <a:r>
              <a:rPr lang="en-US" sz="1500" b="0" i="0" dirty="0" err="1">
                <a:latin typeface="Arial"/>
                <a:ea typeface="+mn-ea"/>
                <a:cs typeface="+mn-cs"/>
              </a:rPr>
              <a:t>سير</a:t>
            </a: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العمل</a:t>
            </a: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الجديد</a:t>
            </a:r>
            <a:endParaRPr lang="en-US" sz="1500" b="0" i="0" dirty="0"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قدرة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الوصول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أي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وقت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لمساحة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العمل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الافتراضية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أجهزة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متعددة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لكل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مستخدم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وصول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للجهاز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عبر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ايٍ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أجهز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الكمبيوتر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المحمولة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، 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أو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الأجهزة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اللوحية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،</a:t>
            </a:r>
            <a:b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أو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الهواتف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الذكية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None/>
            </a:pPr>
            <a:r>
              <a:rPr lang="en-US" sz="1500" b="0" i="0" dirty="0" err="1">
                <a:latin typeface="Arial"/>
                <a:ea typeface="+mn-ea"/>
                <a:cs typeface="+mn-cs"/>
              </a:rPr>
              <a:t>النتائج</a:t>
            </a:r>
            <a:endParaRPr lang="en-US" sz="1500" b="0" i="0" dirty="0"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تجربة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متسقة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وخالية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العيوب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بغض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النظر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عن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الجهاز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المستخدم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تجربة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متسقة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للطلاب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خارج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المبنى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التعليمي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توفير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الوقت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وتكاليف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دعم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تقنية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المعلومات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27600" y="1676427"/>
            <a:ext cx="3973838" cy="4340691"/>
            <a:chOff x="4886381" y="1676427"/>
            <a:chExt cx="3973838" cy="4340691"/>
          </a:xfrm>
        </p:grpSpPr>
        <p:sp>
          <p:nvSpPr>
            <p:cNvPr id="15" name="Round Same Side Corner Rectangle 14"/>
            <p:cNvSpPr/>
            <p:nvPr/>
          </p:nvSpPr>
          <p:spPr>
            <a:xfrm flipH="1">
              <a:off x="4886381" y="1676427"/>
              <a:ext cx="3973838" cy="4340691"/>
            </a:xfrm>
            <a:prstGeom prst="round2SameRect">
              <a:avLst>
                <a:gd name="adj1" fmla="val 5439"/>
                <a:gd name="adj2" fmla="val 0"/>
              </a:avLst>
            </a:prstGeom>
            <a:gradFill>
              <a:gsLst>
                <a:gs pos="50000">
                  <a:srgbClr val="FCFCFC"/>
                </a:gs>
                <a:gs pos="43000">
                  <a:schemeClr val="bg1"/>
                </a:gs>
                <a:gs pos="100000">
                  <a:srgbClr val="DBDBDB"/>
                </a:gs>
              </a:gsLst>
              <a:lin ang="8100000" scaled="1"/>
            </a:gradFill>
            <a:ln>
              <a:noFill/>
            </a:ln>
            <a:effectLst>
              <a:outerShdw blurRad="25400" dist="12700" dir="16200000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371" name="Picture 3" descr="C:\Users\gserda\Documents\Edu Photos\AM71141.jpg"/>
            <p:cNvPicPr>
              <a:picLocks noChangeAspect="1" noChangeArrowheads="1"/>
            </p:cNvPicPr>
            <p:nvPr/>
          </p:nvPicPr>
          <p:blipFill>
            <a:blip r:embed="rId6" cstate="print"/>
            <a:srcRect l="3970" t="16253" r="7940" b="3722"/>
            <a:stretch>
              <a:fillRect/>
            </a:stretch>
          </p:blipFill>
          <p:spPr bwMode="auto">
            <a:xfrm>
              <a:off x="5150223" y="1949822"/>
              <a:ext cx="3456747" cy="209352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5400000" flipH="1" flipV="1">
            <a:off x="2150838" y="-664940"/>
            <a:ext cx="484232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0" y="3643536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aphicFrame>
        <p:nvGraphicFramePr>
          <p:cNvPr id="226306" name="Rectangle 2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57457" name="think-cell Slide" r:id="rId5" imgW="0" imgH="0" progId="">
              <p:embed/>
            </p:oleObj>
          </a:graphicData>
        </a:graphic>
      </p:graphicFrame>
      <p:sp>
        <p:nvSpPr>
          <p:cNvPr id="226308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0">
              <a:lnSpc>
                <a:spcPct val="90000"/>
              </a:lnSpc>
              <a:buNone/>
            </a:pPr>
            <a:r>
              <a:rPr lang="en-US" sz="1800" b="0" i="0"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حالة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الاستخدام</a:t>
            </a:r>
            <a:r>
              <a:rPr lang="en-US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:</a:t>
            </a:r>
            <a:r>
              <a:rPr lang="ar-EG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تقنية</a:t>
            </a:r>
            <a:r>
              <a:rPr lang="en-US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معلومات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مبسطة</a:t>
            </a:r>
            <a:endParaRPr lang="en-US" sz="3200" b="0" i="0" spc="0" baseline="0" dirty="0">
              <a:solidFill>
                <a:srgbClr val="2B34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4041201" y="1638248"/>
            <a:ext cx="4798746" cy="482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400" indent="-230400" algn="r" defTabSz="914400" rtl="1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سير</a:t>
            </a: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العمل</a:t>
            </a: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القديم</a:t>
            </a:r>
            <a:endParaRPr lang="en-US" sz="1500" b="0" i="0" dirty="0"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ارتفاع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تكلفة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دعم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حاسبات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المؤسسات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تتطلب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الصيانة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الانتقال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إلى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كل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حجرة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دراسة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أو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معمل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أو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مكتب</a:t>
            </a:r>
            <a:endParaRPr lang="en-US" sz="15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لا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يستطيع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فريق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دعم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تقنية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المعلومات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التوسع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لاستيعاب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b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مستخدمين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جدد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أو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أجهزة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جديدة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الأمان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والكشف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عن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البيانات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تكاليف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الطاقة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المرتفعة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None/>
            </a:pPr>
            <a:r>
              <a:rPr lang="en-US" sz="1500" b="0" i="0" dirty="0" err="1">
                <a:latin typeface="Arial"/>
                <a:ea typeface="+mn-ea"/>
                <a:cs typeface="+mn-cs"/>
              </a:rPr>
              <a:t>سير</a:t>
            </a: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العمل</a:t>
            </a:r>
            <a:r>
              <a:rPr lang="en-US" sz="15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latin typeface="Arial"/>
                <a:ea typeface="+mn-ea"/>
                <a:cs typeface="+mn-cs"/>
              </a:rPr>
              <a:t>الجديد</a:t>
            </a:r>
            <a:endParaRPr lang="en-US" sz="1500" b="0" i="0" dirty="0"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مساحات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عمل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افتراضية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تم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إنشاؤها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، 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ونشرها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، 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وتصحيحها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، 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1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US" sz="15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وإدارتها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مركزيًا</a:t>
            </a:r>
            <a:endParaRPr lang="en-US" sz="15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يمكن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لطاقم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العمل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الحالي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تقديم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الدعم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لعدد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أكبر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مستخدمي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15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5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مساحات</a:t>
            </a:r>
            <a:r>
              <a:rPr lang="en-US" sz="15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العمل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الافتراضية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تصحيحات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الأمان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المركزية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وحماية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البيانات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توفير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الطاقة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None/>
            </a:pPr>
            <a:r>
              <a:rPr lang="en-US" sz="1500" b="0" i="0" dirty="0" err="1">
                <a:latin typeface="Arial"/>
                <a:ea typeface="+mn-ea"/>
                <a:cs typeface="+mn-cs"/>
              </a:rPr>
              <a:t>النتائج</a:t>
            </a:r>
            <a:endParaRPr lang="en-US" sz="1500" b="0" i="0" dirty="0"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بنية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تكاليف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تقنية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المعلومات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مستدامة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أمن</a:t>
            </a:r>
            <a:r>
              <a:rPr lang="en-US" sz="15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محسن</a:t>
            </a:r>
            <a:endParaRPr lang="en-US" sz="15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600" y="1676427"/>
            <a:ext cx="3973838" cy="4340691"/>
            <a:chOff x="4886381" y="1676427"/>
            <a:chExt cx="3973838" cy="4340691"/>
          </a:xfrm>
        </p:grpSpPr>
        <p:sp>
          <p:nvSpPr>
            <p:cNvPr id="15" name="Round Same Side Corner Rectangle 14"/>
            <p:cNvSpPr/>
            <p:nvPr/>
          </p:nvSpPr>
          <p:spPr>
            <a:xfrm flipH="1">
              <a:off x="4886381" y="1676427"/>
              <a:ext cx="3973838" cy="4340691"/>
            </a:xfrm>
            <a:prstGeom prst="round2SameRect">
              <a:avLst>
                <a:gd name="adj1" fmla="val 5439"/>
                <a:gd name="adj2" fmla="val 0"/>
              </a:avLst>
            </a:prstGeom>
            <a:gradFill>
              <a:gsLst>
                <a:gs pos="50000">
                  <a:srgbClr val="FCFCFC"/>
                </a:gs>
                <a:gs pos="43000">
                  <a:schemeClr val="bg1"/>
                </a:gs>
                <a:gs pos="100000">
                  <a:srgbClr val="DBDBDB"/>
                </a:gs>
              </a:gsLst>
              <a:lin ang="8100000" scaled="1"/>
            </a:gradFill>
            <a:ln>
              <a:noFill/>
            </a:ln>
            <a:effectLst>
              <a:outerShdw blurRad="25400" dist="12700" dir="16200000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7347" name="Picture 3" descr="C:\Users\gserda\Documents\Edu Photos\AM6306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36777" y="2021542"/>
              <a:ext cx="3429000" cy="22860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جدول</a:t>
            </a:r>
            <a:r>
              <a:rPr lang="en-US" sz="3200" b="0" i="0" spc="0" baseline="0" dirty="0">
                <a:solidFill>
                  <a:srgbClr val="1218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الأعمال</a:t>
            </a:r>
            <a:endParaRPr lang="en-US" sz="3200" b="0" i="0" spc="0" baseline="0" dirty="0">
              <a:solidFill>
                <a:srgbClr val="1218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6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75925" y="1790700"/>
            <a:ext cx="7228275" cy="4345927"/>
          </a:xfrm>
        </p:spPr>
        <p:txBody>
          <a:bodyPr/>
          <a:lstStyle/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الاتجاهات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والتحديات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حالات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الاستخدام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رؤية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Cisco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للمحاكة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الافتراضية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مجموعة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VXI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من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Cisco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دعم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الخدمات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والتصميمات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المُعتمدة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دراسات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الحالات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ملخص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8326252" y="1753676"/>
            <a:ext cx="193214" cy="4224332"/>
            <a:chOff x="769752" y="1753676"/>
            <a:chExt cx="193214" cy="4224332"/>
          </a:xfrm>
        </p:grpSpPr>
        <p:sp>
          <p:nvSpPr>
            <p:cNvPr id="7" name="Chevron 6"/>
            <p:cNvSpPr/>
            <p:nvPr/>
          </p:nvSpPr>
          <p:spPr>
            <a:xfrm>
              <a:off x="769752" y="2408092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769752" y="3062508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769752" y="4371340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769752" y="3716924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769752" y="502575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769752" y="175367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82452" y="5680171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943100" y="3441700"/>
            <a:ext cx="6705599" cy="26691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 flipV="1">
            <a:off x="2032000" y="1447797"/>
            <a:ext cx="6591299" cy="14223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49262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Same Side Corner Rectangle 50"/>
          <p:cNvSpPr/>
          <p:nvPr/>
        </p:nvSpPr>
        <p:spPr>
          <a:xfrm flipH="1" flipV="1">
            <a:off x="0" y="1409924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350815"/>
            <a:ext cx="9144000" cy="5310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5" t="1255" r="1936" b="1830"/>
          <a:stretch/>
        </p:blipFill>
        <p:spPr>
          <a:xfrm>
            <a:off x="230909" y="2793996"/>
            <a:ext cx="3659909" cy="3636819"/>
          </a:xfrm>
          <a:prstGeom prst="rect">
            <a:avLst/>
          </a:prstGeom>
          <a:effectLst>
            <a:reflection stA="29000" endPos="75000" dist="127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97274" y="3473735"/>
            <a:ext cx="307935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indent="-230400" algn="r" defTabSz="914400" rtl="1">
              <a:buClr>
                <a:srgbClr val="652D89"/>
              </a:buClr>
              <a:buFont typeface="Wingdings"/>
              <a:buChar char="§"/>
            </a:pP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الخدمات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الطرفية</a:t>
            </a:r>
            <a:endParaRPr lang="en-US" sz="1800" b="0" i="0" dirty="0">
              <a:solidFill>
                <a:srgbClr val="652D89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buClr>
                <a:srgbClr val="652D89"/>
              </a:buClr>
              <a:buFont typeface="Wingdings"/>
              <a:buChar char="§"/>
            </a:pP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المحاكاة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الافتراضية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للتطبيقات</a:t>
            </a:r>
            <a:endParaRPr lang="en-US" sz="1800" b="0" i="0" dirty="0">
              <a:solidFill>
                <a:srgbClr val="652D89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buClr>
                <a:srgbClr val="652D89"/>
              </a:buClr>
              <a:buFont typeface="Wingdings"/>
              <a:buChar char="§"/>
            </a:pP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البنية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الأساسية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للحاسب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1800" b="0" i="0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</a:br>
            <a:r>
              <a:rPr lang="en-US" sz="1800" b="0" i="0" dirty="0" err="1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الافتراضي</a:t>
            </a:r>
            <a:r>
              <a:rPr lang="en-US" sz="1800" b="0" i="0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(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VDI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)</a:t>
            </a:r>
          </a:p>
          <a:p>
            <a:pPr marL="230400" indent="-230400" algn="r" defTabSz="914400" rtl="1">
              <a:buClr>
                <a:srgbClr val="652D89"/>
              </a:buClr>
              <a:buFont typeface="Wingdings"/>
              <a:buChar char="§"/>
            </a:pP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البث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الحاسب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المكتبي</a:t>
            </a:r>
            <a:endParaRPr lang="en-US" sz="1800" b="0" i="0" dirty="0">
              <a:solidFill>
                <a:srgbClr val="652D89"/>
              </a:solidFill>
              <a:latin typeface="Arial"/>
              <a:ea typeface="+mn-ea"/>
              <a:cs typeface="+mn-cs"/>
            </a:endParaRPr>
          </a:p>
          <a:p>
            <a:pPr marL="230400" indent="-230400" algn="ctr" defTabSz="914400" rtl="1">
              <a:buNone/>
            </a:pPr>
            <a:endParaRPr lang="en-US" dirty="0" smtClean="0"/>
          </a:p>
          <a:p>
            <a:pPr marL="230400" indent="-230400" algn="ctr" defTabSz="914400" rtl="1">
              <a:buNone/>
            </a:pP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تم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تصميمه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باستخدام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النظام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الأساسي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1600" b="0" i="1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</a:br>
            <a:r>
              <a:rPr lang="en-US" sz="1600" b="0" i="1" dirty="0" err="1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للمحاكاة</a:t>
            </a:r>
            <a:r>
              <a:rPr lang="en-US" sz="1600" b="0" i="1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الاغتراضية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لمركز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1600" b="0" i="1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</a:br>
            <a:r>
              <a:rPr lang="en-US" sz="1600" b="0" i="1" dirty="0" err="1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البيانات</a:t>
            </a:r>
            <a:r>
              <a:rPr lang="en-US" sz="1600" b="0" i="1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الأسرع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انتشارًا</a:t>
            </a:r>
            <a:endParaRPr lang="en-US" sz="1600" b="0" i="1" dirty="0">
              <a:solidFill>
                <a:srgbClr val="652D89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إن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VXI</a:t>
            </a:r>
            <a:r>
              <a:rPr lang="ar-EG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ليست</a:t>
            </a:r>
            <a:r>
              <a:rPr lang="en-US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مجرد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محاكاة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افتراضية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لسطح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المكتب</a:t>
            </a:r>
            <a:endParaRPr lang="en-US" sz="3200" b="0" i="0" spc="0" baseline="0" dirty="0">
              <a:solidFill>
                <a:srgbClr val="2B34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3516" y="1352066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n-US" sz="2800" b="1" i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Cisco VXI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23776" y="2044374"/>
            <a:ext cx="348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buNone/>
            </a:pPr>
            <a:r>
              <a:rPr lang="en-US" sz="20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توفر</a:t>
            </a:r>
            <a:r>
              <a:rPr lang="en-US" sz="20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VXI</a:t>
            </a:r>
            <a:r>
              <a:rPr lang="ar-EG" sz="2000" b="0" i="0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النظام</a:t>
            </a:r>
            <a:r>
              <a:rPr lang="en-US" sz="2000" b="0" i="0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الأساسي</a:t>
            </a:r>
            <a:r>
              <a:rPr lang="en-US" sz="20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ar-EG" sz="2000" b="0" i="0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2000" b="0" i="0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</a:br>
            <a:r>
              <a:rPr lang="en-US" sz="2000" b="1" i="0" dirty="0" err="1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للوضع</a:t>
            </a:r>
            <a:r>
              <a:rPr lang="en-US" sz="2000" b="1" i="0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الافتراضي</a:t>
            </a:r>
            <a:r>
              <a:rPr lang="en-US" sz="2000" b="1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للحاسب</a:t>
            </a:r>
            <a:r>
              <a:rPr lang="en-US" sz="2000" b="1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المكتبي</a:t>
            </a:r>
            <a:r>
              <a:rPr lang="en-US" sz="2000" b="1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539" y="2044374"/>
            <a:ext cx="336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buNone/>
            </a:pPr>
            <a:r>
              <a:rPr lang="en-US" sz="20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وفي</a:t>
            </a:r>
            <a:r>
              <a:rPr lang="en-US" sz="20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نفس</a:t>
            </a:r>
            <a:r>
              <a:rPr lang="en-US" sz="20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الوقت</a:t>
            </a:r>
            <a:r>
              <a:rPr lang="en-US" sz="20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تقدم</a:t>
            </a:r>
            <a:r>
              <a:rPr lang="en-US" sz="20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الحل</a:t>
            </a:r>
            <a:r>
              <a:rPr lang="en-US" sz="2000" b="0" i="0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0" i="0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</a:br>
            <a:r>
              <a:rPr lang="en-US" sz="2000" b="0" i="0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▼ </a:t>
            </a:r>
            <a:r>
              <a:rPr lang="en-US" sz="20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20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أجل</a:t>
            </a:r>
            <a:r>
              <a:rPr lang="en-US" sz="20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مساحات</a:t>
            </a:r>
            <a:r>
              <a:rPr lang="en-US" sz="2000" b="1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العمل</a:t>
            </a:r>
            <a:r>
              <a:rPr lang="en-US" sz="2000" b="1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الافتراضية</a:t>
            </a:r>
            <a:r>
              <a:rPr lang="en-US" sz="2000" b="1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 </a:t>
            </a:r>
          </a:p>
        </p:txBody>
      </p:sp>
      <p:pic>
        <p:nvPicPr>
          <p:cNvPr id="7" name="Picture 6" descr="Arro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158648" y="3426588"/>
            <a:ext cx="2887030" cy="21939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482600" y="2952627"/>
            <a:ext cx="32639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/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rtl="1">
              <a:buNone/>
            </a:pPr>
            <a:r>
              <a:rPr lang="en-US" sz="24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مساحات</a:t>
            </a:r>
            <a:r>
              <a:rPr lang="en-US" sz="24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العمل</a:t>
            </a:r>
            <a:r>
              <a:rPr lang="en-US" sz="24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الافتراضية</a:t>
            </a:r>
            <a:endParaRPr lang="en-US" sz="2400" b="0" i="0" dirty="0">
              <a:solidFill>
                <a:srgbClr val="652D89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5" t="1255" r="1936" b="1830"/>
          <a:stretch/>
        </p:blipFill>
        <p:spPr>
          <a:xfrm>
            <a:off x="5232324" y="2793996"/>
            <a:ext cx="3659909" cy="3636819"/>
          </a:xfrm>
          <a:prstGeom prst="rect">
            <a:avLst/>
          </a:prstGeom>
          <a:effectLst>
            <a:reflection stA="29000" endPos="75000" dist="12700" dir="5400000" sy="-100000" algn="bl" rotWithShape="0"/>
          </a:effectLst>
        </p:spPr>
      </p:pic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5448299" y="2943102"/>
            <a:ext cx="3251201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/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rtl="1">
              <a:buNone/>
            </a:pPr>
            <a:r>
              <a:rPr lang="en-US" sz="24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أالحاسبات</a:t>
            </a:r>
            <a:r>
              <a:rPr lang="en-US" sz="24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الافتراضية</a:t>
            </a:r>
            <a:endParaRPr lang="en-US" sz="2400" b="0" i="0" dirty="0">
              <a:solidFill>
                <a:srgbClr val="652D89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1000" y="3394360"/>
            <a:ext cx="3276600" cy="271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indent="-230400" algn="ctr" defTabSz="914400" rtl="1">
              <a:buNone/>
            </a:pPr>
            <a:r>
              <a:rPr lang="en-US" sz="1800" b="1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الحاسبات</a:t>
            </a:r>
            <a:r>
              <a:rPr lang="en-US" sz="1800" b="1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الافتراضية</a:t>
            </a:r>
            <a:r>
              <a:rPr lang="en-US" sz="1800" b="1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+ …</a:t>
            </a:r>
          </a:p>
          <a:p>
            <a:pPr marL="230400" indent="-230400" algn="r" defTabSz="914400" rtl="1">
              <a:buClr>
                <a:srgbClr val="652D89"/>
              </a:buClr>
              <a:buFont typeface="Wingdings"/>
              <a:buChar char="ü"/>
            </a:pP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الوسائط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الغنية</a:t>
            </a:r>
            <a:endParaRPr lang="en-US" sz="1800" b="0" i="0" dirty="0">
              <a:solidFill>
                <a:srgbClr val="652D89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buClr>
                <a:srgbClr val="652D89"/>
              </a:buClr>
              <a:buFont typeface="Wingdings"/>
              <a:buChar char="ü"/>
            </a:pP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الاتصالات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الموحّدة</a:t>
            </a:r>
            <a:endParaRPr lang="en-US" sz="1800" b="0" i="0" dirty="0">
              <a:solidFill>
                <a:srgbClr val="652D89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buClr>
                <a:srgbClr val="652D89"/>
              </a:buClr>
              <a:buFont typeface="Wingdings"/>
              <a:buChar char="ü"/>
            </a:pP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أداء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شبكة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امثل</a:t>
            </a:r>
            <a:endParaRPr lang="en-US" sz="1800" b="0" i="0" dirty="0">
              <a:solidFill>
                <a:srgbClr val="652D89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buClr>
                <a:srgbClr val="652D89"/>
              </a:buClr>
              <a:buFont typeface="Wingdings"/>
              <a:buChar char="ü"/>
            </a:pP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أمان</a:t>
            </a:r>
            <a:r>
              <a:rPr lang="en-US" sz="1800" b="0" i="0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شامل</a:t>
            </a:r>
            <a:endParaRPr lang="en-US" sz="1800" b="0" i="0" dirty="0">
              <a:solidFill>
                <a:srgbClr val="652D89"/>
              </a:solidFill>
              <a:latin typeface="Arial"/>
              <a:ea typeface="+mn-ea"/>
              <a:cs typeface="+mn-cs"/>
            </a:endParaRPr>
          </a:p>
          <a:p>
            <a:pPr marL="230400" indent="-230400" algn="ctr" defTabSz="914400" rtl="1">
              <a:lnSpc>
                <a:spcPct val="80000"/>
              </a:lnSpc>
              <a:buNone/>
            </a:pPr>
            <a:endParaRPr lang="en-US" dirty="0" smtClean="0"/>
          </a:p>
          <a:p>
            <a:pPr marL="230400" indent="-230400" algn="ctr" defTabSz="914400" rtl="1">
              <a:buNone/>
            </a:pP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تم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تصميمها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حسب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التصميمات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الرائدة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1600" b="0" i="1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</a:br>
            <a:r>
              <a:rPr lang="en-US" sz="1600" b="0" i="1" dirty="0" err="1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1600" b="0" i="1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مجالا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التعاون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وتقنية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الشبكات</a:t>
            </a:r>
            <a:r>
              <a:rPr lang="en-US" sz="1600" b="0" i="1" dirty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، </a:t>
            </a:r>
            <a:r>
              <a:rPr lang="en-US" sz="1600" b="0" i="1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1600" b="0" i="1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</a:br>
            <a:r>
              <a:rPr lang="en-US" sz="1600" b="0" i="1" dirty="0" smtClean="0">
                <a:solidFill>
                  <a:srgbClr val="652D89"/>
                </a:solidFill>
                <a:latin typeface="Arial"/>
                <a:ea typeface="+mn-ea"/>
                <a:cs typeface="+mn-cs"/>
              </a:rPr>
              <a:t>و </a:t>
            </a:r>
            <a:r>
              <a:rPr lang="en-US" sz="1600" b="0" i="1" dirty="0" err="1">
                <a:solidFill>
                  <a:srgbClr val="652D89"/>
                </a:solidFill>
                <a:latin typeface="Arial"/>
                <a:ea typeface="+mn-ea"/>
                <a:cs typeface="+mn-cs"/>
              </a:rPr>
              <a:t>الأمان</a:t>
            </a:r>
            <a:endParaRPr lang="en-US" sz="1600" b="0" i="1" dirty="0">
              <a:solidFill>
                <a:srgbClr val="652D89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585437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ame Side Corner Rectangle 19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4100589" y="1472572"/>
            <a:ext cx="4608789" cy="4986159"/>
          </a:xfrm>
          <a:prstGeom prst="roundRect">
            <a:avLst>
              <a:gd name="adj" fmla="val 5970"/>
            </a:avLst>
          </a:prstGeom>
          <a:noFill/>
          <a:ln w="12700">
            <a:solidFill>
              <a:srgbClr val="F68B1F"/>
            </a:solidFill>
            <a:prstDash val="sysDash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09125"/>
            <a:ext cx="8588861" cy="838200"/>
          </a:xfrm>
        </p:spPr>
        <p:txBody>
          <a:bodyPr>
            <a:noAutofit/>
          </a:bodyPr>
          <a:lstStyle/>
          <a:p>
            <a:pPr algn="r" defTabSz="914400" rtl="1">
              <a:lnSpc>
                <a:spcPct val="10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تجربة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خالية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من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العيوب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/>
            </a:r>
            <a:b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</a:br>
            <a:r>
              <a:rPr lang="en-US" sz="20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أي</a:t>
            </a:r>
            <a:r>
              <a:rPr lang="en-US" sz="20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0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تطبيق</a:t>
            </a:r>
            <a:r>
              <a:rPr lang="en-US" sz="20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، </a:t>
            </a:r>
            <a:r>
              <a:rPr lang="en-US" sz="20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أي</a:t>
            </a:r>
            <a:r>
              <a:rPr lang="en-US" sz="20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0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بيانات</a:t>
            </a:r>
            <a:r>
              <a:rPr lang="en-US" sz="20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، </a:t>
            </a:r>
            <a:r>
              <a:rPr lang="en-US" sz="20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أي</a:t>
            </a:r>
            <a:r>
              <a:rPr lang="en-US" sz="20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0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جهاز</a:t>
            </a:r>
            <a:r>
              <a:rPr lang="en-US" sz="20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، </a:t>
            </a:r>
            <a:r>
              <a:rPr lang="en-US" sz="20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أي</a:t>
            </a:r>
            <a:r>
              <a:rPr lang="en-US" sz="20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0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وسائط.-في</a:t>
            </a:r>
            <a:r>
              <a:rPr lang="en-US" sz="20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0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أي</a:t>
            </a:r>
            <a:r>
              <a:rPr lang="en-US" sz="20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0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مكان</a:t>
            </a:r>
            <a:r>
              <a:rPr lang="en-US" sz="2000" b="0" i="0" spc="0" baseline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!</a:t>
            </a:r>
          </a:p>
        </p:txBody>
      </p:sp>
      <p:pic>
        <p:nvPicPr>
          <p:cNvPr id="9" name="Picture 8" descr="Post PC Bottom Row.png"/>
          <p:cNvPicPr>
            <a:picLocks noChangeAspect="1"/>
          </p:cNvPicPr>
          <p:nvPr/>
        </p:nvPicPr>
        <p:blipFill>
          <a:blip r:embed="rId2" cstate="print"/>
          <a:srcRect b="9348"/>
          <a:stretch>
            <a:fillRect/>
          </a:stretch>
        </p:blipFill>
        <p:spPr>
          <a:xfrm>
            <a:off x="4209774" y="5387262"/>
            <a:ext cx="4353140" cy="8043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7"/>
          <p:cNvGrpSpPr/>
          <p:nvPr/>
        </p:nvGrpSpPr>
        <p:grpSpPr>
          <a:xfrm>
            <a:off x="493010" y="1472572"/>
            <a:ext cx="4574100" cy="4844975"/>
            <a:chOff x="-2676649" y="980135"/>
            <a:chExt cx="4574100" cy="4844975"/>
          </a:xfrm>
        </p:grpSpPr>
        <p:sp>
          <p:nvSpPr>
            <p:cNvPr id="27" name="Right Arrow 26"/>
            <p:cNvSpPr/>
            <p:nvPr/>
          </p:nvSpPr>
          <p:spPr>
            <a:xfrm rot="1904499" flipV="1">
              <a:off x="-565790" y="2056350"/>
              <a:ext cx="2326760" cy="355934"/>
            </a:xfrm>
            <a:prstGeom prst="rightArrow">
              <a:avLst>
                <a:gd name="adj1" fmla="val 50000"/>
                <a:gd name="adj2" fmla="val 53769"/>
              </a:avLst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100000">
                  <a:srgbClr val="0096D6">
                    <a:tint val="15000"/>
                    <a:satMod val="35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19695501">
              <a:off x="-429309" y="4567338"/>
              <a:ext cx="2326760" cy="355934"/>
            </a:xfrm>
            <a:prstGeom prst="rightArrow">
              <a:avLst>
                <a:gd name="adj1" fmla="val 50000"/>
                <a:gd name="adj2" fmla="val 53769"/>
              </a:avLst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100000">
                  <a:srgbClr val="0096D6">
                    <a:tint val="15000"/>
                    <a:satMod val="35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Right Arrow 80"/>
            <p:cNvSpPr/>
            <p:nvPr/>
          </p:nvSpPr>
          <p:spPr>
            <a:xfrm>
              <a:off x="-842954" y="3343153"/>
              <a:ext cx="2326760" cy="355934"/>
            </a:xfrm>
            <a:prstGeom prst="rightArrow">
              <a:avLst>
                <a:gd name="adj1" fmla="val 50000"/>
                <a:gd name="adj2" fmla="val 53769"/>
              </a:avLst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100000">
                  <a:srgbClr val="0096D6">
                    <a:tint val="15000"/>
                    <a:satMod val="35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" name="Group 84"/>
            <p:cNvGrpSpPr/>
            <p:nvPr/>
          </p:nvGrpSpPr>
          <p:grpSpPr>
            <a:xfrm>
              <a:off x="-1978189" y="980135"/>
              <a:ext cx="2180405" cy="1610633"/>
              <a:chOff x="1681410" y="1199046"/>
              <a:chExt cx="2180405" cy="161063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681410" y="1199046"/>
                <a:ext cx="2180405" cy="36933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 defTabSz="914400" rtl="1">
                  <a:buNone/>
                </a:pPr>
                <a:r>
                  <a:rPr lang="en-US" sz="1800" b="1" i="0" dirty="0" err="1">
                    <a:solidFill>
                      <a:srgbClr val="652D89"/>
                    </a:solidFill>
                    <a:latin typeface="Arial"/>
                    <a:ea typeface="+mn-ea"/>
                    <a:cs typeface="+mn-cs"/>
                  </a:rPr>
                  <a:t>الحاسب</a:t>
                </a:r>
                <a:r>
                  <a:rPr lang="en-US" sz="1800" b="1" i="0" dirty="0">
                    <a:solidFill>
                      <a:srgbClr val="652D89"/>
                    </a:solidFill>
                    <a:latin typeface="Arial"/>
                    <a:ea typeface="+mn-ea"/>
                    <a:cs typeface="+mn-cs"/>
                  </a:rPr>
                  <a:t> </a:t>
                </a:r>
                <a:r>
                  <a:rPr lang="en-US" sz="1800" b="1" i="0" dirty="0" err="1">
                    <a:solidFill>
                      <a:srgbClr val="652D89"/>
                    </a:solidFill>
                    <a:latin typeface="Arial"/>
                    <a:ea typeface="+mn-ea"/>
                    <a:cs typeface="+mn-cs"/>
                  </a:rPr>
                  <a:t>المكتبي</a:t>
                </a:r>
                <a:r>
                  <a:rPr lang="en-US" sz="1800" b="1" i="0" dirty="0">
                    <a:solidFill>
                      <a:srgbClr val="652D89"/>
                    </a:solidFill>
                    <a:latin typeface="Arial"/>
                    <a:ea typeface="+mn-ea"/>
                    <a:cs typeface="+mn-cs"/>
                  </a:rPr>
                  <a:t> </a:t>
                </a:r>
                <a:r>
                  <a:rPr lang="en-US" sz="1800" b="1" i="0" dirty="0" err="1">
                    <a:solidFill>
                      <a:srgbClr val="652D89"/>
                    </a:solidFill>
                    <a:latin typeface="Arial"/>
                    <a:ea typeface="+mn-ea"/>
                    <a:cs typeface="+mn-cs"/>
                  </a:rPr>
                  <a:t>الافتراضي</a:t>
                </a:r>
                <a:endParaRPr lang="en-US" sz="1800" b="1" i="0" dirty="0">
                  <a:solidFill>
                    <a:srgbClr val="652D89"/>
                  </a:soli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2" name="Picture 38" descr="desktop2a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65081" y="1642427"/>
                <a:ext cx="1753923" cy="1167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-1969865" y="2696365"/>
              <a:ext cx="7216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914400" rtl="1">
                <a:buNone/>
              </a:pPr>
              <a:r>
                <a:rPr lang="en-US" sz="1800" b="1" i="0" dirty="0" err="1">
                  <a:solidFill>
                    <a:srgbClr val="652D89"/>
                  </a:solidFill>
                  <a:latin typeface="Arial"/>
                  <a:ea typeface="+mn-ea"/>
                  <a:cs typeface="+mn-cs"/>
                </a:rPr>
                <a:t>الصوت</a:t>
              </a:r>
              <a:endParaRPr lang="en-US" sz="1800" b="1" i="0" dirty="0">
                <a:solidFill>
                  <a:srgbClr val="652D89"/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Group 83"/>
            <p:cNvGrpSpPr/>
            <p:nvPr/>
          </p:nvGrpSpPr>
          <p:grpSpPr>
            <a:xfrm>
              <a:off x="-2116297" y="4329700"/>
              <a:ext cx="2255966" cy="1495410"/>
              <a:chOff x="1488710" y="4548611"/>
              <a:chExt cx="2255966" cy="1495410"/>
            </a:xfrm>
            <a:effectLst/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/>
              <a:srcRect l="8336" r="12744"/>
              <a:stretch>
                <a:fillRect/>
              </a:stretch>
            </p:blipFill>
            <p:spPr>
              <a:xfrm>
                <a:off x="1488710" y="4905372"/>
                <a:ext cx="2255966" cy="1138649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TextBox 13"/>
              <p:cNvSpPr txBox="1"/>
              <p:nvPr/>
            </p:nvSpPr>
            <p:spPr bwMode="auto">
              <a:xfrm>
                <a:off x="2335525" y="4548611"/>
                <a:ext cx="671979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14400" rtl="1">
                  <a:buNone/>
                </a:pPr>
                <a:r>
                  <a:rPr lang="en-US" sz="1800" b="1" i="0" dirty="0" err="1">
                    <a:solidFill>
                      <a:srgbClr val="652D89"/>
                    </a:solidFill>
                    <a:latin typeface="Arial"/>
                    <a:ea typeface="+mn-ea"/>
                    <a:cs typeface="+mn-cs"/>
                  </a:rPr>
                  <a:t>الفيديو</a:t>
                </a:r>
                <a:endParaRPr lang="en-US" sz="1800" b="1" i="0" dirty="0">
                  <a:solidFill>
                    <a:srgbClr val="652D89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24" name="Picture 23" descr="phon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2676649" y="2970412"/>
              <a:ext cx="1833695" cy="1359092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" name="Rounded Rectangle 25"/>
          <p:cNvSpPr/>
          <p:nvPr/>
        </p:nvSpPr>
        <p:spPr>
          <a:xfrm flipV="1">
            <a:off x="4667999" y="1783163"/>
            <a:ext cx="3609785" cy="4159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B3A23"/>
              </a:gs>
              <a:gs pos="100000">
                <a:srgbClr val="F68B1F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2137" y="1810772"/>
            <a:ext cx="229742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00" rtl="1">
              <a:buNone/>
            </a:pPr>
            <a:r>
              <a:rPr lang="en-US" sz="1800" b="1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مساحة</a:t>
            </a:r>
            <a:r>
              <a:rPr lang="en-US" sz="180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عمل</a:t>
            </a:r>
            <a:r>
              <a:rPr lang="en-US" sz="180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افتراضية</a:t>
            </a:r>
            <a:r>
              <a:rPr lang="en-US" sz="180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جديدة</a:t>
            </a:r>
            <a:endParaRPr lang="en-US" sz="1800" b="1" i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1" name="Picture 30" descr="Quebec_Beauty_Com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5125" y="2588908"/>
            <a:ext cx="3210923" cy="240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6614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737159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تدعم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Cisco </a:t>
            </a:r>
            <a:r>
              <a:rPr lang="en-US" sz="3200" b="0" i="0" spc="0" baseline="0" dirty="0" err="1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VXI</a:t>
            </a:r>
            <a:r>
              <a:rPr lang="ar-EG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مساحة</a:t>
            </a:r>
            <a:r>
              <a:rPr lang="en-US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العمل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الافتراضية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الجديدة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65802" y="1829114"/>
            <a:ext cx="3762319" cy="3240600"/>
          </a:xfrm>
          <a:prstGeom prst="round2SameRect">
            <a:avLst>
              <a:gd name="adj1" fmla="val 4045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  <a:gs pos="39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>
              <a:rot lat="0" lon="0" rev="21594000"/>
            </a:lightRig>
          </a:scene3d>
          <a:sp3d>
            <a:bevelT/>
            <a:contourClr>
              <a:srgbClr val="0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0073" y="1886081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rtl="1">
              <a:buNone/>
            </a:pPr>
            <a:r>
              <a:rPr lang="en-US" sz="24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بعد</a:t>
            </a:r>
            <a:endParaRPr lang="en-US" sz="24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3" name="Picture 22" descr="Screen shot 2011-09-29 at 11,17.26 PM.png"/>
          <p:cNvPicPr>
            <a:picLocks noChangeAspect="1"/>
          </p:cNvPicPr>
          <p:nvPr/>
        </p:nvPicPr>
        <p:blipFill>
          <a:blip r:embed="rId3" cstate="print"/>
          <a:srcRect l="2106" t="2368"/>
          <a:stretch>
            <a:fillRect/>
          </a:stretch>
        </p:blipFill>
        <p:spPr>
          <a:xfrm>
            <a:off x="895042" y="2413122"/>
            <a:ext cx="3303838" cy="2562859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  <p:sp>
        <p:nvSpPr>
          <p:cNvPr id="13" name="Round Same Side Corner Rectangle 12"/>
          <p:cNvSpPr/>
          <p:nvPr/>
        </p:nvSpPr>
        <p:spPr>
          <a:xfrm>
            <a:off x="4824440" y="1829114"/>
            <a:ext cx="3762319" cy="3240600"/>
          </a:xfrm>
          <a:prstGeom prst="round2SameRect">
            <a:avLst>
              <a:gd name="adj1" fmla="val 4045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  <a:gs pos="39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>
              <a:rot lat="0" lon="0" rev="21594000"/>
            </a:lightRig>
          </a:scene3d>
          <a:sp3d>
            <a:bevelT/>
            <a:contourClr>
              <a:srgbClr val="0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62231" y="1886081"/>
            <a:ext cx="497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rtl="1">
              <a:buNone/>
            </a:pPr>
            <a:r>
              <a:rPr lang="en-US" sz="24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قبل</a:t>
            </a:r>
            <a:endParaRPr lang="en-US" sz="24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4" name="Picture 23" descr="Screen shot 2011-09-29 at 11,15.58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5598" y="2417196"/>
            <a:ext cx="3360002" cy="2562859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  <p:grpSp>
        <p:nvGrpSpPr>
          <p:cNvPr id="5" name="Group 8"/>
          <p:cNvGrpSpPr/>
          <p:nvPr/>
        </p:nvGrpSpPr>
        <p:grpSpPr>
          <a:xfrm>
            <a:off x="1028711" y="5351804"/>
            <a:ext cx="7050410" cy="488731"/>
            <a:chOff x="1040286" y="4958260"/>
            <a:chExt cx="7050410" cy="488731"/>
          </a:xfrm>
        </p:grpSpPr>
        <p:sp>
          <p:nvSpPr>
            <p:cNvPr id="15" name="Rounded Rectangle 14"/>
            <p:cNvSpPr/>
            <p:nvPr/>
          </p:nvSpPr>
          <p:spPr>
            <a:xfrm rot="10800000" flipV="1">
              <a:off x="1040286" y="4958260"/>
              <a:ext cx="7050410" cy="48873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  <a:ln w="38100">
              <a:gradFill>
                <a:gsLst>
                  <a:gs pos="0">
                    <a:srgbClr val="3852A3"/>
                  </a:gs>
                  <a:gs pos="100000">
                    <a:srgbClr val="331645"/>
                  </a:gs>
                </a:gsLst>
                <a:lin ang="2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1606" y="5043324"/>
              <a:ext cx="6393097" cy="370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1">
                <a:lnSpc>
                  <a:spcPct val="75000"/>
                </a:lnSpc>
                <a:spcBef>
                  <a:spcPts val="1"/>
                </a:spcBef>
                <a:spcAft>
                  <a:spcPts val="1"/>
                </a:spcAft>
                <a:buNone/>
              </a:pPr>
              <a:r>
                <a:rPr lang="en-US" sz="24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توفير</a:t>
              </a:r>
              <a:r>
                <a:rPr lang="en-US" sz="24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24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تجربة</a:t>
              </a:r>
              <a:r>
                <a:rPr lang="en-US" sz="24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24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مستخدم</a:t>
              </a:r>
              <a:r>
                <a:rPr lang="en-US" sz="24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24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خالية</a:t>
              </a:r>
              <a:r>
                <a:rPr lang="en-US" sz="24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24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من</a:t>
              </a:r>
              <a:r>
                <a:rPr lang="en-US" sz="2400" b="1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24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العيوب</a:t>
              </a:r>
              <a:endParaRPr lang="en-US" sz="2400" b="1" i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 Same Side Corner Rectangle 61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4" name="Content Placeholder 5"/>
          <p:cNvSpPr txBox="1">
            <a:spLocks/>
          </p:cNvSpPr>
          <p:nvPr/>
        </p:nvSpPr>
        <p:spPr>
          <a:xfrm>
            <a:off x="296675" y="1580477"/>
            <a:ext cx="3026150" cy="296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400" indent="-230400" algn="r" defTabSz="914400" rtl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8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تجربة</a:t>
            </a:r>
            <a:r>
              <a:rPr lang="en-US" sz="18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مستخدم</a:t>
            </a:r>
            <a:r>
              <a:rPr lang="en-US" sz="18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خالية</a:t>
            </a:r>
            <a:r>
              <a:rPr lang="en-US" sz="18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8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العيوب</a:t>
            </a:r>
            <a:endParaRPr lang="en-US" sz="1800" b="1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0000"/>
              </a:lnSpc>
              <a:spcBef>
                <a:spcPts val="1200"/>
              </a:spcBef>
              <a:buClr>
                <a:srgbClr val="652D89"/>
              </a:buClr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توجيه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الصوت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والفيديو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نقطة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ar-EG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US" sz="16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إلى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نقطة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230400" indent="-230400" algn="r" defTabSz="914400" rtl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8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موارد</a:t>
            </a:r>
            <a:r>
              <a:rPr lang="en-US" sz="18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محسنة</a:t>
            </a:r>
            <a:endParaRPr lang="en-US" sz="1800" b="1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0000"/>
              </a:lnSpc>
              <a:spcBef>
                <a:spcPts val="1200"/>
              </a:spcBef>
              <a:buClr>
                <a:srgbClr val="652D89"/>
              </a:buClr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تقليل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النطاق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الترددي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الميجابايت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ar-EG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US" sz="16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إلى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الكيلوبايت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0000"/>
              </a:lnSpc>
              <a:spcBef>
                <a:spcPts val="1200"/>
              </a:spcBef>
              <a:buClr>
                <a:srgbClr val="652D89"/>
              </a:buClr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تقليل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المعالجة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مركز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البيانات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r" defTabSz="914400" rtl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8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صوت</a:t>
            </a:r>
            <a:r>
              <a:rPr lang="en-US" sz="18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وفيديو</a:t>
            </a:r>
            <a:r>
              <a:rPr lang="en-US" sz="18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8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مستوى</a:t>
            </a:r>
            <a:r>
              <a:rPr lang="en-US" sz="18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المؤسسة</a:t>
            </a:r>
            <a:r>
              <a:rPr lang="en-US" sz="18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باستخدام</a:t>
            </a:r>
            <a:r>
              <a:rPr lang="ar-EG" sz="18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اتصالات</a:t>
            </a:r>
            <a:r>
              <a:rPr lang="en-US" sz="18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Cisco</a:t>
            </a:r>
            <a:r>
              <a:rPr lang="ar-EG" sz="18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الموحدة</a:t>
            </a:r>
            <a:endParaRPr lang="en-US" sz="1800" b="1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66878" y="1629793"/>
            <a:ext cx="5577122" cy="4648200"/>
          </a:xfrm>
          <a:prstGeom prst="rect">
            <a:avLst/>
          </a:prstGeom>
          <a:solidFill>
            <a:schemeClr val="bg1">
              <a:lumMod val="50000"/>
              <a:alpha val="22000"/>
            </a:schemeClr>
          </a:solidFill>
          <a:ln w="19050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Freeform 19"/>
          <p:cNvSpPr>
            <a:spLocks/>
          </p:cNvSpPr>
          <p:nvPr/>
        </p:nvSpPr>
        <p:spPr bwMode="auto">
          <a:xfrm>
            <a:off x="5305665" y="2959459"/>
            <a:ext cx="2245012" cy="1302513"/>
          </a:xfrm>
          <a:custGeom>
            <a:avLst/>
            <a:gdLst>
              <a:gd name="T0" fmla="*/ 877 w 1097"/>
              <a:gd name="T1" fmla="*/ 661 h 661"/>
              <a:gd name="T2" fmla="*/ 1097 w 1097"/>
              <a:gd name="T3" fmla="*/ 465 h 661"/>
              <a:gd name="T4" fmla="*/ 921 w 1097"/>
              <a:gd name="T5" fmla="*/ 285 h 661"/>
              <a:gd name="T6" fmla="*/ 651 w 1097"/>
              <a:gd name="T7" fmla="*/ 0 h 661"/>
              <a:gd name="T8" fmla="*/ 409 w 1097"/>
              <a:gd name="T9" fmla="*/ 139 h 661"/>
              <a:gd name="T10" fmla="*/ 321 w 1097"/>
              <a:gd name="T11" fmla="*/ 106 h 661"/>
              <a:gd name="T12" fmla="*/ 185 w 1097"/>
              <a:gd name="T13" fmla="*/ 233 h 661"/>
              <a:gd name="T14" fmla="*/ 188 w 1097"/>
              <a:gd name="T15" fmla="*/ 259 h 661"/>
              <a:gd name="T16" fmla="*/ 0 w 1097"/>
              <a:gd name="T17" fmla="*/ 465 h 661"/>
              <a:gd name="T18" fmla="*/ 220 w 1097"/>
              <a:gd name="T19" fmla="*/ 661 h 661"/>
              <a:gd name="T20" fmla="*/ 877 w 1097"/>
              <a:gd name="T21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7" h="661">
                <a:moveTo>
                  <a:pt x="877" y="661"/>
                </a:moveTo>
                <a:cubicBezTo>
                  <a:pt x="999" y="661"/>
                  <a:pt x="1097" y="586"/>
                  <a:pt x="1097" y="465"/>
                </a:cubicBezTo>
                <a:cubicBezTo>
                  <a:pt x="1097" y="358"/>
                  <a:pt x="1042" y="289"/>
                  <a:pt x="921" y="285"/>
                </a:cubicBezTo>
                <a:cubicBezTo>
                  <a:pt x="921" y="135"/>
                  <a:pt x="801" y="0"/>
                  <a:pt x="651" y="0"/>
                </a:cubicBezTo>
                <a:cubicBezTo>
                  <a:pt x="545" y="0"/>
                  <a:pt x="453" y="49"/>
                  <a:pt x="409" y="139"/>
                </a:cubicBezTo>
                <a:cubicBezTo>
                  <a:pt x="385" y="118"/>
                  <a:pt x="354" y="106"/>
                  <a:pt x="321" y="106"/>
                </a:cubicBezTo>
                <a:cubicBezTo>
                  <a:pt x="246" y="106"/>
                  <a:pt x="185" y="159"/>
                  <a:pt x="185" y="233"/>
                </a:cubicBezTo>
                <a:cubicBezTo>
                  <a:pt x="185" y="242"/>
                  <a:pt x="186" y="251"/>
                  <a:pt x="188" y="259"/>
                </a:cubicBezTo>
                <a:cubicBezTo>
                  <a:pt x="82" y="275"/>
                  <a:pt x="0" y="354"/>
                  <a:pt x="0" y="465"/>
                </a:cubicBezTo>
                <a:cubicBezTo>
                  <a:pt x="0" y="586"/>
                  <a:pt x="99" y="661"/>
                  <a:pt x="220" y="661"/>
                </a:cubicBezTo>
                <a:lnTo>
                  <a:pt x="877" y="661"/>
                </a:lnTo>
                <a:close/>
              </a:path>
            </a:pathLst>
          </a:custGeom>
          <a:gradFill flip="none" rotWithShape="1">
            <a:gsLst>
              <a:gs pos="100000">
                <a:srgbClr val="CFCFCF">
                  <a:lumMod val="79000"/>
                  <a:lumOff val="21000"/>
                </a:srgbClr>
              </a:gs>
              <a:gs pos="0">
                <a:srgbClr val="E6E6E6">
                  <a:shade val="100000"/>
                  <a:satMod val="115000"/>
                  <a:lumMod val="0"/>
                  <a:lumOff val="10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gradFill>
              <a:gsLst>
                <a:gs pos="0">
                  <a:schemeClr val="bg1">
                    <a:lumMod val="88000"/>
                  </a:schemeClr>
                </a:gs>
                <a:gs pos="100000">
                  <a:schemeClr val="bg1">
                    <a:lumMod val="69000"/>
                  </a:schemeClr>
                </a:gs>
              </a:gsLst>
              <a:lin ang="5400000" scaled="0"/>
            </a:gradFill>
            <a:miter lim="800000"/>
          </a:ln>
        </p:spPr>
        <p:txBody>
          <a:bodyPr vert="horz" wrap="square" lIns="91440" tIns="182880" rIns="9144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rgbClr val="525252"/>
              </a:solidFill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7550677" y="4984194"/>
            <a:ext cx="1201877" cy="1020907"/>
            <a:chOff x="3869315" y="2150486"/>
            <a:chExt cx="969962" cy="823912"/>
          </a:xfrm>
          <a:effectLst/>
        </p:grpSpPr>
        <p:pic>
          <p:nvPicPr>
            <p:cNvPr id="50" name="Picture 129" descr="laptop_cutout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69315" y="2150486"/>
              <a:ext cx="969962" cy="823912"/>
            </a:xfrm>
            <a:prstGeom prst="rect">
              <a:avLst/>
            </a:prstGeom>
            <a:noFill/>
          </p:spPr>
        </p:pic>
        <p:grpSp>
          <p:nvGrpSpPr>
            <p:cNvPr id="3" name="Group 10"/>
            <p:cNvGrpSpPr/>
            <p:nvPr/>
          </p:nvGrpSpPr>
          <p:grpSpPr>
            <a:xfrm>
              <a:off x="4007311" y="2187751"/>
              <a:ext cx="695657" cy="441149"/>
              <a:chOff x="6782188" y="4647518"/>
              <a:chExt cx="2048054" cy="1473882"/>
            </a:xfrm>
          </p:grpSpPr>
          <p:pic>
            <p:nvPicPr>
              <p:cNvPr id="52" name="Picture 51" descr="converj_vdi.png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847785" y="4701867"/>
                <a:ext cx="1982457" cy="14055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Picture 3" descr="HUB_Rich.png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782188" y="4647518"/>
                <a:ext cx="739387" cy="14738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6" name="Rectangle 55"/>
          <p:cNvSpPr/>
          <p:nvPr/>
        </p:nvSpPr>
        <p:spPr>
          <a:xfrm>
            <a:off x="3555003" y="1617093"/>
            <a:ext cx="1645920" cy="46815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889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90" y="2087662"/>
            <a:ext cx="1133696" cy="913235"/>
          </a:xfrm>
          <a:prstGeom prst="rect">
            <a:avLst/>
          </a:prstGeom>
          <a:noFill/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3703860" y="1897533"/>
            <a:ext cx="1371957" cy="138499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 defTabSz="914400" rtl="1">
              <a:spcBef>
                <a:spcPts val="1"/>
              </a:spcBef>
              <a:spcAft>
                <a:spcPts val="1"/>
              </a:spcAft>
              <a:buNone/>
            </a:pPr>
            <a:r>
              <a:rPr lang="en-IE" sz="900" b="1" i="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الجهاز</a:t>
            </a:r>
            <a:r>
              <a:rPr lang="en-IE" sz="900" b="1" i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IE" sz="900" b="1" i="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التفتراضي-المستخدم</a:t>
            </a:r>
            <a:r>
              <a:rPr lang="en-IE" sz="900" b="1" i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IE" sz="900" b="1" i="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الأول</a:t>
            </a:r>
            <a:endParaRPr lang="en-IE" sz="900" b="1" i="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90" y="4690493"/>
            <a:ext cx="1133696" cy="913235"/>
          </a:xfrm>
          <a:prstGeom prst="rect">
            <a:avLst/>
          </a:prstGeom>
          <a:noFill/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3703860" y="5666080"/>
            <a:ext cx="1371957" cy="138499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 defTabSz="914400" rtl="1">
              <a:spcBef>
                <a:spcPts val="1"/>
              </a:spcBef>
              <a:spcAft>
                <a:spcPts val="1"/>
              </a:spcAft>
              <a:buNone/>
            </a:pPr>
            <a:r>
              <a:rPr lang="en-IE" sz="900" b="1" i="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الجهاز</a:t>
            </a:r>
            <a:r>
              <a:rPr lang="en-IE" sz="900" b="1" i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IE" sz="900" b="1" i="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الافتراضي-المستخدم</a:t>
            </a:r>
            <a:r>
              <a:rPr lang="en-IE" sz="900" b="1" i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IE" sz="900" b="1" i="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٢</a:t>
            </a:r>
            <a:endParaRPr lang="en-IE" sz="900" b="1" i="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54781" y="3752612"/>
            <a:ext cx="685979" cy="153888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r>
              <a:rPr lang="en-IE" sz="10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CUCM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611035" y="3543290"/>
            <a:ext cx="1604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rtl="1">
              <a:spcBef>
                <a:spcPts val="1"/>
              </a:spcBef>
              <a:spcAft>
                <a:spcPts val="1"/>
              </a:spcAft>
              <a:buNone/>
            </a:pPr>
            <a:r>
              <a:rPr lang="en-IE" sz="14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شبكة</a:t>
            </a:r>
            <a:r>
              <a:rPr lang="en-IE" sz="14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IE" sz="14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غير</a:t>
            </a:r>
            <a:r>
              <a:rPr lang="en-IE" sz="14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IE" sz="14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محدودة</a:t>
            </a:r>
            <a:r>
              <a:rPr lang="en-IE" sz="14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IE" sz="14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تدعم</a:t>
            </a:r>
            <a:r>
              <a:rPr lang="ar-EG" sz="14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br>
              <a:rPr lang="ar-EG" sz="14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IE" sz="14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المحاكاة</a:t>
            </a:r>
            <a:r>
              <a:rPr lang="en-IE" sz="14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IE" sz="14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الافتراضية</a:t>
            </a:r>
            <a:endParaRPr lang="en-IE" sz="1400" b="1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159954" y="1656283"/>
            <a:ext cx="228659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IE" sz="1200" b="1" i="0" dirty="0" err="1">
                <a:solidFill>
                  <a:srgbClr val="652D89"/>
                </a:solidFill>
                <a:latin typeface="Arial"/>
                <a:ea typeface="+mn-ea"/>
                <a:cs typeface="Arial"/>
              </a:rPr>
              <a:t>بروتوكول</a:t>
            </a:r>
            <a:r>
              <a:rPr lang="en-IE" sz="1200" b="1" i="0" dirty="0">
                <a:solidFill>
                  <a:srgbClr val="652D8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IE" sz="1200" b="1" i="0" dirty="0" err="1">
                <a:solidFill>
                  <a:srgbClr val="652D89"/>
                </a:solidFill>
                <a:latin typeface="Arial"/>
                <a:ea typeface="+mn-ea"/>
                <a:cs typeface="Arial"/>
              </a:rPr>
              <a:t>المحاكاة</a:t>
            </a:r>
            <a:r>
              <a:rPr lang="en-IE" sz="1200" b="1" i="0" dirty="0">
                <a:solidFill>
                  <a:srgbClr val="652D8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IE" sz="1200" b="1" i="0" dirty="0" err="1">
                <a:solidFill>
                  <a:srgbClr val="652D89"/>
                </a:solidFill>
                <a:latin typeface="Arial"/>
                <a:ea typeface="+mn-ea"/>
                <a:cs typeface="Arial"/>
              </a:rPr>
              <a:t>الافتراضية</a:t>
            </a:r>
            <a:r>
              <a:rPr lang="en-IE" sz="1200" b="1" i="0" dirty="0">
                <a:solidFill>
                  <a:srgbClr val="652D89"/>
                </a:solidFill>
                <a:latin typeface="Arial"/>
                <a:ea typeface="+mn-ea"/>
                <a:cs typeface="Arial"/>
              </a:rPr>
              <a:t> </a:t>
            </a:r>
            <a:r>
              <a:rPr lang="ar-EG" sz="1200" b="1" i="0" dirty="0" smtClean="0">
                <a:solidFill>
                  <a:srgbClr val="652D89"/>
                </a:solidFill>
                <a:latin typeface="Arial"/>
                <a:ea typeface="+mn-ea"/>
                <a:cs typeface="Arial"/>
              </a:rPr>
              <a:t/>
            </a:r>
            <a:br>
              <a:rPr lang="ar-EG" sz="1200" b="1" i="0" dirty="0" smtClean="0">
                <a:solidFill>
                  <a:srgbClr val="652D89"/>
                </a:solidFill>
                <a:latin typeface="Arial"/>
                <a:ea typeface="+mn-ea"/>
                <a:cs typeface="Arial"/>
              </a:rPr>
            </a:br>
            <a:r>
              <a:rPr lang="en-IE" sz="1200" b="1" i="0" dirty="0" err="1" smtClean="0">
                <a:solidFill>
                  <a:srgbClr val="652D89"/>
                </a:solidFill>
                <a:latin typeface="Arial"/>
                <a:ea typeface="+mn-ea"/>
                <a:cs typeface="Arial"/>
              </a:rPr>
              <a:t>للحاسب</a:t>
            </a:r>
            <a:r>
              <a:rPr lang="en-IE" sz="1200" b="1" i="0" dirty="0" smtClean="0">
                <a:solidFill>
                  <a:srgbClr val="652D8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IE" sz="1200" b="1" i="0" dirty="0" err="1">
                <a:solidFill>
                  <a:srgbClr val="652D89"/>
                </a:solidFill>
                <a:latin typeface="Arial"/>
                <a:ea typeface="+mn-ea"/>
                <a:cs typeface="Arial"/>
              </a:rPr>
              <a:t>المكتبي</a:t>
            </a:r>
            <a:endParaRPr lang="en-IE" sz="1200" b="1" i="0" dirty="0">
              <a:solidFill>
                <a:srgbClr val="652D89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159954" y="5383861"/>
            <a:ext cx="228659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IE" sz="1200" b="1" i="0" dirty="0" err="1">
                <a:solidFill>
                  <a:srgbClr val="652D89"/>
                </a:solidFill>
                <a:latin typeface="Arial"/>
                <a:ea typeface="+mn-ea"/>
                <a:cs typeface="Arial"/>
              </a:rPr>
              <a:t>بروتوكول</a:t>
            </a:r>
            <a:r>
              <a:rPr lang="en-IE" sz="1200" b="1" i="0" dirty="0">
                <a:solidFill>
                  <a:srgbClr val="652D8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IE" sz="1200" b="1" i="0" dirty="0" err="1">
                <a:solidFill>
                  <a:srgbClr val="652D89"/>
                </a:solidFill>
                <a:latin typeface="Arial"/>
                <a:ea typeface="+mn-ea"/>
                <a:cs typeface="Arial"/>
              </a:rPr>
              <a:t>المحاكاة</a:t>
            </a:r>
            <a:r>
              <a:rPr lang="en-IE" sz="1200" b="1" i="0" dirty="0">
                <a:solidFill>
                  <a:srgbClr val="652D8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IE" sz="1200" b="1" i="0" dirty="0" err="1">
                <a:solidFill>
                  <a:srgbClr val="652D89"/>
                </a:solidFill>
                <a:latin typeface="Arial"/>
                <a:ea typeface="+mn-ea"/>
                <a:cs typeface="Arial"/>
              </a:rPr>
              <a:t>الافتراضية</a:t>
            </a:r>
            <a:r>
              <a:rPr lang="en-IE" sz="1200" b="1" i="0" dirty="0">
                <a:solidFill>
                  <a:srgbClr val="652D89"/>
                </a:solidFill>
                <a:latin typeface="Arial"/>
                <a:ea typeface="+mn-ea"/>
                <a:cs typeface="Arial"/>
              </a:rPr>
              <a:t> </a:t>
            </a:r>
            <a:r>
              <a:rPr lang="ar-EG" sz="1200" b="1" i="0" dirty="0" smtClean="0">
                <a:solidFill>
                  <a:srgbClr val="652D89"/>
                </a:solidFill>
                <a:latin typeface="Arial"/>
                <a:ea typeface="+mn-ea"/>
                <a:cs typeface="Arial"/>
              </a:rPr>
              <a:t/>
            </a:r>
            <a:br>
              <a:rPr lang="ar-EG" sz="1200" b="1" i="0" dirty="0" smtClean="0">
                <a:solidFill>
                  <a:srgbClr val="652D89"/>
                </a:solidFill>
                <a:latin typeface="Arial"/>
                <a:ea typeface="+mn-ea"/>
                <a:cs typeface="Arial"/>
              </a:rPr>
            </a:br>
            <a:r>
              <a:rPr lang="en-IE" sz="1200" b="1" i="0" dirty="0" err="1" smtClean="0">
                <a:solidFill>
                  <a:srgbClr val="652D89"/>
                </a:solidFill>
                <a:latin typeface="Arial"/>
                <a:ea typeface="+mn-ea"/>
                <a:cs typeface="Arial"/>
              </a:rPr>
              <a:t>للحاسب</a:t>
            </a:r>
            <a:r>
              <a:rPr lang="en-IE" sz="1200" b="1" i="0" dirty="0" smtClean="0">
                <a:solidFill>
                  <a:srgbClr val="652D89"/>
                </a:solidFill>
                <a:latin typeface="Arial"/>
                <a:ea typeface="+mn-ea"/>
                <a:cs typeface="Arial"/>
              </a:rPr>
              <a:t> </a:t>
            </a:r>
            <a:r>
              <a:rPr lang="en-IE" sz="1200" b="1" i="0" dirty="0" err="1">
                <a:solidFill>
                  <a:srgbClr val="652D89"/>
                </a:solidFill>
                <a:latin typeface="Arial"/>
                <a:ea typeface="+mn-ea"/>
                <a:cs typeface="Arial"/>
              </a:rPr>
              <a:t>المكتبي</a:t>
            </a:r>
            <a:endParaRPr lang="en-IE" sz="1200" b="1" i="0" dirty="0">
              <a:solidFill>
                <a:srgbClr val="652D89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3626489" y="3733774"/>
            <a:ext cx="2827838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eft-Right Arrow 80"/>
          <p:cNvSpPr/>
          <p:nvPr/>
        </p:nvSpPr>
        <p:spPr>
          <a:xfrm>
            <a:off x="5055826" y="4881013"/>
            <a:ext cx="2494851" cy="548640"/>
          </a:xfrm>
          <a:prstGeom prst="leftRightArrow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60000"/>
                  <a:lumOff val="40000"/>
                </a:schemeClr>
              </a:gs>
              <a:gs pos="100000">
                <a:schemeClr val="accent3">
                  <a:lumMod val="25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Left-Right Arrow 81"/>
          <p:cNvSpPr/>
          <p:nvPr/>
        </p:nvSpPr>
        <p:spPr>
          <a:xfrm>
            <a:off x="5055826" y="2048893"/>
            <a:ext cx="2494851" cy="546100"/>
          </a:xfrm>
          <a:prstGeom prst="leftRightArrow">
            <a:avLst/>
          </a:prstGeom>
          <a:gradFill>
            <a:gsLst>
              <a:gs pos="0">
                <a:schemeClr val="tx1">
                  <a:lumMod val="50000"/>
                </a:schemeClr>
              </a:gs>
              <a:gs pos="50000">
                <a:schemeClr val="tx1">
                  <a:lumMod val="60000"/>
                  <a:lumOff val="40000"/>
                </a:schemeClr>
              </a:gs>
              <a:gs pos="100000">
                <a:schemeClr val="accent3">
                  <a:lumMod val="25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10800000" flipH="1">
            <a:off x="5039217" y="2319855"/>
            <a:ext cx="2494850" cy="1588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0800000" flipH="1">
            <a:off x="5039216" y="5146899"/>
            <a:ext cx="2494850" cy="1588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5602989" y="2177357"/>
            <a:ext cx="1314792" cy="138499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IE" sz="900" b="1" dirty="0" err="1">
                <a:solidFill>
                  <a:srgbClr val="FFE1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 charset="0"/>
              </a:rPr>
              <a:t>تدفق</a:t>
            </a:r>
            <a:r>
              <a:rPr lang="en-IE" sz="900" b="1" dirty="0">
                <a:solidFill>
                  <a:srgbClr val="FFE1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IE" sz="900" b="1" dirty="0" err="1">
                <a:solidFill>
                  <a:srgbClr val="FFE1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 charset="0"/>
              </a:rPr>
              <a:t>الوسائط</a:t>
            </a:r>
            <a:endParaRPr lang="en-IE" sz="900" b="1" dirty="0">
              <a:solidFill>
                <a:srgbClr val="FFE1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602989" y="5143625"/>
            <a:ext cx="1314792" cy="138499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IE" sz="900" b="1" dirty="0" err="1">
                <a:solidFill>
                  <a:srgbClr val="FFE1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 charset="0"/>
              </a:rPr>
              <a:t>تدفق</a:t>
            </a:r>
            <a:r>
              <a:rPr lang="en-IE" sz="900" b="1" dirty="0">
                <a:solidFill>
                  <a:srgbClr val="FFE1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IE" sz="900" b="1" dirty="0" err="1">
                <a:solidFill>
                  <a:srgbClr val="FFE1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 charset="0"/>
              </a:rPr>
              <a:t>الوسائط</a:t>
            </a:r>
            <a:endParaRPr lang="en-IE" sz="900" b="1" dirty="0">
              <a:solidFill>
                <a:srgbClr val="FFE1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715456" y="1703532"/>
            <a:ext cx="1371957" cy="166199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indent="-51206400" algn="ct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IE" sz="1200" b="1" i="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مركز</a:t>
            </a:r>
            <a:r>
              <a:rPr lang="en-IE" sz="1200" b="1" i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IE" sz="1200" b="1" i="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البيانات</a:t>
            </a:r>
            <a:endParaRPr lang="en-IE" sz="1200" b="1" i="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4" name="Group 63"/>
          <p:cNvGrpSpPr/>
          <p:nvPr/>
        </p:nvGrpSpPr>
        <p:grpSpPr>
          <a:xfrm>
            <a:off x="8103829" y="1723523"/>
            <a:ext cx="1031641" cy="1107583"/>
            <a:chOff x="5343401" y="2160710"/>
            <a:chExt cx="3625372" cy="4858017"/>
          </a:xfrm>
        </p:grpSpPr>
        <p:grpSp>
          <p:nvGrpSpPr>
            <p:cNvPr id="5" name="Group 26"/>
            <p:cNvGrpSpPr/>
            <p:nvPr/>
          </p:nvGrpSpPr>
          <p:grpSpPr>
            <a:xfrm>
              <a:off x="5343401" y="2160710"/>
              <a:ext cx="2847884" cy="3098639"/>
              <a:chOff x="6073584" y="2864791"/>
              <a:chExt cx="3796189" cy="3098640"/>
            </a:xfrm>
          </p:grpSpPr>
          <p:pic>
            <p:nvPicPr>
              <p:cNvPr id="92" name="Picture 91" descr="flatpanelcomputer-copy.png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6073584" y="2864791"/>
                <a:ext cx="3796189" cy="3098640"/>
              </a:xfrm>
              <a:prstGeom prst="rect">
                <a:avLst/>
              </a:prstGeom>
            </p:spPr>
          </p:pic>
          <p:pic>
            <p:nvPicPr>
              <p:cNvPr id="93" name="Picture 92" descr="photo.jpg"/>
              <p:cNvPicPr>
                <a:picLocks noChangeAspect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 rot="5400000">
                <a:off x="6866244" y="2286207"/>
                <a:ext cx="2197540" cy="3556744"/>
              </a:xfrm>
              <a:prstGeom prst="rect">
                <a:avLst/>
              </a:prstGeom>
            </p:spPr>
          </p:pic>
        </p:grpSp>
        <p:pic>
          <p:nvPicPr>
            <p:cNvPr id="90" name="Picture 89" descr="wireless keyboard.pn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 rot="20652644">
              <a:off x="6341147" y="4721305"/>
              <a:ext cx="2627626" cy="2297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</p:pic>
      </p:grp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89" y="1741917"/>
            <a:ext cx="760411" cy="518131"/>
          </a:xfrm>
          <a:prstGeom prst="rect">
            <a:avLst/>
          </a:prstGeom>
          <a:noFill/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" descr="C:\Documents and Settings\surmenet\Desktop\device icons\device icons\Device_XT30_3149_unknown_64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164940" y="3498280"/>
            <a:ext cx="609600" cy="609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1" name="Rectangle 100"/>
          <p:cNvSpPr/>
          <p:nvPr/>
        </p:nvSpPr>
        <p:spPr>
          <a:xfrm>
            <a:off x="3886856" y="3110965"/>
            <a:ext cx="752332" cy="3231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IE" sz="1050" b="1" dirty="0" err="1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إرسال</a:t>
            </a:r>
            <a:r>
              <a:rPr lang="en-IE" sz="1050" b="1" dirty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IE" sz="1050" b="1" dirty="0" err="1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الإشارة</a:t>
            </a:r>
            <a:r>
              <a:rPr lang="en-IE" sz="1050" b="1" dirty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 (SIP)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893206" y="4187705"/>
            <a:ext cx="752332" cy="3231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IE" sz="1050" b="1" dirty="0" err="1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إرسال</a:t>
            </a:r>
            <a:r>
              <a:rPr lang="en-IE" sz="1050" b="1" dirty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IE" sz="1050" b="1" dirty="0" err="1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الإشارة</a:t>
            </a:r>
            <a:r>
              <a:rPr lang="en-IE" sz="1050" b="1" dirty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 (SIP)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4598064" y="3305420"/>
            <a:ext cx="411480" cy="1588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4598064" y="4362282"/>
            <a:ext cx="411480" cy="1588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>
          <a:xfrm>
            <a:off x="4841905" y="2753466"/>
            <a:ext cx="2653748" cy="990600"/>
          </a:xfrm>
          <a:custGeom>
            <a:avLst/>
            <a:gdLst>
              <a:gd name="connsiteX0" fmla="*/ 2653748 w 2653748"/>
              <a:gd name="connsiteY0" fmla="*/ 117613 h 990600"/>
              <a:gd name="connsiteX1" fmla="*/ 2256183 w 2653748"/>
              <a:gd name="connsiteY1" fmla="*/ 276639 h 990600"/>
              <a:gd name="connsiteX2" fmla="*/ 1749287 w 2653748"/>
              <a:gd name="connsiteY2" fmla="*/ 38100 h 990600"/>
              <a:gd name="connsiteX3" fmla="*/ 1222513 w 2653748"/>
              <a:gd name="connsiteY3" fmla="*/ 57978 h 990600"/>
              <a:gd name="connsiteX4" fmla="*/ 755374 w 2653748"/>
              <a:gd name="connsiteY4" fmla="*/ 385969 h 990600"/>
              <a:gd name="connsiteX5" fmla="*/ 536713 w 2653748"/>
              <a:gd name="connsiteY5" fmla="*/ 892865 h 990600"/>
              <a:gd name="connsiteX6" fmla="*/ 0 w 2653748"/>
              <a:gd name="connsiteY6" fmla="*/ 972378 h 990600"/>
              <a:gd name="connsiteX7" fmla="*/ 0 w 2653748"/>
              <a:gd name="connsiteY7" fmla="*/ 972378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3748" h="990600">
                <a:moveTo>
                  <a:pt x="2653748" y="117613"/>
                </a:moveTo>
                <a:cubicBezTo>
                  <a:pt x="2530337" y="203752"/>
                  <a:pt x="2406926" y="289891"/>
                  <a:pt x="2256183" y="276639"/>
                </a:cubicBezTo>
                <a:cubicBezTo>
                  <a:pt x="2105440" y="263387"/>
                  <a:pt x="1921565" y="74543"/>
                  <a:pt x="1749287" y="38100"/>
                </a:cubicBezTo>
                <a:cubicBezTo>
                  <a:pt x="1577009" y="1657"/>
                  <a:pt x="1388165" y="0"/>
                  <a:pt x="1222513" y="57978"/>
                </a:cubicBezTo>
                <a:cubicBezTo>
                  <a:pt x="1056861" y="115956"/>
                  <a:pt x="869674" y="246821"/>
                  <a:pt x="755374" y="385969"/>
                </a:cubicBezTo>
                <a:cubicBezTo>
                  <a:pt x="641074" y="525117"/>
                  <a:pt x="662609" y="795130"/>
                  <a:pt x="536713" y="892865"/>
                </a:cubicBezTo>
                <a:cubicBezTo>
                  <a:pt x="410817" y="990600"/>
                  <a:pt x="0" y="972378"/>
                  <a:pt x="0" y="972378"/>
                </a:cubicBezTo>
                <a:lnTo>
                  <a:pt x="0" y="972378"/>
                </a:lnTo>
              </a:path>
            </a:pathLst>
          </a:custGeom>
          <a:ln w="19050">
            <a:solidFill>
              <a:schemeClr val="accent5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 flipV="1">
            <a:off x="4841904" y="3800386"/>
            <a:ext cx="3107635" cy="1183807"/>
          </a:xfrm>
          <a:custGeom>
            <a:avLst/>
            <a:gdLst>
              <a:gd name="connsiteX0" fmla="*/ 2653748 w 2653748"/>
              <a:gd name="connsiteY0" fmla="*/ 117613 h 990600"/>
              <a:gd name="connsiteX1" fmla="*/ 2256183 w 2653748"/>
              <a:gd name="connsiteY1" fmla="*/ 276639 h 990600"/>
              <a:gd name="connsiteX2" fmla="*/ 1749287 w 2653748"/>
              <a:gd name="connsiteY2" fmla="*/ 38100 h 990600"/>
              <a:gd name="connsiteX3" fmla="*/ 1222513 w 2653748"/>
              <a:gd name="connsiteY3" fmla="*/ 57978 h 990600"/>
              <a:gd name="connsiteX4" fmla="*/ 755374 w 2653748"/>
              <a:gd name="connsiteY4" fmla="*/ 385969 h 990600"/>
              <a:gd name="connsiteX5" fmla="*/ 536713 w 2653748"/>
              <a:gd name="connsiteY5" fmla="*/ 892865 h 990600"/>
              <a:gd name="connsiteX6" fmla="*/ 0 w 2653748"/>
              <a:gd name="connsiteY6" fmla="*/ 972378 h 990600"/>
              <a:gd name="connsiteX7" fmla="*/ 0 w 2653748"/>
              <a:gd name="connsiteY7" fmla="*/ 972378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3748" h="990600">
                <a:moveTo>
                  <a:pt x="2653748" y="117613"/>
                </a:moveTo>
                <a:cubicBezTo>
                  <a:pt x="2530337" y="203752"/>
                  <a:pt x="2406926" y="289891"/>
                  <a:pt x="2256183" y="276639"/>
                </a:cubicBezTo>
                <a:cubicBezTo>
                  <a:pt x="2105440" y="263387"/>
                  <a:pt x="1921565" y="74543"/>
                  <a:pt x="1749287" y="38100"/>
                </a:cubicBezTo>
                <a:cubicBezTo>
                  <a:pt x="1577009" y="1657"/>
                  <a:pt x="1388165" y="0"/>
                  <a:pt x="1222513" y="57978"/>
                </a:cubicBezTo>
                <a:cubicBezTo>
                  <a:pt x="1056861" y="115956"/>
                  <a:pt x="869674" y="246821"/>
                  <a:pt x="755374" y="385969"/>
                </a:cubicBezTo>
                <a:cubicBezTo>
                  <a:pt x="641074" y="525117"/>
                  <a:pt x="662609" y="795130"/>
                  <a:pt x="536713" y="892865"/>
                </a:cubicBezTo>
                <a:cubicBezTo>
                  <a:pt x="410817" y="990600"/>
                  <a:pt x="0" y="972378"/>
                  <a:pt x="0" y="972378"/>
                </a:cubicBezTo>
                <a:lnTo>
                  <a:pt x="0" y="972378"/>
                </a:lnTo>
              </a:path>
            </a:pathLst>
          </a:custGeom>
          <a:ln w="19050">
            <a:solidFill>
              <a:schemeClr val="accent5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207777" y="3070933"/>
            <a:ext cx="779916" cy="3231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IE" sz="1050" b="1" dirty="0" err="1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إرسال</a:t>
            </a:r>
            <a:r>
              <a:rPr lang="en-IE" sz="1050" b="1" dirty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IE" sz="1050" b="1" dirty="0" err="1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الإشارة</a:t>
            </a:r>
            <a:r>
              <a:rPr lang="en-IE" sz="1050" b="1" dirty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 (SIP)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7242421" y="4270536"/>
            <a:ext cx="752332" cy="3231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IE" sz="1050" b="1" dirty="0" err="1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إرسال</a:t>
            </a:r>
            <a:r>
              <a:rPr lang="en-IE" sz="1050" b="1" dirty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IE" sz="1050" b="1" dirty="0" err="1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الإشارة</a:t>
            </a:r>
            <a:r>
              <a:rPr lang="en-IE" sz="1050" b="1" dirty="0">
                <a:solidFill>
                  <a:srgbClr val="EE6804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cs typeface="Arial" charset="0"/>
              </a:rPr>
              <a:t> (SIP)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rot="5400000">
            <a:off x="7311779" y="3830206"/>
            <a:ext cx="725556" cy="1588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746326" y="3723279"/>
            <a:ext cx="827203" cy="215444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IE" sz="1400" b="1" dirty="0" err="1">
                <a:solidFill>
                  <a:srgbClr val="004B6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 charset="0"/>
              </a:rPr>
              <a:t>تدفق</a:t>
            </a:r>
            <a:r>
              <a:rPr lang="en-IE" sz="1400" b="1" dirty="0">
                <a:solidFill>
                  <a:srgbClr val="004B6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IE" sz="1400" b="1" dirty="0" err="1">
                <a:solidFill>
                  <a:srgbClr val="004B6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 charset="0"/>
              </a:rPr>
              <a:t>الوسائط</a:t>
            </a:r>
            <a:endParaRPr lang="en-IE" sz="1400" b="1" dirty="0">
              <a:solidFill>
                <a:srgbClr val="004B6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 charset="0"/>
            </a:endParaRPr>
          </a:p>
        </p:txBody>
      </p:sp>
      <p:grpSp>
        <p:nvGrpSpPr>
          <p:cNvPr id="6" name="Group 118"/>
          <p:cNvGrpSpPr/>
          <p:nvPr/>
        </p:nvGrpSpPr>
        <p:grpSpPr>
          <a:xfrm>
            <a:off x="7751861" y="4994741"/>
            <a:ext cx="807280" cy="750228"/>
            <a:chOff x="5090990" y="5131872"/>
            <a:chExt cx="807280" cy="750228"/>
          </a:xfrm>
        </p:grpSpPr>
        <p:grpSp>
          <p:nvGrpSpPr>
            <p:cNvPr id="7" name="Group 103"/>
            <p:cNvGrpSpPr>
              <a:grpSpLocks/>
            </p:cNvGrpSpPr>
            <p:nvPr/>
          </p:nvGrpSpPr>
          <p:grpSpPr bwMode="auto">
            <a:xfrm>
              <a:off x="5206128" y="5131872"/>
              <a:ext cx="577004" cy="750228"/>
              <a:chOff x="1313" y="1691"/>
              <a:chExt cx="926" cy="1204"/>
            </a:xfrm>
          </p:grpSpPr>
          <p:sp>
            <p:nvSpPr>
              <p:cNvPr id="122" name="Freeform 89"/>
              <p:cNvSpPr>
                <a:spLocks/>
              </p:cNvSpPr>
              <p:nvPr/>
            </p:nvSpPr>
            <p:spPr bwMode="auto">
              <a:xfrm>
                <a:off x="1356" y="2626"/>
                <a:ext cx="840" cy="269"/>
              </a:xfrm>
              <a:custGeom>
                <a:avLst/>
                <a:gdLst>
                  <a:gd name="T0" fmla="*/ 178 w 356"/>
                  <a:gd name="T1" fmla="*/ 0 h 114"/>
                  <a:gd name="T2" fmla="*/ 0 w 356"/>
                  <a:gd name="T3" fmla="*/ 114 h 114"/>
                  <a:gd name="T4" fmla="*/ 356 w 356"/>
                  <a:gd name="T5" fmla="*/ 114 h 114"/>
                  <a:gd name="T6" fmla="*/ 178 w 356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6"/>
                  <a:gd name="T13" fmla="*/ 0 h 114"/>
                  <a:gd name="T14" fmla="*/ 356 w 356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6" h="114">
                    <a:moveTo>
                      <a:pt x="178" y="0"/>
                    </a:moveTo>
                    <a:cubicBezTo>
                      <a:pt x="99" y="0"/>
                      <a:pt x="31" y="47"/>
                      <a:pt x="0" y="114"/>
                    </a:cubicBezTo>
                    <a:cubicBezTo>
                      <a:pt x="356" y="114"/>
                      <a:pt x="356" y="114"/>
                      <a:pt x="356" y="114"/>
                    </a:cubicBezTo>
                    <a:cubicBezTo>
                      <a:pt x="325" y="47"/>
                      <a:pt x="257" y="0"/>
                      <a:pt x="17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9A424">
                      <a:alpha val="29999"/>
                    </a:srgbClr>
                  </a:gs>
                  <a:gs pos="100000">
                    <a:srgbClr val="3F4C11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 lIns="82124" tIns="41061" rIns="82124" bIns="41061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" name="Oval 90"/>
              <p:cNvSpPr>
                <a:spLocks noChangeArrowheads="1"/>
              </p:cNvSpPr>
              <p:nvPr/>
            </p:nvSpPr>
            <p:spPr bwMode="auto">
              <a:xfrm>
                <a:off x="1313" y="1691"/>
                <a:ext cx="926" cy="92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125" name="Freeform 92"/>
              <p:cNvSpPr>
                <a:spLocks/>
              </p:cNvSpPr>
              <p:nvPr/>
            </p:nvSpPr>
            <p:spPr bwMode="auto">
              <a:xfrm>
                <a:off x="1316" y="1710"/>
                <a:ext cx="921" cy="532"/>
              </a:xfrm>
              <a:custGeom>
                <a:avLst/>
                <a:gdLst>
                  <a:gd name="T0" fmla="*/ 195 w 390"/>
                  <a:gd name="T1" fmla="*/ 187 h 225"/>
                  <a:gd name="T2" fmla="*/ 380 w 390"/>
                  <a:gd name="T3" fmla="*/ 159 h 225"/>
                  <a:gd name="T4" fmla="*/ 328 w 390"/>
                  <a:gd name="T5" fmla="*/ 55 h 225"/>
                  <a:gd name="T6" fmla="*/ 328 w 390"/>
                  <a:gd name="T7" fmla="*/ 55 h 225"/>
                  <a:gd name="T8" fmla="*/ 195 w 390"/>
                  <a:gd name="T9" fmla="*/ 0 h 225"/>
                  <a:gd name="T10" fmla="*/ 195 w 390"/>
                  <a:gd name="T11" fmla="*/ 0 h 225"/>
                  <a:gd name="T12" fmla="*/ 195 w 390"/>
                  <a:gd name="T13" fmla="*/ 0 h 225"/>
                  <a:gd name="T14" fmla="*/ 62 w 390"/>
                  <a:gd name="T15" fmla="*/ 55 h 225"/>
                  <a:gd name="T16" fmla="*/ 62 w 390"/>
                  <a:gd name="T17" fmla="*/ 55 h 225"/>
                  <a:gd name="T18" fmla="*/ 9 w 390"/>
                  <a:gd name="T19" fmla="*/ 159 h 225"/>
                  <a:gd name="T20" fmla="*/ 195 w 390"/>
                  <a:gd name="T21" fmla="*/ 187 h 2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0"/>
                  <a:gd name="T34" fmla="*/ 0 h 225"/>
                  <a:gd name="T35" fmla="*/ 390 w 390"/>
                  <a:gd name="T36" fmla="*/ 225 h 2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0" h="225">
                    <a:moveTo>
                      <a:pt x="195" y="187"/>
                    </a:moveTo>
                    <a:cubicBezTo>
                      <a:pt x="262" y="187"/>
                      <a:pt x="390" y="225"/>
                      <a:pt x="380" y="159"/>
                    </a:cubicBezTo>
                    <a:cubicBezTo>
                      <a:pt x="374" y="118"/>
                      <a:pt x="355" y="82"/>
                      <a:pt x="328" y="55"/>
                    </a:cubicBezTo>
                    <a:cubicBezTo>
                      <a:pt x="328" y="55"/>
                      <a:pt x="328" y="55"/>
                      <a:pt x="328" y="55"/>
                    </a:cubicBezTo>
                    <a:cubicBezTo>
                      <a:pt x="294" y="21"/>
                      <a:pt x="247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43" y="0"/>
                      <a:pt x="96" y="21"/>
                      <a:pt x="62" y="55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34" y="82"/>
                      <a:pt x="15" y="118"/>
                      <a:pt x="9" y="159"/>
                    </a:cubicBezTo>
                    <a:cubicBezTo>
                      <a:pt x="0" y="225"/>
                      <a:pt x="127" y="187"/>
                      <a:pt x="195" y="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9A9A9A">
                      <a:alpha val="10001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square" lIns="82124" tIns="41061" rIns="82124" bIns="41061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5090990" y="5299825"/>
              <a:ext cx="8072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en-US" sz="900" b="1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VXC 4000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7425081" y="2568800"/>
            <a:ext cx="784538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defTabSz="914400">
              <a:spcBef>
                <a:spcPts val="1"/>
              </a:spcBef>
              <a:spcAft>
                <a:spcPts val="1"/>
              </a:spcAft>
              <a:buNone/>
            </a:pPr>
            <a:r>
              <a:rPr lang="en-US" sz="1200" b="1" i="0">
                <a:solidFill>
                  <a:srgbClr val="652D89"/>
                </a:solidFill>
                <a:latin typeface="Arial"/>
                <a:ea typeface="+mn-ea"/>
                <a:cs typeface="Arial"/>
              </a:rPr>
              <a:t>VXC 6215</a:t>
            </a:r>
          </a:p>
        </p:txBody>
      </p:sp>
      <p:pic>
        <p:nvPicPr>
          <p:cNvPr id="55" name="Picture 54" descr="Hware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59011" y="2004815"/>
            <a:ext cx="338378" cy="514176"/>
          </a:xfrm>
          <a:prstGeom prst="rect">
            <a:avLst/>
          </a:prstGeom>
        </p:spPr>
      </p:pic>
      <p:sp>
        <p:nvSpPr>
          <p:cNvPr id="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صوت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وفيديو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وحاسب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مكتبي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افتراضي</a:t>
            </a:r>
            <a:endParaRPr lang="en-US" sz="3200" b="0" i="0" spc="0" baseline="0" dirty="0">
              <a:solidFill>
                <a:srgbClr val="1E1F81"/>
              </a:solidFill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86" grpId="0"/>
      <p:bldP spid="86" grpId="1"/>
      <p:bldP spid="1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ound Same Side Corner Rectangle 151"/>
          <p:cNvSpPr/>
          <p:nvPr/>
        </p:nvSpPr>
        <p:spPr>
          <a:xfrm flipH="1" flipV="1">
            <a:off x="0" y="1395413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Title 1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Cisco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VXI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/>
            </a:r>
            <a:b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</a:b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حل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شامل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للحوسبة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الافتراضية</a:t>
            </a:r>
            <a:endParaRPr lang="en-US" sz="2400" b="0" i="0" spc="0" baseline="0" dirty="0">
              <a:solidFill>
                <a:srgbClr val="1E1F8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580650" y="950414"/>
            <a:ext cx="480790" cy="30671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30" name="Rectangle 229"/>
          <p:cNvSpPr/>
          <p:nvPr/>
        </p:nvSpPr>
        <p:spPr>
          <a:xfrm>
            <a:off x="5890559" y="1372181"/>
            <a:ext cx="2545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1">
              <a:buNone/>
            </a:pPr>
            <a:r>
              <a:rPr lang="en-US" sz="12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مركز</a:t>
            </a:r>
            <a:r>
              <a:rPr lang="en-US" sz="12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البيانات</a:t>
            </a:r>
            <a:r>
              <a:rPr lang="en-US" sz="12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الافتراضي</a:t>
            </a:r>
            <a:endParaRPr lang="en-US" sz="1200" b="1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95089" y="96756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rtl="1">
              <a:buNone/>
            </a:pPr>
            <a:r>
              <a:rPr lang="en-US" sz="14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=</a:t>
            </a:r>
            <a:r>
              <a:rPr lang="ar-EG" sz="14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منتجات</a:t>
            </a:r>
            <a:r>
              <a:rPr lang="ar-EG" sz="14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Cisco</a:t>
            </a:r>
            <a:endParaRPr lang="en-US" sz="14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33977" y="1339448"/>
            <a:ext cx="272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1">
              <a:buNone/>
            </a:pPr>
            <a:r>
              <a:rPr lang="en-US" sz="12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مساحة</a:t>
            </a:r>
            <a:r>
              <a:rPr lang="en-US" sz="12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العمل</a:t>
            </a:r>
            <a:r>
              <a:rPr lang="en-US" sz="12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br>
              <a:rPr lang="en-US" sz="12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2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التعاونية</a:t>
            </a:r>
            <a:r>
              <a:rPr lang="en-US" sz="12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الافتراضية</a:t>
            </a:r>
            <a:endParaRPr lang="en-US" sz="1200" b="1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2662992" y="1363605"/>
            <a:ext cx="2277639" cy="4511355"/>
            <a:chOff x="3777417" y="1363605"/>
            <a:chExt cx="2277639" cy="4511355"/>
          </a:xfrm>
        </p:grpSpPr>
        <p:sp>
          <p:nvSpPr>
            <p:cNvPr id="195" name="Rounded Rectangle 194"/>
            <p:cNvSpPr/>
            <p:nvPr/>
          </p:nvSpPr>
          <p:spPr>
            <a:xfrm>
              <a:off x="4301004" y="1836360"/>
              <a:ext cx="1606798" cy="4038600"/>
            </a:xfrm>
            <a:prstGeom prst="roundRect">
              <a:avLst>
                <a:gd name="adj" fmla="val 7418"/>
              </a:avLst>
            </a:prstGeom>
            <a:solidFill>
              <a:schemeClr val="bg1">
                <a:lumMod val="65000"/>
              </a:schemeClr>
            </a:solidFill>
            <a:ln w="15875">
              <a:noFill/>
            </a:ln>
            <a:effectLst>
              <a:outerShdw blurRad="25400" dist="12700" dir="16200000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/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4289429" y="1836360"/>
              <a:ext cx="1606798" cy="4027083"/>
            </a:xfrm>
            <a:prstGeom prst="roundRect">
              <a:avLst>
                <a:gd name="adj" fmla="val 7418"/>
              </a:avLst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/>
            </a:p>
          </p:txBody>
        </p:sp>
        <p:grpSp>
          <p:nvGrpSpPr>
            <p:cNvPr id="11" name="Group 29"/>
            <p:cNvGrpSpPr/>
            <p:nvPr/>
          </p:nvGrpSpPr>
          <p:grpSpPr>
            <a:xfrm>
              <a:off x="5071441" y="3429104"/>
              <a:ext cx="852488" cy="604392"/>
              <a:chOff x="-2219609" y="4919189"/>
              <a:chExt cx="852488" cy="604392"/>
            </a:xfrm>
          </p:grpSpPr>
          <p:sp>
            <p:nvSpPr>
              <p:cNvPr id="70" name="TextBox 149"/>
              <p:cNvSpPr txBox="1">
                <a:spLocks noChangeArrowheads="1"/>
              </p:cNvSpPr>
              <p:nvPr/>
            </p:nvSpPr>
            <p:spPr bwMode="auto">
              <a:xfrm>
                <a:off x="-2219609" y="5276077"/>
                <a:ext cx="852488" cy="247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"/>
                  </a:spcBef>
                  <a:spcAft>
                    <a:spcPts val="1"/>
                  </a:spcAft>
                  <a:buNone/>
                </a:pPr>
                <a:r>
                  <a:rPr lang="en-US" sz="1100" b="0" i="0" dirty="0" err="1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rPr>
                  <a:t>WAAS</a:t>
                </a:r>
                <a:r>
                  <a:rPr lang="en-US" sz="1100" b="0" i="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140" name="Picture 5" descr="WA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2015518" y="4919189"/>
                <a:ext cx="463551" cy="315912"/>
              </a:xfrm>
              <a:prstGeom prst="rect">
                <a:avLst/>
              </a:prstGeom>
              <a:gradFill>
                <a:gsLst>
                  <a:gs pos="0">
                    <a:srgbClr val="FFFF00">
                      <a:alpha val="34000"/>
                    </a:srgbClr>
                  </a:gs>
                  <a:gs pos="50000">
                    <a:srgbClr val="FFFF00"/>
                  </a:gs>
                  <a:gs pos="100000">
                    <a:srgbClr val="FFFF00">
                      <a:alpha val="34000"/>
                    </a:srgbClr>
                  </a:gs>
                </a:gsLst>
                <a:lin ang="10800000" scaled="0"/>
              </a:gradFill>
              <a:ln>
                <a:noFill/>
              </a:ln>
              <a:effectLst>
                <a:outerShdw blurRad="63500" dist="63500" dir="5400000" algn="t" rotWithShape="0">
                  <a:prstClr val="black">
                    <a:alpha val="59000"/>
                  </a:prstClr>
                </a:outerShdw>
              </a:effectLst>
            </p:spPr>
          </p:pic>
        </p:grpSp>
        <p:sp>
          <p:nvSpPr>
            <p:cNvPr id="229" name="Rectangle 228"/>
            <p:cNvSpPr/>
            <p:nvPr/>
          </p:nvSpPr>
          <p:spPr>
            <a:xfrm>
              <a:off x="4158696" y="1363605"/>
              <a:ext cx="18085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rtl="1">
                <a:buNone/>
              </a:pPr>
              <a:r>
                <a:rPr lang="en-US" sz="1200" b="1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شبكة</a:t>
              </a:r>
              <a:r>
                <a:rPr lang="en-US" sz="1200" b="1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200" b="1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غير</a:t>
              </a:r>
              <a:r>
                <a:rPr lang="en-US" sz="1200" b="1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200" b="1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محدودة</a:t>
              </a:r>
              <a:r>
                <a:rPr lang="en-US" sz="1200" b="1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</a:p>
            <a:p>
              <a:pPr algn="ctr" defTabSz="914400" rtl="1">
                <a:buNone/>
              </a:pPr>
              <a:r>
                <a:rPr lang="en-US" sz="1200" b="1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ومتوافقة</a:t>
              </a:r>
              <a:r>
                <a:rPr lang="en-US" sz="1200" b="1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200" b="1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مع</a:t>
              </a:r>
              <a:r>
                <a:rPr lang="en-US" sz="1200" b="1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200" b="1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المحاكاة</a:t>
              </a:r>
              <a:r>
                <a:rPr lang="en-US" sz="1200" b="1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200" b="1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اافتراضيية</a:t>
              </a:r>
              <a:endParaRPr lang="en-US" sz="1200" b="1" i="0" dirty="0">
                <a:solidFill>
                  <a:srgbClr val="3A3A3A"/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" name="Group 30"/>
            <p:cNvGrpSpPr/>
            <p:nvPr/>
          </p:nvGrpSpPr>
          <p:grpSpPr>
            <a:xfrm>
              <a:off x="4787425" y="4599855"/>
              <a:ext cx="1267631" cy="691523"/>
              <a:chOff x="-2436313" y="3705100"/>
              <a:chExt cx="1267631" cy="691523"/>
            </a:xfrm>
          </p:grpSpPr>
          <p:sp>
            <p:nvSpPr>
              <p:cNvPr id="184" name="TextBox 149"/>
              <p:cNvSpPr txBox="1">
                <a:spLocks noChangeArrowheads="1"/>
              </p:cNvSpPr>
              <p:nvPr/>
            </p:nvSpPr>
            <p:spPr bwMode="auto">
              <a:xfrm>
                <a:off x="-2436313" y="3705100"/>
                <a:ext cx="1267631" cy="244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defTabSz="914400" rtl="1">
                  <a:lnSpc>
                    <a:spcPct val="90000"/>
                  </a:lnSpc>
                  <a:spcBef>
                    <a:spcPts val="1"/>
                  </a:spcBef>
                  <a:spcAft>
                    <a:spcPts val="1"/>
                  </a:spcAft>
                  <a:buNone/>
                </a:pPr>
                <a:r>
                  <a:rPr lang="en-US" sz="1100" b="0" i="0" dirty="0" err="1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rPr>
                  <a:t>التوجيه</a:t>
                </a:r>
                <a:r>
                  <a:rPr lang="en-US" sz="1100" b="0" i="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rPr>
                  <a:t> </a:t>
                </a:r>
              </a:p>
            </p:txBody>
          </p:sp>
          <p:grpSp>
            <p:nvGrpSpPr>
              <p:cNvPr id="13" name="Group 168"/>
              <p:cNvGrpSpPr/>
              <p:nvPr/>
            </p:nvGrpSpPr>
            <p:grpSpPr>
              <a:xfrm>
                <a:off x="-2088874" y="4001350"/>
                <a:ext cx="552449" cy="395273"/>
                <a:chOff x="2813914" y="2776525"/>
                <a:chExt cx="703176" cy="503083"/>
              </a:xfrm>
            </p:grpSpPr>
            <p:sp>
              <p:nvSpPr>
                <p:cNvPr id="1035" name="Freeform 11"/>
                <p:cNvSpPr>
                  <a:spLocks/>
                </p:cNvSpPr>
                <p:nvPr/>
              </p:nvSpPr>
              <p:spPr bwMode="auto">
                <a:xfrm>
                  <a:off x="2813914" y="2990684"/>
                  <a:ext cx="654102" cy="288924"/>
                </a:xfrm>
                <a:custGeom>
                  <a:avLst/>
                  <a:gdLst/>
                  <a:ahLst/>
                  <a:cxnLst>
                    <a:cxn ang="0">
                      <a:pos x="655" y="112"/>
                    </a:cxn>
                    <a:cxn ang="0">
                      <a:pos x="655" y="112"/>
                    </a:cxn>
                    <a:cxn ang="0">
                      <a:pos x="328" y="224"/>
                    </a:cxn>
                    <a:cxn ang="0">
                      <a:pos x="0" y="112"/>
                    </a:cxn>
                    <a:cxn ang="0">
                      <a:pos x="328" y="0"/>
                    </a:cxn>
                    <a:cxn ang="0">
                      <a:pos x="655" y="112"/>
                    </a:cxn>
                  </a:cxnLst>
                  <a:rect l="0" t="0" r="r" b="b"/>
                  <a:pathLst>
                    <a:path w="655" h="224">
                      <a:moveTo>
                        <a:pt x="655" y="112"/>
                      </a:moveTo>
                      <a:cubicBezTo>
                        <a:pt x="655" y="112"/>
                        <a:pt x="655" y="112"/>
                        <a:pt x="655" y="112"/>
                      </a:cubicBezTo>
                      <a:cubicBezTo>
                        <a:pt x="655" y="174"/>
                        <a:pt x="509" y="224"/>
                        <a:pt x="328" y="224"/>
                      </a:cubicBezTo>
                      <a:cubicBezTo>
                        <a:pt x="147" y="224"/>
                        <a:pt x="0" y="174"/>
                        <a:pt x="0" y="112"/>
                      </a:cubicBezTo>
                      <a:cubicBezTo>
                        <a:pt x="0" y="50"/>
                        <a:pt x="147" y="0"/>
                        <a:pt x="328" y="0"/>
                      </a:cubicBezTo>
                      <a:cubicBezTo>
                        <a:pt x="509" y="0"/>
                        <a:pt x="655" y="50"/>
                        <a:pt x="655" y="112"/>
                      </a:cubicBezTo>
                      <a:close/>
                    </a:path>
                  </a:pathLst>
                </a:custGeom>
                <a:solidFill>
                  <a:srgbClr val="0078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auto">
                <a:xfrm>
                  <a:off x="2851376" y="2982901"/>
                  <a:ext cx="654102" cy="288924"/>
                </a:xfrm>
                <a:custGeom>
                  <a:avLst/>
                  <a:gdLst/>
                  <a:ahLst/>
                  <a:cxnLst>
                    <a:cxn ang="0">
                      <a:pos x="655" y="112"/>
                    </a:cxn>
                    <a:cxn ang="0">
                      <a:pos x="655" y="112"/>
                    </a:cxn>
                    <a:cxn ang="0">
                      <a:pos x="328" y="224"/>
                    </a:cxn>
                    <a:cxn ang="0">
                      <a:pos x="0" y="112"/>
                    </a:cxn>
                    <a:cxn ang="0">
                      <a:pos x="328" y="0"/>
                    </a:cxn>
                    <a:cxn ang="0">
                      <a:pos x="655" y="112"/>
                    </a:cxn>
                  </a:cxnLst>
                  <a:rect l="0" t="0" r="r" b="b"/>
                  <a:pathLst>
                    <a:path w="655" h="224">
                      <a:moveTo>
                        <a:pt x="655" y="112"/>
                      </a:moveTo>
                      <a:cubicBezTo>
                        <a:pt x="655" y="112"/>
                        <a:pt x="655" y="112"/>
                        <a:pt x="655" y="112"/>
                      </a:cubicBezTo>
                      <a:cubicBezTo>
                        <a:pt x="655" y="174"/>
                        <a:pt x="509" y="224"/>
                        <a:pt x="328" y="224"/>
                      </a:cubicBezTo>
                      <a:cubicBezTo>
                        <a:pt x="147" y="224"/>
                        <a:pt x="0" y="174"/>
                        <a:pt x="0" y="112"/>
                      </a:cubicBezTo>
                      <a:cubicBezTo>
                        <a:pt x="0" y="50"/>
                        <a:pt x="147" y="0"/>
                        <a:pt x="328" y="0"/>
                      </a:cubicBezTo>
                      <a:cubicBezTo>
                        <a:pt x="509" y="0"/>
                        <a:pt x="655" y="50"/>
                        <a:pt x="655" y="112"/>
                      </a:cubicBezTo>
                      <a:close/>
                    </a:path>
                  </a:pathLst>
                </a:custGeom>
                <a:noFill/>
                <a:ln w="2" cap="flat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auto">
                <a:xfrm>
                  <a:off x="2861400" y="2900930"/>
                  <a:ext cx="655690" cy="2063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0"/>
                    </a:cxn>
                    <a:cxn ang="0">
                      <a:pos x="413" y="130"/>
                    </a:cxn>
                    <a:cxn ang="0">
                      <a:pos x="413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413" y="130"/>
                      </a:lnTo>
                      <a:lnTo>
                        <a:pt x="41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8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auto">
                <a:xfrm>
                  <a:off x="2851376" y="2776526"/>
                  <a:ext cx="654102" cy="288924"/>
                </a:xfrm>
                <a:custGeom>
                  <a:avLst/>
                  <a:gdLst/>
                  <a:ahLst/>
                  <a:cxnLst>
                    <a:cxn ang="0">
                      <a:pos x="655" y="112"/>
                    </a:cxn>
                    <a:cxn ang="0">
                      <a:pos x="655" y="112"/>
                    </a:cxn>
                    <a:cxn ang="0">
                      <a:pos x="328" y="224"/>
                    </a:cxn>
                    <a:cxn ang="0">
                      <a:pos x="0" y="112"/>
                    </a:cxn>
                    <a:cxn ang="0">
                      <a:pos x="328" y="0"/>
                    </a:cxn>
                    <a:cxn ang="0">
                      <a:pos x="655" y="112"/>
                    </a:cxn>
                  </a:cxnLst>
                  <a:rect l="0" t="0" r="r" b="b"/>
                  <a:pathLst>
                    <a:path w="655" h="224">
                      <a:moveTo>
                        <a:pt x="655" y="112"/>
                      </a:moveTo>
                      <a:cubicBezTo>
                        <a:pt x="655" y="112"/>
                        <a:pt x="655" y="112"/>
                        <a:pt x="655" y="112"/>
                      </a:cubicBezTo>
                      <a:cubicBezTo>
                        <a:pt x="655" y="174"/>
                        <a:pt x="509" y="224"/>
                        <a:pt x="328" y="224"/>
                      </a:cubicBezTo>
                      <a:cubicBezTo>
                        <a:pt x="147" y="224"/>
                        <a:pt x="0" y="174"/>
                        <a:pt x="0" y="112"/>
                      </a:cubicBezTo>
                      <a:cubicBezTo>
                        <a:pt x="0" y="50"/>
                        <a:pt x="147" y="0"/>
                        <a:pt x="328" y="0"/>
                      </a:cubicBezTo>
                      <a:cubicBezTo>
                        <a:pt x="509" y="0"/>
                        <a:pt x="655" y="50"/>
                        <a:pt x="655" y="112"/>
                      </a:cubicBezTo>
                      <a:close/>
                    </a:path>
                  </a:pathLst>
                </a:custGeom>
                <a:solidFill>
                  <a:srgbClr val="00B4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auto">
                <a:xfrm>
                  <a:off x="2851376" y="2776525"/>
                  <a:ext cx="654102" cy="288924"/>
                </a:xfrm>
                <a:custGeom>
                  <a:avLst/>
                  <a:gdLst/>
                  <a:ahLst/>
                  <a:cxnLst>
                    <a:cxn ang="0">
                      <a:pos x="655" y="112"/>
                    </a:cxn>
                    <a:cxn ang="0">
                      <a:pos x="655" y="112"/>
                    </a:cxn>
                    <a:cxn ang="0">
                      <a:pos x="328" y="224"/>
                    </a:cxn>
                    <a:cxn ang="0">
                      <a:pos x="0" y="112"/>
                    </a:cxn>
                    <a:cxn ang="0">
                      <a:pos x="328" y="0"/>
                    </a:cxn>
                    <a:cxn ang="0">
                      <a:pos x="655" y="112"/>
                    </a:cxn>
                  </a:cxnLst>
                  <a:rect l="0" t="0" r="r" b="b"/>
                  <a:pathLst>
                    <a:path w="655" h="224">
                      <a:moveTo>
                        <a:pt x="655" y="112"/>
                      </a:moveTo>
                      <a:cubicBezTo>
                        <a:pt x="655" y="112"/>
                        <a:pt x="655" y="112"/>
                        <a:pt x="655" y="112"/>
                      </a:cubicBezTo>
                      <a:cubicBezTo>
                        <a:pt x="655" y="174"/>
                        <a:pt x="509" y="224"/>
                        <a:pt x="328" y="224"/>
                      </a:cubicBezTo>
                      <a:cubicBezTo>
                        <a:pt x="147" y="224"/>
                        <a:pt x="0" y="174"/>
                        <a:pt x="0" y="112"/>
                      </a:cubicBezTo>
                      <a:cubicBezTo>
                        <a:pt x="0" y="50"/>
                        <a:pt x="147" y="0"/>
                        <a:pt x="328" y="0"/>
                      </a:cubicBezTo>
                      <a:cubicBezTo>
                        <a:pt x="509" y="0"/>
                        <a:pt x="655" y="50"/>
                        <a:pt x="655" y="112"/>
                      </a:cubicBezTo>
                      <a:close/>
                    </a:path>
                  </a:pathLst>
                </a:custGeom>
                <a:noFill/>
                <a:ln w="2" cap="flat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3186366" y="2814626"/>
                  <a:ext cx="215917" cy="952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31" y="60"/>
                    </a:cxn>
                    <a:cxn ang="0">
                      <a:pos x="102" y="23"/>
                    </a:cxn>
                    <a:cxn ang="0">
                      <a:pos x="136" y="34"/>
                    </a:cxn>
                    <a:cxn ang="0">
                      <a:pos x="119" y="0"/>
                    </a:cxn>
                    <a:cxn ang="0">
                      <a:pos x="32" y="0"/>
                    </a:cxn>
                    <a:cxn ang="0">
                      <a:pos x="68" y="12"/>
                    </a:cxn>
                    <a:cxn ang="0">
                      <a:pos x="0" y="47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60">
                      <a:moveTo>
                        <a:pt x="0" y="47"/>
                      </a:moveTo>
                      <a:lnTo>
                        <a:pt x="31" y="60"/>
                      </a:lnTo>
                      <a:lnTo>
                        <a:pt x="102" y="23"/>
                      </a:lnTo>
                      <a:lnTo>
                        <a:pt x="136" y="34"/>
                      </a:lnTo>
                      <a:lnTo>
                        <a:pt x="119" y="0"/>
                      </a:lnTo>
                      <a:lnTo>
                        <a:pt x="32" y="0"/>
                      </a:lnTo>
                      <a:lnTo>
                        <a:pt x="68" y="12"/>
                      </a:lnTo>
                      <a:lnTo>
                        <a:pt x="0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auto">
                <a:xfrm>
                  <a:off x="2952984" y="2927337"/>
                  <a:ext cx="214329" cy="93663"/>
                </a:xfrm>
                <a:custGeom>
                  <a:avLst/>
                  <a:gdLst/>
                  <a:ahLst/>
                  <a:cxnLst>
                    <a:cxn ang="0">
                      <a:pos x="135" y="13"/>
                    </a:cxn>
                    <a:cxn ang="0">
                      <a:pos x="105" y="0"/>
                    </a:cxn>
                    <a:cxn ang="0">
                      <a:pos x="33" y="37"/>
                    </a:cxn>
                    <a:cxn ang="0">
                      <a:pos x="0" y="27"/>
                    </a:cxn>
                    <a:cxn ang="0">
                      <a:pos x="17" y="59"/>
                    </a:cxn>
                    <a:cxn ang="0">
                      <a:pos x="103" y="59"/>
                    </a:cxn>
                    <a:cxn ang="0">
                      <a:pos x="68" y="48"/>
                    </a:cxn>
                    <a:cxn ang="0">
                      <a:pos x="135" y="13"/>
                    </a:cxn>
                    <a:cxn ang="0">
                      <a:pos x="135" y="13"/>
                    </a:cxn>
                  </a:cxnLst>
                  <a:rect l="0" t="0" r="r" b="b"/>
                  <a:pathLst>
                    <a:path w="135" h="59">
                      <a:moveTo>
                        <a:pt x="135" y="13"/>
                      </a:moveTo>
                      <a:lnTo>
                        <a:pt x="105" y="0"/>
                      </a:lnTo>
                      <a:lnTo>
                        <a:pt x="33" y="37"/>
                      </a:lnTo>
                      <a:lnTo>
                        <a:pt x="0" y="27"/>
                      </a:lnTo>
                      <a:lnTo>
                        <a:pt x="17" y="59"/>
                      </a:lnTo>
                      <a:lnTo>
                        <a:pt x="103" y="59"/>
                      </a:lnTo>
                      <a:lnTo>
                        <a:pt x="68" y="48"/>
                      </a:lnTo>
                      <a:lnTo>
                        <a:pt x="135" y="13"/>
                      </a:lnTo>
                      <a:lnTo>
                        <a:pt x="13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auto">
                <a:xfrm>
                  <a:off x="2964098" y="2813041"/>
                  <a:ext cx="214329" cy="9366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0" y="0"/>
                    </a:cxn>
                    <a:cxn ang="0">
                      <a:pos x="102" y="37"/>
                    </a:cxn>
                    <a:cxn ang="0">
                      <a:pos x="135" y="26"/>
                    </a:cxn>
                    <a:cxn ang="0">
                      <a:pos x="118" y="59"/>
                    </a:cxn>
                    <a:cxn ang="0">
                      <a:pos x="32" y="59"/>
                    </a:cxn>
                    <a:cxn ang="0">
                      <a:pos x="67" y="48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35" h="59">
                      <a:moveTo>
                        <a:pt x="0" y="13"/>
                      </a:moveTo>
                      <a:lnTo>
                        <a:pt x="30" y="0"/>
                      </a:lnTo>
                      <a:lnTo>
                        <a:pt x="102" y="37"/>
                      </a:lnTo>
                      <a:lnTo>
                        <a:pt x="135" y="26"/>
                      </a:lnTo>
                      <a:lnTo>
                        <a:pt x="118" y="59"/>
                      </a:lnTo>
                      <a:lnTo>
                        <a:pt x="32" y="59"/>
                      </a:lnTo>
                      <a:lnTo>
                        <a:pt x="67" y="4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auto">
                <a:xfrm>
                  <a:off x="3180015" y="2933690"/>
                  <a:ext cx="215917" cy="93663"/>
                </a:xfrm>
                <a:custGeom>
                  <a:avLst/>
                  <a:gdLst/>
                  <a:ahLst/>
                  <a:cxnLst>
                    <a:cxn ang="0">
                      <a:pos x="136" y="46"/>
                    </a:cxn>
                    <a:cxn ang="0">
                      <a:pos x="105" y="59"/>
                    </a:cxn>
                    <a:cxn ang="0">
                      <a:pos x="33" y="23"/>
                    </a:cxn>
                    <a:cxn ang="0">
                      <a:pos x="0" y="33"/>
                    </a:cxn>
                    <a:cxn ang="0">
                      <a:pos x="18" y="0"/>
                    </a:cxn>
                    <a:cxn ang="0">
                      <a:pos x="104" y="0"/>
                    </a:cxn>
                    <a:cxn ang="0">
                      <a:pos x="68" y="11"/>
                    </a:cxn>
                    <a:cxn ang="0">
                      <a:pos x="136" y="46"/>
                    </a:cxn>
                    <a:cxn ang="0">
                      <a:pos x="136" y="46"/>
                    </a:cxn>
                  </a:cxnLst>
                  <a:rect l="0" t="0" r="r" b="b"/>
                  <a:pathLst>
                    <a:path w="136" h="59">
                      <a:moveTo>
                        <a:pt x="136" y="46"/>
                      </a:moveTo>
                      <a:lnTo>
                        <a:pt x="105" y="59"/>
                      </a:lnTo>
                      <a:lnTo>
                        <a:pt x="33" y="23"/>
                      </a:lnTo>
                      <a:lnTo>
                        <a:pt x="0" y="33"/>
                      </a:lnTo>
                      <a:lnTo>
                        <a:pt x="18" y="0"/>
                      </a:lnTo>
                      <a:lnTo>
                        <a:pt x="104" y="0"/>
                      </a:lnTo>
                      <a:lnTo>
                        <a:pt x="68" y="11"/>
                      </a:lnTo>
                      <a:lnTo>
                        <a:pt x="136" y="46"/>
                      </a:lnTo>
                      <a:lnTo>
                        <a:pt x="13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auto">
                <a:xfrm>
                  <a:off x="3191128" y="2819390"/>
                  <a:ext cx="215917" cy="952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30" y="60"/>
                    </a:cxn>
                    <a:cxn ang="0">
                      <a:pos x="102" y="23"/>
                    </a:cxn>
                    <a:cxn ang="0">
                      <a:pos x="136" y="34"/>
                    </a:cxn>
                    <a:cxn ang="0">
                      <a:pos x="118" y="0"/>
                    </a:cxn>
                    <a:cxn ang="0">
                      <a:pos x="31" y="0"/>
                    </a:cxn>
                    <a:cxn ang="0">
                      <a:pos x="68" y="12"/>
                    </a:cxn>
                    <a:cxn ang="0">
                      <a:pos x="0" y="47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60">
                      <a:moveTo>
                        <a:pt x="0" y="47"/>
                      </a:moveTo>
                      <a:lnTo>
                        <a:pt x="30" y="60"/>
                      </a:lnTo>
                      <a:lnTo>
                        <a:pt x="102" y="23"/>
                      </a:lnTo>
                      <a:lnTo>
                        <a:pt x="136" y="34"/>
                      </a:lnTo>
                      <a:lnTo>
                        <a:pt x="118" y="0"/>
                      </a:lnTo>
                      <a:lnTo>
                        <a:pt x="31" y="0"/>
                      </a:lnTo>
                      <a:lnTo>
                        <a:pt x="68" y="12"/>
                      </a:lnTo>
                      <a:lnTo>
                        <a:pt x="0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auto">
                <a:xfrm>
                  <a:off x="2956159" y="2932103"/>
                  <a:ext cx="214329" cy="93663"/>
                </a:xfrm>
                <a:custGeom>
                  <a:avLst/>
                  <a:gdLst/>
                  <a:ahLst/>
                  <a:cxnLst>
                    <a:cxn ang="0">
                      <a:pos x="135" y="13"/>
                    </a:cxn>
                    <a:cxn ang="0">
                      <a:pos x="105" y="0"/>
                    </a:cxn>
                    <a:cxn ang="0">
                      <a:pos x="33" y="38"/>
                    </a:cxn>
                    <a:cxn ang="0">
                      <a:pos x="0" y="27"/>
                    </a:cxn>
                    <a:cxn ang="0">
                      <a:pos x="18" y="59"/>
                    </a:cxn>
                    <a:cxn ang="0">
                      <a:pos x="104" y="59"/>
                    </a:cxn>
                    <a:cxn ang="0">
                      <a:pos x="68" y="48"/>
                    </a:cxn>
                    <a:cxn ang="0">
                      <a:pos x="135" y="13"/>
                    </a:cxn>
                    <a:cxn ang="0">
                      <a:pos x="135" y="13"/>
                    </a:cxn>
                  </a:cxnLst>
                  <a:rect l="0" t="0" r="r" b="b"/>
                  <a:pathLst>
                    <a:path w="135" h="59">
                      <a:moveTo>
                        <a:pt x="135" y="13"/>
                      </a:moveTo>
                      <a:lnTo>
                        <a:pt x="105" y="0"/>
                      </a:lnTo>
                      <a:lnTo>
                        <a:pt x="33" y="38"/>
                      </a:lnTo>
                      <a:lnTo>
                        <a:pt x="0" y="27"/>
                      </a:lnTo>
                      <a:lnTo>
                        <a:pt x="18" y="59"/>
                      </a:lnTo>
                      <a:lnTo>
                        <a:pt x="104" y="59"/>
                      </a:lnTo>
                      <a:lnTo>
                        <a:pt x="68" y="48"/>
                      </a:lnTo>
                      <a:lnTo>
                        <a:pt x="135" y="13"/>
                      </a:lnTo>
                      <a:lnTo>
                        <a:pt x="135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2967273" y="2817807"/>
                  <a:ext cx="215917" cy="9366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1" y="0"/>
                    </a:cxn>
                    <a:cxn ang="0">
                      <a:pos x="103" y="37"/>
                    </a:cxn>
                    <a:cxn ang="0">
                      <a:pos x="136" y="27"/>
                    </a:cxn>
                    <a:cxn ang="0">
                      <a:pos x="118" y="59"/>
                    </a:cxn>
                    <a:cxn ang="0">
                      <a:pos x="32" y="59"/>
                    </a:cxn>
                    <a:cxn ang="0">
                      <a:pos x="68" y="48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36" h="59">
                      <a:moveTo>
                        <a:pt x="0" y="13"/>
                      </a:moveTo>
                      <a:lnTo>
                        <a:pt x="31" y="0"/>
                      </a:lnTo>
                      <a:lnTo>
                        <a:pt x="103" y="37"/>
                      </a:lnTo>
                      <a:lnTo>
                        <a:pt x="136" y="27"/>
                      </a:lnTo>
                      <a:lnTo>
                        <a:pt x="118" y="59"/>
                      </a:lnTo>
                      <a:lnTo>
                        <a:pt x="32" y="59"/>
                      </a:lnTo>
                      <a:lnTo>
                        <a:pt x="68" y="4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auto">
                <a:xfrm>
                  <a:off x="3184778" y="2938457"/>
                  <a:ext cx="214329" cy="95250"/>
                </a:xfrm>
                <a:custGeom>
                  <a:avLst/>
                  <a:gdLst/>
                  <a:ahLst/>
                  <a:cxnLst>
                    <a:cxn ang="0">
                      <a:pos x="135" y="47"/>
                    </a:cxn>
                    <a:cxn ang="0">
                      <a:pos x="105" y="60"/>
                    </a:cxn>
                    <a:cxn ang="0">
                      <a:pos x="33" y="23"/>
                    </a:cxn>
                    <a:cxn ang="0">
                      <a:pos x="0" y="34"/>
                    </a:cxn>
                    <a:cxn ang="0">
                      <a:pos x="17" y="0"/>
                    </a:cxn>
                    <a:cxn ang="0">
                      <a:pos x="104" y="0"/>
                    </a:cxn>
                    <a:cxn ang="0">
                      <a:pos x="67" y="12"/>
                    </a:cxn>
                    <a:cxn ang="0">
                      <a:pos x="135" y="47"/>
                    </a:cxn>
                    <a:cxn ang="0">
                      <a:pos x="135" y="47"/>
                    </a:cxn>
                  </a:cxnLst>
                  <a:rect l="0" t="0" r="r" b="b"/>
                  <a:pathLst>
                    <a:path w="135" h="60">
                      <a:moveTo>
                        <a:pt x="135" y="47"/>
                      </a:moveTo>
                      <a:lnTo>
                        <a:pt x="105" y="60"/>
                      </a:lnTo>
                      <a:lnTo>
                        <a:pt x="33" y="23"/>
                      </a:lnTo>
                      <a:lnTo>
                        <a:pt x="0" y="34"/>
                      </a:lnTo>
                      <a:lnTo>
                        <a:pt x="17" y="0"/>
                      </a:lnTo>
                      <a:lnTo>
                        <a:pt x="104" y="0"/>
                      </a:lnTo>
                      <a:lnTo>
                        <a:pt x="67" y="12"/>
                      </a:lnTo>
                      <a:lnTo>
                        <a:pt x="135" y="47"/>
                      </a:lnTo>
                      <a:lnTo>
                        <a:pt x="135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auto">
                <a:xfrm>
                  <a:off x="2851375" y="2922583"/>
                  <a:ext cx="1587" cy="207962"/>
                </a:xfrm>
                <a:prstGeom prst="line">
                  <a:avLst/>
                </a:prstGeom>
                <a:noFill/>
                <a:ln w="2" cap="sq">
                  <a:solidFill>
                    <a:srgbClr val="AAE6FF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auto">
                <a:xfrm>
                  <a:off x="3505200" y="2922588"/>
                  <a:ext cx="1587" cy="207962"/>
                </a:xfrm>
                <a:prstGeom prst="line">
                  <a:avLst/>
                </a:prstGeom>
                <a:noFill/>
                <a:ln w="2" cap="sq">
                  <a:solidFill>
                    <a:srgbClr val="AAE6FF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:endParaRPr lang="en-US" kern="120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" name="Group 1"/>
            <p:cNvGrpSpPr/>
            <p:nvPr/>
          </p:nvGrpSpPr>
          <p:grpSpPr>
            <a:xfrm>
              <a:off x="4251571" y="4586595"/>
              <a:ext cx="957772" cy="1015663"/>
              <a:chOff x="-2499275" y="5775340"/>
              <a:chExt cx="957772" cy="1015663"/>
            </a:xfrm>
          </p:grpSpPr>
          <p:sp>
            <p:nvSpPr>
              <p:cNvPr id="106" name="TextBox 149"/>
              <p:cNvSpPr txBox="1">
                <a:spLocks noChangeArrowheads="1"/>
              </p:cNvSpPr>
              <p:nvPr/>
            </p:nvSpPr>
            <p:spPr bwMode="auto">
              <a:xfrm>
                <a:off x="-2499275" y="5775340"/>
                <a:ext cx="957772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914400" rtl="1">
                  <a:spcBef>
                    <a:spcPts val="1"/>
                  </a:spcBef>
                  <a:spcAft>
                    <a:spcPts val="1"/>
                  </a:spcAft>
                  <a:buNone/>
                </a:pPr>
                <a:r>
                  <a:rPr lang="en-US" sz="1100" b="0" i="0" dirty="0" err="1">
                    <a:solidFill>
                      <a:srgbClr val="3A3A3A"/>
                    </a:solidFill>
                    <a:latin typeface="Arial"/>
                    <a:ea typeface="ＭＳ Ｐゴシック"/>
                    <a:cs typeface="+mn-cs"/>
                  </a:rPr>
                  <a:t>PoE</a:t>
                </a:r>
                <a:endParaRPr lang="en-US" sz="1100" b="0" i="0" dirty="0">
                  <a:solidFill>
                    <a:srgbClr val="3A3A3A"/>
                  </a:solidFill>
                  <a:latin typeface="Arial"/>
                  <a:ea typeface="ＭＳ Ｐゴシック"/>
                  <a:cs typeface="+mn-cs"/>
                </a:endParaRPr>
              </a:p>
              <a:p>
                <a:pPr algn="ctr" defTabSz="914400" rtl="1">
                  <a:spcBef>
                    <a:spcPts val="1"/>
                  </a:spcBef>
                  <a:spcAft>
                    <a:spcPts val="1"/>
                  </a:spcAft>
                  <a:buNone/>
                </a:pPr>
                <a:endParaRPr lang="en-US" sz="2000" dirty="0" smtClean="0"/>
              </a:p>
              <a:p>
                <a:pPr algn="ctr" defTabSz="914400" rtl="1">
                  <a:spcBef>
                    <a:spcPts val="1"/>
                  </a:spcBef>
                  <a:spcAft>
                    <a:spcPts val="1"/>
                  </a:spcAft>
                  <a:buNone/>
                </a:pPr>
                <a:endParaRPr lang="en-US" dirty="0" smtClean="0"/>
              </a:p>
              <a:p>
                <a:pPr algn="ctr" defTabSz="914400" rtl="1">
                  <a:spcBef>
                    <a:spcPts val="1"/>
                  </a:spcBef>
                  <a:spcAft>
                    <a:spcPts val="1"/>
                  </a:spcAft>
                  <a:buNone/>
                </a:pPr>
                <a:r>
                  <a:rPr lang="en-US" sz="1100" b="0" i="0" dirty="0" err="1">
                    <a:solidFill>
                      <a:srgbClr val="3A3A3A"/>
                    </a:solidFill>
                    <a:latin typeface="Arial"/>
                    <a:ea typeface="ＭＳ Ｐゴシック"/>
                    <a:cs typeface="+mn-cs"/>
                  </a:rPr>
                  <a:t>التحويل</a:t>
                </a:r>
                <a:endParaRPr lang="en-US" sz="1100" b="0" i="0" dirty="0">
                  <a:solidFill>
                    <a:srgbClr val="3A3A3A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  <p:pic>
            <p:nvPicPr>
              <p:cNvPr id="101" name="Picture 64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2153855" y="6005241"/>
                <a:ext cx="285750" cy="501650"/>
              </a:xfrm>
              <a:prstGeom prst="rect">
                <a:avLst/>
              </a:prstGeom>
              <a:gradFill>
                <a:gsLst>
                  <a:gs pos="0">
                    <a:srgbClr val="FFFF00">
                      <a:alpha val="34000"/>
                    </a:srgbClr>
                  </a:gs>
                  <a:gs pos="50000">
                    <a:srgbClr val="FFFF00"/>
                  </a:gs>
                  <a:gs pos="100000">
                    <a:srgbClr val="FFFF00">
                      <a:alpha val="34000"/>
                    </a:srgbClr>
                  </a:gs>
                </a:gsLst>
                <a:lin ang="10800000" scaled="0"/>
              </a:gradFill>
              <a:ln>
                <a:noFill/>
              </a:ln>
              <a:effectLst>
                <a:outerShdw blurRad="63500" dist="63500" dir="5400000" algn="t" rotWithShape="0">
                  <a:prstClr val="black">
                    <a:alpha val="59000"/>
                  </a:prstClr>
                </a:outerShdw>
              </a:effectLst>
            </p:spPr>
          </p:pic>
        </p:grpSp>
        <p:grpSp>
          <p:nvGrpSpPr>
            <p:cNvPr id="15" name="Group 2"/>
            <p:cNvGrpSpPr/>
            <p:nvPr/>
          </p:nvGrpSpPr>
          <p:grpSpPr>
            <a:xfrm>
              <a:off x="4183501" y="3281316"/>
              <a:ext cx="1033271" cy="618391"/>
              <a:chOff x="-2349196" y="6251549"/>
              <a:chExt cx="1033271" cy="618391"/>
            </a:xfrm>
          </p:grpSpPr>
          <p:pic>
            <p:nvPicPr>
              <p:cNvPr id="163" name="Picture 27" descr="GatewayUniversa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2051754" y="6491432"/>
                <a:ext cx="476491" cy="378508"/>
              </a:xfrm>
              <a:prstGeom prst="rect">
                <a:avLst/>
              </a:prstGeom>
              <a:gradFill>
                <a:gsLst>
                  <a:gs pos="0">
                    <a:srgbClr val="FFFF00">
                      <a:alpha val="34000"/>
                    </a:srgbClr>
                  </a:gs>
                  <a:gs pos="50000">
                    <a:srgbClr val="FFFF00"/>
                  </a:gs>
                  <a:gs pos="100000">
                    <a:srgbClr val="FFFF00">
                      <a:alpha val="34000"/>
                    </a:srgbClr>
                  </a:gs>
                </a:gsLst>
                <a:lin ang="10800000" scaled="0"/>
              </a:gradFill>
              <a:ln>
                <a:noFill/>
              </a:ln>
              <a:effectLst>
                <a:outerShdw blurRad="63500" dist="63500" dir="5400000" algn="t" rotWithShape="0">
                  <a:prstClr val="black">
                    <a:alpha val="59000"/>
                  </a:prstClr>
                </a:outerShdw>
              </a:effectLst>
            </p:spPr>
          </p:pic>
          <p:sp>
            <p:nvSpPr>
              <p:cNvPr id="165" name="TextBox 149"/>
              <p:cNvSpPr txBox="1">
                <a:spLocks noChangeArrowheads="1"/>
              </p:cNvSpPr>
              <p:nvPr/>
            </p:nvSpPr>
            <p:spPr bwMode="auto">
              <a:xfrm>
                <a:off x="-2349196" y="6251549"/>
                <a:ext cx="1033271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ts val="1"/>
                  </a:spcBef>
                  <a:spcAft>
                    <a:spcPts val="1"/>
                  </a:spcAft>
                  <a:buNone/>
                </a:pPr>
                <a:r>
                  <a:rPr lang="en-US" sz="1100" b="0" i="0" dirty="0" err="1">
                    <a:solidFill>
                      <a:srgbClr val="3A3A3A"/>
                    </a:solidFill>
                    <a:latin typeface="Arial"/>
                    <a:ea typeface="ＭＳ Ｐゴシック"/>
                    <a:cs typeface="+mn-cs"/>
                  </a:rPr>
                  <a:t>CDN</a:t>
                </a:r>
                <a:endParaRPr lang="en-US" sz="1100" b="0" i="0" dirty="0">
                  <a:solidFill>
                    <a:srgbClr val="3A3A3A"/>
                  </a:solidFill>
                  <a:latin typeface="Arial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6" name="Group 181"/>
            <p:cNvGrpSpPr>
              <a:grpSpLocks noChangeAspect="1"/>
            </p:cNvGrpSpPr>
            <p:nvPr/>
          </p:nvGrpSpPr>
          <p:grpSpPr>
            <a:xfrm>
              <a:off x="5195161" y="2224439"/>
              <a:ext cx="398075" cy="333515"/>
              <a:chOff x="7772409" y="3276600"/>
              <a:chExt cx="1217160" cy="900339"/>
            </a:xfrm>
          </p:grpSpPr>
          <p:sp>
            <p:nvSpPr>
              <p:cNvPr id="185" name="TextBox 66"/>
              <p:cNvSpPr txBox="1"/>
              <p:nvPr/>
            </p:nvSpPr>
            <p:spPr bwMode="auto">
              <a:xfrm>
                <a:off x="7944303" y="3762602"/>
                <a:ext cx="755650" cy="233362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90000"/>
                  </a:lnSpc>
                </a:pPr>
                <a:endParaRPr lang="en-US" sz="1000" b="1" dirty="0">
                  <a:solidFill>
                    <a:srgbClr val="0096D6"/>
                  </a:solidFill>
                  <a:latin typeface="Arial"/>
                </a:endParaRPr>
              </a:p>
            </p:txBody>
          </p:sp>
          <p:grpSp>
            <p:nvGrpSpPr>
              <p:cNvPr id="17" name="Group 187"/>
              <p:cNvGrpSpPr>
                <a:grpSpLocks/>
              </p:cNvGrpSpPr>
              <p:nvPr/>
            </p:nvGrpSpPr>
            <p:grpSpPr bwMode="auto">
              <a:xfrm>
                <a:off x="7772409" y="3276600"/>
                <a:ext cx="1217160" cy="900339"/>
                <a:chOff x="7424636" y="3669875"/>
                <a:chExt cx="824650" cy="496035"/>
              </a:xfrm>
            </p:grpSpPr>
            <p:sp>
              <p:nvSpPr>
                <p:cNvPr id="191" name="Freeform 190"/>
                <p:cNvSpPr>
                  <a:spLocks/>
                </p:cNvSpPr>
                <p:nvPr/>
              </p:nvSpPr>
              <p:spPr bwMode="auto">
                <a:xfrm>
                  <a:off x="7424636" y="3747060"/>
                  <a:ext cx="739192" cy="418850"/>
                </a:xfrm>
                <a:custGeom>
                  <a:avLst/>
                  <a:gdLst>
                    <a:gd name="T0" fmla="*/ 0 w 718"/>
                    <a:gd name="T1" fmla="*/ 0 h 407"/>
                    <a:gd name="T2" fmla="*/ 0 w 718"/>
                    <a:gd name="T3" fmla="*/ 418850 h 407"/>
                    <a:gd name="T4" fmla="*/ 739192 w 718"/>
                    <a:gd name="T5" fmla="*/ 418850 h 407"/>
                    <a:gd name="T6" fmla="*/ 739192 w 718"/>
                    <a:gd name="T7" fmla="*/ 0 h 407"/>
                    <a:gd name="T8" fmla="*/ 12354 w 718"/>
                    <a:gd name="T9" fmla="*/ 0 h 407"/>
                    <a:gd name="T10" fmla="*/ 0 w 718"/>
                    <a:gd name="T11" fmla="*/ 0 h 40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8"/>
                    <a:gd name="T19" fmla="*/ 0 h 407"/>
                    <a:gd name="T20" fmla="*/ 718 w 718"/>
                    <a:gd name="T21" fmla="*/ 407 h 40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8" h="407">
                      <a:moveTo>
                        <a:pt x="0" y="0"/>
                      </a:moveTo>
                      <a:lnTo>
                        <a:pt x="0" y="407"/>
                      </a:lnTo>
                      <a:lnTo>
                        <a:pt x="718" y="407"/>
                      </a:lnTo>
                      <a:lnTo>
                        <a:pt x="718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096D4"/>
                </a:solidFill>
                <a:ln w="11113">
                  <a:solidFill>
                    <a:srgbClr val="AEE2FA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96D6"/>
                    </a:solidFill>
                    <a:latin typeface="Arial"/>
                  </a:endParaRPr>
                </a:p>
              </p:txBody>
            </p:sp>
            <p:sp>
              <p:nvSpPr>
                <p:cNvPr id="192" name="Freeform 191"/>
                <p:cNvSpPr>
                  <a:spLocks/>
                </p:cNvSpPr>
                <p:nvPr/>
              </p:nvSpPr>
              <p:spPr bwMode="auto">
                <a:xfrm>
                  <a:off x="7429664" y="3669875"/>
                  <a:ext cx="819622" cy="82911"/>
                </a:xfrm>
                <a:custGeom>
                  <a:avLst/>
                  <a:gdLst>
                    <a:gd name="T0" fmla="*/ 0 w 796"/>
                    <a:gd name="T1" fmla="*/ 75 h 80"/>
                    <a:gd name="T2" fmla="*/ 87 w 796"/>
                    <a:gd name="T3" fmla="*/ 0 h 80"/>
                    <a:gd name="T4" fmla="*/ 796 w 796"/>
                    <a:gd name="T5" fmla="*/ 4 h 80"/>
                    <a:gd name="T6" fmla="*/ 709 w 796"/>
                    <a:gd name="T7" fmla="*/ 80 h 80"/>
                    <a:gd name="T8" fmla="*/ 0 w 796"/>
                    <a:gd name="T9" fmla="*/ 75 h 80"/>
                    <a:gd name="T10" fmla="*/ 0 w 796"/>
                    <a:gd name="T11" fmla="*/ 75 h 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6"/>
                    <a:gd name="T19" fmla="*/ 0 h 80"/>
                    <a:gd name="T20" fmla="*/ 796 w 796"/>
                    <a:gd name="T21" fmla="*/ 80 h 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6" h="80">
                      <a:moveTo>
                        <a:pt x="0" y="75"/>
                      </a:moveTo>
                      <a:lnTo>
                        <a:pt x="87" y="0"/>
                      </a:lnTo>
                      <a:lnTo>
                        <a:pt x="796" y="4"/>
                      </a:lnTo>
                      <a:lnTo>
                        <a:pt x="709" y="8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46AFE3"/>
                </a:solidFill>
                <a:ln w="11113">
                  <a:solidFill>
                    <a:srgbClr val="AEE2FA"/>
                  </a:solidFill>
                  <a:round/>
                  <a:headEnd/>
                  <a:tailEnd/>
                </a:ln>
              </p:spPr>
              <p:txBody>
                <a:bodyPr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0096D6"/>
                    </a:solidFill>
                    <a:latin typeface="Arial"/>
                  </a:endParaRPr>
                </a:p>
              </p:txBody>
            </p:sp>
            <p:sp>
              <p:nvSpPr>
                <p:cNvPr id="193" name="Freeform 192"/>
                <p:cNvSpPr>
                  <a:spLocks/>
                </p:cNvSpPr>
                <p:nvPr/>
              </p:nvSpPr>
              <p:spPr bwMode="auto">
                <a:xfrm>
                  <a:off x="8163836" y="3677076"/>
                  <a:ext cx="85450" cy="488829"/>
                </a:xfrm>
                <a:custGeom>
                  <a:avLst/>
                  <a:gdLst>
                    <a:gd name="T0" fmla="*/ 85450 w 83"/>
                    <a:gd name="T1" fmla="*/ 415762 h 475"/>
                    <a:gd name="T2" fmla="*/ 0 w 83"/>
                    <a:gd name="T3" fmla="*/ 488829 h 475"/>
                    <a:gd name="T4" fmla="*/ 0 w 83"/>
                    <a:gd name="T5" fmla="*/ 73067 h 475"/>
                    <a:gd name="T6" fmla="*/ 85450 w 83"/>
                    <a:gd name="T7" fmla="*/ 0 h 475"/>
                    <a:gd name="T8" fmla="*/ 85450 w 83"/>
                    <a:gd name="T9" fmla="*/ 415762 h 4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"/>
                    <a:gd name="T16" fmla="*/ 0 h 475"/>
                    <a:gd name="T17" fmla="*/ 83 w 83"/>
                    <a:gd name="T18" fmla="*/ 475 h 4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" h="475">
                      <a:moveTo>
                        <a:pt x="83" y="404"/>
                      </a:moveTo>
                      <a:lnTo>
                        <a:pt x="0" y="475"/>
                      </a:lnTo>
                      <a:lnTo>
                        <a:pt x="0" y="71"/>
                      </a:lnTo>
                      <a:lnTo>
                        <a:pt x="83" y="0"/>
                      </a:lnTo>
                      <a:lnTo>
                        <a:pt x="83" y="404"/>
                      </a:lnTo>
                      <a:close/>
                    </a:path>
                  </a:pathLst>
                </a:custGeom>
                <a:solidFill>
                  <a:srgbClr val="015B80"/>
                </a:solidFill>
                <a:ln w="11113">
                  <a:solidFill>
                    <a:srgbClr val="AEE2FA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96D6"/>
                    </a:solidFill>
                    <a:latin typeface="Arial"/>
                  </a:endParaRPr>
                </a:p>
              </p:txBody>
            </p:sp>
          </p:grpSp>
          <p:pic>
            <p:nvPicPr>
              <p:cNvPr id="189" name="Picture 18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001000" y="3429000"/>
                <a:ext cx="685800" cy="685800"/>
              </a:xfrm>
              <a:prstGeom prst="rect">
                <a:avLst/>
              </a:prstGeom>
              <a:gradFill>
                <a:gsLst>
                  <a:gs pos="0">
                    <a:srgbClr val="FFFF00">
                      <a:alpha val="34000"/>
                    </a:srgbClr>
                  </a:gs>
                  <a:gs pos="50000">
                    <a:srgbClr val="FFFF00"/>
                  </a:gs>
                  <a:gs pos="100000">
                    <a:srgbClr val="FFFF00">
                      <a:alpha val="34000"/>
                    </a:srgbClr>
                  </a:gs>
                </a:gsLst>
                <a:lin ang="10800000" scaled="0"/>
              </a:gradFill>
              <a:ln>
                <a:noFill/>
              </a:ln>
              <a:effectLst>
                <a:outerShdw blurRad="63500" dist="63500" dir="5400000" algn="t" rotWithShape="0">
                  <a:prstClr val="black">
                    <a:alpha val="59000"/>
                  </a:prstClr>
                </a:outerShdw>
              </a:effectLst>
            </p:spPr>
          </p:pic>
        </p:grp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3777417" y="1992048"/>
              <a:ext cx="202855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buNone/>
              </a:pP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Cisco</a:t>
              </a:r>
              <a:r>
                <a:rPr lang="en-US" sz="1100" b="0" i="0" baseline="3000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® 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ar-EG" sz="110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ar-EG" sz="110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</a:br>
              <a:r>
                <a:rPr lang="en-US" sz="110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Identity </a:t>
              </a:r>
              <a:r>
                <a:rPr lang="ar-EG" sz="110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ar-EG" sz="110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</a:br>
              <a:r>
                <a:rPr lang="en-US" sz="110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Services </a:t>
              </a:r>
              <a:r>
                <a:rPr lang="ar-EG" sz="110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ar-EG" sz="110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</a:br>
              <a:r>
                <a:rPr lang="en-US" sz="110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Engine</a:t>
              </a:r>
              <a:endParaRPr lang="en-US" sz="1100" b="0" i="0" dirty="0">
                <a:solidFill>
                  <a:srgbClr val="3A3A3A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5" name="Left-Right Arrow 204"/>
          <p:cNvSpPr/>
          <p:nvPr/>
        </p:nvSpPr>
        <p:spPr>
          <a:xfrm>
            <a:off x="2479031" y="2862216"/>
            <a:ext cx="586740" cy="327660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63500" dist="63500" dir="5400000" algn="t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rtl="0"/>
            <a:endParaRPr lang="en-GB" sz="3200" b="1" kern="1200" dirty="0">
              <a:solidFill>
                <a:srgbClr val="0096D6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6" name="Left-Right Arrow 205"/>
          <p:cNvSpPr/>
          <p:nvPr/>
        </p:nvSpPr>
        <p:spPr>
          <a:xfrm>
            <a:off x="4899973" y="2862216"/>
            <a:ext cx="586740" cy="327660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63500" dist="63500" dir="5400000" algn="t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rtl="0"/>
            <a:endParaRPr lang="en-GB" sz="3200" b="1" kern="1200" dirty="0">
              <a:solidFill>
                <a:srgbClr val="0096D6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52" name="AutoShape 4" descr="data:image/jpg;base64,/9j/4AAQSkZJRgABAQAAAQABAAD/2wCEAAkGBggGEBUUERMUEBQWEiIaFxgYGCMcHRoeHxwaICIYHhwZJyYqGR4pHx4XITgsLycpNSwtHSM9NTAqNS0rLjUBCQoKDQwOGg8PGTEjHiQvNTMyNCktKi41NTU1NDU1NTUsMC40LCwpNDIyKy8pLyovMiksKik1NCwsNTU1KSksLP/AABEIAFAAoAMBIgACEQEDEQH/xAAbAAEBAAMBAQEAAAAAAAAAAAAABgMEBQcCAf/EADgQAAIBAwMCBAMFBgcBAAAAAAECAwAEEQUSIQYxEyJRYSMyQQcUQnGhFVKBkbHRMzRDcnTB4Rb/xAAZAQEAAwEBAAAAAAAAAAAAAAAAAQIEAwX/xAArEQACAgECAwcEAwAAAAAAAAAAAQIRAwRBEiExE2FxgZGxwWKh0eEyQlH/2gAMAwEAAhEDEQA/APcaUpQClKUApSlAKUpQClKUApSlAKUpQClKUApSlAKUpQClTXVmv/s9liDFMpvYjg4zgAH6ZOefb3qCn6vnsZkeB5CwYZQuzK4+qkMTz7itmHRzyq0Ys2sx4pUz2KlfgbjPbiufoeu2vUMZki3bQ5XzDByKy8LqzZxK6OjSudpevWervMkRJaF9j5BHPPbPfsa6NRKLi6YUlJWhSlc6/wBestNmhhckPMSEwMjj1P0pGLk6QclHmzo0rV1O+XTIZJSCwjQsQO5wM45r40bU01mCOZVKh1yAe4/lU8L4eLYjiXFw7m7SlKqWFKUoBStLV9Wt9FiMsmdoIHAyea243EgBHYjNRauivEr4b5n1Slc3Qtbj16MuqlAHK4OPpjnilq6DnFSUX1Z0qUpUliW636PXqNQ6yCKRFIyflZe+Gx2wec/pUD07oTadfwi42EHc0Z3ApI69hu/3Y4POa9juII7pGRhlWGCPY15V12bbRJBAiYUReTdzncSWbLdzkAfwFelo82Wb7FfxafivA8jXYYQks9dC46c1HVr8y/eI2jUY27hg55yPcdv71z/st/yTf8h/+q2vs7kvJ7BDMWOWOwt32fTv3HfHtWpbfZx9zBEd7dRqTnCsAMn64FZ4QjjjPDOW/Xws741kqE1cuT61fM5H/wBJfaXHqcisWZLkLHnkLksMgew/oK/NQttW0R7JjezTCeZd6luM+U8Y/DgkYqqtujbGNblXZpVuX3ODgYPPYj3Of4VL6x0ZJpE1mY3uLkLcKPN5hGgIPGB5R7+1bMeXFKVL268vtzOWTFljG379Of35G5Y6leN+18yOfDLeH5j5PK/y/u9hWhYapeyHScyufEL78tnd5sc+vFUWqfZ/Y6nNJIJZovFHxFRsK59T+hxWS36Itrf7p8Vz91LbeB5txzz/AOVz7bDV/H017l3hzX+/qT9iUf8AanU9pd3bXTxqpdVhX5NqjlWHuK+7PUZ9Bi0ycyMsBjMcq5O38RBx69/5VQXn2c2Fy8hWWeJJTl40bCFvXH584rcuujLW7sUtGd9qY2vgbsgnn0+pFWeoxUltfSuiqvMqtPltveut9Xd+RBQ9X6skFwjvIJbgo9vycgO5BCn6DGK3uob68tndIbm8ke3hXfsx4aEKMs7Hl8nJ/vVfcdFafPNbSZYfdlCqoxhgvy5/I81r6p0BZ6lLJIJZovGHxERhtYjsSCPXnFStTg4rqvLw+F6kPT51Fq78/H5foT17qOra5Lp6pO8DT25LlDge7bfXANYNV1TVpbl7dZLxlt41QGBcsz4HxJPYmq+16Mt7WS1fxHJtoyi8DzA57/z+lNY6MttRm8dJZbWUjDNE2Nw9/wBKrHUYlJLantvf4LS0+Vpu+drfavycPVbvUL3RQ1yrJKHAbcu0nDYDY9xiqy+uUtLNmZzEBD84GSpwMED6nOK17npiG5sxbGSQqMedjuY4OeSe9asfRa4KyXM8yFSpRm49j+Y4IryctvLKUVyf7LdnmjNtK7ild7q+vrscXp/Vb+O8iUvcNFMhPx8ZOATuXHYdq09D0++ks5po7l4RG7lUXsSBklvz7VT6f0ZDYzRy+NLI0YwNxBG3GAvbgDmteP7PrVFK+POFY5dQwAbn6gCsvZT379/AxrS6ilxK6v8At/qXzZydR1jVbyK3ldpo4Gi+I8I5DgkZPtwD/E1baTIs0EZEhmBQec9247kfQ1xtW6bsHKKbh7ZSgjEauFDgfhwe55/Wu5p9tb2cSJF8iqAuDnj1z9fWu2OMlJtm7TYssMjc+apb793cbFYp7WC6xvRXx23AH+tZaV36G8/AAKh7LQupLEfAKwZkG8M2/cR4pMuM8Bi0YIBzhc4zxVzSgIfT9K6osyW/ffcwMi7icSd2C427tmcDOO3Oa+rXT+so9pMo3Nt37irAEIwwFGMAtgtgnORjsRVtSgIqDR+o7eJCrOr75WceIuTv24JO3aWwGA4ABIzxml7onUtxLFJ4h3JCp4ZdolCTAjaR+ItGCfTOMcVa0oCOutL6nvrcK7KZBdeJnO0BU8yqCpyQzgd8YHcH649G6SvIHjaZFYrdtKDuJ2qyNxjJy2/Zn6EgHAq1pQELDoOvNbSpIu5zcrKgEgwxJJYPn/TBwMdyoB+bIrb+49VbwwZV+IokJ2tlQ8h8g4wm0pwecZ7mq+lARaWnWSRsDIGfwhtOU4YlS+RgZPzBOwGDu7g1sX+ka9qE6B3zAskTkAqAdhQny4JzuDk8kEFMcg1WUoCMg6d1yCXyvsXxWUMGywhDKV+bOG5kzx6e1Yks+tIURVbO1EyzOrMSPCznjzcrLn2f1FXFKAghpPVdigSHK8Pgh0xzt2Ehhkkec9+eAeM1ni0zq2Fgd4JL5Yl1Pd2bAyP8MA4x39DVtSgJ/T9DuL+EpqHxyHyuSOxVcjyY7NuA9sV3LeCO1RUQbVUAAegHYVkpQClKUApSlAKUpQClKUApSlAKUpQClKUApSlAKUpQClKUB//Z"/>
          <p:cNvSpPr>
            <a:spLocks noChangeAspect="1" noChangeArrowheads="1"/>
          </p:cNvSpPr>
          <p:nvPr/>
        </p:nvSpPr>
        <p:spPr bwMode="auto">
          <a:xfrm>
            <a:off x="63500" y="-374650"/>
            <a:ext cx="1524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54" name="AutoShape 6" descr="data:image/jpg;base64,/9j/4AAQSkZJRgABAQAAAQABAAD/2wCEAAkGBggGEBUUERMUEBQWEiIaFxgYGCMcHRoeHxwaICIYHhwZJyYqGR4pHx4XITgsLycpNSwtHSM9NTAqNS0rLjUBCQoKDQwOGg8PGTEjHiQvNTMyNCktKi41NTU1NDU1NTUsMC40LCwpNDIyKy8pLyovMiksKik1NCwsNTU1KSksLP/AABEIAFAAoAMBIgACEQEDEQH/xAAbAAEBAAMBAQEAAAAAAAAAAAAABgMEBQcCAf/EADgQAAIBAwMCBAMFBgcBAAAAAAECAwAEEQUSIQYxEyJRYSMyQQcUQnGhFVKBkbHRMzRDcnTB4Rb/xAAZAQEAAwEBAAAAAAAAAAAAAAAAAQIEAwX/xAArEQACAgECAwcEAwAAAAAAAAAAAQIRAwRBEiExE2FxgZGxwWKh0eEyQlH/2gAMAwEAAhEDEQA/APcaUpQClKUApSlAKUpQClKUApSlAKUpQClKUApSlAKUpQClTXVmv/s9liDFMpvYjg4zgAH6ZOefb3qCn6vnsZkeB5CwYZQuzK4+qkMTz7itmHRzyq0Ys2sx4pUz2KlfgbjPbiufoeu2vUMZki3bQ5XzDByKy8LqzZxK6OjSudpevWervMkRJaF9j5BHPPbPfsa6NRKLi6YUlJWhSlc6/wBestNmhhckPMSEwMjj1P0pGLk6QclHmzo0rV1O+XTIZJSCwjQsQO5wM45r40bU01mCOZVKh1yAe4/lU8L4eLYjiXFw7m7SlKqWFKUoBStLV9Wt9FiMsmdoIHAyea243EgBHYjNRauivEr4b5n1Slc3Qtbj16MuqlAHK4OPpjnilq6DnFSUX1Z0qUpUliW636PXqNQ6yCKRFIyflZe+Gx2wec/pUD07oTadfwi42EHc0Z3ApI69hu/3Y4POa9juII7pGRhlWGCPY15V12bbRJBAiYUReTdzncSWbLdzkAfwFelo82Wb7FfxafivA8jXYYQks9dC46c1HVr8y/eI2jUY27hg55yPcdv71z/st/yTf8h/+q2vs7kvJ7BDMWOWOwt32fTv3HfHtWpbfZx9zBEd7dRqTnCsAMn64FZ4QjjjPDOW/Xws741kqE1cuT61fM5H/wBJfaXHqcisWZLkLHnkLksMgew/oK/NQttW0R7JjezTCeZd6luM+U8Y/DgkYqqtujbGNblXZpVuX3ODgYPPYj3Of4VL6x0ZJpE1mY3uLkLcKPN5hGgIPGB5R7+1bMeXFKVL268vtzOWTFljG379Of35G5Y6leN+18yOfDLeH5j5PK/y/u9hWhYapeyHScyufEL78tnd5sc+vFUWqfZ/Y6nNJIJZovFHxFRsK59T+hxWS36Itrf7p8Vz91LbeB5txzz/AOVz7bDV/H017l3hzX+/qT9iUf8AanU9pd3bXTxqpdVhX5NqjlWHuK+7PUZ9Bi0ycyMsBjMcq5O38RBx69/5VQXn2c2Fy8hWWeJJTl40bCFvXH584rcuujLW7sUtGd9qY2vgbsgnn0+pFWeoxUltfSuiqvMqtPltveut9Xd+RBQ9X6skFwjvIJbgo9vycgO5BCn6DGK3uob68tndIbm8ke3hXfsx4aEKMs7Hl8nJ/vVfcdFafPNbSZYfdlCqoxhgvy5/I81r6p0BZ6lLJIJZovGHxERhtYjsSCPXnFStTg4rqvLw+F6kPT51Fq78/H5foT17qOra5Lp6pO8DT25LlDge7bfXANYNV1TVpbl7dZLxlt41QGBcsz4HxJPYmq+16Mt7WS1fxHJtoyi8DzA57/z+lNY6MttRm8dJZbWUjDNE2Nw9/wBKrHUYlJLantvf4LS0+Vpu+drfavycPVbvUL3RQ1yrJKHAbcu0nDYDY9xiqy+uUtLNmZzEBD84GSpwMED6nOK17npiG5sxbGSQqMedjuY4OeSe9asfRa4KyXM8yFSpRm49j+Y4IryctvLKUVyf7LdnmjNtK7ild7q+vrscXp/Vb+O8iUvcNFMhPx8ZOATuXHYdq09D0++ks5po7l4RG7lUXsSBklvz7VT6f0ZDYzRy+NLI0YwNxBG3GAvbgDmteP7PrVFK+POFY5dQwAbn6gCsvZT379/AxrS6ilxK6v8At/qXzZydR1jVbyK3ldpo4Gi+I8I5DgkZPtwD/E1baTIs0EZEhmBQec9247kfQ1xtW6bsHKKbh7ZSgjEauFDgfhwe55/Wu5p9tb2cSJF8iqAuDnj1z9fWu2OMlJtm7TYssMjc+apb793cbFYp7WC6xvRXx23AH+tZaV36G8/AAKh7LQupLEfAKwZkG8M2/cR4pMuM8Bi0YIBzhc4zxVzSgIfT9K6osyW/ffcwMi7icSd2C427tmcDOO3Oa+rXT+so9pMo3Nt37irAEIwwFGMAtgtgnORjsRVtSgIqDR+o7eJCrOr75WceIuTv24JO3aWwGA4ABIzxml7onUtxLFJ4h3JCp4ZdolCTAjaR+ItGCfTOMcVa0oCOutL6nvrcK7KZBdeJnO0BU8yqCpyQzgd8YHcH649G6SvIHjaZFYrdtKDuJ2qyNxjJy2/Zn6EgHAq1pQELDoOvNbSpIu5zcrKgEgwxJJYPn/TBwMdyoB+bIrb+49VbwwZV+IokJ2tlQ8h8g4wm0pwecZ7mq+lARaWnWSRsDIGfwhtOU4YlS+RgZPzBOwGDu7g1sX+ka9qE6B3zAskTkAqAdhQny4JzuDk8kEFMcg1WUoCMg6d1yCXyvsXxWUMGywhDKV+bOG5kzx6e1Yks+tIURVbO1EyzOrMSPCznjzcrLn2f1FXFKAghpPVdigSHK8Pgh0xzt2Ehhkkec9+eAeM1ni0zq2Fgd4JL5Yl1Pd2bAyP8MA4x39DVtSgJ/T9DuL+EpqHxyHyuSOxVcjyY7NuA9sV3LeCO1RUQbVUAAegHYVkpQClKUApSlAKUpQClKUApSlAKUpQClKUApSlAKUpQClKUB//Z"/>
          <p:cNvSpPr>
            <a:spLocks noChangeAspect="1" noChangeArrowheads="1"/>
          </p:cNvSpPr>
          <p:nvPr/>
        </p:nvSpPr>
        <p:spPr bwMode="auto">
          <a:xfrm>
            <a:off x="63500" y="-374650"/>
            <a:ext cx="1524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56" name="AutoShape 8" descr="data:image/jpg;base64,/9j/4AAQSkZJRgABAQAAAQABAAD/2wCEAAkGBggGEBUUERMUEBQWEiIaFxgYGCMcHRoeHxwaICIYHhwZJyYqGR4pHx4XITgsLycpNSwtHSM9NTAqNS0rLjUBCQoKDQwOGg8PGTEjHiQvNTMyNCktKi41NTU1NDU1NTUsMC40LCwpNDIyKy8pLyovMiksKik1NCwsNTU1KSksLP/AABEIAFAAoAMBIgACEQEDEQH/xAAbAAEBAAMBAQEAAAAAAAAAAAAABgMEBQcCAf/EADgQAAIBAwMCBAMFBgcBAAAAAAECAwAEEQUSIQYxEyJRYSMyQQcUQnGhFVKBkbHRMzRDcnTB4Rb/xAAZAQEAAwEBAAAAAAAAAAAAAAAAAQIEAwX/xAArEQACAgECAwcEAwAAAAAAAAAAAQIRAwRBEiExE2FxgZGxwWKh0eEyQlH/2gAMAwEAAhEDEQA/APcaUpQClKUApSlAKUpQClKUApSlAKUpQClKUApSlAKUpQClTXVmv/s9liDFMpvYjg4zgAH6ZOefb3qCn6vnsZkeB5CwYZQuzK4+qkMTz7itmHRzyq0Ys2sx4pUz2KlfgbjPbiufoeu2vUMZki3bQ5XzDByKy8LqzZxK6OjSudpevWervMkRJaF9j5BHPPbPfsa6NRKLi6YUlJWhSlc6/wBestNmhhckPMSEwMjj1P0pGLk6QclHmzo0rV1O+XTIZJSCwjQsQO5wM45r40bU01mCOZVKh1yAe4/lU8L4eLYjiXFw7m7SlKqWFKUoBStLV9Wt9FiMsmdoIHAyea243EgBHYjNRauivEr4b5n1Slc3Qtbj16MuqlAHK4OPpjnilq6DnFSUX1Z0qUpUliW636PXqNQ6yCKRFIyflZe+Gx2wec/pUD07oTadfwi42EHc0Z3ApI69hu/3Y4POa9juII7pGRhlWGCPY15V12bbRJBAiYUReTdzncSWbLdzkAfwFelo82Wb7FfxafivA8jXYYQks9dC46c1HVr8y/eI2jUY27hg55yPcdv71z/st/yTf8h/+q2vs7kvJ7BDMWOWOwt32fTv3HfHtWpbfZx9zBEd7dRqTnCsAMn64FZ4QjjjPDOW/Xws741kqE1cuT61fM5H/wBJfaXHqcisWZLkLHnkLksMgew/oK/NQttW0R7JjezTCeZd6luM+U8Y/DgkYqqtujbGNblXZpVuX3ODgYPPYj3Of4VL6x0ZJpE1mY3uLkLcKPN5hGgIPGB5R7+1bMeXFKVL268vtzOWTFljG379Of35G5Y6leN+18yOfDLeH5j5PK/y/u9hWhYapeyHScyufEL78tnd5sc+vFUWqfZ/Y6nNJIJZovFHxFRsK59T+hxWS36Itrf7p8Vz91LbeB5txzz/AOVz7bDV/H017l3hzX+/qT9iUf8AanU9pd3bXTxqpdVhX5NqjlWHuK+7PUZ9Bi0ycyMsBjMcq5O38RBx69/5VQXn2c2Fy8hWWeJJTl40bCFvXH584rcuujLW7sUtGd9qY2vgbsgnn0+pFWeoxUltfSuiqvMqtPltveut9Xd+RBQ9X6skFwjvIJbgo9vycgO5BCn6DGK3uob68tndIbm8ke3hXfsx4aEKMs7Hl8nJ/vVfcdFafPNbSZYfdlCqoxhgvy5/I81r6p0BZ6lLJIJZovGHxERhtYjsSCPXnFStTg4rqvLw+F6kPT51Fq78/H5foT17qOra5Lp6pO8DT25LlDge7bfXANYNV1TVpbl7dZLxlt41QGBcsz4HxJPYmq+16Mt7WS1fxHJtoyi8DzA57/z+lNY6MttRm8dJZbWUjDNE2Nw9/wBKrHUYlJLantvf4LS0+Vpu+drfavycPVbvUL3RQ1yrJKHAbcu0nDYDY9xiqy+uUtLNmZzEBD84GSpwMED6nOK17npiG5sxbGSQqMedjuY4OeSe9asfRa4KyXM8yFSpRm49j+Y4IryctvLKUVyf7LdnmjNtK7ild7q+vrscXp/Vb+O8iUvcNFMhPx8ZOATuXHYdq09D0++ks5po7l4RG7lUXsSBklvz7VT6f0ZDYzRy+NLI0YwNxBG3GAvbgDmteP7PrVFK+POFY5dQwAbn6gCsvZT379/AxrS6ilxK6v8At/qXzZydR1jVbyK3ldpo4Gi+I8I5DgkZPtwD/E1baTIs0EZEhmBQec9247kfQ1xtW6bsHKKbh7ZSgjEauFDgfhwe55/Wu5p9tb2cSJF8iqAuDnj1z9fWu2OMlJtm7TYssMjc+apb793cbFYp7WC6xvRXx23AH+tZaV36G8/AAKh7LQupLEfAKwZkG8M2/cR4pMuM8Bi0YIBzhc4zxVzSgIfT9K6osyW/ffcwMi7icSd2C427tmcDOO3Oa+rXT+so9pMo3Nt37irAEIwwFGMAtgtgnORjsRVtSgIqDR+o7eJCrOr75WceIuTv24JO3aWwGA4ABIzxml7onUtxLFJ4h3JCp4ZdolCTAjaR+ItGCfTOMcVa0oCOutL6nvrcK7KZBdeJnO0BU8yqCpyQzgd8YHcH649G6SvIHjaZFYrdtKDuJ2qyNxjJy2/Zn6EgHAq1pQELDoOvNbSpIu5zcrKgEgwxJJYPn/TBwMdyoB+bIrb+49VbwwZV+IokJ2tlQ8h8g4wm0pwecZ7mq+lARaWnWSRsDIGfwhtOU4YlS+RgZPzBOwGDu7g1sX+ka9qE6B3zAskTkAqAdhQny4JzuDk8kEFMcg1WUoCMg6d1yCXyvsXxWUMGywhDKV+bOG5kzx6e1Yks+tIURVbO1EyzOrMSPCznjzcrLn2f1FXFKAghpPVdigSHK8Pgh0xzt2Ehhkkec9+eAeM1ni0zq2Fgd4JL5Yl1Pd2bAyP8MA4x39DVtSgJ/T9DuL+EpqHxyHyuSOxVcjyY7NuA9sV3LeCO1RUQbVUAAegHYVkpQClKUApSlAKUpQClKUApSlAKUpQClKUApSlAKUpQClKUB//Z"/>
          <p:cNvSpPr>
            <a:spLocks noChangeAspect="1" noChangeArrowheads="1"/>
          </p:cNvSpPr>
          <p:nvPr/>
        </p:nvSpPr>
        <p:spPr bwMode="auto">
          <a:xfrm>
            <a:off x="63500" y="-374650"/>
            <a:ext cx="1524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58" name="AutoShape 10" descr="data:image/jpg;base64,/9j/4AAQSkZJRgABAQAAAQABAAD/2wCEAAkGBggGEBUUERMUEBQWEiIaFxgYGCMcHRoeHxwaICIYHhwZJyYqGR4pHx4XITgsLycpNSwtHSM9NTAqNS0rLjUBCQoKDQwOGg8PGTEjHiQvNTMyNCktKi41NTU1NDU1NTUsMC40LCwpNDIyKy8pLyovMiksKik1NCwsNTU1KSksLP/AABEIAFAAoAMBIgACEQEDEQH/xAAbAAEBAAMBAQEAAAAAAAAAAAAABgMEBQcCAf/EADgQAAIBAwMCBAMFBgcBAAAAAAECAwAEEQUSIQYxEyJRYSMyQQcUQnGhFVKBkbHRMzRDcnTB4Rb/xAAZAQEAAwEBAAAAAAAAAAAAAAAAAQIEAwX/xAArEQACAgECAwcEAwAAAAAAAAAAAQIRAwRBEiExE2FxgZGxwWKh0eEyQlH/2gAMAwEAAhEDEQA/APcaUpQClKUApSlAKUpQClKUApSlAKUpQClKUApSlAKUpQClTXVmv/s9liDFMpvYjg4zgAH6ZOefb3qCn6vnsZkeB5CwYZQuzK4+qkMTz7itmHRzyq0Ys2sx4pUz2KlfgbjPbiufoeu2vUMZki3bQ5XzDByKy8LqzZxK6OjSudpevWervMkRJaF9j5BHPPbPfsa6NRKLi6YUlJWhSlc6/wBestNmhhckPMSEwMjj1P0pGLk6QclHmzo0rV1O+XTIZJSCwjQsQO5wM45r40bU01mCOZVKh1yAe4/lU8L4eLYjiXFw7m7SlKqWFKUoBStLV9Wt9FiMsmdoIHAyea243EgBHYjNRauivEr4b5n1Slc3Qtbj16MuqlAHK4OPpjnilq6DnFSUX1Z0qUpUliW636PXqNQ6yCKRFIyflZe+Gx2wec/pUD07oTadfwi42EHc0Z3ApI69hu/3Y4POa9juII7pGRhlWGCPY15V12bbRJBAiYUReTdzncSWbLdzkAfwFelo82Wb7FfxafivA8jXYYQks9dC46c1HVr8y/eI2jUY27hg55yPcdv71z/st/yTf8h/+q2vs7kvJ7BDMWOWOwt32fTv3HfHtWpbfZx9zBEd7dRqTnCsAMn64FZ4QjjjPDOW/Xws741kqE1cuT61fM5H/wBJfaXHqcisWZLkLHnkLksMgew/oK/NQttW0R7JjezTCeZd6luM+U8Y/DgkYqqtujbGNblXZpVuX3ODgYPPYj3Of4VL6x0ZJpE1mY3uLkLcKPN5hGgIPGB5R7+1bMeXFKVL268vtzOWTFljG379Of35G5Y6leN+18yOfDLeH5j5PK/y/u9hWhYapeyHScyufEL78tnd5sc+vFUWqfZ/Y6nNJIJZovFHxFRsK59T+hxWS36Itrf7p8Vz91LbeB5txzz/AOVz7bDV/H017l3hzX+/qT9iUf8AanU9pd3bXTxqpdVhX5NqjlWHuK+7PUZ9Bi0ycyMsBjMcq5O38RBx69/5VQXn2c2Fy8hWWeJJTl40bCFvXH584rcuujLW7sUtGd9qY2vgbsgnn0+pFWeoxUltfSuiqvMqtPltveut9Xd+RBQ9X6skFwjvIJbgo9vycgO5BCn6DGK3uob68tndIbm8ke3hXfsx4aEKMs7Hl8nJ/vVfcdFafPNbSZYfdlCqoxhgvy5/I81r6p0BZ6lLJIJZovGHxERhtYjsSCPXnFStTg4rqvLw+F6kPT51Fq78/H5foT17qOra5Lp6pO8DT25LlDge7bfXANYNV1TVpbl7dZLxlt41QGBcsz4HxJPYmq+16Mt7WS1fxHJtoyi8DzA57/z+lNY6MttRm8dJZbWUjDNE2Nw9/wBKrHUYlJLantvf4LS0+Vpu+drfavycPVbvUL3RQ1yrJKHAbcu0nDYDY9xiqy+uUtLNmZzEBD84GSpwMED6nOK17npiG5sxbGSQqMedjuY4OeSe9asfRa4KyXM8yFSpRm49j+Y4IryctvLKUVyf7LdnmjNtK7ild7q+vrscXp/Vb+O8iUvcNFMhPx8ZOATuXHYdq09D0++ks5po7l4RG7lUXsSBklvz7VT6f0ZDYzRy+NLI0YwNxBG3GAvbgDmteP7PrVFK+POFY5dQwAbn6gCsvZT379/AxrS6ilxK6v8At/qXzZydR1jVbyK3ldpo4Gi+I8I5DgkZPtwD/E1baTIs0EZEhmBQec9247kfQ1xtW6bsHKKbh7ZSgjEauFDgfhwe55/Wu5p9tb2cSJF8iqAuDnj1z9fWu2OMlJtm7TYssMjc+apb793cbFYp7WC6xvRXx23AH+tZaV36G8/AAKh7LQupLEfAKwZkG8M2/cR4pMuM8Bi0YIBzhc4zxVzSgIfT9K6osyW/ffcwMi7icSd2C427tmcDOO3Oa+rXT+so9pMo3Nt37irAEIwwFGMAtgtgnORjsRVtSgIqDR+o7eJCrOr75WceIuTv24JO3aWwGA4ABIzxml7onUtxLFJ4h3JCp4ZdolCTAjaR+ItGCfTOMcVa0oCOutL6nvrcK7KZBdeJnO0BU8yqCpyQzgd8YHcH649G6SvIHjaZFYrdtKDuJ2qyNxjJy2/Zn6EgHAq1pQELDoOvNbSpIu5zcrKgEgwxJJYPn/TBwMdyoB+bIrb+49VbwwZV+IokJ2tlQ8h8g4wm0pwecZ7mq+lARaWnWSRsDIGfwhtOU4YlS+RgZPzBOwGDu7g1sX+ka9qE6B3zAskTkAqAdhQny4JzuDk8kEFMcg1WUoCMg6d1yCXyvsXxWUMGywhDKV+bOG5kzx6e1Yks+tIURVbO1EyzOrMSPCznjzcrLn2f1FXFKAghpPVdigSHK8Pgh0xzt2Ehhkkec9+eAeM1ni0zq2Fgd4JL5Yl1Pd2bAyP8MA4x39DVtSgJ/T9DuL+EpqHxyHyuSOxVcjyY7NuA9sV3LeCO1RUQbVUAAegHYVkpQClKUApSlAKUpQClKUApSlAKUpQClKUApSlAKUpQClKUB//Z"/>
          <p:cNvSpPr>
            <a:spLocks noChangeAspect="1" noChangeArrowheads="1"/>
          </p:cNvSpPr>
          <p:nvPr/>
        </p:nvSpPr>
        <p:spPr bwMode="auto">
          <a:xfrm>
            <a:off x="63500" y="-374650"/>
            <a:ext cx="1524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8" name="Rounded Rectangle 167"/>
          <p:cNvSpPr/>
          <p:nvPr/>
        </p:nvSpPr>
        <p:spPr bwMode="auto">
          <a:xfrm>
            <a:off x="391817" y="6059714"/>
            <a:ext cx="8284264" cy="677263"/>
          </a:xfrm>
          <a:prstGeom prst="roundRect">
            <a:avLst/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70" name="TextBox 1560"/>
          <p:cNvSpPr txBox="1">
            <a:spLocks noChangeArrowheads="1"/>
          </p:cNvSpPr>
          <p:nvPr/>
        </p:nvSpPr>
        <p:spPr bwMode="auto">
          <a:xfrm>
            <a:off x="2819400" y="6049312"/>
            <a:ext cx="35916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rtl="1">
              <a:buNone/>
            </a:pPr>
            <a:r>
              <a:rPr lang="en-US" sz="11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تحسين</a:t>
            </a:r>
            <a:r>
              <a:rPr lang="en-US" sz="11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وإدارة</a:t>
            </a:r>
            <a:r>
              <a:rPr lang="en-US" sz="11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شاملان</a:t>
            </a:r>
            <a:r>
              <a:rPr lang="en-US" sz="11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grpSp>
        <p:nvGrpSpPr>
          <p:cNvPr id="20" name="Group 146"/>
          <p:cNvGrpSpPr/>
          <p:nvPr/>
        </p:nvGrpSpPr>
        <p:grpSpPr>
          <a:xfrm>
            <a:off x="2667000" y="6252882"/>
            <a:ext cx="3966053" cy="443753"/>
            <a:chOff x="2667000" y="6019800"/>
            <a:chExt cx="3966053" cy="382173"/>
          </a:xfrm>
        </p:grpSpPr>
        <p:sp>
          <p:nvSpPr>
            <p:cNvPr id="213" name="Rounded Rectangle 212"/>
            <p:cNvSpPr/>
            <p:nvPr/>
          </p:nvSpPr>
          <p:spPr>
            <a:xfrm>
              <a:off x="2667000" y="6019800"/>
              <a:ext cx="3966053" cy="382173"/>
            </a:xfrm>
            <a:prstGeom prst="roundRect">
              <a:avLst>
                <a:gd name="adj" fmla="val 7418"/>
              </a:avLst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  <a:effectLst>
              <a:softEdge rad="635000"/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none" lIns="73025" tIns="36511" rIns="73025" bIns="36511" anchor="ctr"/>
            <a:lstStyle/>
            <a:p>
              <a:pPr algn="l" rtl="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1200" dirty="0">
                <a:ln>
                  <a:solidFill>
                    <a:srgbClr val="F68B1F"/>
                  </a:solidFill>
                </a:ln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9" name="Picture 168" descr="appsense_logo.gif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FFFF">
                  <a:tint val="45000"/>
                  <a:satMod val="400000"/>
                </a:srgbClr>
              </a:duotone>
            </a:blip>
            <a:srcRect l="5201" t="32471" b="26164"/>
            <a:stretch>
              <a:fillRect/>
            </a:stretch>
          </p:blipFill>
          <p:spPr>
            <a:xfrm>
              <a:off x="2753218" y="6095408"/>
              <a:ext cx="972556" cy="235158"/>
            </a:xfrm>
            <a:prstGeom prst="rect">
              <a:avLst/>
            </a:prstGeom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8885" y="6021099"/>
              <a:ext cx="1324769" cy="35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99847" y="6019800"/>
              <a:ext cx="677331" cy="35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97718" y="6023610"/>
              <a:ext cx="710257" cy="35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8" name="Group 177"/>
          <p:cNvGrpSpPr/>
          <p:nvPr/>
        </p:nvGrpSpPr>
        <p:grpSpPr>
          <a:xfrm>
            <a:off x="319029" y="1800478"/>
            <a:ext cx="2081271" cy="4077908"/>
            <a:chOff x="6557904" y="1800478"/>
            <a:chExt cx="2081271" cy="4077908"/>
          </a:xfrm>
        </p:grpSpPr>
        <p:sp>
          <p:nvSpPr>
            <p:cNvPr id="166" name="Rounded Rectangle 165"/>
            <p:cNvSpPr/>
            <p:nvPr/>
          </p:nvSpPr>
          <p:spPr>
            <a:xfrm>
              <a:off x="6619875" y="1800478"/>
              <a:ext cx="2019300" cy="4077908"/>
            </a:xfrm>
            <a:prstGeom prst="roundRect">
              <a:avLst>
                <a:gd name="adj" fmla="val 5125"/>
              </a:avLst>
            </a:prstGeom>
            <a:solidFill>
              <a:schemeClr val="bg1">
                <a:lumMod val="65000"/>
              </a:schemeClr>
            </a:solidFill>
            <a:ln w="15875">
              <a:noFill/>
            </a:ln>
            <a:effectLst>
              <a:outerShdw blurRad="25400" dist="12700" dir="16200000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/>
            </a:p>
          </p:txBody>
        </p:sp>
        <p:sp>
          <p:nvSpPr>
            <p:cNvPr id="224" name="Round Same Side Corner Rectangle 223"/>
            <p:cNvSpPr/>
            <p:nvPr/>
          </p:nvSpPr>
          <p:spPr>
            <a:xfrm>
              <a:off x="6620720" y="1804091"/>
              <a:ext cx="1990846" cy="3553428"/>
            </a:xfrm>
            <a:prstGeom prst="round2SameRect">
              <a:avLst>
                <a:gd name="adj1" fmla="val 3897"/>
                <a:gd name="adj2" fmla="val 0"/>
              </a:avLst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5" name="Text Box 22"/>
            <p:cNvSpPr txBox="1">
              <a:spLocks noChangeArrowheads="1"/>
            </p:cNvSpPr>
            <p:nvPr/>
          </p:nvSpPr>
          <p:spPr bwMode="auto">
            <a:xfrm>
              <a:off x="7124309" y="2526563"/>
              <a:ext cx="1333891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rtl="1">
                <a:spcBef>
                  <a:spcPts val="1"/>
                </a:spcBef>
                <a:buNone/>
              </a:pP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Cisco </a:t>
              </a: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VXC</a:t>
              </a: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6215 </a:t>
              </a: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جهاز</a:t>
              </a: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تابع</a:t>
              </a: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جزئيًا</a:t>
              </a: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04" name="TextBox 149"/>
            <p:cNvSpPr txBox="1">
              <a:spLocks noChangeArrowheads="1"/>
            </p:cNvSpPr>
            <p:nvPr/>
          </p:nvSpPr>
          <p:spPr bwMode="auto">
            <a:xfrm>
              <a:off x="6735083" y="1844715"/>
              <a:ext cx="1788884" cy="39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rtl="1">
                <a:lnSpc>
                  <a:spcPct val="90000"/>
                </a:lnSpc>
                <a:buNone/>
              </a:pP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عملاء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تجربة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المحاكاة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الافتراضية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من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Cisco </a:t>
              </a:r>
            </a:p>
          </p:txBody>
        </p:sp>
        <p:pic>
          <p:nvPicPr>
            <p:cNvPr id="153" name="Picture 152" descr="BP_3q_back_01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557904" y="3700416"/>
              <a:ext cx="1033510" cy="797287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53718" y="3863787"/>
              <a:ext cx="383552" cy="667047"/>
            </a:xfrm>
            <a:prstGeom prst="rect">
              <a:avLst/>
            </a:prstGeom>
            <a:effectLst/>
          </p:spPr>
        </p:pic>
        <p:pic>
          <p:nvPicPr>
            <p:cNvPr id="167" name="Picture 166" descr="SlimBig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6786420" y="2521913"/>
              <a:ext cx="429292" cy="733846"/>
            </a:xfrm>
            <a:prstGeom prst="rect">
              <a:avLst/>
            </a:prstGeom>
          </p:spPr>
        </p:pic>
        <p:pic>
          <p:nvPicPr>
            <p:cNvPr id="174" name="Picture 173" descr="tablet2.png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6861993" y="4635091"/>
              <a:ext cx="705472" cy="55582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HeroicExtremeRightFacing" fov="2700000">
                <a:rot lat="595527" lon="20100063" rev="0"/>
              </a:camera>
              <a:lightRig rig="threePt" dir="t"/>
            </a:scene3d>
            <a:sp3d>
              <a:bevelT/>
            </a:sp3d>
          </p:spPr>
        </p:pic>
        <p:sp>
          <p:nvSpPr>
            <p:cNvPr id="175" name="TextBox 149"/>
            <p:cNvSpPr txBox="1">
              <a:spLocks noChangeArrowheads="1"/>
            </p:cNvSpPr>
            <p:nvPr/>
          </p:nvSpPr>
          <p:spPr bwMode="auto">
            <a:xfrm>
              <a:off x="7493651" y="4677665"/>
              <a:ext cx="911209" cy="383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914400" rtl="1">
                <a:lnSpc>
                  <a:spcPct val="90000"/>
                </a:lnSpc>
                <a:spcBef>
                  <a:spcPts val="1"/>
                </a:spcBef>
                <a:spcAft>
                  <a:spcPts val="1"/>
                </a:spcAft>
                <a:buNone/>
              </a:pP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جهاز</a:t>
              </a: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الأعمال</a:t>
              </a: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اللوحي</a:t>
              </a: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Cius</a:t>
              </a:r>
              <a:endParaRPr lang="en-US" sz="1050" b="0" i="0" dirty="0">
                <a:solidFill>
                  <a:srgbClr val="3A3A3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Text Box 22"/>
            <p:cNvSpPr txBox="1">
              <a:spLocks noChangeArrowheads="1"/>
            </p:cNvSpPr>
            <p:nvPr/>
          </p:nvSpPr>
          <p:spPr bwMode="auto">
            <a:xfrm>
              <a:off x="6603392" y="3244704"/>
              <a:ext cx="135950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rtl="1">
                <a:spcBef>
                  <a:spcPts val="1"/>
                </a:spcBef>
                <a:buNone/>
              </a:pP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Cisco </a:t>
              </a: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VXC</a:t>
              </a: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4000 </a:t>
              </a: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عميل</a:t>
              </a: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كمبيوتر</a:t>
              </a:r>
              <a:endParaRPr lang="en-US" sz="1050" b="0" i="0" dirty="0">
                <a:solidFill>
                  <a:srgbClr val="3A3A3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Text Box 22"/>
            <p:cNvSpPr txBox="1">
              <a:spLocks noChangeArrowheads="1"/>
            </p:cNvSpPr>
            <p:nvPr/>
          </p:nvSpPr>
          <p:spPr bwMode="auto">
            <a:xfrm>
              <a:off x="7433972" y="3834990"/>
              <a:ext cx="909928" cy="577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rtl="1">
                <a:spcBef>
                  <a:spcPts val="1"/>
                </a:spcBef>
                <a:buNone/>
              </a:pP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Cisco </a:t>
              </a: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VXC</a:t>
              </a: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05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22xx</a:t>
              </a:r>
              <a:r>
                <a:rPr lang="ar-EG" sz="105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05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و21xx</a:t>
              </a:r>
              <a:r>
                <a:rPr lang="ar-EG" sz="105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050" b="0" i="0" dirty="0" err="1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جهاز</a:t>
              </a:r>
              <a:r>
                <a:rPr lang="en-US" sz="1050" b="0" i="0" dirty="0" smtClean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غير</a:t>
              </a:r>
              <a:r>
                <a:rPr lang="en-US" sz="105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05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تابع</a:t>
              </a:r>
              <a:endParaRPr lang="en-US" sz="1050" b="0" i="0" dirty="0">
                <a:solidFill>
                  <a:srgbClr val="3A3A3A"/>
                </a:solidFill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6" name="Picture 2" descr="C:\Users\tomg\AppData\Local\Microsoft\Windows\Temporary Internet Files\Content.Outlook\P323ZHQC\AC3-Icon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88433" y="2271666"/>
              <a:ext cx="236137" cy="2361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" name="TextBox 196"/>
            <p:cNvSpPr txBox="1"/>
            <p:nvPr/>
          </p:nvSpPr>
          <p:spPr>
            <a:xfrm>
              <a:off x="7504093" y="2252616"/>
              <a:ext cx="9541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buNone/>
              </a:pPr>
              <a:r>
                <a:rPr lang="en-US" sz="1050" b="0" i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AnyConnect</a:t>
              </a:r>
            </a:p>
          </p:txBody>
        </p:sp>
        <p:grpSp>
          <p:nvGrpSpPr>
            <p:cNvPr id="18" name="Group 142"/>
            <p:cNvGrpSpPr/>
            <p:nvPr/>
          </p:nvGrpSpPr>
          <p:grpSpPr>
            <a:xfrm>
              <a:off x="7757797" y="3090816"/>
              <a:ext cx="760869" cy="617533"/>
              <a:chOff x="5115028" y="2002396"/>
              <a:chExt cx="3266972" cy="2797344"/>
            </a:xfrm>
          </p:grpSpPr>
          <p:pic>
            <p:nvPicPr>
              <p:cNvPr id="146" name="Picture 129" descr="laptop_cutout"/>
              <p:cNvPicPr>
                <a:picLocks noChangeAspect="1" noChangeArrowheads="1"/>
              </p:cNvPicPr>
              <p:nvPr/>
            </p:nvPicPr>
            <p:blipFill>
              <a:blip r:embed="rId16" cstate="screen"/>
              <a:stretch>
                <a:fillRect/>
              </a:stretch>
            </p:blipFill>
            <p:spPr bwMode="auto">
              <a:xfrm>
                <a:off x="5115028" y="2002396"/>
                <a:ext cx="3266972" cy="279734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9" name="Group 14"/>
              <p:cNvGrpSpPr/>
              <p:nvPr/>
            </p:nvGrpSpPr>
            <p:grpSpPr>
              <a:xfrm>
                <a:off x="5570918" y="2119719"/>
                <a:ext cx="2357178" cy="1513422"/>
                <a:chOff x="6782188" y="4647518"/>
                <a:chExt cx="2048054" cy="1473882"/>
              </a:xfrm>
            </p:grpSpPr>
            <p:pic>
              <p:nvPicPr>
                <p:cNvPr id="161" name="Picture 11" descr="converj_vdi.png"/>
                <p:cNvPicPr>
                  <a:picLocks noChangeAspect="1"/>
                </p:cNvPicPr>
                <p:nvPr/>
              </p:nvPicPr>
              <p:blipFill>
                <a:blip r:embed="rId17" cstate="screen"/>
                <a:srcRect/>
                <a:stretch>
                  <a:fillRect/>
                </a:stretch>
              </p:blipFill>
              <p:spPr bwMode="auto">
                <a:xfrm>
                  <a:off x="6847785" y="4701867"/>
                  <a:ext cx="1982457" cy="14055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innerShdw blurRad="114300">
                    <a:prstClr val="black"/>
                  </a:innerShdw>
                </a:effectLst>
              </p:spPr>
            </p:pic>
            <p:pic>
              <p:nvPicPr>
                <p:cNvPr id="164" name="Picture 3" descr="HUB_Rich.png"/>
                <p:cNvPicPr>
                  <a:picLocks noChangeAspect="1"/>
                </p:cNvPicPr>
                <p:nvPr/>
              </p:nvPicPr>
              <p:blipFill>
                <a:blip r:embed="rId18" cstate="screen"/>
                <a:srcRect/>
                <a:stretch>
                  <a:fillRect/>
                </a:stretch>
              </p:blipFill>
              <p:spPr bwMode="auto">
                <a:xfrm>
                  <a:off x="6782188" y="4647518"/>
                  <a:ext cx="739387" cy="1473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8" name="Rectangle 147"/>
              <p:cNvSpPr/>
              <p:nvPr/>
            </p:nvSpPr>
            <p:spPr>
              <a:xfrm>
                <a:off x="5619366" y="2165078"/>
                <a:ext cx="775489" cy="1443274"/>
              </a:xfrm>
              <a:prstGeom prst="rect">
                <a:avLst/>
              </a:prstGeom>
              <a:noFill/>
              <a:ln w="28575" cap="flat" cmpd="sng" algn="ctr">
                <a:solidFill>
                  <a:srgbClr val="F68B1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94" name="Picture 193" descr="WYSE-bk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4827" y="5431463"/>
              <a:ext cx="648556" cy="3418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1" name="Straight Connector 220"/>
            <p:cNvCxnSpPr/>
            <p:nvPr/>
          </p:nvCxnSpPr>
          <p:spPr>
            <a:xfrm>
              <a:off x="6813510" y="5353660"/>
              <a:ext cx="1632031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5569639" y="1639714"/>
            <a:ext cx="3205971" cy="4321390"/>
            <a:chOff x="359464" y="1639714"/>
            <a:chExt cx="3205971" cy="4321390"/>
          </a:xfrm>
        </p:grpSpPr>
        <p:sp>
          <p:nvSpPr>
            <p:cNvPr id="188" name="Rounded Rectangle 187"/>
            <p:cNvSpPr/>
            <p:nvPr/>
          </p:nvSpPr>
          <p:spPr bwMode="auto">
            <a:xfrm>
              <a:off x="359464" y="1639714"/>
              <a:ext cx="3205971" cy="4321390"/>
            </a:xfrm>
            <a:prstGeom prst="roundRect">
              <a:avLst>
                <a:gd name="adj" fmla="val 4392"/>
              </a:avLst>
            </a:prstGeom>
            <a:solidFill>
              <a:schemeClr val="bg1">
                <a:lumMod val="65000"/>
              </a:schemeClr>
            </a:solidFill>
            <a:ln w="158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/>
            </a:p>
          </p:txBody>
        </p:sp>
        <p:sp>
          <p:nvSpPr>
            <p:cNvPr id="190" name="Rounded Rectangle 33"/>
            <p:cNvSpPr>
              <a:spLocks noChangeArrowheads="1"/>
            </p:cNvSpPr>
            <p:nvPr/>
          </p:nvSpPr>
          <p:spPr bwMode="auto">
            <a:xfrm>
              <a:off x="2251110" y="1897646"/>
              <a:ext cx="582122" cy="369118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lnSpc>
                  <a:spcPct val="95000"/>
                </a:lnSpc>
                <a:buNone/>
              </a:pPr>
              <a:r>
                <a:rPr lang="en-US" sz="8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MS Office</a:t>
              </a:r>
            </a:p>
          </p:txBody>
        </p:sp>
        <p:pic>
          <p:nvPicPr>
            <p:cNvPr id="114" name="Picture 113" descr="microsoft-wt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80957" y="3165534"/>
              <a:ext cx="595170" cy="125621"/>
            </a:xfrm>
            <a:prstGeom prst="rect">
              <a:avLst/>
            </a:prstGeom>
          </p:spPr>
        </p:pic>
        <p:pic>
          <p:nvPicPr>
            <p:cNvPr id="115" name="Picture 114" descr="citrix-wt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3031" y="3139634"/>
              <a:ext cx="385465" cy="186500"/>
            </a:xfrm>
            <a:prstGeom prst="rect">
              <a:avLst/>
            </a:prstGeom>
          </p:spPr>
        </p:pic>
        <p:pic>
          <p:nvPicPr>
            <p:cNvPr id="116" name="Picture 115" descr="vmware-wt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25207" y="3165649"/>
              <a:ext cx="634115" cy="120696"/>
            </a:xfrm>
            <a:prstGeom prst="rect">
              <a:avLst/>
            </a:prstGeom>
          </p:spPr>
        </p:pic>
        <p:pic>
          <p:nvPicPr>
            <p:cNvPr id="118" name="Picture 117" descr="citrix-wt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24774" y="2596910"/>
              <a:ext cx="564667" cy="273203"/>
            </a:xfrm>
            <a:prstGeom prst="rect">
              <a:avLst/>
            </a:prstGeom>
          </p:spPr>
        </p:pic>
        <p:pic>
          <p:nvPicPr>
            <p:cNvPr id="119" name="Picture 118" descr="vmware-wt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63293" y="2661910"/>
              <a:ext cx="893663" cy="170098"/>
            </a:xfrm>
            <a:prstGeom prst="rect">
              <a:avLst/>
            </a:prstGeom>
          </p:spPr>
        </p:pic>
        <p:pic>
          <p:nvPicPr>
            <p:cNvPr id="244" name="Picture 243" descr="EMC-wt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3277" y="5505797"/>
              <a:ext cx="930196" cy="284798"/>
            </a:xfrm>
            <a:prstGeom prst="rect">
              <a:avLst/>
            </a:prstGeom>
          </p:spPr>
        </p:pic>
        <p:sp>
          <p:nvSpPr>
            <p:cNvPr id="136" name="TextBox 135"/>
            <p:cNvSpPr txBox="1"/>
            <p:nvPr/>
          </p:nvSpPr>
          <p:spPr>
            <a:xfrm>
              <a:off x="823205" y="2387087"/>
              <a:ext cx="21451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 rtl="1">
                <a:buNone/>
              </a:pP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برامج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المحاكاة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الافتراضية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للحاسب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المكتبي</a:t>
              </a:r>
              <a:endParaRPr lang="en-US" sz="1100" b="0" i="0" dirty="0">
                <a:solidFill>
                  <a:srgbClr val="3A3A3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720191" y="5256444"/>
              <a:ext cx="5277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 rtl="1">
                <a:buNone/>
              </a:pP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التخزين</a:t>
              </a:r>
              <a:endParaRPr lang="en-US" sz="1100" b="0" i="0" dirty="0">
                <a:solidFill>
                  <a:srgbClr val="3A3A3A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089454" y="1647499"/>
              <a:ext cx="1745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 rtl="1">
                <a:buNone/>
              </a:pP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نظام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تشغيل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سطح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المكتب</a:t>
              </a:r>
              <a:r>
                <a:rPr lang="en-US" sz="1100" b="0" i="0" dirty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/</a:t>
              </a:r>
              <a:r>
                <a:rPr lang="en-US" sz="1100" b="0" i="0" dirty="0" err="1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التطبيقات</a:t>
              </a:r>
              <a:endParaRPr lang="en-US" sz="1100" b="0" i="0" dirty="0">
                <a:solidFill>
                  <a:srgbClr val="3A3A3A"/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2285781" y="5539114"/>
              <a:ext cx="991011" cy="258498"/>
              <a:chOff x="2066426" y="5611802"/>
              <a:chExt cx="991011" cy="258498"/>
            </a:xfrm>
          </p:grpSpPr>
          <p:pic>
            <p:nvPicPr>
              <p:cNvPr id="242" name="Picture 241" descr="NetApp-H.png"/>
              <p:cNvPicPr>
                <a:picLocks noChangeAspect="1"/>
              </p:cNvPicPr>
              <p:nvPr/>
            </p:nvPicPr>
            <p:blipFill>
              <a:blip r:embed="rId26" cstate="print"/>
              <a:srcRect l="34537"/>
              <a:stretch>
                <a:fillRect/>
              </a:stretch>
            </p:blipFill>
            <p:spPr>
              <a:xfrm>
                <a:off x="2417736" y="5611802"/>
                <a:ext cx="639701" cy="258498"/>
              </a:xfrm>
              <a:prstGeom prst="rect">
                <a:avLst/>
              </a:prstGeom>
            </p:spPr>
          </p:pic>
          <p:pic>
            <p:nvPicPr>
              <p:cNvPr id="147" name="Picture 146" descr="NetApp-H.png"/>
              <p:cNvPicPr>
                <a:picLocks noChangeAspect="1"/>
              </p:cNvPicPr>
              <p:nvPr/>
            </p:nvPicPr>
            <p:blipFill>
              <a:blip r:embed="rId27" cstate="screen"/>
              <a:srcRect r="66334"/>
              <a:stretch>
                <a:fillRect/>
              </a:stretch>
            </p:blipFill>
            <p:spPr>
              <a:xfrm>
                <a:off x="2066426" y="5611802"/>
                <a:ext cx="348727" cy="258498"/>
              </a:xfrm>
              <a:prstGeom prst="rect">
                <a:avLst/>
              </a:prstGeom>
            </p:spPr>
          </p:pic>
        </p:grpSp>
        <p:sp>
          <p:nvSpPr>
            <p:cNvPr id="201" name="Rectangle 200"/>
            <p:cNvSpPr/>
            <p:nvPr/>
          </p:nvSpPr>
          <p:spPr>
            <a:xfrm>
              <a:off x="1532684" y="2815540"/>
              <a:ext cx="85953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>
                <a:spcBef>
                  <a:spcPts val="1"/>
                </a:spcBef>
                <a:spcAft>
                  <a:spcPts val="1"/>
                </a:spcAft>
                <a:buNone/>
              </a:pPr>
              <a:r>
                <a:rPr lang="en-US" sz="1100" b="0" i="0">
                  <a:solidFill>
                    <a:srgbClr val="3A3A3A"/>
                  </a:solidFill>
                  <a:latin typeface="Arial"/>
                  <a:ea typeface="+mn-ea"/>
                  <a:cs typeface="+mn-cs"/>
                </a:rPr>
                <a:t>Hypervisor</a:t>
              </a:r>
            </a:p>
          </p:txBody>
        </p:sp>
        <p:cxnSp>
          <p:nvCxnSpPr>
            <p:cNvPr id="217" name="Straight Connector 216"/>
            <p:cNvCxnSpPr/>
            <p:nvPr/>
          </p:nvCxnSpPr>
          <p:spPr>
            <a:xfrm>
              <a:off x="567700" y="2352526"/>
              <a:ext cx="278949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67700" y="3067659"/>
              <a:ext cx="278949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ounded Rectangle 33"/>
            <p:cNvSpPr>
              <a:spLocks noChangeArrowheads="1"/>
            </p:cNvSpPr>
            <p:nvPr/>
          </p:nvSpPr>
          <p:spPr bwMode="auto">
            <a:xfrm>
              <a:off x="925871" y="1887981"/>
              <a:ext cx="1253613" cy="51272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defRPr/>
              </a:pPr>
              <a:endParaRPr lang="en-US" dirty="0" smtClean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78371" y="3446426"/>
              <a:ext cx="3175058" cy="173620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9261" y="3518965"/>
              <a:ext cx="3133971" cy="1736753"/>
              <a:chOff x="-3868544" y="3719502"/>
              <a:chExt cx="3133971" cy="1736753"/>
            </a:xfrm>
          </p:grpSpPr>
          <p:grpSp>
            <p:nvGrpSpPr>
              <p:cNvPr id="2" name="Group 172"/>
              <p:cNvGrpSpPr/>
              <p:nvPr/>
            </p:nvGrpSpPr>
            <p:grpSpPr>
              <a:xfrm>
                <a:off x="-3868544" y="3719502"/>
                <a:ext cx="3133971" cy="1595594"/>
                <a:chOff x="499891" y="4049252"/>
                <a:chExt cx="3133971" cy="1595594"/>
              </a:xfrm>
            </p:grpSpPr>
            <p:grpSp>
              <p:nvGrpSpPr>
                <p:cNvPr id="3" name="Group 146"/>
                <p:cNvGrpSpPr/>
                <p:nvPr/>
              </p:nvGrpSpPr>
              <p:grpSpPr>
                <a:xfrm>
                  <a:off x="2947625" y="4948549"/>
                  <a:ext cx="686237" cy="545866"/>
                  <a:chOff x="3102013" y="4431808"/>
                  <a:chExt cx="686237" cy="545866"/>
                </a:xfrm>
              </p:grpSpPr>
              <p:pic>
                <p:nvPicPr>
                  <p:cNvPr id="87" name="Picture 66" descr="Application Control Engine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/>
                  <a:srcRect/>
                  <a:stretch>
                    <a:fillRect/>
                  </a:stretch>
                </p:blipFill>
                <p:spPr bwMode="auto">
                  <a:xfrm>
                    <a:off x="3332637" y="4671287"/>
                    <a:ext cx="455613" cy="3063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08" name="TextBox 1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02013" y="4431808"/>
                    <a:ext cx="587376" cy="2616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defTabSz="914400">
                      <a:spcBef>
                        <a:spcPts val="1"/>
                      </a:spcBef>
                      <a:spcAft>
                        <a:spcPts val="1"/>
                      </a:spcAft>
                      <a:buNone/>
                    </a:pPr>
                    <a:r>
                      <a:rPr lang="en-US" sz="1100" b="0" i="0">
                        <a:solidFill>
                          <a:srgbClr val="3A3A3A"/>
                        </a:solidFill>
                        <a:latin typeface="Arial"/>
                        <a:ea typeface="ＭＳ Ｐゴシック"/>
                        <a:cs typeface="+mn-cs"/>
                      </a:rPr>
                      <a:t>ACE</a:t>
                    </a:r>
                  </a:p>
                </p:txBody>
              </p:sp>
            </p:grpSp>
            <p:grpSp>
              <p:nvGrpSpPr>
                <p:cNvPr id="4" name="Group 121"/>
                <p:cNvGrpSpPr/>
                <p:nvPr/>
              </p:nvGrpSpPr>
              <p:grpSpPr>
                <a:xfrm>
                  <a:off x="1400689" y="4993972"/>
                  <a:ext cx="831272" cy="640080"/>
                  <a:chOff x="394685" y="4144820"/>
                  <a:chExt cx="892778" cy="788614"/>
                </a:xfrm>
              </p:grpSpPr>
              <p:sp>
                <p:nvSpPr>
                  <p:cNvPr id="125" name="Rounded Rectangle 124"/>
                  <p:cNvSpPr/>
                  <p:nvPr/>
                </p:nvSpPr>
                <p:spPr>
                  <a:xfrm>
                    <a:off x="540912" y="4144820"/>
                    <a:ext cx="589234" cy="788614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6350" cap="rnd">
                    <a:solidFill>
                      <a:srgbClr val="3A3A3A">
                        <a:alpha val="92000"/>
                      </a:srgbClr>
                    </a:solidFill>
                    <a:prstDash val="sysDash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rgbClr val="0096D6"/>
                      </a:solidFill>
                      <a:latin typeface="Arial"/>
                    </a:endParaRPr>
                  </a:p>
                </p:txBody>
              </p:sp>
              <p:pic>
                <p:nvPicPr>
                  <p:cNvPr id="123" name="Picture 38" descr="CallManager"/>
                  <p:cNvPicPr>
                    <a:picLocks noChangeArrowheads="1"/>
                  </p:cNvPicPr>
                  <p:nvPr/>
                </p:nvPicPr>
                <p:blipFill>
                  <a:blip r:embed="rId29" cstate="print">
                    <a:lum contrast="-6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4144" y="4572449"/>
                    <a:ext cx="342770" cy="3045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4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685" y="4196393"/>
                    <a:ext cx="892778" cy="3410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82124" tIns="41061" rIns="82124" bIns="4106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1028700" rtl="1">
                      <a:lnSpc>
                        <a:spcPct val="90000"/>
                      </a:lnSpc>
                      <a:spcAft>
                        <a:spcPts val="1"/>
                      </a:spcAft>
                      <a:buNone/>
                    </a:pPr>
                    <a:r>
                      <a:rPr lang="en-US" sz="700" b="0" i="0" dirty="0" err="1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rPr>
                      <a:t>أساليب</a:t>
                    </a:r>
                    <a:r>
                      <a:rPr lang="en-US" sz="700" b="0" i="0" dirty="0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rPr>
                      <a:t> </a:t>
                    </a:r>
                    <a:r>
                      <a:rPr lang="en-US" sz="700" b="0" i="0" dirty="0" err="1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rPr>
                      <a:t>الاتصال</a:t>
                    </a:r>
                    <a:r>
                      <a:rPr lang="en-US" sz="700" b="0" i="0" dirty="0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rPr>
                      <a:t> </a:t>
                    </a:r>
                    <a:r>
                      <a:rPr lang="en-US" sz="700" b="0" i="0" dirty="0" err="1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rPr>
                      <a:t>الموحدة</a:t>
                    </a:r>
                    <a:endParaRPr lang="en-US" sz="700" b="0" i="0" dirty="0">
                      <a:solidFill>
                        <a:srgbClr val="3A3A3A"/>
                      </a:solidFill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" name="Group 125"/>
                <p:cNvGrpSpPr/>
                <p:nvPr/>
              </p:nvGrpSpPr>
              <p:grpSpPr>
                <a:xfrm>
                  <a:off x="1489537" y="4056083"/>
                  <a:ext cx="548640" cy="640080"/>
                  <a:chOff x="541328" y="4930666"/>
                  <a:chExt cx="585216" cy="876397"/>
                </a:xfrm>
              </p:grpSpPr>
              <p:sp>
                <p:nvSpPr>
                  <p:cNvPr id="130" name="Rounded Rectangle 129"/>
                  <p:cNvSpPr/>
                  <p:nvPr/>
                </p:nvSpPr>
                <p:spPr>
                  <a:xfrm>
                    <a:off x="541328" y="4930666"/>
                    <a:ext cx="585216" cy="87639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6350" cap="rnd">
                    <a:solidFill>
                      <a:srgbClr val="3A3A3A">
                        <a:alpha val="92000"/>
                      </a:srgbClr>
                    </a:solidFill>
                    <a:prstDash val="sysDash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rgbClr val="0096D6"/>
                      </a:solidFill>
                      <a:latin typeface="Arial"/>
                    </a:endParaRPr>
                  </a:p>
                </p:txBody>
              </p:sp>
              <p:pic>
                <p:nvPicPr>
                  <p:cNvPr id="127" name="Picture 38" descr="CallManager"/>
                  <p:cNvPicPr>
                    <a:picLocks noChangeArrowheads="1"/>
                  </p:cNvPicPr>
                  <p:nvPr/>
                </p:nvPicPr>
                <p:blipFill>
                  <a:blip r:embed="rId29" cstate="print">
                    <a:lum contrast="-6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2551" y="5367875"/>
                    <a:ext cx="342770" cy="3045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9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1328" y="5055556"/>
                    <a:ext cx="585216" cy="2652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82124" tIns="41061" rIns="82124" bIns="4106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1028700">
                      <a:lnSpc>
                        <a:spcPct val="90000"/>
                      </a:lnSpc>
                      <a:spcBef>
                        <a:spcPts val="1"/>
                      </a:spcBef>
                      <a:spcAft>
                        <a:spcPts val="1"/>
                      </a:spcAft>
                      <a:buNone/>
                    </a:pPr>
                    <a:r>
                      <a:rPr lang="en-US" sz="800" b="0" i="0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rPr>
                      <a:t> Quad</a:t>
                    </a:r>
                  </a:p>
                </p:txBody>
              </p:sp>
            </p:grpSp>
            <p:grpSp>
              <p:nvGrpSpPr>
                <p:cNvPr id="6" name="Group 170"/>
                <p:cNvGrpSpPr/>
                <p:nvPr/>
              </p:nvGrpSpPr>
              <p:grpSpPr>
                <a:xfrm>
                  <a:off x="2750876" y="4345730"/>
                  <a:ext cx="825113" cy="435429"/>
                  <a:chOff x="2709310" y="3947884"/>
                  <a:chExt cx="825113" cy="435429"/>
                </a:xfrm>
              </p:grpSpPr>
              <p:sp>
                <p:nvSpPr>
                  <p:cNvPr id="131" name="TextBox 1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09310" y="3990519"/>
                    <a:ext cx="587376" cy="2616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defTabSz="914400">
                      <a:spcBef>
                        <a:spcPts val="1"/>
                      </a:spcBef>
                      <a:spcAft>
                        <a:spcPts val="1"/>
                      </a:spcAft>
                      <a:buNone/>
                    </a:pPr>
                    <a:r>
                      <a:rPr lang="en-US" sz="1100" b="0" i="0">
                        <a:solidFill>
                          <a:srgbClr val="3A3A3A"/>
                        </a:solidFill>
                        <a:latin typeface="Arial"/>
                        <a:ea typeface="ＭＳ Ｐゴシック"/>
                        <a:cs typeface="+mn-cs"/>
                      </a:rPr>
                      <a:t>ASA</a:t>
                    </a:r>
                  </a:p>
                </p:txBody>
              </p:sp>
              <p:pic>
                <p:nvPicPr>
                  <p:cNvPr id="132" name="Picture 57" descr="icon_color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/>
                  <a:srcRect/>
                  <a:stretch>
                    <a:fillRect/>
                  </a:stretch>
                </p:blipFill>
                <p:spPr bwMode="auto">
                  <a:xfrm>
                    <a:off x="3154200" y="3947884"/>
                    <a:ext cx="380223" cy="4354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7" name="Group 132"/>
                <p:cNvGrpSpPr/>
                <p:nvPr/>
              </p:nvGrpSpPr>
              <p:grpSpPr>
                <a:xfrm>
                  <a:off x="1086596" y="4477001"/>
                  <a:ext cx="508756" cy="497200"/>
                  <a:chOff x="1060957" y="4414763"/>
                  <a:chExt cx="589959" cy="748643"/>
                </a:xfrm>
              </p:grpSpPr>
              <p:pic>
                <p:nvPicPr>
                  <p:cNvPr id="134" name="Picture 133"/>
                  <p:cNvPicPr>
                    <a:picLocks noChangeAspect="1"/>
                  </p:cNvPicPr>
                  <p:nvPr/>
                </p:nvPicPr>
                <p:blipFill>
                  <a:blip r:embed="rId31" cstate="print"/>
                  <a:stretch>
                    <a:fillRect/>
                  </a:stretch>
                </p:blipFill>
                <p:spPr>
                  <a:xfrm>
                    <a:off x="1156253" y="4892258"/>
                    <a:ext cx="410291" cy="271148"/>
                  </a:xfrm>
                  <a:prstGeom prst="rect">
                    <a:avLst/>
                  </a:prstGeom>
                </p:spPr>
              </p:pic>
              <p:sp>
                <p:nvSpPr>
                  <p:cNvPr id="135" name="TextBox 1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0957" y="4414763"/>
                    <a:ext cx="589959" cy="7414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defTabSz="914400">
                      <a:spcBef>
                        <a:spcPts val="1"/>
                      </a:spcBef>
                      <a:spcAft>
                        <a:spcPts val="1"/>
                      </a:spcAft>
                      <a:buNone/>
                    </a:pPr>
                    <a:r>
                      <a:rPr lang="en-US" sz="800" b="0" i="0">
                        <a:solidFill>
                          <a:srgbClr val="3A3A3A"/>
                        </a:solidFill>
                        <a:latin typeface="Arial"/>
                        <a:ea typeface="ＭＳ Ｐゴシック"/>
                        <a:cs typeface="+mn-cs"/>
                      </a:rPr>
                      <a:t>Nexus 1000V</a:t>
                    </a:r>
                  </a:p>
                  <a:p>
                    <a:pPr algn="ctr" defTabSz="914400">
                      <a:spcBef>
                        <a:spcPts val="1"/>
                      </a:spcBef>
                      <a:spcAft>
                        <a:spcPts val="1"/>
                      </a:spcAft>
                      <a:buNone/>
                    </a:pPr>
                    <a:endParaRPr lang="en-US" dirty="0" smtClean="0"/>
                  </a:p>
                </p:txBody>
              </p:sp>
            </p:grpSp>
            <p:grpSp>
              <p:nvGrpSpPr>
                <p:cNvPr id="8" name="Group 135"/>
                <p:cNvGrpSpPr/>
                <p:nvPr/>
              </p:nvGrpSpPr>
              <p:grpSpPr>
                <a:xfrm>
                  <a:off x="605297" y="5004766"/>
                  <a:ext cx="548640" cy="640080"/>
                  <a:chOff x="514374" y="3283300"/>
                  <a:chExt cx="587443" cy="876398"/>
                </a:xfrm>
              </p:grpSpPr>
              <p:sp>
                <p:nvSpPr>
                  <p:cNvPr id="138" name="Rounded Rectangle 137"/>
                  <p:cNvSpPr/>
                  <p:nvPr/>
                </p:nvSpPr>
                <p:spPr>
                  <a:xfrm>
                    <a:off x="514374" y="3283300"/>
                    <a:ext cx="587443" cy="87639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6350" cap="rnd">
                    <a:solidFill>
                      <a:srgbClr val="3A3A3A">
                        <a:alpha val="92000"/>
                      </a:srgbClr>
                    </a:solidFill>
                    <a:prstDash val="sysDash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rgbClr val="0096D6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37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5488" y="3313098"/>
                    <a:ext cx="585216" cy="3790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82124" tIns="41061" rIns="82124" bIns="4106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1028700" rtl="1">
                      <a:lnSpc>
                        <a:spcPct val="90000"/>
                      </a:lnSpc>
                      <a:spcBef>
                        <a:spcPts val="1"/>
                      </a:spcBef>
                      <a:spcAft>
                        <a:spcPts val="1"/>
                      </a:spcAft>
                      <a:buNone/>
                    </a:pPr>
                    <a:r>
                      <a:rPr lang="en-US" sz="700" b="0" i="0" dirty="0" err="1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rPr>
                      <a:t>عبّارة</a:t>
                    </a:r>
                    <a:r>
                      <a:rPr lang="en-US" sz="700" b="0" i="0" dirty="0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rPr>
                      <a:t> </a:t>
                    </a:r>
                    <a:r>
                      <a:rPr lang="en-US" sz="700" b="0" i="0" dirty="0" err="1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rPr>
                      <a:t>الأمان</a:t>
                    </a:r>
                    <a:r>
                      <a:rPr lang="en-US" sz="700" b="0" i="0" dirty="0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rPr>
                      <a:t> </a:t>
                    </a:r>
                    <a:r>
                      <a:rPr lang="en-US" sz="700" b="0" i="0" dirty="0" err="1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rPr>
                      <a:t>الافتراضية</a:t>
                    </a:r>
                    <a:endParaRPr lang="en-US" sz="700" b="0" i="0" dirty="0">
                      <a:solidFill>
                        <a:srgbClr val="3A3A3A"/>
                      </a:solidFill>
                      <a:latin typeface="Arial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39" name="Picture 45" descr="ICON_Firewall_Q308"/>
                  <p:cNvPicPr>
                    <a:picLocks noChangeAspect="1" noChangeArrowheads="1"/>
                  </p:cNvPicPr>
                  <p:nvPr/>
                </p:nvPicPr>
                <p:blipFill>
                  <a:blip r:embed="rId32" cstate="screen"/>
                  <a:srcRect/>
                  <a:stretch>
                    <a:fillRect/>
                  </a:stretch>
                </p:blipFill>
                <p:spPr bwMode="auto">
                  <a:xfrm>
                    <a:off x="545368" y="3683661"/>
                    <a:ext cx="525455" cy="3984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9" name="Group 140"/>
                <p:cNvGrpSpPr/>
                <p:nvPr/>
              </p:nvGrpSpPr>
              <p:grpSpPr>
                <a:xfrm>
                  <a:off x="499891" y="4049252"/>
                  <a:ext cx="758290" cy="640080"/>
                  <a:chOff x="360793" y="2464582"/>
                  <a:chExt cx="892778" cy="841059"/>
                </a:xfrm>
              </p:grpSpPr>
              <p:sp>
                <p:nvSpPr>
                  <p:cNvPr id="144" name="Rounded Rectangle 143"/>
                  <p:cNvSpPr/>
                  <p:nvPr/>
                </p:nvSpPr>
                <p:spPr>
                  <a:xfrm>
                    <a:off x="484209" y="2464582"/>
                    <a:ext cx="645945" cy="841059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6350" cap="rnd">
                    <a:solidFill>
                      <a:srgbClr val="3A3A3A">
                        <a:alpha val="92000"/>
                      </a:srgbClr>
                    </a:solidFill>
                    <a:prstDash val="sysDash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rgbClr val="0096D6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42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793" y="2593412"/>
                    <a:ext cx="892778" cy="254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82124" tIns="41061" rIns="82124" bIns="4106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1028700">
                      <a:lnSpc>
                        <a:spcPct val="90000"/>
                      </a:lnSpc>
                      <a:spcBef>
                        <a:spcPts val="1"/>
                      </a:spcBef>
                      <a:spcAft>
                        <a:spcPts val="1"/>
                      </a:spcAft>
                      <a:buNone/>
                    </a:pPr>
                    <a:r>
                      <a:rPr lang="en-US" sz="800" b="0" i="0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rPr>
                      <a:t> WAAS</a:t>
                    </a:r>
                  </a:p>
                </p:txBody>
              </p:sp>
              <p:pic>
                <p:nvPicPr>
                  <p:cNvPr id="145" name="Picture 5" descr="WAE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96337" y="2897981"/>
                    <a:ext cx="421690" cy="287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cxnSp>
              <p:nvCxnSpPr>
                <p:cNvPr id="150" name="Straight Arrow Connector 149"/>
                <p:cNvCxnSpPr>
                  <a:stCxn id="156" idx="1"/>
                  <a:endCxn id="134" idx="3"/>
                </p:cNvCxnSpPr>
                <p:nvPr/>
              </p:nvCxnSpPr>
              <p:spPr>
                <a:xfrm flipH="1">
                  <a:off x="1522593" y="4879449"/>
                  <a:ext cx="675784" cy="4713"/>
                </a:xfrm>
                <a:prstGeom prst="straightConnector1">
                  <a:avLst/>
                </a:prstGeom>
                <a:solidFill>
                  <a:schemeClr val="bg1">
                    <a:lumMod val="65000"/>
                  </a:schemeClr>
                </a:solidFill>
                <a:ln w="6350" cap="rnd">
                  <a:solidFill>
                    <a:srgbClr val="3A3A3A">
                      <a:alpha val="92000"/>
                    </a:srgbClr>
                  </a:solidFill>
                  <a:prstDash val="sysDash"/>
                  <a:bevel/>
                  <a:headEnd/>
                  <a:tailEnd/>
                </a:ln>
              </p:spPr>
            </p:cxnSp>
            <p:cxnSp>
              <p:nvCxnSpPr>
                <p:cNvPr id="151" name="Straight Arrow Connector 150"/>
                <p:cNvCxnSpPr>
                  <a:stCxn id="138" idx="3"/>
                  <a:endCxn id="135" idx="2"/>
                </p:cNvCxnSpPr>
                <p:nvPr/>
              </p:nvCxnSpPr>
              <p:spPr>
                <a:xfrm flipV="1">
                  <a:off x="1153937" y="4969444"/>
                  <a:ext cx="187037" cy="355361"/>
                </a:xfrm>
                <a:prstGeom prst="straightConnector1">
                  <a:avLst/>
                </a:prstGeom>
                <a:solidFill>
                  <a:schemeClr val="bg1">
                    <a:lumMod val="65000"/>
                  </a:schemeClr>
                </a:solidFill>
                <a:ln w="6350" cap="rnd">
                  <a:solidFill>
                    <a:srgbClr val="3A3A3A">
                      <a:alpha val="92000"/>
                    </a:srgbClr>
                  </a:solidFill>
                  <a:prstDash val="sysDash"/>
                  <a:bevel/>
                  <a:headEnd/>
                  <a:tailEnd/>
                </a:ln>
              </p:spPr>
            </p:cxnSp>
            <p:cxnSp>
              <p:nvCxnSpPr>
                <p:cNvPr id="157" name="Straight Arrow Connector 156"/>
                <p:cNvCxnSpPr>
                  <a:stCxn id="144" idx="2"/>
                  <a:endCxn id="134" idx="1"/>
                </p:cNvCxnSpPr>
                <p:nvPr/>
              </p:nvCxnSpPr>
              <p:spPr>
                <a:xfrm>
                  <a:off x="879036" y="4689332"/>
                  <a:ext cx="289739" cy="194830"/>
                </a:xfrm>
                <a:prstGeom prst="straightConnector1">
                  <a:avLst/>
                </a:prstGeom>
                <a:solidFill>
                  <a:schemeClr val="bg1">
                    <a:lumMod val="65000"/>
                  </a:schemeClr>
                </a:solidFill>
                <a:ln w="6350" cap="rnd">
                  <a:solidFill>
                    <a:srgbClr val="3A3A3A">
                      <a:alpha val="92000"/>
                    </a:srgbClr>
                  </a:solidFill>
                  <a:prstDash val="sysDash"/>
                  <a:bevel/>
                  <a:headEnd/>
                  <a:tailEnd/>
                </a:ln>
              </p:spPr>
            </p:cxnSp>
            <p:cxnSp>
              <p:nvCxnSpPr>
                <p:cNvPr id="158" name="Straight Arrow Connector 157"/>
                <p:cNvCxnSpPr>
                  <a:stCxn id="125" idx="1"/>
                  <a:endCxn id="135" idx="2"/>
                </p:cNvCxnSpPr>
                <p:nvPr/>
              </p:nvCxnSpPr>
              <p:spPr>
                <a:xfrm flipH="1" flipV="1">
                  <a:off x="1340974" y="4969444"/>
                  <a:ext cx="195868" cy="344567"/>
                </a:xfrm>
                <a:prstGeom prst="straightConnector1">
                  <a:avLst/>
                </a:prstGeom>
                <a:solidFill>
                  <a:schemeClr val="bg1">
                    <a:lumMod val="65000"/>
                  </a:schemeClr>
                </a:solidFill>
                <a:ln w="6350" cap="rnd">
                  <a:solidFill>
                    <a:srgbClr val="3A3A3A">
                      <a:alpha val="92000"/>
                    </a:srgbClr>
                  </a:solidFill>
                  <a:prstDash val="sysDash"/>
                  <a:bevel/>
                  <a:headEnd/>
                  <a:tailEnd/>
                </a:ln>
              </p:spPr>
            </p:cxnSp>
            <p:cxnSp>
              <p:nvCxnSpPr>
                <p:cNvPr id="162" name="Straight Arrow Connector 161"/>
                <p:cNvCxnSpPr>
                  <a:stCxn id="130" idx="2"/>
                  <a:endCxn id="134" idx="3"/>
                </p:cNvCxnSpPr>
                <p:nvPr/>
              </p:nvCxnSpPr>
              <p:spPr>
                <a:xfrm flipH="1">
                  <a:off x="1522593" y="4696163"/>
                  <a:ext cx="241264" cy="187999"/>
                </a:xfrm>
                <a:prstGeom prst="straightConnector1">
                  <a:avLst/>
                </a:prstGeom>
                <a:solidFill>
                  <a:schemeClr val="bg1">
                    <a:lumMod val="65000"/>
                  </a:schemeClr>
                </a:solidFill>
                <a:ln w="6350" cap="rnd">
                  <a:solidFill>
                    <a:srgbClr val="3A3A3A">
                      <a:alpha val="92000"/>
                    </a:srgbClr>
                  </a:solidFill>
                  <a:prstDash val="sysDash"/>
                  <a:bevel/>
                  <a:headEnd/>
                  <a:tailEnd/>
                </a:ln>
              </p:spPr>
            </p:cxnSp>
          </p:grpSp>
          <p:grpSp>
            <p:nvGrpSpPr>
              <p:cNvPr id="10" name="Group 5"/>
              <p:cNvGrpSpPr/>
              <p:nvPr/>
            </p:nvGrpSpPr>
            <p:grpSpPr>
              <a:xfrm>
                <a:off x="-2170058" y="3984900"/>
                <a:ext cx="823174" cy="1193019"/>
                <a:chOff x="2093897" y="4812231"/>
                <a:chExt cx="823174" cy="1193019"/>
              </a:xfrm>
            </p:grpSpPr>
            <p:sp>
              <p:nvSpPr>
                <p:cNvPr id="154" name="TextBox 149"/>
                <p:cNvSpPr txBox="1">
                  <a:spLocks noChangeArrowheads="1"/>
                </p:cNvSpPr>
                <p:nvPr/>
              </p:nvSpPr>
              <p:spPr bwMode="auto">
                <a:xfrm>
                  <a:off x="2106613" y="5757746"/>
                  <a:ext cx="807746" cy="247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  <a:flatTx/>
                </a:bodyPr>
                <a:lstStyle/>
                <a:p>
                  <a:pPr algn="ctr" defTabSz="914400" rtl="1">
                    <a:lnSpc>
                      <a:spcPct val="90000"/>
                    </a:lnSpc>
                    <a:spcBef>
                      <a:spcPts val="1"/>
                    </a:spcBef>
                    <a:spcAft>
                      <a:spcPts val="1"/>
                    </a:spcAft>
                    <a:buNone/>
                  </a:pPr>
                  <a:r>
                    <a:rPr lang="en-US" sz="1100" b="0" i="0" dirty="0" err="1">
                      <a:solidFill>
                        <a:srgbClr val="3A3A3A"/>
                      </a:solidFill>
                      <a:latin typeface="Arial"/>
                      <a:ea typeface="+mn-ea"/>
                      <a:cs typeface="+mn-cs"/>
                    </a:rPr>
                    <a:t>الحوسبة</a:t>
                  </a:r>
                  <a:endParaRPr lang="en-US" sz="1100" b="0" i="0" dirty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TextBox 149"/>
                <p:cNvSpPr txBox="1">
                  <a:spLocks noChangeArrowheads="1"/>
                </p:cNvSpPr>
                <p:nvPr/>
              </p:nvSpPr>
              <p:spPr bwMode="auto">
                <a:xfrm>
                  <a:off x="2218340" y="4812231"/>
                  <a:ext cx="493538" cy="155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1"/>
                    </a:spcBef>
                    <a:spcAft>
                      <a:spcPts val="1"/>
                    </a:spcAft>
                    <a:buNone/>
                  </a:pPr>
                  <a:r>
                    <a:rPr lang="en-US" sz="1100" b="0" i="0">
                      <a:solidFill>
                        <a:srgbClr val="3A3A3A"/>
                      </a:solidFill>
                      <a:latin typeface="Arial"/>
                      <a:ea typeface="+mn-ea"/>
                      <a:cs typeface="+mn-cs"/>
                    </a:rPr>
                    <a:t>UCS</a:t>
                  </a:r>
                </a:p>
              </p:txBody>
            </p:sp>
            <p:pic>
              <p:nvPicPr>
                <p:cNvPr id="156" name="Picture 14" descr="C:\Users\testuser\AppData\Local\Temp\VMwareDnD\5dd1dd5a\DGRM_Server_VMs_basic_6_ESX_blue_R2_Q308.png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2093897" y="4960312"/>
                  <a:ext cx="823174" cy="833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9" name="WordArt 9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36753" y="5329577"/>
                  <a:ext cx="340919" cy="259322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Down">
                    <a:avLst>
                      <a:gd name="adj" fmla="val 28569"/>
                    </a:avLst>
                  </a:prstTxWarp>
                </a:bodyPr>
                <a:lstStyle/>
                <a:p>
                  <a:pPr algn="ctr" defTabSz="914400">
                    <a:spcBef>
                      <a:spcPts val="1"/>
                    </a:spcBef>
                    <a:spcAft>
                      <a:spcPts val="1"/>
                    </a:spcAft>
                    <a:buNone/>
                  </a:pPr>
                  <a:r>
                    <a:rPr lang="en-US" sz="3600" b="1" i="0" dirty="0">
                      <a:solidFill>
                        <a:srgbClr val="3A3A3A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Hypervisor</a:t>
                  </a:r>
                </a:p>
              </p:txBody>
            </p:sp>
          </p:grpSp>
          <p:pic>
            <p:nvPicPr>
              <p:cNvPr id="198" name="Picture 2" descr="C:\Users\tomg\AppData\Local\Microsoft\Windows\Temporary Internet Files\Content.Outlook\P323ZHQC\AC3-Icon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1028583" y="4028026"/>
                <a:ext cx="236137" cy="236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9" name="TextBox 198"/>
              <p:cNvSpPr txBox="1"/>
              <p:nvPr/>
            </p:nvSpPr>
            <p:spPr>
              <a:xfrm>
                <a:off x="-1785809" y="3735836"/>
                <a:ext cx="8787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>
                  <a:buNone/>
                </a:pPr>
                <a:r>
                  <a:rPr lang="en-US" sz="1000" b="0" i="0">
                    <a:solidFill>
                      <a:srgbClr val="3A3A3A"/>
                    </a:solidFill>
                    <a:latin typeface="Arial"/>
                    <a:ea typeface="+mn-ea"/>
                    <a:cs typeface="+mn-cs"/>
                  </a:rPr>
                  <a:t>AnyConnect</a:t>
                </a:r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>
                <a:off x="-3683458" y="3814124"/>
                <a:ext cx="2789499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chemeClr val="bg1">
                        <a:lumMod val="50000"/>
                        <a:alpha val="0"/>
                      </a:schemeClr>
                    </a:gs>
                    <a:gs pos="5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  <a:alpha val="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-3683458" y="5456255"/>
                <a:ext cx="2789499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chemeClr val="bg1">
                        <a:lumMod val="50000"/>
                        <a:alpha val="0"/>
                      </a:schemeClr>
                    </a:gs>
                    <a:gs pos="5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  <a:alpha val="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Rounded Rectangle 33"/>
            <p:cNvSpPr>
              <a:spLocks noChangeArrowheads="1"/>
            </p:cNvSpPr>
            <p:nvPr/>
          </p:nvSpPr>
          <p:spPr bwMode="auto">
            <a:xfrm>
              <a:off x="997843" y="1948231"/>
              <a:ext cx="1109669" cy="369118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1">
                <a:lnSpc>
                  <a:spcPct val="95000"/>
                </a:lnSpc>
                <a:buNone/>
              </a:pPr>
              <a:r>
                <a:rPr lang="en-US" sz="8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تطبيقات</a:t>
              </a:r>
              <a:r>
                <a:rPr lang="en-US" sz="8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CISCO COLLABORATION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015142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جدول</a:t>
            </a:r>
            <a:r>
              <a:rPr lang="en-US" sz="3200" b="0" i="0" spc="0" baseline="0" dirty="0">
                <a:solidFill>
                  <a:srgbClr val="1218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الأعمال</a:t>
            </a:r>
            <a:endParaRPr lang="en-US" sz="3200" b="0" i="0" spc="0" baseline="0" dirty="0">
              <a:solidFill>
                <a:srgbClr val="1218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96686" y="1790700"/>
            <a:ext cx="7342164" cy="4345927"/>
          </a:xfrm>
        </p:spPr>
        <p:txBody>
          <a:bodyPr/>
          <a:lstStyle/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الاتجاهات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والتحديات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حالات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الاستخدام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رؤية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Cisco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للمحاكة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الافتراضية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مجموعة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VXI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من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Cisco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دعم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الخدمات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والتصميمات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المُعتمدة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دراسات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الحالات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ملخص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8280000" y="1753676"/>
            <a:ext cx="193214" cy="4224332"/>
            <a:chOff x="769752" y="1753676"/>
            <a:chExt cx="193214" cy="4224332"/>
          </a:xfrm>
        </p:grpSpPr>
        <p:sp>
          <p:nvSpPr>
            <p:cNvPr id="7" name="Chevron 6"/>
            <p:cNvSpPr/>
            <p:nvPr/>
          </p:nvSpPr>
          <p:spPr>
            <a:xfrm>
              <a:off x="769752" y="2408092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769752" y="3062508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769752" y="4371340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769752" y="3716924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769752" y="502575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769752" y="175367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82452" y="5680171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424440" y="2146300"/>
            <a:ext cx="6204205" cy="38629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جدول</a:t>
            </a:r>
            <a:r>
              <a:rPr lang="en-US" sz="3200" b="0" i="0" spc="0" baseline="0" dirty="0">
                <a:solidFill>
                  <a:srgbClr val="1218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الأعمال</a:t>
            </a:r>
            <a:endParaRPr lang="en-US" sz="3200" b="0" i="0" spc="0" baseline="0" dirty="0">
              <a:solidFill>
                <a:srgbClr val="1218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7126675" cy="4345927"/>
          </a:xfrm>
        </p:spPr>
        <p:txBody>
          <a:bodyPr/>
          <a:lstStyle/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الاتجاهات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والتحديات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حالات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الاستخدام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رؤية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Cisco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للمحاكة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الافتراضية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مجموعة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VXI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من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Cisco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دعم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الخدمات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والتصميمات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المُعتمدة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دراسات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الحالات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ملخص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8224652" y="1753676"/>
            <a:ext cx="193214" cy="4224332"/>
            <a:chOff x="769752" y="1753676"/>
            <a:chExt cx="193214" cy="4224332"/>
          </a:xfrm>
        </p:grpSpPr>
        <p:sp>
          <p:nvSpPr>
            <p:cNvPr id="7" name="Chevron 6"/>
            <p:cNvSpPr/>
            <p:nvPr/>
          </p:nvSpPr>
          <p:spPr>
            <a:xfrm>
              <a:off x="769752" y="2408092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769752" y="3062508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769752" y="4371340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769752" y="3716924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769752" y="502575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769752" y="175367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82452" y="5680171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292600" y="4229100"/>
            <a:ext cx="4241799" cy="18817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 flipV="1">
            <a:off x="4356100" y="1447797"/>
            <a:ext cx="4229099" cy="21208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49262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/>
          <p:cNvSpPr/>
          <p:nvPr/>
        </p:nvSpPr>
        <p:spPr>
          <a:xfrm flipH="1" flipV="1">
            <a:off x="0" y="3270262"/>
            <a:ext cx="9144000" cy="3587738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 Same Side Corner Rectangle 22"/>
          <p:cNvSpPr/>
          <p:nvPr/>
        </p:nvSpPr>
        <p:spPr>
          <a:xfrm flipH="1" flipV="1">
            <a:off x="225424" y="3456902"/>
            <a:ext cx="8693152" cy="2723180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0" y="3213542"/>
            <a:ext cx="9144000" cy="2903483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660298" cy="838200"/>
          </a:xfrm>
        </p:spPr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محفظة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عملاء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التجربة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الافتراضية</a:t>
            </a:r>
            <a:r>
              <a:rPr lang="ar-EG" sz="3200" b="0" i="0" spc="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(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VXC</a:t>
            </a:r>
            <a:r>
              <a:rPr lang="en-US" sz="3200" b="0" i="0" spc="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)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/>
            </a:r>
            <a:b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</a:b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دعم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تجربة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المستخدم</a:t>
            </a:r>
            <a:endParaRPr lang="en-US" sz="2400" b="0" i="0" spc="0" baseline="0" dirty="0">
              <a:solidFill>
                <a:srgbClr val="1E1F8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" y="1999317"/>
            <a:ext cx="9144000" cy="1203023"/>
          </a:xfrm>
          <a:prstGeom prst="rect">
            <a:avLst/>
          </a:prstGeom>
          <a:gradFill flip="none" rotWithShape="1">
            <a:gsLst>
              <a:gs pos="0">
                <a:srgbClr val="C4C4C4">
                  <a:alpha val="0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3202340"/>
            <a:ext cx="9144001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BP_3q_back_0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025925" y="1889476"/>
            <a:ext cx="1818180" cy="1402610"/>
          </a:xfrm>
          <a:prstGeom prst="rect">
            <a:avLst/>
          </a:prstGeom>
        </p:spPr>
      </p:pic>
      <p:pic>
        <p:nvPicPr>
          <p:cNvPr id="22" name="Picture 21" descr="HKK77434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46712" y="2045492"/>
            <a:ext cx="1394835" cy="954097"/>
          </a:xfrm>
          <a:prstGeom prst="rect">
            <a:avLst/>
          </a:prstGeom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87632" y="1889476"/>
            <a:ext cx="690863" cy="1201501"/>
          </a:xfrm>
          <a:prstGeom prst="rect">
            <a:avLst/>
          </a:prstGeom>
          <a:effectLst/>
        </p:spPr>
      </p:pic>
      <p:pic>
        <p:nvPicPr>
          <p:cNvPr id="40" name="Picture 39" descr="Hwar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1883" y="1841965"/>
            <a:ext cx="775410" cy="1178259"/>
          </a:xfrm>
          <a:prstGeom prst="rect">
            <a:avLst/>
          </a:prstGeom>
        </p:spPr>
      </p:pic>
      <p:grpSp>
        <p:nvGrpSpPr>
          <p:cNvPr id="3" name="Group 41"/>
          <p:cNvGrpSpPr/>
          <p:nvPr/>
        </p:nvGrpSpPr>
        <p:grpSpPr>
          <a:xfrm>
            <a:off x="3962165" y="1999317"/>
            <a:ext cx="1201877" cy="1020907"/>
            <a:chOff x="5284298" y="1932707"/>
            <a:chExt cx="1201877" cy="1020907"/>
          </a:xfrm>
        </p:grpSpPr>
        <p:grpSp>
          <p:nvGrpSpPr>
            <p:cNvPr id="4" name="Group 22"/>
            <p:cNvGrpSpPr/>
            <p:nvPr/>
          </p:nvGrpSpPr>
          <p:grpSpPr>
            <a:xfrm>
              <a:off x="5284298" y="1932707"/>
              <a:ext cx="1201877" cy="1020907"/>
              <a:chOff x="3869315" y="2150486"/>
              <a:chExt cx="969962" cy="823912"/>
            </a:xfrm>
            <a:effectLst/>
          </p:grpSpPr>
          <p:pic>
            <p:nvPicPr>
              <p:cNvPr id="26" name="Picture 129" descr="laptop_cutout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869315" y="2150486"/>
                <a:ext cx="969962" cy="823912"/>
              </a:xfrm>
              <a:prstGeom prst="rect">
                <a:avLst/>
              </a:prstGeom>
              <a:noFill/>
            </p:spPr>
          </p:pic>
          <p:grpSp>
            <p:nvGrpSpPr>
              <p:cNvPr id="5" name="Group 10"/>
              <p:cNvGrpSpPr/>
              <p:nvPr/>
            </p:nvGrpSpPr>
            <p:grpSpPr>
              <a:xfrm>
                <a:off x="4007311" y="2187751"/>
                <a:ext cx="695657" cy="441149"/>
                <a:chOff x="6782188" y="4647518"/>
                <a:chExt cx="2048054" cy="1473882"/>
              </a:xfrm>
            </p:grpSpPr>
            <p:pic>
              <p:nvPicPr>
                <p:cNvPr id="28" name="Picture 27" descr="converj_vdi.png"/>
                <p:cNvPicPr>
                  <a:picLocks noChangeAspect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6847785" y="4701867"/>
                  <a:ext cx="1982457" cy="14055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" name="Picture 3" descr="HUB_Rich.png"/>
                <p:cNvPicPr>
                  <a:picLocks noChangeAspect="1"/>
                </p:cNvPicPr>
                <p:nvPr/>
              </p:nvPicPr>
              <p:blipFill>
                <a:blip r:embed="rId9" cstate="screen"/>
                <a:srcRect/>
                <a:stretch>
                  <a:fillRect/>
                </a:stretch>
              </p:blipFill>
              <p:spPr bwMode="auto">
                <a:xfrm>
                  <a:off x="6782188" y="4647518"/>
                  <a:ext cx="739387" cy="14738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41" name="Rectangle 40"/>
            <p:cNvSpPr/>
            <p:nvPr/>
          </p:nvSpPr>
          <p:spPr>
            <a:xfrm>
              <a:off x="5455288" y="1978882"/>
              <a:ext cx="311194" cy="541447"/>
            </a:xfrm>
            <a:prstGeom prst="rect">
              <a:avLst/>
            </a:prstGeom>
            <a:noFill/>
            <a:ln w="38100" cap="flat" cmpd="sng" algn="ctr">
              <a:solidFill>
                <a:srgbClr val="F68B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0200" y="3515716"/>
          <a:ext cx="8483602" cy="1404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038"/>
                <a:gridCol w="1673038"/>
                <a:gridCol w="1679404"/>
                <a:gridCol w="1729061"/>
                <a:gridCol w="1729061"/>
              </a:tblGrid>
              <a:tr h="370840">
                <a:tc>
                  <a:txBody>
                    <a:bodyPr/>
                    <a:lstStyle/>
                    <a:p>
                      <a:pPr marL="0" algn="ctr" defTabSz="914400" rtl="1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جهاز</a:t>
                      </a:r>
                      <a:r>
                        <a:rPr lang="en-US" sz="1800" b="0" i="0" dirty="0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لوحي</a:t>
                      </a:r>
                      <a:r>
                        <a:rPr lang="en-US" sz="1800" b="0" i="0" dirty="0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للمؤسسات</a:t>
                      </a:r>
                      <a:endParaRPr lang="en-US" sz="1800" b="0" i="0" dirty="0">
                        <a:solidFill>
                          <a:srgbClr val="0096D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جهاز</a:t>
                      </a:r>
                      <a:r>
                        <a:rPr lang="en-US" sz="1800" b="0" i="0" dirty="0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تابع</a:t>
                      </a:r>
                      <a:r>
                        <a:rPr lang="en-US" sz="1800" b="0" i="0" dirty="0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جزئيًا</a:t>
                      </a:r>
                      <a:endParaRPr lang="en-US" sz="1800" b="0" i="0" dirty="0">
                        <a:solidFill>
                          <a:srgbClr val="0096D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جهاز</a:t>
                      </a:r>
                      <a:r>
                        <a:rPr lang="en-US" sz="1800" b="0" i="0" dirty="0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البرامج</a:t>
                      </a:r>
                      <a:endParaRPr lang="en-US" sz="1800" b="0" i="0" dirty="0">
                        <a:solidFill>
                          <a:srgbClr val="0096D6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1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endParaRPr lang="en-US" dirty="0" smtClean="0"/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عملاء</a:t>
                      </a:r>
                      <a:r>
                        <a:rPr lang="en-US" sz="1800" b="0" i="0" dirty="0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غير</a:t>
                      </a:r>
                      <a:r>
                        <a:rPr lang="en-US" sz="1800" b="0" i="0" dirty="0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تابعين</a:t>
                      </a:r>
                      <a:endParaRPr lang="en-US" sz="1800" b="0" i="0" dirty="0">
                        <a:solidFill>
                          <a:srgbClr val="0096D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عملاء</a:t>
                      </a:r>
                      <a:r>
                        <a:rPr lang="en-US" sz="1800" b="0" i="0" dirty="0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غير</a:t>
                      </a:r>
                      <a:r>
                        <a:rPr lang="en-US" sz="1800" b="0" i="0" dirty="0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rgbClr val="0096D6"/>
                          </a:solidFill>
                          <a:latin typeface="Arial"/>
                          <a:ea typeface="+mn-ea"/>
                          <a:cs typeface="+mn-cs"/>
                        </a:rPr>
                        <a:t>تابعين</a:t>
                      </a:r>
                      <a:endParaRPr lang="en-US" sz="1800" b="0" i="0" dirty="0">
                        <a:solidFill>
                          <a:srgbClr val="0096D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7783">
                <a:tc>
                  <a:txBody>
                    <a:bodyPr/>
                    <a:lstStyle/>
                    <a:p>
                      <a:pPr marL="0" algn="ctr" defTabSz="914400" rtl="1">
                        <a:buNone/>
                      </a:pPr>
                      <a:r>
                        <a:rPr lang="en-US" sz="1800" b="0" i="0" dirty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Cisco </a:t>
                      </a:r>
                      <a:r>
                        <a:rPr lang="en-US" sz="1800" b="0" i="0" dirty="0" err="1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Cius</a:t>
                      </a:r>
                      <a:endParaRPr lang="en-US" sz="1800" b="0" i="0" dirty="0">
                        <a:solidFill>
                          <a:srgbClr val="3A3A3A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>
                        <a:buNone/>
                      </a:pPr>
                      <a:r>
                        <a:rPr lang="en-US" sz="1800" b="0" i="0" dirty="0" err="1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VXC</a:t>
                      </a:r>
                      <a:r>
                        <a:rPr lang="en-US" sz="1800" b="0" i="0" dirty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 6215</a:t>
                      </a: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>
                        <a:buNone/>
                      </a:pPr>
                      <a:r>
                        <a:rPr lang="en-US" sz="1800" b="0" i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VXC 4000</a:t>
                      </a: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>
                        <a:buNone/>
                      </a:pPr>
                      <a:r>
                        <a:rPr lang="en-US" sz="1800" b="0" i="0" dirty="0" err="1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السلسلة</a:t>
                      </a:r>
                      <a:r>
                        <a:rPr lang="en-US" sz="1800" b="0" i="0" baseline="0" dirty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ar-EG" sz="1800" b="0" i="0" baseline="0" dirty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/>
                      </a:r>
                      <a:br>
                        <a:rPr lang="ar-EG" sz="1800" b="0" i="0" baseline="0" dirty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sz="1800" b="0" i="0" dirty="0" err="1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VXC</a:t>
                      </a:r>
                      <a:r>
                        <a:rPr lang="en-US" sz="1800" b="0" i="0" dirty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2200</a:t>
                      </a: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 err="1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السلسلة</a:t>
                      </a:r>
                      <a:r>
                        <a:rPr lang="en-US" sz="1800" b="0" i="0" dirty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ar-EG" sz="1800" b="0" i="0" dirty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/>
                      </a:r>
                      <a:br>
                        <a:rPr lang="ar-EG" sz="1800" b="0" i="0" dirty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sz="1800" b="0" i="0" dirty="0" err="1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VXC</a:t>
                      </a:r>
                      <a:r>
                        <a:rPr lang="en-US" sz="1800" b="0" i="0" dirty="0" smtClean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dirty="0">
                          <a:solidFill>
                            <a:srgbClr val="3A3A3A"/>
                          </a:solidFill>
                          <a:latin typeface="Arial"/>
                          <a:ea typeface="+mn-ea"/>
                          <a:cs typeface="+mn-cs"/>
                        </a:rPr>
                        <a:t>2100</a:t>
                      </a:r>
                    </a:p>
                  </a:txBody>
                  <a:tcPr marL="121888" marR="1218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635" y="19333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3502" y="1494109"/>
            <a:ext cx="3947598" cy="4145123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0400" indent="-230400" algn="r" defTabSz="914400" rtl="1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التعاون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بالوسائط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الغنية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باستخدام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جهاز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كمبيوتر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افتراضي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يعمل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بنظام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التشغيل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Windows 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XP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وWindows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7</a:t>
            </a:r>
          </a:p>
          <a:p>
            <a:pPr marL="230400" indent="-230400" algn="r" defTabSz="914400" rtl="1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تجربة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مستخدم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رائعة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مع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صوت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الوقت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الفعلي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سطح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مكتب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افتراضي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استغلال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أجهزة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الكمبيوتر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الحالية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ومد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عمليات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التحديث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يدعم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Citrix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XenDesktop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b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وVMware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View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إصدار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يدعم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الفيديو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CY12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673100" y="2002396"/>
            <a:ext cx="3716456" cy="2731650"/>
            <a:chOff x="5115028" y="2002396"/>
            <a:chExt cx="3266972" cy="2731650"/>
          </a:xfrm>
        </p:grpSpPr>
        <p:pic>
          <p:nvPicPr>
            <p:cNvPr id="16" name="Picture 129" descr="laptop_cutout"/>
            <p:cNvPicPr>
              <a:picLocks noChangeAspect="1" noChangeArrowheads="1"/>
            </p:cNvPicPr>
            <p:nvPr/>
          </p:nvPicPr>
          <p:blipFill>
            <a:blip r:embed="rId3" cstate="screen"/>
            <a:srcRect b="2348"/>
            <a:stretch>
              <a:fillRect/>
            </a:stretch>
          </p:blipFill>
          <p:spPr bwMode="auto">
            <a:xfrm>
              <a:off x="5115028" y="2002396"/>
              <a:ext cx="3266972" cy="2731650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grpSp>
          <p:nvGrpSpPr>
            <p:cNvPr id="3" name="Group 14"/>
            <p:cNvGrpSpPr/>
            <p:nvPr/>
          </p:nvGrpSpPr>
          <p:grpSpPr>
            <a:xfrm>
              <a:off x="5570918" y="2119719"/>
              <a:ext cx="2357178" cy="1513422"/>
              <a:chOff x="6782188" y="4647518"/>
              <a:chExt cx="2048054" cy="1473882"/>
            </a:xfrm>
          </p:grpSpPr>
          <p:pic>
            <p:nvPicPr>
              <p:cNvPr id="13" name="Picture 11" descr="converj_vdi.png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847785" y="4701867"/>
                <a:ext cx="1982457" cy="1405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  <p:pic>
            <p:nvPicPr>
              <p:cNvPr id="14" name="Picture 3" descr="HUB_Rich.png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782188" y="4647518"/>
                <a:ext cx="739387" cy="1473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5619366" y="2165078"/>
              <a:ext cx="775489" cy="1443274"/>
            </a:xfrm>
            <a:prstGeom prst="rect">
              <a:avLst/>
            </a:prstGeom>
            <a:noFill/>
            <a:ln w="28575" cap="flat" cmpd="sng" algn="ctr">
              <a:solidFill>
                <a:srgbClr val="F68B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000263" y="4710898"/>
            <a:ext cx="3981691" cy="1516281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spcBef>
                <a:spcPts val="1"/>
              </a:spcBef>
              <a:buNone/>
            </a:pP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Cisco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VXC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4000</a:t>
            </a:r>
          </a:p>
        </p:txBody>
      </p:sp>
    </p:spTree>
    <p:extLst>
      <p:ext uri="{BB962C8B-B14F-4D97-AF65-F5344CB8AC3E}">
        <p14:creationId xmlns="" xmlns:p14="http://schemas.microsoft.com/office/powerpoint/2010/main" val="386867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Quebec_TV_Comp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11863" t="18263" r="12882" b="21192"/>
          <a:stretch>
            <a:fillRect/>
          </a:stretch>
        </p:blipFill>
        <p:spPr>
          <a:xfrm>
            <a:off x="473919" y="2268638"/>
            <a:ext cx="4352081" cy="28010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9635" y="19333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2988" y="1512055"/>
            <a:ext cx="3997221" cy="3865944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0400" indent="-230400" algn="r" defTabSz="914400" rtl="1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حل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سطح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مكتب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افتراضي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مع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صوت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وفيديو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جاهز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للمؤسسات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تجربة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مساحة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عمل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افتراضية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جديدة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230400" indent="-230400" algn="r" defTabSz="914400" rtl="1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تصميم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مستقبلي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معتمد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ينمو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مع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الأعمال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lnSpc>
                <a:spcPct val="95000"/>
              </a:lnSpc>
              <a:spcBef>
                <a:spcPts val="1200"/>
              </a:spcBef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نظام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أساسي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يرتكز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نظام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التشغيل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Linux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يدعم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Citrix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XenDesktop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وVMware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View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؛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RDP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للحاسب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الافتراضي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(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VDI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)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فقط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9250" y="1984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32804" y="2891431"/>
            <a:ext cx="515868" cy="515864"/>
            <a:chOff x="6700078" y="5427497"/>
            <a:chExt cx="515868" cy="515864"/>
          </a:xfrm>
        </p:grpSpPr>
        <p:sp>
          <p:nvSpPr>
            <p:cNvPr id="23" name="8-Point Star 22"/>
            <p:cNvSpPr/>
            <p:nvPr/>
          </p:nvSpPr>
          <p:spPr>
            <a:xfrm>
              <a:off x="6700080" y="5427497"/>
              <a:ext cx="515866" cy="515864"/>
            </a:xfrm>
            <a:prstGeom prst="star8">
              <a:avLst>
                <a:gd name="adj" fmla="val 32342"/>
              </a:avLst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00078" y="5554623"/>
              <a:ext cx="5158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1">
                <a:buNone/>
              </a:pPr>
              <a:r>
                <a:rPr lang="en-US" sz="1000" b="1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جديد</a:t>
              </a:r>
              <a:endParaRPr lang="en-US" sz="1000" b="1" i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99319" y="3414532"/>
            <a:ext cx="994922" cy="1655179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spcBef>
                <a:spcPts val="1"/>
              </a:spcBef>
              <a:buNone/>
            </a:pP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Cisco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VXC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6215</a:t>
            </a:r>
          </a:p>
        </p:txBody>
      </p:sp>
    </p:spTree>
    <p:extLst>
      <p:ext uri="{BB962C8B-B14F-4D97-AF65-F5344CB8AC3E}">
        <p14:creationId xmlns="" xmlns:p14="http://schemas.microsoft.com/office/powerpoint/2010/main" val="386867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/>
          <p:cNvSpPr/>
          <p:nvPr/>
        </p:nvSpPr>
        <p:spPr>
          <a:xfrm>
            <a:off x="-1" y="1420091"/>
            <a:ext cx="9144001" cy="4561814"/>
          </a:xfrm>
          <a:prstGeom prst="rect">
            <a:avLst/>
          </a:prstGeom>
          <a:gradFill flip="none" rotWithShape="1">
            <a:gsLst>
              <a:gs pos="25000">
                <a:schemeClr val="tx1">
                  <a:lumMod val="5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3" name="Group 63"/>
          <p:cNvGrpSpPr/>
          <p:nvPr/>
        </p:nvGrpSpPr>
        <p:grpSpPr>
          <a:xfrm>
            <a:off x="1725964" y="2113229"/>
            <a:ext cx="5498398" cy="2547514"/>
            <a:chOff x="883920" y="1852902"/>
            <a:chExt cx="7376160" cy="3336318"/>
          </a:xfrm>
        </p:grpSpPr>
        <p:sp>
          <p:nvSpPr>
            <p:cNvPr id="169" name="Oval 168"/>
            <p:cNvSpPr/>
            <p:nvPr/>
          </p:nvSpPr>
          <p:spPr>
            <a:xfrm>
              <a:off x="883920" y="1852902"/>
              <a:ext cx="7376160" cy="3336318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  <a:alpha val="62000"/>
                  </a:schemeClr>
                </a:gs>
                <a:gs pos="6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gradFill flip="none" rotWithShape="1">
                <a:gsLst>
                  <a:gs pos="0">
                    <a:schemeClr val="bg1">
                      <a:alpha val="33000"/>
                    </a:schemeClr>
                  </a:gs>
                  <a:gs pos="6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807660" y="1941183"/>
              <a:ext cx="3665221" cy="911578"/>
            </a:xfrm>
            <a:prstGeom prst="ellipse">
              <a:avLst/>
            </a:prstGeom>
            <a:gradFill>
              <a:gsLst>
                <a:gs pos="0">
                  <a:schemeClr val="bg1">
                    <a:alpha val="31000"/>
                  </a:schemeClr>
                </a:gs>
                <a:gs pos="6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283967" y="2789453"/>
            <a:ext cx="1262888" cy="1262888"/>
            <a:chOff x="1092262" y="3393177"/>
            <a:chExt cx="710045" cy="710045"/>
          </a:xfrm>
        </p:grpSpPr>
        <p:sp>
          <p:nvSpPr>
            <p:cNvPr id="90" name="Oval 89"/>
            <p:cNvSpPr/>
            <p:nvPr/>
          </p:nvSpPr>
          <p:spPr>
            <a:xfrm>
              <a:off x="1092262" y="3393177"/>
              <a:ext cx="710045" cy="71004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  <a:effectLst>
              <a:outerShdw blurRad="2921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dirty="0"/>
            </a:p>
          </p:txBody>
        </p:sp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6082" y="3427776"/>
              <a:ext cx="307522" cy="28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09" name="Straight Connector 108"/>
          <p:cNvCxnSpPr>
            <a:stCxn id="90" idx="5"/>
            <a:endCxn id="176" idx="3"/>
          </p:cNvCxnSpPr>
          <p:nvPr/>
        </p:nvCxnSpPr>
        <p:spPr>
          <a:xfrm flipV="1">
            <a:off x="1361910" y="3355715"/>
            <a:ext cx="1037531" cy="511680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F1BD77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27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7" descr="C:\Users\Abject-3D\Desktop\VMWare Files\FINAL diagrams\Basic Virtualization\3D PNGs\VMW_09Q3_DGRM_View4_Marketecture_ALL_3_Comm_5.png"/>
          <p:cNvPicPr>
            <a:picLocks noChangeAspect="1" noChangeArrowheads="1"/>
          </p:cNvPicPr>
          <p:nvPr/>
        </p:nvPicPr>
        <p:blipFill>
          <a:blip r:embed="rId4" cstate="print"/>
          <a:srcRect l="4327"/>
          <a:stretch>
            <a:fillRect/>
          </a:stretch>
        </p:blipFill>
        <p:spPr bwMode="auto">
          <a:xfrm>
            <a:off x="7392560" y="2874263"/>
            <a:ext cx="1029764" cy="923924"/>
          </a:xfrm>
          <a:prstGeom prst="rect">
            <a:avLst/>
          </a:prstGeom>
          <a:noFill/>
        </p:spPr>
      </p:pic>
      <p:pic>
        <p:nvPicPr>
          <p:cNvPr id="111" name="Picture 6" descr="C:\Users\Abject-3D\Desktop\VMWare Files\FINAL diagrams\Basic Virtualization\3D PNGs\VMW_09Q3_DGRM_View4_Marketecture_ALL_3_Comm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7963" y="2726891"/>
            <a:ext cx="998717" cy="578423"/>
          </a:xfrm>
          <a:prstGeom prst="rect">
            <a:avLst/>
          </a:prstGeom>
          <a:noFill/>
        </p:spPr>
      </p:pic>
      <p:pic>
        <p:nvPicPr>
          <p:cNvPr id="112" name="Picture 5" descr="C:\Users\Abject-3D\Desktop\VMWare Files\FINAL diagrams\Basic Virtualization\3D PNGs\VMW_09Q3_DGRM_View4_Marketecture_ALL_3_Comm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4714" y="2559560"/>
            <a:ext cx="543343" cy="458653"/>
          </a:xfrm>
          <a:prstGeom prst="rect">
            <a:avLst/>
          </a:prstGeom>
          <a:noFill/>
        </p:spPr>
      </p:pic>
      <p:pic>
        <p:nvPicPr>
          <p:cNvPr id="113" name="Picture 4" descr="C:\Users\Abject-3D\Desktop\VMWare Files\FINAL diagrams\Basic Virtualization\3D PNGs\VMW_09Q3_DGRM_View4_Marketecture_ALL_3_Comm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1" y="2681731"/>
            <a:ext cx="543343" cy="458653"/>
          </a:xfrm>
          <a:prstGeom prst="rect">
            <a:avLst/>
          </a:prstGeom>
          <a:noFill/>
        </p:spPr>
      </p:pic>
      <p:pic>
        <p:nvPicPr>
          <p:cNvPr id="114" name="Picture 3" descr="C:\Users\Abject-3D\Desktop\VMWare Files\FINAL diagrams\Basic Virtualization\3D PNGs\VMW_09Q3_DGRM_View4_Marketecture_ALL_3_Comm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4445" y="2797103"/>
            <a:ext cx="543343" cy="458653"/>
          </a:xfrm>
          <a:prstGeom prst="rect">
            <a:avLst/>
          </a:prstGeom>
          <a:noFill/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53" y="2762343"/>
            <a:ext cx="697068" cy="64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04" y="3045535"/>
            <a:ext cx="907437" cy="675382"/>
          </a:xfrm>
          <a:prstGeom prst="rect">
            <a:avLst/>
          </a:prstGeom>
          <a:noFill/>
          <a:ln>
            <a:noFill/>
          </a:ln>
          <a:effectLst>
            <a:outerShdw blurRad="139700" sx="102000" sy="102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3"/>
          <p:cNvGrpSpPr/>
          <p:nvPr/>
        </p:nvGrpSpPr>
        <p:grpSpPr>
          <a:xfrm>
            <a:off x="8168726" y="3319952"/>
            <a:ext cx="736482" cy="881544"/>
            <a:chOff x="11245500" y="3028353"/>
            <a:chExt cx="981186" cy="1174446"/>
          </a:xfrm>
        </p:grpSpPr>
        <p:pic>
          <p:nvPicPr>
            <p:cNvPr id="118" name="Picture 117" descr="Device_cloud_white_3041_default_25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45500" y="3028353"/>
              <a:ext cx="981186" cy="981183"/>
            </a:xfrm>
            <a:prstGeom prst="rect">
              <a:avLst/>
            </a:prstGeom>
            <a:effectLst>
              <a:outerShdw blurRad="685800" sx="102000" sy="102000" algn="ctr" rotWithShape="0">
                <a:schemeClr val="bg1"/>
              </a:outerShdw>
            </a:effectLst>
          </p:spPr>
        </p:pic>
        <p:pic>
          <p:nvPicPr>
            <p:cNvPr id="119" name="Picture 3" descr="D:\Duarte Design\Assets\CiscoStuff\Cisco Icons\Kubrick\Kubrick Icons\Device Icons\Device_fibre_channel_storage_3030_unreachable_256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435558" y="3586723"/>
              <a:ext cx="615915" cy="616076"/>
            </a:xfrm>
            <a:prstGeom prst="rect">
              <a:avLst/>
            </a:prstGeom>
            <a:noFill/>
          </p:spPr>
        </p:pic>
        <p:sp>
          <p:nvSpPr>
            <p:cNvPr id="120" name="TextBox 119"/>
            <p:cNvSpPr txBox="1"/>
            <p:nvPr/>
          </p:nvSpPr>
          <p:spPr>
            <a:xfrm>
              <a:off x="11250460" y="3373495"/>
              <a:ext cx="932698" cy="36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ctr" defTabSz="914400" rtl="1">
                <a:buNone/>
              </a:pPr>
              <a:r>
                <a:rPr lang="en-US" sz="600" b="1" i="0" dirty="0" err="1">
                  <a:solidFill>
                    <a:srgbClr val="FFFFFF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القناة</a:t>
              </a:r>
              <a:r>
                <a:rPr lang="en-US" sz="600" b="1" i="0" dirty="0">
                  <a:solidFill>
                    <a:srgbClr val="FFFFFF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600" b="1" i="0" dirty="0" err="1">
                  <a:solidFill>
                    <a:srgbClr val="FFFFFF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الليفية</a:t>
              </a:r>
              <a:r>
                <a:rPr lang="en-US" sz="600" b="1" i="0" dirty="0">
                  <a:solidFill>
                    <a:srgbClr val="FFFFFF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600" b="1" i="0" dirty="0" err="1" smtClean="0">
                  <a:solidFill>
                    <a:srgbClr val="FFFFFF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عبر</a:t>
              </a:r>
              <a:r>
                <a:rPr lang="en-US" sz="600" b="1" i="0" dirty="0" smtClean="0">
                  <a:solidFill>
                    <a:srgbClr val="FFFFFF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600" b="1" i="0" dirty="0" err="1">
                  <a:solidFill>
                    <a:srgbClr val="FFFFFF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إيثرنت</a:t>
              </a:r>
              <a:r>
                <a:rPr lang="en-US" sz="600" b="1" i="0" dirty="0">
                  <a:solidFill>
                    <a:srgbClr val="FFFFFF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 (</a:t>
              </a:r>
              <a:r>
                <a:rPr lang="en-US" sz="600" b="1" i="0" dirty="0" err="1">
                  <a:solidFill>
                    <a:srgbClr val="FFFFFF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FCOE</a:t>
              </a:r>
              <a:r>
                <a:rPr lang="en-US" sz="600" b="1" i="0" dirty="0">
                  <a:solidFill>
                    <a:srgbClr val="FFFFFF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)</a:t>
              </a:r>
            </a:p>
          </p:txBody>
        </p:sp>
      </p:grpSp>
      <p:pic>
        <p:nvPicPr>
          <p:cNvPr id="121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45" y="4137154"/>
            <a:ext cx="549386" cy="2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3" name="Straight Connector 122"/>
          <p:cNvCxnSpPr/>
          <p:nvPr/>
        </p:nvCxnSpPr>
        <p:spPr>
          <a:xfrm flipH="1">
            <a:off x="7588867" y="3009594"/>
            <a:ext cx="1" cy="45882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7187842" y="2155658"/>
            <a:ext cx="1483468" cy="49240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r" defTabSz="914400" rtl="1">
              <a:buNone/>
            </a:pPr>
            <a:r>
              <a:rPr lang="en-US" sz="1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حاسبات</a:t>
            </a:r>
            <a:r>
              <a:rPr lang="en-US" sz="1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مكتبية</a:t>
            </a:r>
            <a:r>
              <a:rPr lang="en-US" sz="1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افتراضية</a:t>
            </a:r>
            <a:r>
              <a:rPr lang="en-US" sz="1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مستضافة</a:t>
            </a:r>
            <a:endParaRPr lang="en-US" sz="1200" b="0" i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740509" cy="838200"/>
          </a:xfrm>
        </p:spPr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20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/>
            </a:r>
            <a:b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</a:b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Cisco </a:t>
            </a:r>
            <a:r>
              <a:rPr lang="en-US" sz="3200" b="0" i="0" spc="0" baseline="0" dirty="0" err="1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VXI</a:t>
            </a:r>
            <a:r>
              <a:rPr lang="ar-EG" sz="3200" b="0" i="0" spc="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: </a:t>
            </a:r>
            <a:r>
              <a:rPr lang="en-US" sz="3200" b="0" i="0" spc="0" baseline="0" dirty="0" err="1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شبكة</a:t>
            </a:r>
            <a:r>
              <a:rPr lang="en-US" sz="3200" b="0" i="0" spc="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غير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محدودة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، </a:t>
            </a:r>
            <a:b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</a:b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وشبكة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ذات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مساحة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عمل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محسنة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،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وأمان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وبنية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إمكانية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التنقل</a:t>
            </a:r>
            <a:endParaRPr lang="en-US" sz="2400" b="0" i="0" spc="0" baseline="0" dirty="0">
              <a:solidFill>
                <a:srgbClr val="1E1F81"/>
              </a:solidFill>
              <a:latin typeface="Arial"/>
              <a:ea typeface="+mj-ea"/>
              <a:cs typeface="+mj-cs"/>
            </a:endParaRPr>
          </a:p>
        </p:txBody>
      </p:sp>
      <p:grpSp>
        <p:nvGrpSpPr>
          <p:cNvPr id="6" name="Group 62"/>
          <p:cNvGrpSpPr/>
          <p:nvPr/>
        </p:nvGrpSpPr>
        <p:grpSpPr>
          <a:xfrm>
            <a:off x="57150" y="5057001"/>
            <a:ext cx="2194560" cy="914400"/>
            <a:chOff x="468718" y="5002894"/>
            <a:chExt cx="2661994" cy="1254122"/>
          </a:xfrm>
        </p:grpSpPr>
        <p:sp>
          <p:nvSpPr>
            <p:cNvPr id="130" name="Round Same Side Corner Rectangle 129"/>
            <p:cNvSpPr/>
            <p:nvPr/>
          </p:nvSpPr>
          <p:spPr>
            <a:xfrm>
              <a:off x="468718" y="5002894"/>
              <a:ext cx="2661994" cy="1254122"/>
            </a:xfrm>
            <a:prstGeom prst="round2SameRect">
              <a:avLst>
                <a:gd name="adj1" fmla="val 11009"/>
                <a:gd name="adj2" fmla="val 0"/>
              </a:avLst>
            </a:prstGeom>
            <a:gradFill>
              <a:gsLst>
                <a:gs pos="0">
                  <a:schemeClr val="accent6">
                    <a:alpha val="60000"/>
                  </a:schemeClr>
                </a:gs>
                <a:gs pos="100000">
                  <a:schemeClr val="accent6">
                    <a:lumMod val="50000"/>
                    <a:alpha val="60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2413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>
                <a:lnSpc>
                  <a:spcPts val="1700"/>
                </a:lnSpc>
              </a:pPr>
              <a:endParaRPr 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447581" y="5097437"/>
              <a:ext cx="704274" cy="37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rtl="1">
                <a:buNone/>
              </a:pPr>
              <a:r>
                <a:rPr lang="en-US" sz="1200" b="1" i="0" dirty="0" err="1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الوصول</a:t>
              </a:r>
              <a:endParaRPr lang="en-US" sz="1200" b="1" i="0" dirty="0">
                <a:solidFill>
                  <a:srgbClr val="B7D333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3965" y="5344272"/>
              <a:ext cx="2591499" cy="823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rtl="1">
                <a:buNone/>
              </a:pP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اجهزة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الاستخدام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التي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توفر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تجربة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الوسائط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الغنية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وUPOE</a:t>
              </a:r>
              <a:r>
                <a:rPr lang="ar-EG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والهواتف</a:t>
              </a:r>
              <a:r>
                <a:rPr lang="en-US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الذكية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التلقائية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للتوصيل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والتشغيل</a:t>
              </a:r>
              <a:endParaRPr lang="en-US" sz="1100" b="0" i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73"/>
          <p:cNvGrpSpPr/>
          <p:nvPr/>
        </p:nvGrpSpPr>
        <p:grpSpPr>
          <a:xfrm>
            <a:off x="2322395" y="5057000"/>
            <a:ext cx="2194560" cy="914400"/>
            <a:chOff x="3241004" y="5002894"/>
            <a:chExt cx="2661994" cy="1254122"/>
          </a:xfrm>
        </p:grpSpPr>
        <p:sp>
          <p:nvSpPr>
            <p:cNvPr id="134" name="Round Same Side Corner Rectangle 133"/>
            <p:cNvSpPr/>
            <p:nvPr/>
          </p:nvSpPr>
          <p:spPr>
            <a:xfrm>
              <a:off x="3241004" y="5002894"/>
              <a:ext cx="2661994" cy="1254122"/>
            </a:xfrm>
            <a:prstGeom prst="round2SameRect">
              <a:avLst>
                <a:gd name="adj1" fmla="val 11009"/>
                <a:gd name="adj2" fmla="val 0"/>
              </a:avLst>
            </a:prstGeom>
            <a:gradFill>
              <a:gsLst>
                <a:gs pos="0">
                  <a:schemeClr val="accent6">
                    <a:alpha val="60000"/>
                  </a:schemeClr>
                </a:gs>
                <a:gs pos="100000">
                  <a:schemeClr val="accent6">
                    <a:lumMod val="50000"/>
                    <a:alpha val="60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2413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>
                <a:lnSpc>
                  <a:spcPts val="1700"/>
                </a:lnSpc>
              </a:pPr>
              <a:endParaRPr lang="en-US" sz="12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142097" y="5097437"/>
              <a:ext cx="859829" cy="37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rtl="1">
                <a:buNone/>
              </a:pPr>
              <a:r>
                <a:rPr lang="en-US" sz="1200" b="1" i="0" dirty="0" err="1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أمان</a:t>
              </a:r>
              <a:r>
                <a:rPr lang="en-US" sz="1200" b="1" i="0" dirty="0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200" b="1" i="0" dirty="0" err="1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شامل</a:t>
              </a:r>
              <a:endParaRPr lang="en-US" sz="1200" b="1" i="0" dirty="0">
                <a:solidFill>
                  <a:srgbClr val="B7D333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396262" y="5344032"/>
              <a:ext cx="2351478" cy="590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rtl="1">
                <a:buNone/>
              </a:pP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سياسة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النقطة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الواحدة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، 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اجهزة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استخدام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متنقلة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، 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أمان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مادي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وافتراضيي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ثابت</a:t>
              </a:r>
              <a:endParaRPr lang="en-US" sz="1100" b="0" i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4587640" y="5057000"/>
            <a:ext cx="2194560" cy="914400"/>
            <a:chOff x="6013289" y="5002894"/>
            <a:chExt cx="2661994" cy="1254122"/>
          </a:xfrm>
        </p:grpSpPr>
        <p:sp>
          <p:nvSpPr>
            <p:cNvPr id="138" name="Round Same Side Corner Rectangle 137"/>
            <p:cNvSpPr/>
            <p:nvPr/>
          </p:nvSpPr>
          <p:spPr>
            <a:xfrm>
              <a:off x="6013289" y="5002894"/>
              <a:ext cx="2661994" cy="1254122"/>
            </a:xfrm>
            <a:prstGeom prst="round2SameRect">
              <a:avLst>
                <a:gd name="adj1" fmla="val 11009"/>
                <a:gd name="adj2" fmla="val 0"/>
              </a:avLst>
            </a:prstGeom>
            <a:gradFill>
              <a:gsLst>
                <a:gs pos="0">
                  <a:schemeClr val="accent6">
                    <a:alpha val="60000"/>
                  </a:schemeClr>
                </a:gs>
                <a:gs pos="100000">
                  <a:schemeClr val="accent6">
                    <a:lumMod val="50000"/>
                    <a:alpha val="60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2413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>
                <a:lnSpc>
                  <a:spcPts val="1700"/>
                </a:lnSpc>
              </a:pPr>
              <a:endParaRPr lang="en-US" sz="12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319647" y="5114372"/>
              <a:ext cx="2049281" cy="37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rtl="1">
                <a:spcAft>
                  <a:spcPts val="300"/>
                </a:spcAft>
                <a:buNone/>
              </a:pPr>
              <a:r>
                <a:rPr lang="en-US" sz="1200" b="1" i="0" dirty="0" err="1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شبكة</a:t>
              </a:r>
              <a:r>
                <a:rPr lang="en-US" sz="1200" b="1" i="0" dirty="0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200" b="1" i="0" dirty="0" err="1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واسعة</a:t>
              </a:r>
              <a:r>
                <a:rPr lang="en-US" sz="1200" b="1" i="0" dirty="0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 (WAN</a:t>
              </a:r>
              <a:r>
                <a:rPr lang="en-US" sz="1200" b="1" i="0" dirty="0" smtClean="0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)</a:t>
              </a:r>
              <a:r>
                <a:rPr lang="ar-EG" sz="1200" b="1" i="0" dirty="0" smtClean="0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200" b="1" i="0" dirty="0" err="1" smtClean="0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محسنة</a:t>
              </a:r>
              <a:endParaRPr lang="en-US" sz="1200" b="1" i="0" dirty="0">
                <a:solidFill>
                  <a:srgbClr val="B7D333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149380" y="5344032"/>
              <a:ext cx="2389812" cy="590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rtl="1">
                <a:buNone/>
              </a:pP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تحسين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مرتكز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على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WAAS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،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مرونة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Netflow</a:t>
              </a:r>
              <a:r>
                <a:rPr lang="ar-EG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وجودة</a:t>
              </a:r>
              <a:r>
                <a:rPr lang="en-US" sz="11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الخدمة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والتوفّر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عالي</a:t>
              </a:r>
              <a:endParaRPr lang="en-US" sz="1100" b="0" i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oup 158"/>
          <p:cNvGrpSpPr/>
          <p:nvPr/>
        </p:nvGrpSpPr>
        <p:grpSpPr>
          <a:xfrm>
            <a:off x="6852885" y="5056999"/>
            <a:ext cx="2194560" cy="914400"/>
            <a:chOff x="5991716" y="5002894"/>
            <a:chExt cx="2705139" cy="1254122"/>
          </a:xfrm>
        </p:grpSpPr>
        <p:sp>
          <p:nvSpPr>
            <p:cNvPr id="160" name="Round Same Side Corner Rectangle 159"/>
            <p:cNvSpPr/>
            <p:nvPr/>
          </p:nvSpPr>
          <p:spPr>
            <a:xfrm>
              <a:off x="5991716" y="5002894"/>
              <a:ext cx="2705139" cy="1254122"/>
            </a:xfrm>
            <a:prstGeom prst="round2SameRect">
              <a:avLst>
                <a:gd name="adj1" fmla="val 11009"/>
                <a:gd name="adj2" fmla="val 0"/>
              </a:avLst>
            </a:prstGeom>
            <a:gradFill>
              <a:gsLst>
                <a:gs pos="0">
                  <a:schemeClr val="accent6">
                    <a:alpha val="60000"/>
                  </a:schemeClr>
                </a:gs>
                <a:gs pos="100000">
                  <a:schemeClr val="accent6">
                    <a:lumMod val="50000"/>
                    <a:alpha val="60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2413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>
                <a:lnSpc>
                  <a:spcPts val="1700"/>
                </a:lnSpc>
              </a:pPr>
              <a:endParaRPr lang="en-US" sz="12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774028" y="5114372"/>
              <a:ext cx="1140519" cy="37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rtl="1">
                <a:spcAft>
                  <a:spcPts val="300"/>
                </a:spcAft>
                <a:buNone/>
              </a:pPr>
              <a:r>
                <a:rPr lang="en-US" sz="1200" b="1" i="0" dirty="0" err="1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البنية</a:t>
              </a:r>
              <a:r>
                <a:rPr lang="en-US" sz="1200" b="1" i="0" dirty="0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200" b="1" i="0" dirty="0" err="1">
                  <a:solidFill>
                    <a:srgbClr val="B7D333"/>
                  </a:solidFill>
                  <a:latin typeface="Arial"/>
                  <a:ea typeface="+mn-ea"/>
                  <a:cs typeface="+mn-cs"/>
                </a:rPr>
                <a:t>الأساسية</a:t>
              </a:r>
              <a:endParaRPr lang="en-US" sz="1200" b="1" i="0" dirty="0">
                <a:solidFill>
                  <a:srgbClr val="B7D333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027400" y="5344272"/>
              <a:ext cx="2633772" cy="823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rtl="1">
                <a:buNone/>
              </a:pP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كمبيوتر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افتراضي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قابل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للتوسع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شبكات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بسيطة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قابلة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للتوسيع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،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محولات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افتراضية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مجهزة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بالتقنية</a:t>
              </a:r>
              <a:r>
                <a: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1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السحابية</a:t>
              </a:r>
              <a:endParaRPr lang="en-US" sz="1100" b="0" i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" name="Freeform 171"/>
          <p:cNvSpPr/>
          <p:nvPr/>
        </p:nvSpPr>
        <p:spPr>
          <a:xfrm>
            <a:off x="4648200" y="2952506"/>
            <a:ext cx="1492474" cy="495544"/>
          </a:xfrm>
          <a:custGeom>
            <a:avLst/>
            <a:gdLst>
              <a:gd name="connsiteX0" fmla="*/ 0 w 1339850"/>
              <a:gd name="connsiteY0" fmla="*/ 241300 h 488950"/>
              <a:gd name="connsiteX1" fmla="*/ 958850 w 1339850"/>
              <a:gd name="connsiteY1" fmla="*/ 0 h 488950"/>
              <a:gd name="connsiteX2" fmla="*/ 1339850 w 1339850"/>
              <a:gd name="connsiteY2" fmla="*/ 190500 h 488950"/>
              <a:gd name="connsiteX3" fmla="*/ 273050 w 1339850"/>
              <a:gd name="connsiteY3" fmla="*/ 488950 h 488950"/>
              <a:gd name="connsiteX4" fmla="*/ 0 w 1339850"/>
              <a:gd name="connsiteY4" fmla="*/ 241300 h 488950"/>
              <a:gd name="connsiteX0" fmla="*/ 0 w 1301750"/>
              <a:gd name="connsiteY0" fmla="*/ 241300 h 488950"/>
              <a:gd name="connsiteX1" fmla="*/ 958850 w 1301750"/>
              <a:gd name="connsiteY1" fmla="*/ 0 h 488950"/>
              <a:gd name="connsiteX2" fmla="*/ 1301750 w 1301750"/>
              <a:gd name="connsiteY2" fmla="*/ 165100 h 488950"/>
              <a:gd name="connsiteX3" fmla="*/ 273050 w 1301750"/>
              <a:gd name="connsiteY3" fmla="*/ 488950 h 488950"/>
              <a:gd name="connsiteX4" fmla="*/ 0 w 1301750"/>
              <a:gd name="connsiteY4" fmla="*/ 241300 h 488950"/>
              <a:gd name="connsiteX0" fmla="*/ 0 w 1301750"/>
              <a:gd name="connsiteY0" fmla="*/ 381000 h 628650"/>
              <a:gd name="connsiteX1" fmla="*/ 1250950 w 1301750"/>
              <a:gd name="connsiteY1" fmla="*/ 0 h 628650"/>
              <a:gd name="connsiteX2" fmla="*/ 1301750 w 1301750"/>
              <a:gd name="connsiteY2" fmla="*/ 304800 h 628650"/>
              <a:gd name="connsiteX3" fmla="*/ 273050 w 1301750"/>
              <a:gd name="connsiteY3" fmla="*/ 628650 h 628650"/>
              <a:gd name="connsiteX4" fmla="*/ 0 w 1301750"/>
              <a:gd name="connsiteY4" fmla="*/ 381000 h 628650"/>
              <a:gd name="connsiteX0" fmla="*/ 0 w 1784350"/>
              <a:gd name="connsiteY0" fmla="*/ 381000 h 628650"/>
              <a:gd name="connsiteX1" fmla="*/ 1250950 w 1784350"/>
              <a:gd name="connsiteY1" fmla="*/ 0 h 628650"/>
              <a:gd name="connsiteX2" fmla="*/ 1784350 w 1784350"/>
              <a:gd name="connsiteY2" fmla="*/ 260350 h 628650"/>
              <a:gd name="connsiteX3" fmla="*/ 273050 w 1784350"/>
              <a:gd name="connsiteY3" fmla="*/ 628650 h 628650"/>
              <a:gd name="connsiteX4" fmla="*/ 0 w 1784350"/>
              <a:gd name="connsiteY4" fmla="*/ 381000 h 628650"/>
              <a:gd name="connsiteX0" fmla="*/ 0 w 1784350"/>
              <a:gd name="connsiteY0" fmla="*/ 381000 h 641350"/>
              <a:gd name="connsiteX1" fmla="*/ 1250950 w 1784350"/>
              <a:gd name="connsiteY1" fmla="*/ 0 h 641350"/>
              <a:gd name="connsiteX2" fmla="*/ 1784350 w 1784350"/>
              <a:gd name="connsiteY2" fmla="*/ 260350 h 641350"/>
              <a:gd name="connsiteX3" fmla="*/ 368300 w 1784350"/>
              <a:gd name="connsiteY3" fmla="*/ 641350 h 641350"/>
              <a:gd name="connsiteX4" fmla="*/ 0 w 1784350"/>
              <a:gd name="connsiteY4" fmla="*/ 381000 h 641350"/>
              <a:gd name="connsiteX0" fmla="*/ 0 w 1892300"/>
              <a:gd name="connsiteY0" fmla="*/ 368300 h 641350"/>
              <a:gd name="connsiteX1" fmla="*/ 1358900 w 1892300"/>
              <a:gd name="connsiteY1" fmla="*/ 0 h 641350"/>
              <a:gd name="connsiteX2" fmla="*/ 1892300 w 1892300"/>
              <a:gd name="connsiteY2" fmla="*/ 260350 h 641350"/>
              <a:gd name="connsiteX3" fmla="*/ 476250 w 1892300"/>
              <a:gd name="connsiteY3" fmla="*/ 641350 h 641350"/>
              <a:gd name="connsiteX4" fmla="*/ 0 w 1892300"/>
              <a:gd name="connsiteY4" fmla="*/ 368300 h 641350"/>
              <a:gd name="connsiteX0" fmla="*/ 0 w 1892300"/>
              <a:gd name="connsiteY0" fmla="*/ 368300 h 584200"/>
              <a:gd name="connsiteX1" fmla="*/ 1358900 w 1892300"/>
              <a:gd name="connsiteY1" fmla="*/ 0 h 584200"/>
              <a:gd name="connsiteX2" fmla="*/ 1892300 w 1892300"/>
              <a:gd name="connsiteY2" fmla="*/ 260350 h 584200"/>
              <a:gd name="connsiteX3" fmla="*/ 469900 w 1892300"/>
              <a:gd name="connsiteY3" fmla="*/ 584200 h 584200"/>
              <a:gd name="connsiteX4" fmla="*/ 0 w 1892300"/>
              <a:gd name="connsiteY4" fmla="*/ 368300 h 584200"/>
              <a:gd name="connsiteX0" fmla="*/ 0 w 1892300"/>
              <a:gd name="connsiteY0" fmla="*/ 349250 h 565150"/>
              <a:gd name="connsiteX1" fmla="*/ 1371600 w 1892300"/>
              <a:gd name="connsiteY1" fmla="*/ 0 h 565150"/>
              <a:gd name="connsiteX2" fmla="*/ 1892300 w 1892300"/>
              <a:gd name="connsiteY2" fmla="*/ 241300 h 565150"/>
              <a:gd name="connsiteX3" fmla="*/ 469900 w 1892300"/>
              <a:gd name="connsiteY3" fmla="*/ 565150 h 565150"/>
              <a:gd name="connsiteX4" fmla="*/ 0 w 1892300"/>
              <a:gd name="connsiteY4" fmla="*/ 34925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565150">
                <a:moveTo>
                  <a:pt x="0" y="349250"/>
                </a:moveTo>
                <a:lnTo>
                  <a:pt x="1371600" y="0"/>
                </a:lnTo>
                <a:lnTo>
                  <a:pt x="1892300" y="241300"/>
                </a:lnTo>
                <a:lnTo>
                  <a:pt x="469900" y="565150"/>
                </a:lnTo>
                <a:lnTo>
                  <a:pt x="0" y="349250"/>
                </a:lnTo>
                <a:close/>
              </a:path>
            </a:pathLst>
          </a:custGeom>
          <a:gradFill>
            <a:gsLst>
              <a:gs pos="20000">
                <a:srgbClr val="FFF200">
                  <a:alpha val="0"/>
                </a:srgbClr>
              </a:gs>
              <a:gs pos="70000">
                <a:schemeClr val="bg1">
                  <a:alpha val="28000"/>
                </a:schemeClr>
              </a:gs>
              <a:gs pos="37000">
                <a:schemeClr val="bg1">
                  <a:alpha val="28000"/>
                </a:schemeClr>
              </a:gs>
              <a:gs pos="81000">
                <a:srgbClr val="4D0808">
                  <a:alpha val="0"/>
                </a:srgbClr>
              </a:gs>
            </a:gsLst>
            <a:lin ang="7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73" name="Donut 172"/>
          <p:cNvSpPr/>
          <p:nvPr/>
        </p:nvSpPr>
        <p:spPr>
          <a:xfrm>
            <a:off x="2136138" y="3168316"/>
            <a:ext cx="1225160" cy="1226518"/>
          </a:xfrm>
          <a:prstGeom prst="donut">
            <a:avLst>
              <a:gd name="adj" fmla="val 16366"/>
            </a:avLst>
          </a:prstGeom>
          <a:solidFill>
            <a:schemeClr val="bg1">
              <a:alpha val="1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09998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grpSp>
        <p:nvGrpSpPr>
          <p:cNvPr id="10" name="Group 27"/>
          <p:cNvGrpSpPr/>
          <p:nvPr/>
        </p:nvGrpSpPr>
        <p:grpSpPr>
          <a:xfrm>
            <a:off x="2208278" y="2884637"/>
            <a:ext cx="1080880" cy="1063354"/>
            <a:chOff x="424882" y="3394666"/>
            <a:chExt cx="1130429" cy="1128852"/>
          </a:xfrm>
        </p:grpSpPr>
        <p:sp>
          <p:nvSpPr>
            <p:cNvPr id="175" name="Oval 174"/>
            <p:cNvSpPr/>
            <p:nvPr/>
          </p:nvSpPr>
          <p:spPr>
            <a:xfrm>
              <a:off x="424882" y="3884168"/>
              <a:ext cx="1130429" cy="63935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</p:txBody>
        </p:sp>
        <p:pic>
          <p:nvPicPr>
            <p:cNvPr id="176" name="Picture 2" descr="\\CHICOSTORAGE\Client Projects\Cisco References\Kubrick Icons\Device Icons\Device_generic_building_3154_default_256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760" r="-1"/>
            <a:stretch/>
          </p:blipFill>
          <p:spPr bwMode="auto">
            <a:xfrm flipH="1">
              <a:off x="624808" y="3394666"/>
              <a:ext cx="692535" cy="10001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7" name="Donut 176"/>
          <p:cNvSpPr/>
          <p:nvPr/>
        </p:nvSpPr>
        <p:spPr>
          <a:xfrm>
            <a:off x="5753455" y="2373992"/>
            <a:ext cx="1003356" cy="1171682"/>
          </a:xfrm>
          <a:prstGeom prst="donut">
            <a:avLst>
              <a:gd name="adj" fmla="val 12389"/>
            </a:avLst>
          </a:prstGeom>
          <a:solidFill>
            <a:schemeClr val="bg1">
              <a:alpha val="1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09998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grpSp>
        <p:nvGrpSpPr>
          <p:cNvPr id="11" name="Group 31"/>
          <p:cNvGrpSpPr/>
          <p:nvPr/>
        </p:nvGrpSpPr>
        <p:grpSpPr>
          <a:xfrm>
            <a:off x="5814869" y="2390871"/>
            <a:ext cx="900060" cy="635590"/>
            <a:chOff x="3951043" y="3290207"/>
            <a:chExt cx="1105400" cy="792354"/>
          </a:xfrm>
        </p:grpSpPr>
        <p:sp>
          <p:nvSpPr>
            <p:cNvPr id="179" name="Oval 178"/>
            <p:cNvSpPr/>
            <p:nvPr/>
          </p:nvSpPr>
          <p:spPr>
            <a:xfrm>
              <a:off x="3951043" y="3851154"/>
              <a:ext cx="1105400" cy="231407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</p:txBody>
        </p:sp>
        <p:pic>
          <p:nvPicPr>
            <p:cNvPr id="180" name="Picture 16" descr="\\CHICOSTORAGE\Client Projects\Cisco References\Kubrick Icons\Kubrick png icons\service_1065_256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123" y="3290207"/>
              <a:ext cx="777240" cy="7772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34"/>
          <p:cNvGrpSpPr/>
          <p:nvPr/>
        </p:nvGrpSpPr>
        <p:grpSpPr>
          <a:xfrm>
            <a:off x="3179262" y="2342367"/>
            <a:ext cx="902108" cy="1053448"/>
            <a:chOff x="2970680" y="2170063"/>
            <a:chExt cx="1314030" cy="1534478"/>
          </a:xfrm>
        </p:grpSpPr>
        <p:sp>
          <p:nvSpPr>
            <p:cNvPr id="182" name="Donut 181"/>
            <p:cNvSpPr/>
            <p:nvPr/>
          </p:nvSpPr>
          <p:spPr>
            <a:xfrm>
              <a:off x="2970680" y="2170063"/>
              <a:ext cx="1314030" cy="1534478"/>
            </a:xfrm>
            <a:prstGeom prst="donut">
              <a:avLst>
                <a:gd name="adj" fmla="val 12389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perspectiveFront" fov="7200000">
                <a:rot lat="17099985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</p:txBody>
        </p:sp>
        <p:grpSp>
          <p:nvGrpSpPr>
            <p:cNvPr id="13" name="Group 36"/>
            <p:cNvGrpSpPr/>
            <p:nvPr/>
          </p:nvGrpSpPr>
          <p:grpSpPr>
            <a:xfrm>
              <a:off x="2992716" y="2246573"/>
              <a:ext cx="1269958" cy="979401"/>
              <a:chOff x="332508" y="3523744"/>
              <a:chExt cx="1277137" cy="999774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332508" y="3884168"/>
                <a:ext cx="1277137" cy="639350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85000"/>
                    </a:srgb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/>
              </a:p>
            </p:txBody>
          </p:sp>
          <p:pic>
            <p:nvPicPr>
              <p:cNvPr id="185" name="Picture 2" descr="\\CHICOSTORAGE\Client Projects\Cisco References\Kubrick Icons\Device Icons\Device_generic_building_3154_default_256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521" y="3523744"/>
                <a:ext cx="871111" cy="871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6" name="TextBox 185"/>
          <p:cNvSpPr txBox="1"/>
          <p:nvPr/>
        </p:nvSpPr>
        <p:spPr>
          <a:xfrm>
            <a:off x="1898220" y="3907294"/>
            <a:ext cx="684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r" defTabSz="914400" rtl="1">
              <a:buNone/>
            </a:pPr>
            <a:r>
              <a:rPr lang="en-US" sz="1100" b="0" i="0" dirty="0" err="1">
                <a:latin typeface="Arial"/>
                <a:ea typeface="+mn-ea"/>
                <a:cs typeface="+mn-cs"/>
              </a:rPr>
              <a:t>الفرع</a:t>
            </a:r>
            <a:endParaRPr lang="en-US" sz="11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414356" y="2489393"/>
            <a:ext cx="918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r" defTabSz="914400" rtl="1">
              <a:buNone/>
            </a:pPr>
            <a:r>
              <a:rPr lang="en-US" sz="1100" b="0" i="0" dirty="0" err="1">
                <a:latin typeface="Arial"/>
                <a:ea typeface="+mn-ea"/>
                <a:cs typeface="+mn-cs"/>
              </a:rPr>
              <a:t>الحرم</a:t>
            </a:r>
            <a:r>
              <a:rPr lang="en-US" sz="11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>
                <a:latin typeface="Arial"/>
                <a:ea typeface="+mn-ea"/>
                <a:cs typeface="+mn-cs"/>
              </a:rPr>
              <a:t>الدراسي</a:t>
            </a:r>
            <a:endParaRPr lang="en-US" sz="11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7236573" y="3688597"/>
            <a:ext cx="877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r" defTabSz="914400" rtl="1">
              <a:buNone/>
            </a:pPr>
            <a:r>
              <a:rPr lang="en-US" sz="1100" b="0" i="0" dirty="0" err="1">
                <a:latin typeface="Arial"/>
                <a:ea typeface="+mn-ea"/>
                <a:cs typeface="+mn-cs"/>
              </a:rPr>
              <a:t>مركز</a:t>
            </a:r>
            <a:r>
              <a:rPr lang="en-US" sz="11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>
                <a:latin typeface="Arial"/>
                <a:ea typeface="+mn-ea"/>
                <a:cs typeface="+mn-cs"/>
              </a:rPr>
              <a:t>البيانات</a:t>
            </a:r>
            <a:endParaRPr lang="en-US" sz="11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174592" y="2368506"/>
            <a:ext cx="736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rtl="1">
              <a:buNone/>
            </a:pPr>
            <a:r>
              <a:rPr lang="en-US" sz="11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مزود</a:t>
            </a:r>
            <a:r>
              <a:rPr lang="en-US" sz="11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الخدمة</a:t>
            </a:r>
            <a:endParaRPr lang="en-US" sz="1100" b="0" i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7" name="Freeform 206"/>
          <p:cNvSpPr/>
          <p:nvPr/>
        </p:nvSpPr>
        <p:spPr>
          <a:xfrm rot="284182">
            <a:off x="3213503" y="3363221"/>
            <a:ext cx="1043334" cy="504096"/>
          </a:xfrm>
          <a:custGeom>
            <a:avLst/>
            <a:gdLst>
              <a:gd name="connsiteX0" fmla="*/ 0 w 1339850"/>
              <a:gd name="connsiteY0" fmla="*/ 241300 h 488950"/>
              <a:gd name="connsiteX1" fmla="*/ 958850 w 1339850"/>
              <a:gd name="connsiteY1" fmla="*/ 0 h 488950"/>
              <a:gd name="connsiteX2" fmla="*/ 1339850 w 1339850"/>
              <a:gd name="connsiteY2" fmla="*/ 190500 h 488950"/>
              <a:gd name="connsiteX3" fmla="*/ 273050 w 1339850"/>
              <a:gd name="connsiteY3" fmla="*/ 488950 h 488950"/>
              <a:gd name="connsiteX4" fmla="*/ 0 w 1339850"/>
              <a:gd name="connsiteY4" fmla="*/ 241300 h 488950"/>
              <a:gd name="connsiteX0" fmla="*/ 0 w 1301750"/>
              <a:gd name="connsiteY0" fmla="*/ 241300 h 488950"/>
              <a:gd name="connsiteX1" fmla="*/ 958850 w 1301750"/>
              <a:gd name="connsiteY1" fmla="*/ 0 h 488950"/>
              <a:gd name="connsiteX2" fmla="*/ 1301750 w 1301750"/>
              <a:gd name="connsiteY2" fmla="*/ 165100 h 488950"/>
              <a:gd name="connsiteX3" fmla="*/ 273050 w 1301750"/>
              <a:gd name="connsiteY3" fmla="*/ 488950 h 488950"/>
              <a:gd name="connsiteX4" fmla="*/ 0 w 1301750"/>
              <a:gd name="connsiteY4" fmla="*/ 24130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0" h="488950">
                <a:moveTo>
                  <a:pt x="0" y="241300"/>
                </a:moveTo>
                <a:lnTo>
                  <a:pt x="958850" y="0"/>
                </a:lnTo>
                <a:lnTo>
                  <a:pt x="1301750" y="165100"/>
                </a:lnTo>
                <a:lnTo>
                  <a:pt x="273050" y="488950"/>
                </a:lnTo>
                <a:lnTo>
                  <a:pt x="0" y="241300"/>
                </a:lnTo>
                <a:close/>
              </a:path>
            </a:pathLst>
          </a:custGeom>
          <a:gradFill>
            <a:gsLst>
              <a:gs pos="20000">
                <a:srgbClr val="FFF200">
                  <a:alpha val="0"/>
                </a:srgbClr>
              </a:gs>
              <a:gs pos="70000">
                <a:schemeClr val="bg1">
                  <a:alpha val="28000"/>
                </a:schemeClr>
              </a:gs>
              <a:gs pos="37000">
                <a:schemeClr val="bg1">
                  <a:alpha val="28000"/>
                </a:schemeClr>
              </a:gs>
              <a:gs pos="81000">
                <a:srgbClr val="4D0808">
                  <a:alpha val="0"/>
                </a:srgbClr>
              </a:gs>
            </a:gsLst>
            <a:lin ang="7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208" name="Freeform 207"/>
          <p:cNvSpPr/>
          <p:nvPr/>
        </p:nvSpPr>
        <p:spPr>
          <a:xfrm>
            <a:off x="3480832" y="3006043"/>
            <a:ext cx="1125062" cy="312516"/>
          </a:xfrm>
          <a:custGeom>
            <a:avLst/>
            <a:gdLst>
              <a:gd name="connsiteX0" fmla="*/ 0 w 1452563"/>
              <a:gd name="connsiteY0" fmla="*/ 114300 h 447675"/>
              <a:gd name="connsiteX1" fmla="*/ 657225 w 1452563"/>
              <a:gd name="connsiteY1" fmla="*/ 0 h 447675"/>
              <a:gd name="connsiteX2" fmla="*/ 1452563 w 1452563"/>
              <a:gd name="connsiteY2" fmla="*/ 309562 h 447675"/>
              <a:gd name="connsiteX3" fmla="*/ 466725 w 1452563"/>
              <a:gd name="connsiteY3" fmla="*/ 447675 h 447675"/>
              <a:gd name="connsiteX4" fmla="*/ 0 w 1452563"/>
              <a:gd name="connsiteY4" fmla="*/ 114300 h 447675"/>
              <a:gd name="connsiteX0" fmla="*/ 0 w 1452563"/>
              <a:gd name="connsiteY0" fmla="*/ 95250 h 428625"/>
              <a:gd name="connsiteX1" fmla="*/ 619125 w 1452563"/>
              <a:gd name="connsiteY1" fmla="*/ 0 h 428625"/>
              <a:gd name="connsiteX2" fmla="*/ 1452563 w 1452563"/>
              <a:gd name="connsiteY2" fmla="*/ 290512 h 428625"/>
              <a:gd name="connsiteX3" fmla="*/ 466725 w 1452563"/>
              <a:gd name="connsiteY3" fmla="*/ 428625 h 428625"/>
              <a:gd name="connsiteX4" fmla="*/ 0 w 1452563"/>
              <a:gd name="connsiteY4" fmla="*/ 95250 h 428625"/>
              <a:gd name="connsiteX0" fmla="*/ 0 w 1543050"/>
              <a:gd name="connsiteY0" fmla="*/ 76200 h 428625"/>
              <a:gd name="connsiteX1" fmla="*/ 709612 w 1543050"/>
              <a:gd name="connsiteY1" fmla="*/ 0 h 428625"/>
              <a:gd name="connsiteX2" fmla="*/ 1543050 w 1543050"/>
              <a:gd name="connsiteY2" fmla="*/ 290512 h 428625"/>
              <a:gd name="connsiteX3" fmla="*/ 557212 w 1543050"/>
              <a:gd name="connsiteY3" fmla="*/ 428625 h 428625"/>
              <a:gd name="connsiteX4" fmla="*/ 0 w 1543050"/>
              <a:gd name="connsiteY4" fmla="*/ 7620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428625">
                <a:moveTo>
                  <a:pt x="0" y="76200"/>
                </a:moveTo>
                <a:lnTo>
                  <a:pt x="709612" y="0"/>
                </a:lnTo>
                <a:lnTo>
                  <a:pt x="1543050" y="290512"/>
                </a:lnTo>
                <a:lnTo>
                  <a:pt x="557212" y="428625"/>
                </a:lnTo>
                <a:lnTo>
                  <a:pt x="0" y="76200"/>
                </a:lnTo>
                <a:close/>
              </a:path>
            </a:pathLst>
          </a:custGeom>
          <a:gradFill>
            <a:gsLst>
              <a:gs pos="21000">
                <a:srgbClr val="FFF200">
                  <a:alpha val="0"/>
                </a:srgbClr>
              </a:gs>
              <a:gs pos="65000">
                <a:schemeClr val="bg1">
                  <a:alpha val="28000"/>
                </a:schemeClr>
              </a:gs>
              <a:gs pos="43000">
                <a:schemeClr val="bg1">
                  <a:alpha val="28000"/>
                </a:schemeClr>
              </a:gs>
              <a:gs pos="78000">
                <a:srgbClr val="4D0808">
                  <a:alpha val="0"/>
                </a:srgbClr>
              </a:gs>
            </a:gsLst>
            <a:lin ang="15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6" name="Oval 225"/>
          <p:cNvSpPr/>
          <p:nvPr/>
        </p:nvSpPr>
        <p:spPr>
          <a:xfrm>
            <a:off x="3937612" y="2761292"/>
            <a:ext cx="1185752" cy="1181916"/>
          </a:xfrm>
          <a:prstGeom prst="ellipse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09998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74320" rtlCol="0" anchor="ctr"/>
          <a:lstStyle/>
          <a:p>
            <a:pPr algn="ctr" defTabSz="914400">
              <a:buNone/>
            </a:pPr>
            <a:r>
              <a:rPr lang="en-US" sz="2800" b="0" i="0">
                <a:solidFill>
                  <a:srgbClr val="ABDFF0">
                    <a:lumMod val="10000"/>
                  </a:srgbClr>
                </a:solidFill>
                <a:latin typeface="Arial"/>
                <a:ea typeface="+mn-ea"/>
                <a:cs typeface="+mn-cs"/>
              </a:rPr>
              <a:t>WAN</a:t>
            </a:r>
          </a:p>
        </p:txBody>
      </p:sp>
      <p:sp>
        <p:nvSpPr>
          <p:cNvPr id="227" name="Donut 226"/>
          <p:cNvSpPr/>
          <p:nvPr/>
        </p:nvSpPr>
        <p:spPr>
          <a:xfrm>
            <a:off x="5245041" y="3403982"/>
            <a:ext cx="1736768" cy="1294410"/>
          </a:xfrm>
          <a:prstGeom prst="donut">
            <a:avLst>
              <a:gd name="adj" fmla="val 16366"/>
            </a:avLst>
          </a:prstGeom>
          <a:solidFill>
            <a:schemeClr val="bg1">
              <a:alpha val="1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39998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grpSp>
        <p:nvGrpSpPr>
          <p:cNvPr id="14" name="Group 45"/>
          <p:cNvGrpSpPr/>
          <p:nvPr/>
        </p:nvGrpSpPr>
        <p:grpSpPr>
          <a:xfrm>
            <a:off x="5479637" y="3593969"/>
            <a:ext cx="1215618" cy="591102"/>
            <a:chOff x="6030505" y="3480447"/>
            <a:chExt cx="1774324" cy="862776"/>
          </a:xfrm>
        </p:grpSpPr>
        <p:sp>
          <p:nvSpPr>
            <p:cNvPr id="229" name="Oval 228"/>
            <p:cNvSpPr/>
            <p:nvPr/>
          </p:nvSpPr>
          <p:spPr>
            <a:xfrm>
              <a:off x="6030505" y="4001905"/>
              <a:ext cx="823376" cy="34131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</p:txBody>
        </p:sp>
        <p:sp>
          <p:nvSpPr>
            <p:cNvPr id="230" name="Oval 229"/>
            <p:cNvSpPr/>
            <p:nvPr/>
          </p:nvSpPr>
          <p:spPr>
            <a:xfrm>
              <a:off x="6505979" y="4001905"/>
              <a:ext cx="823376" cy="34131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</p:txBody>
        </p:sp>
        <p:sp>
          <p:nvSpPr>
            <p:cNvPr id="231" name="Oval 48"/>
            <p:cNvSpPr/>
            <p:nvPr/>
          </p:nvSpPr>
          <p:spPr>
            <a:xfrm>
              <a:off x="6981453" y="4001905"/>
              <a:ext cx="823376" cy="34131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85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</p:txBody>
        </p:sp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456" y="3480447"/>
              <a:ext cx="475474" cy="777240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930" y="3480447"/>
              <a:ext cx="475474" cy="777240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5404" y="3480447"/>
              <a:ext cx="475474" cy="777240"/>
            </a:xfrm>
            <a:prstGeom prst="rect">
              <a:avLst/>
            </a:prstGeom>
          </p:spPr>
        </p:pic>
      </p:grpSp>
      <p:cxnSp>
        <p:nvCxnSpPr>
          <p:cNvPr id="93" name="Straight Connector 92"/>
          <p:cNvCxnSpPr/>
          <p:nvPr/>
        </p:nvCxnSpPr>
        <p:spPr>
          <a:xfrm flipV="1">
            <a:off x="3310760" y="3468418"/>
            <a:ext cx="772510" cy="252247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F1BD77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27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871545" y="3515710"/>
            <a:ext cx="699587" cy="262179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F1BD77">
                    <a:alpha val="0"/>
                  </a:srgbClr>
                </a:gs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27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7"/>
          <p:cNvCxnSpPr/>
          <p:nvPr/>
        </p:nvCxnSpPr>
        <p:spPr>
          <a:xfrm flipV="1">
            <a:off x="6826469" y="3465393"/>
            <a:ext cx="764817" cy="570581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01172" y="4400805"/>
            <a:ext cx="725851" cy="25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81"/>
          <p:cNvGrpSpPr/>
          <p:nvPr/>
        </p:nvGrpSpPr>
        <p:grpSpPr>
          <a:xfrm>
            <a:off x="3198188" y="4706211"/>
            <a:ext cx="442976" cy="410496"/>
            <a:chOff x="4353250" y="4662839"/>
            <a:chExt cx="442976" cy="410496"/>
          </a:xfrm>
        </p:grpSpPr>
        <p:sp>
          <p:nvSpPr>
            <p:cNvPr id="192" name="Oval 191"/>
            <p:cNvSpPr/>
            <p:nvPr/>
          </p:nvSpPr>
          <p:spPr>
            <a:xfrm>
              <a:off x="4501560" y="4932453"/>
              <a:ext cx="140882" cy="140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83"/>
            <p:cNvGrpSpPr/>
            <p:nvPr/>
          </p:nvGrpSpPr>
          <p:grpSpPr>
            <a:xfrm>
              <a:off x="4353250" y="4662839"/>
              <a:ext cx="442976" cy="281897"/>
              <a:chOff x="4353250" y="4662839"/>
              <a:chExt cx="442976" cy="281897"/>
            </a:xfrm>
          </p:grpSpPr>
          <p:sp>
            <p:nvSpPr>
              <p:cNvPr id="194" name="Freeform 565"/>
              <p:cNvSpPr>
                <a:spLocks/>
              </p:cNvSpPr>
              <p:nvPr/>
            </p:nvSpPr>
            <p:spPr bwMode="auto">
              <a:xfrm rot="16200000">
                <a:off x="4524929" y="4770935"/>
                <a:ext cx="101738" cy="245863"/>
              </a:xfrm>
              <a:custGeom>
                <a:avLst/>
                <a:gdLst>
                  <a:gd name="T0" fmla="*/ 0 w 98"/>
                  <a:gd name="T1" fmla="*/ 0 h 243"/>
                  <a:gd name="T2" fmla="*/ 0 w 98"/>
                  <a:gd name="T3" fmla="*/ 0 h 243"/>
                  <a:gd name="T4" fmla="*/ 0 w 98"/>
                  <a:gd name="T5" fmla="*/ 0 h 243"/>
                  <a:gd name="T6" fmla="*/ 0 w 98"/>
                  <a:gd name="T7" fmla="*/ 0 h 243"/>
                  <a:gd name="T8" fmla="*/ 0 w 98"/>
                  <a:gd name="T9" fmla="*/ 0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3"/>
                  <a:gd name="T17" fmla="*/ 98 w 9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3">
                    <a:moveTo>
                      <a:pt x="82" y="121"/>
                    </a:moveTo>
                    <a:cubicBezTo>
                      <a:pt x="82" y="177"/>
                      <a:pt x="48" y="224"/>
                      <a:pt x="0" y="243"/>
                    </a:cubicBezTo>
                    <a:cubicBezTo>
                      <a:pt x="56" y="231"/>
                      <a:pt x="98" y="181"/>
                      <a:pt x="98" y="121"/>
                    </a:cubicBezTo>
                    <a:cubicBezTo>
                      <a:pt x="98" y="62"/>
                      <a:pt x="56" y="12"/>
                      <a:pt x="0" y="0"/>
                    </a:cubicBezTo>
                    <a:cubicBezTo>
                      <a:pt x="48" y="19"/>
                      <a:pt x="82" y="66"/>
                      <a:pt x="82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566"/>
              <p:cNvSpPr>
                <a:spLocks/>
              </p:cNvSpPr>
              <p:nvPr/>
            </p:nvSpPr>
            <p:spPr bwMode="auto">
              <a:xfrm rot="16200000">
                <a:off x="4504794" y="4661781"/>
                <a:ext cx="142007" cy="347598"/>
              </a:xfrm>
              <a:custGeom>
                <a:avLst/>
                <a:gdLst>
                  <a:gd name="T0" fmla="*/ 0 w 140"/>
                  <a:gd name="T1" fmla="*/ 0 h 343"/>
                  <a:gd name="T2" fmla="*/ 0 w 140"/>
                  <a:gd name="T3" fmla="*/ 1 h 343"/>
                  <a:gd name="T4" fmla="*/ 0 w 140"/>
                  <a:gd name="T5" fmla="*/ 0 h 343"/>
                  <a:gd name="T6" fmla="*/ 0 w 140"/>
                  <a:gd name="T7" fmla="*/ 0 h 343"/>
                  <a:gd name="T8" fmla="*/ 0 w 140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343"/>
                  <a:gd name="T17" fmla="*/ 140 w 14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343">
                    <a:moveTo>
                      <a:pt x="117" y="171"/>
                    </a:moveTo>
                    <a:cubicBezTo>
                      <a:pt x="117" y="249"/>
                      <a:pt x="69" y="316"/>
                      <a:pt x="0" y="343"/>
                    </a:cubicBezTo>
                    <a:cubicBezTo>
                      <a:pt x="80" y="326"/>
                      <a:pt x="140" y="256"/>
                      <a:pt x="140" y="171"/>
                    </a:cubicBezTo>
                    <a:cubicBezTo>
                      <a:pt x="140" y="87"/>
                      <a:pt x="80" y="17"/>
                      <a:pt x="0" y="0"/>
                    </a:cubicBezTo>
                    <a:cubicBezTo>
                      <a:pt x="69" y="27"/>
                      <a:pt x="117" y="93"/>
                      <a:pt x="117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 567"/>
              <p:cNvSpPr>
                <a:spLocks/>
              </p:cNvSpPr>
              <p:nvPr/>
            </p:nvSpPr>
            <p:spPr bwMode="auto">
              <a:xfrm rot="16200000">
                <a:off x="4484659" y="4531430"/>
                <a:ext cx="180158" cy="442976"/>
              </a:xfrm>
              <a:custGeom>
                <a:avLst/>
                <a:gdLst>
                  <a:gd name="T0" fmla="*/ 0 w 176"/>
                  <a:gd name="T1" fmla="*/ 0 h 435"/>
                  <a:gd name="T2" fmla="*/ 0 w 176"/>
                  <a:gd name="T3" fmla="*/ 1 h 435"/>
                  <a:gd name="T4" fmla="*/ 0 w 176"/>
                  <a:gd name="T5" fmla="*/ 0 h 435"/>
                  <a:gd name="T6" fmla="*/ 0 w 176"/>
                  <a:gd name="T7" fmla="*/ 0 h 435"/>
                  <a:gd name="T8" fmla="*/ 0 w 176"/>
                  <a:gd name="T9" fmla="*/ 0 h 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435"/>
                  <a:gd name="T17" fmla="*/ 176 w 176"/>
                  <a:gd name="T18" fmla="*/ 435 h 4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435">
                    <a:moveTo>
                      <a:pt x="148" y="217"/>
                    </a:moveTo>
                    <a:cubicBezTo>
                      <a:pt x="148" y="316"/>
                      <a:pt x="86" y="401"/>
                      <a:pt x="0" y="435"/>
                    </a:cubicBezTo>
                    <a:cubicBezTo>
                      <a:pt x="101" y="414"/>
                      <a:pt x="176" y="324"/>
                      <a:pt x="176" y="217"/>
                    </a:cubicBezTo>
                    <a:cubicBezTo>
                      <a:pt x="176" y="110"/>
                      <a:pt x="101" y="21"/>
                      <a:pt x="0" y="0"/>
                    </a:cubicBezTo>
                    <a:cubicBezTo>
                      <a:pt x="86" y="34"/>
                      <a:pt x="148" y="118"/>
                      <a:pt x="148" y="2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87"/>
          <p:cNvGrpSpPr/>
          <p:nvPr/>
        </p:nvGrpSpPr>
        <p:grpSpPr>
          <a:xfrm>
            <a:off x="932943" y="4706211"/>
            <a:ext cx="442976" cy="410496"/>
            <a:chOff x="4353250" y="4662839"/>
            <a:chExt cx="442976" cy="410496"/>
          </a:xfrm>
        </p:grpSpPr>
        <p:sp>
          <p:nvSpPr>
            <p:cNvPr id="203" name="Oval 202"/>
            <p:cNvSpPr/>
            <p:nvPr/>
          </p:nvSpPr>
          <p:spPr>
            <a:xfrm>
              <a:off x="4501560" y="4932453"/>
              <a:ext cx="140882" cy="140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89"/>
            <p:cNvGrpSpPr/>
            <p:nvPr/>
          </p:nvGrpSpPr>
          <p:grpSpPr>
            <a:xfrm>
              <a:off x="4353250" y="4662839"/>
              <a:ext cx="442976" cy="281897"/>
              <a:chOff x="4353250" y="4662839"/>
              <a:chExt cx="442976" cy="281897"/>
            </a:xfrm>
          </p:grpSpPr>
          <p:sp>
            <p:nvSpPr>
              <p:cNvPr id="205" name="Freeform 565"/>
              <p:cNvSpPr>
                <a:spLocks/>
              </p:cNvSpPr>
              <p:nvPr/>
            </p:nvSpPr>
            <p:spPr bwMode="auto">
              <a:xfrm rot="16200000">
                <a:off x="4524929" y="4770935"/>
                <a:ext cx="101738" cy="245863"/>
              </a:xfrm>
              <a:custGeom>
                <a:avLst/>
                <a:gdLst>
                  <a:gd name="T0" fmla="*/ 0 w 98"/>
                  <a:gd name="T1" fmla="*/ 0 h 243"/>
                  <a:gd name="T2" fmla="*/ 0 w 98"/>
                  <a:gd name="T3" fmla="*/ 0 h 243"/>
                  <a:gd name="T4" fmla="*/ 0 w 98"/>
                  <a:gd name="T5" fmla="*/ 0 h 243"/>
                  <a:gd name="T6" fmla="*/ 0 w 98"/>
                  <a:gd name="T7" fmla="*/ 0 h 243"/>
                  <a:gd name="T8" fmla="*/ 0 w 98"/>
                  <a:gd name="T9" fmla="*/ 0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3"/>
                  <a:gd name="T17" fmla="*/ 98 w 9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3">
                    <a:moveTo>
                      <a:pt x="82" y="121"/>
                    </a:moveTo>
                    <a:cubicBezTo>
                      <a:pt x="82" y="177"/>
                      <a:pt x="48" y="224"/>
                      <a:pt x="0" y="243"/>
                    </a:cubicBezTo>
                    <a:cubicBezTo>
                      <a:pt x="56" y="231"/>
                      <a:pt x="98" y="181"/>
                      <a:pt x="98" y="121"/>
                    </a:cubicBezTo>
                    <a:cubicBezTo>
                      <a:pt x="98" y="62"/>
                      <a:pt x="56" y="12"/>
                      <a:pt x="0" y="0"/>
                    </a:cubicBezTo>
                    <a:cubicBezTo>
                      <a:pt x="48" y="19"/>
                      <a:pt x="82" y="66"/>
                      <a:pt x="82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 566"/>
              <p:cNvSpPr>
                <a:spLocks/>
              </p:cNvSpPr>
              <p:nvPr/>
            </p:nvSpPr>
            <p:spPr bwMode="auto">
              <a:xfrm rot="16200000">
                <a:off x="4504794" y="4661781"/>
                <a:ext cx="142007" cy="347598"/>
              </a:xfrm>
              <a:custGeom>
                <a:avLst/>
                <a:gdLst>
                  <a:gd name="T0" fmla="*/ 0 w 140"/>
                  <a:gd name="T1" fmla="*/ 0 h 343"/>
                  <a:gd name="T2" fmla="*/ 0 w 140"/>
                  <a:gd name="T3" fmla="*/ 1 h 343"/>
                  <a:gd name="T4" fmla="*/ 0 w 140"/>
                  <a:gd name="T5" fmla="*/ 0 h 343"/>
                  <a:gd name="T6" fmla="*/ 0 w 140"/>
                  <a:gd name="T7" fmla="*/ 0 h 343"/>
                  <a:gd name="T8" fmla="*/ 0 w 140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343"/>
                  <a:gd name="T17" fmla="*/ 140 w 14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343">
                    <a:moveTo>
                      <a:pt x="117" y="171"/>
                    </a:moveTo>
                    <a:cubicBezTo>
                      <a:pt x="117" y="249"/>
                      <a:pt x="69" y="316"/>
                      <a:pt x="0" y="343"/>
                    </a:cubicBezTo>
                    <a:cubicBezTo>
                      <a:pt x="80" y="326"/>
                      <a:pt x="140" y="256"/>
                      <a:pt x="140" y="171"/>
                    </a:cubicBezTo>
                    <a:cubicBezTo>
                      <a:pt x="140" y="87"/>
                      <a:pt x="80" y="17"/>
                      <a:pt x="0" y="0"/>
                    </a:cubicBezTo>
                    <a:cubicBezTo>
                      <a:pt x="69" y="27"/>
                      <a:pt x="117" y="93"/>
                      <a:pt x="117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9" name="Freeform 567"/>
              <p:cNvSpPr>
                <a:spLocks/>
              </p:cNvSpPr>
              <p:nvPr/>
            </p:nvSpPr>
            <p:spPr bwMode="auto">
              <a:xfrm rot="16200000">
                <a:off x="4484659" y="4531430"/>
                <a:ext cx="180158" cy="442976"/>
              </a:xfrm>
              <a:custGeom>
                <a:avLst/>
                <a:gdLst>
                  <a:gd name="T0" fmla="*/ 0 w 176"/>
                  <a:gd name="T1" fmla="*/ 0 h 435"/>
                  <a:gd name="T2" fmla="*/ 0 w 176"/>
                  <a:gd name="T3" fmla="*/ 1 h 435"/>
                  <a:gd name="T4" fmla="*/ 0 w 176"/>
                  <a:gd name="T5" fmla="*/ 0 h 435"/>
                  <a:gd name="T6" fmla="*/ 0 w 176"/>
                  <a:gd name="T7" fmla="*/ 0 h 435"/>
                  <a:gd name="T8" fmla="*/ 0 w 176"/>
                  <a:gd name="T9" fmla="*/ 0 h 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435"/>
                  <a:gd name="T17" fmla="*/ 176 w 176"/>
                  <a:gd name="T18" fmla="*/ 435 h 4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435">
                    <a:moveTo>
                      <a:pt x="148" y="217"/>
                    </a:moveTo>
                    <a:cubicBezTo>
                      <a:pt x="148" y="316"/>
                      <a:pt x="86" y="401"/>
                      <a:pt x="0" y="435"/>
                    </a:cubicBezTo>
                    <a:cubicBezTo>
                      <a:pt x="101" y="414"/>
                      <a:pt x="176" y="324"/>
                      <a:pt x="176" y="217"/>
                    </a:cubicBezTo>
                    <a:cubicBezTo>
                      <a:pt x="176" y="110"/>
                      <a:pt x="101" y="21"/>
                      <a:pt x="0" y="0"/>
                    </a:cubicBezTo>
                    <a:cubicBezTo>
                      <a:pt x="86" y="34"/>
                      <a:pt x="148" y="118"/>
                      <a:pt x="148" y="2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93"/>
          <p:cNvGrpSpPr/>
          <p:nvPr/>
        </p:nvGrpSpPr>
        <p:grpSpPr>
          <a:xfrm>
            <a:off x="5463432" y="4706211"/>
            <a:ext cx="442976" cy="410496"/>
            <a:chOff x="4353250" y="4662839"/>
            <a:chExt cx="442976" cy="410496"/>
          </a:xfrm>
        </p:grpSpPr>
        <p:sp>
          <p:nvSpPr>
            <p:cNvPr id="211" name="Oval 210"/>
            <p:cNvSpPr/>
            <p:nvPr/>
          </p:nvSpPr>
          <p:spPr>
            <a:xfrm>
              <a:off x="4501560" y="4932453"/>
              <a:ext cx="140882" cy="140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95"/>
            <p:cNvGrpSpPr/>
            <p:nvPr/>
          </p:nvGrpSpPr>
          <p:grpSpPr>
            <a:xfrm>
              <a:off x="4353250" y="4662839"/>
              <a:ext cx="442976" cy="281897"/>
              <a:chOff x="4353250" y="4662839"/>
              <a:chExt cx="442976" cy="281897"/>
            </a:xfrm>
          </p:grpSpPr>
          <p:sp>
            <p:nvSpPr>
              <p:cNvPr id="213" name="Freeform 565"/>
              <p:cNvSpPr>
                <a:spLocks/>
              </p:cNvSpPr>
              <p:nvPr/>
            </p:nvSpPr>
            <p:spPr bwMode="auto">
              <a:xfrm rot="16200000">
                <a:off x="4524929" y="4770935"/>
                <a:ext cx="101738" cy="245863"/>
              </a:xfrm>
              <a:custGeom>
                <a:avLst/>
                <a:gdLst>
                  <a:gd name="T0" fmla="*/ 0 w 98"/>
                  <a:gd name="T1" fmla="*/ 0 h 243"/>
                  <a:gd name="T2" fmla="*/ 0 w 98"/>
                  <a:gd name="T3" fmla="*/ 0 h 243"/>
                  <a:gd name="T4" fmla="*/ 0 w 98"/>
                  <a:gd name="T5" fmla="*/ 0 h 243"/>
                  <a:gd name="T6" fmla="*/ 0 w 98"/>
                  <a:gd name="T7" fmla="*/ 0 h 243"/>
                  <a:gd name="T8" fmla="*/ 0 w 98"/>
                  <a:gd name="T9" fmla="*/ 0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3"/>
                  <a:gd name="T17" fmla="*/ 98 w 9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3">
                    <a:moveTo>
                      <a:pt x="82" y="121"/>
                    </a:moveTo>
                    <a:cubicBezTo>
                      <a:pt x="82" y="177"/>
                      <a:pt x="48" y="224"/>
                      <a:pt x="0" y="243"/>
                    </a:cubicBezTo>
                    <a:cubicBezTo>
                      <a:pt x="56" y="231"/>
                      <a:pt x="98" y="181"/>
                      <a:pt x="98" y="121"/>
                    </a:cubicBezTo>
                    <a:cubicBezTo>
                      <a:pt x="98" y="62"/>
                      <a:pt x="56" y="12"/>
                      <a:pt x="0" y="0"/>
                    </a:cubicBezTo>
                    <a:cubicBezTo>
                      <a:pt x="48" y="19"/>
                      <a:pt x="82" y="66"/>
                      <a:pt x="82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566"/>
              <p:cNvSpPr>
                <a:spLocks/>
              </p:cNvSpPr>
              <p:nvPr/>
            </p:nvSpPr>
            <p:spPr bwMode="auto">
              <a:xfrm rot="16200000">
                <a:off x="4504794" y="4661781"/>
                <a:ext cx="142007" cy="347598"/>
              </a:xfrm>
              <a:custGeom>
                <a:avLst/>
                <a:gdLst>
                  <a:gd name="T0" fmla="*/ 0 w 140"/>
                  <a:gd name="T1" fmla="*/ 0 h 343"/>
                  <a:gd name="T2" fmla="*/ 0 w 140"/>
                  <a:gd name="T3" fmla="*/ 1 h 343"/>
                  <a:gd name="T4" fmla="*/ 0 w 140"/>
                  <a:gd name="T5" fmla="*/ 0 h 343"/>
                  <a:gd name="T6" fmla="*/ 0 w 140"/>
                  <a:gd name="T7" fmla="*/ 0 h 343"/>
                  <a:gd name="T8" fmla="*/ 0 w 140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343"/>
                  <a:gd name="T17" fmla="*/ 140 w 14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343">
                    <a:moveTo>
                      <a:pt x="117" y="171"/>
                    </a:moveTo>
                    <a:cubicBezTo>
                      <a:pt x="117" y="249"/>
                      <a:pt x="69" y="316"/>
                      <a:pt x="0" y="343"/>
                    </a:cubicBezTo>
                    <a:cubicBezTo>
                      <a:pt x="80" y="326"/>
                      <a:pt x="140" y="256"/>
                      <a:pt x="140" y="171"/>
                    </a:cubicBezTo>
                    <a:cubicBezTo>
                      <a:pt x="140" y="87"/>
                      <a:pt x="80" y="17"/>
                      <a:pt x="0" y="0"/>
                    </a:cubicBezTo>
                    <a:cubicBezTo>
                      <a:pt x="69" y="27"/>
                      <a:pt x="117" y="93"/>
                      <a:pt x="117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567"/>
              <p:cNvSpPr>
                <a:spLocks/>
              </p:cNvSpPr>
              <p:nvPr/>
            </p:nvSpPr>
            <p:spPr bwMode="auto">
              <a:xfrm rot="16200000">
                <a:off x="4484659" y="4531430"/>
                <a:ext cx="180158" cy="442976"/>
              </a:xfrm>
              <a:custGeom>
                <a:avLst/>
                <a:gdLst>
                  <a:gd name="T0" fmla="*/ 0 w 176"/>
                  <a:gd name="T1" fmla="*/ 0 h 435"/>
                  <a:gd name="T2" fmla="*/ 0 w 176"/>
                  <a:gd name="T3" fmla="*/ 1 h 435"/>
                  <a:gd name="T4" fmla="*/ 0 w 176"/>
                  <a:gd name="T5" fmla="*/ 0 h 435"/>
                  <a:gd name="T6" fmla="*/ 0 w 176"/>
                  <a:gd name="T7" fmla="*/ 0 h 435"/>
                  <a:gd name="T8" fmla="*/ 0 w 176"/>
                  <a:gd name="T9" fmla="*/ 0 h 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435"/>
                  <a:gd name="T17" fmla="*/ 176 w 176"/>
                  <a:gd name="T18" fmla="*/ 435 h 4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435">
                    <a:moveTo>
                      <a:pt x="148" y="217"/>
                    </a:moveTo>
                    <a:cubicBezTo>
                      <a:pt x="148" y="316"/>
                      <a:pt x="86" y="401"/>
                      <a:pt x="0" y="435"/>
                    </a:cubicBezTo>
                    <a:cubicBezTo>
                      <a:pt x="101" y="414"/>
                      <a:pt x="176" y="324"/>
                      <a:pt x="176" y="217"/>
                    </a:cubicBezTo>
                    <a:cubicBezTo>
                      <a:pt x="176" y="110"/>
                      <a:pt x="101" y="21"/>
                      <a:pt x="0" y="0"/>
                    </a:cubicBezTo>
                    <a:cubicBezTo>
                      <a:pt x="86" y="34"/>
                      <a:pt x="148" y="118"/>
                      <a:pt x="148" y="2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164"/>
          <p:cNvGrpSpPr/>
          <p:nvPr/>
        </p:nvGrpSpPr>
        <p:grpSpPr>
          <a:xfrm>
            <a:off x="7728677" y="4706211"/>
            <a:ext cx="442976" cy="410496"/>
            <a:chOff x="4353250" y="4662839"/>
            <a:chExt cx="442976" cy="410496"/>
          </a:xfrm>
        </p:grpSpPr>
        <p:sp>
          <p:nvSpPr>
            <p:cNvPr id="217" name="Oval 216"/>
            <p:cNvSpPr/>
            <p:nvPr/>
          </p:nvSpPr>
          <p:spPr>
            <a:xfrm>
              <a:off x="4501560" y="4932453"/>
              <a:ext cx="140882" cy="140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66"/>
            <p:cNvGrpSpPr/>
            <p:nvPr/>
          </p:nvGrpSpPr>
          <p:grpSpPr>
            <a:xfrm>
              <a:off x="4353250" y="4662839"/>
              <a:ext cx="442976" cy="281897"/>
              <a:chOff x="4353250" y="4662839"/>
              <a:chExt cx="442976" cy="281897"/>
            </a:xfrm>
          </p:grpSpPr>
          <p:sp>
            <p:nvSpPr>
              <p:cNvPr id="219" name="Freeform 565"/>
              <p:cNvSpPr>
                <a:spLocks/>
              </p:cNvSpPr>
              <p:nvPr/>
            </p:nvSpPr>
            <p:spPr bwMode="auto">
              <a:xfrm rot="16200000">
                <a:off x="4524929" y="4770935"/>
                <a:ext cx="101738" cy="245863"/>
              </a:xfrm>
              <a:custGeom>
                <a:avLst/>
                <a:gdLst>
                  <a:gd name="T0" fmla="*/ 0 w 98"/>
                  <a:gd name="T1" fmla="*/ 0 h 243"/>
                  <a:gd name="T2" fmla="*/ 0 w 98"/>
                  <a:gd name="T3" fmla="*/ 0 h 243"/>
                  <a:gd name="T4" fmla="*/ 0 w 98"/>
                  <a:gd name="T5" fmla="*/ 0 h 243"/>
                  <a:gd name="T6" fmla="*/ 0 w 98"/>
                  <a:gd name="T7" fmla="*/ 0 h 243"/>
                  <a:gd name="T8" fmla="*/ 0 w 98"/>
                  <a:gd name="T9" fmla="*/ 0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3"/>
                  <a:gd name="T17" fmla="*/ 98 w 9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3">
                    <a:moveTo>
                      <a:pt x="82" y="121"/>
                    </a:moveTo>
                    <a:cubicBezTo>
                      <a:pt x="82" y="177"/>
                      <a:pt x="48" y="224"/>
                      <a:pt x="0" y="243"/>
                    </a:cubicBezTo>
                    <a:cubicBezTo>
                      <a:pt x="56" y="231"/>
                      <a:pt x="98" y="181"/>
                      <a:pt x="98" y="121"/>
                    </a:cubicBezTo>
                    <a:cubicBezTo>
                      <a:pt x="98" y="62"/>
                      <a:pt x="56" y="12"/>
                      <a:pt x="0" y="0"/>
                    </a:cubicBezTo>
                    <a:cubicBezTo>
                      <a:pt x="48" y="19"/>
                      <a:pt x="82" y="66"/>
                      <a:pt x="82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 566"/>
              <p:cNvSpPr>
                <a:spLocks/>
              </p:cNvSpPr>
              <p:nvPr/>
            </p:nvSpPr>
            <p:spPr bwMode="auto">
              <a:xfrm rot="16200000">
                <a:off x="4504794" y="4661781"/>
                <a:ext cx="142007" cy="347598"/>
              </a:xfrm>
              <a:custGeom>
                <a:avLst/>
                <a:gdLst>
                  <a:gd name="T0" fmla="*/ 0 w 140"/>
                  <a:gd name="T1" fmla="*/ 0 h 343"/>
                  <a:gd name="T2" fmla="*/ 0 w 140"/>
                  <a:gd name="T3" fmla="*/ 1 h 343"/>
                  <a:gd name="T4" fmla="*/ 0 w 140"/>
                  <a:gd name="T5" fmla="*/ 0 h 343"/>
                  <a:gd name="T6" fmla="*/ 0 w 140"/>
                  <a:gd name="T7" fmla="*/ 0 h 343"/>
                  <a:gd name="T8" fmla="*/ 0 w 140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343"/>
                  <a:gd name="T17" fmla="*/ 140 w 14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343">
                    <a:moveTo>
                      <a:pt x="117" y="171"/>
                    </a:moveTo>
                    <a:cubicBezTo>
                      <a:pt x="117" y="249"/>
                      <a:pt x="69" y="316"/>
                      <a:pt x="0" y="343"/>
                    </a:cubicBezTo>
                    <a:cubicBezTo>
                      <a:pt x="80" y="326"/>
                      <a:pt x="140" y="256"/>
                      <a:pt x="140" y="171"/>
                    </a:cubicBezTo>
                    <a:cubicBezTo>
                      <a:pt x="140" y="87"/>
                      <a:pt x="80" y="17"/>
                      <a:pt x="0" y="0"/>
                    </a:cubicBezTo>
                    <a:cubicBezTo>
                      <a:pt x="69" y="27"/>
                      <a:pt x="117" y="93"/>
                      <a:pt x="117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1" name="Freeform 567"/>
              <p:cNvSpPr>
                <a:spLocks/>
              </p:cNvSpPr>
              <p:nvPr/>
            </p:nvSpPr>
            <p:spPr bwMode="auto">
              <a:xfrm rot="16200000">
                <a:off x="4484659" y="4531430"/>
                <a:ext cx="180158" cy="442976"/>
              </a:xfrm>
              <a:custGeom>
                <a:avLst/>
                <a:gdLst>
                  <a:gd name="T0" fmla="*/ 0 w 176"/>
                  <a:gd name="T1" fmla="*/ 0 h 435"/>
                  <a:gd name="T2" fmla="*/ 0 w 176"/>
                  <a:gd name="T3" fmla="*/ 1 h 435"/>
                  <a:gd name="T4" fmla="*/ 0 w 176"/>
                  <a:gd name="T5" fmla="*/ 0 h 435"/>
                  <a:gd name="T6" fmla="*/ 0 w 176"/>
                  <a:gd name="T7" fmla="*/ 0 h 435"/>
                  <a:gd name="T8" fmla="*/ 0 w 176"/>
                  <a:gd name="T9" fmla="*/ 0 h 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435"/>
                  <a:gd name="T17" fmla="*/ 176 w 176"/>
                  <a:gd name="T18" fmla="*/ 435 h 4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435">
                    <a:moveTo>
                      <a:pt x="148" y="217"/>
                    </a:moveTo>
                    <a:cubicBezTo>
                      <a:pt x="148" y="316"/>
                      <a:pt x="86" y="401"/>
                      <a:pt x="0" y="435"/>
                    </a:cubicBezTo>
                    <a:cubicBezTo>
                      <a:pt x="101" y="414"/>
                      <a:pt x="176" y="324"/>
                      <a:pt x="176" y="217"/>
                    </a:cubicBezTo>
                    <a:cubicBezTo>
                      <a:pt x="176" y="110"/>
                      <a:pt x="101" y="21"/>
                      <a:pt x="0" y="0"/>
                    </a:cubicBezTo>
                    <a:cubicBezTo>
                      <a:pt x="86" y="34"/>
                      <a:pt x="148" y="118"/>
                      <a:pt x="148" y="2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5"/>
          <p:cNvGrpSpPr/>
          <p:nvPr/>
        </p:nvGrpSpPr>
        <p:grpSpPr>
          <a:xfrm>
            <a:off x="0" y="5981909"/>
            <a:ext cx="9144003" cy="876097"/>
            <a:chOff x="-2" y="6338796"/>
            <a:chExt cx="9144002" cy="876097"/>
          </a:xfrm>
        </p:grpSpPr>
        <p:sp>
          <p:nvSpPr>
            <p:cNvPr id="77" name="Rectangle 76"/>
            <p:cNvSpPr/>
            <p:nvPr/>
          </p:nvSpPr>
          <p:spPr>
            <a:xfrm rot="10800000">
              <a:off x="0" y="6338798"/>
              <a:ext cx="9144000" cy="515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8" name="Rectangle 77"/>
            <p:cNvSpPr/>
            <p:nvPr/>
          </p:nvSpPr>
          <p:spPr>
            <a:xfrm rot="10800000">
              <a:off x="0" y="6338796"/>
              <a:ext cx="9144000" cy="51583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9" name="Rectangle 78"/>
            <p:cNvSpPr/>
            <p:nvPr/>
          </p:nvSpPr>
          <p:spPr>
            <a:xfrm rot="10800000" flipV="1">
              <a:off x="-2" y="6338796"/>
              <a:ext cx="9144000" cy="876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pic>
        <p:nvPicPr>
          <p:cNvPr id="129" name="Picture 128" descr="BP_3q_back_01.png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>
          <a:xfrm>
            <a:off x="268696" y="3325921"/>
            <a:ext cx="576557" cy="492723"/>
          </a:xfrm>
          <a:prstGeom prst="rect">
            <a:avLst/>
          </a:prstGeom>
        </p:spPr>
      </p:pic>
      <p:grpSp>
        <p:nvGrpSpPr>
          <p:cNvPr id="25" name="Group 142"/>
          <p:cNvGrpSpPr/>
          <p:nvPr/>
        </p:nvGrpSpPr>
        <p:grpSpPr>
          <a:xfrm>
            <a:off x="552508" y="3529346"/>
            <a:ext cx="760869" cy="617533"/>
            <a:chOff x="5115028" y="2002396"/>
            <a:chExt cx="3266972" cy="2797344"/>
          </a:xfrm>
        </p:grpSpPr>
        <p:pic>
          <p:nvPicPr>
            <p:cNvPr id="137" name="Picture 129" descr="laptop_cutout"/>
            <p:cNvPicPr>
              <a:picLocks noChangeAspect="1" noChangeArrowheads="1"/>
            </p:cNvPicPr>
            <p:nvPr/>
          </p:nvPicPr>
          <p:blipFill>
            <a:blip r:embed="rId20" cstate="screen"/>
            <a:stretch>
              <a:fillRect/>
            </a:stretch>
          </p:blipFill>
          <p:spPr bwMode="auto">
            <a:xfrm>
              <a:off x="5115028" y="2002396"/>
              <a:ext cx="3266972" cy="27973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oup 14"/>
            <p:cNvGrpSpPr/>
            <p:nvPr/>
          </p:nvGrpSpPr>
          <p:grpSpPr>
            <a:xfrm>
              <a:off x="5570918" y="2119719"/>
              <a:ext cx="2357178" cy="1513422"/>
              <a:chOff x="6782188" y="4647518"/>
              <a:chExt cx="2048054" cy="1473882"/>
            </a:xfrm>
          </p:grpSpPr>
          <p:pic>
            <p:nvPicPr>
              <p:cNvPr id="143" name="Picture 11" descr="converj_vdi.png"/>
              <p:cNvPicPr>
                <a:picLocks noChangeAspect="1"/>
              </p:cNvPicPr>
              <p:nvPr/>
            </p:nvPicPr>
            <p:blipFill>
              <a:blip r:embed="rId21" cstate="screen"/>
              <a:srcRect/>
              <a:stretch>
                <a:fillRect/>
              </a:stretch>
            </p:blipFill>
            <p:spPr bwMode="auto">
              <a:xfrm>
                <a:off x="6847785" y="4701867"/>
                <a:ext cx="1982457" cy="1405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  <p:pic>
            <p:nvPicPr>
              <p:cNvPr id="144" name="Picture 3" descr="HUB_Rich.png"/>
              <p:cNvPicPr>
                <a:picLocks noChangeAspect="1"/>
              </p:cNvPicPr>
              <p:nvPr/>
            </p:nvPicPr>
            <p:blipFill>
              <a:blip r:embed="rId22" cstate="screen"/>
              <a:srcRect/>
              <a:stretch>
                <a:fillRect/>
              </a:stretch>
            </p:blipFill>
            <p:spPr bwMode="auto">
              <a:xfrm>
                <a:off x="6782188" y="4647518"/>
                <a:ext cx="739387" cy="1473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2" name="Rectangle 141"/>
            <p:cNvSpPr/>
            <p:nvPr/>
          </p:nvSpPr>
          <p:spPr>
            <a:xfrm>
              <a:off x="5619366" y="2165078"/>
              <a:ext cx="775489" cy="1443274"/>
            </a:xfrm>
            <a:prstGeom prst="rect">
              <a:avLst/>
            </a:prstGeom>
            <a:noFill/>
            <a:ln w="28575" cap="flat" cmpd="sng" algn="ctr">
              <a:solidFill>
                <a:srgbClr val="F68B1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121"/>
          <p:cNvGrpSpPr/>
          <p:nvPr/>
        </p:nvGrpSpPr>
        <p:grpSpPr>
          <a:xfrm>
            <a:off x="3745942" y="2491037"/>
            <a:ext cx="1542025" cy="1529437"/>
            <a:chOff x="3757424" y="929338"/>
            <a:chExt cx="1629152" cy="1613597"/>
          </a:xfrm>
        </p:grpSpPr>
        <p:pic>
          <p:nvPicPr>
            <p:cNvPr id="107" name="Picture 106" descr="Device_cloud_white_3041_default_256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59724" y="929338"/>
              <a:ext cx="1424552" cy="1424552"/>
            </a:xfrm>
            <a:prstGeom prst="rect">
              <a:avLst/>
            </a:prstGeom>
            <a:effectLst>
              <a:outerShdw blurRad="685800" sx="102000" sy="102000" algn="ctr" rotWithShape="0">
                <a:schemeClr val="bg1"/>
              </a:outerShdw>
            </a:effectLst>
          </p:spPr>
        </p:pic>
        <p:sp>
          <p:nvSpPr>
            <p:cNvPr id="108" name="Oval 107"/>
            <p:cNvSpPr/>
            <p:nvPr/>
          </p:nvSpPr>
          <p:spPr>
            <a:xfrm>
              <a:off x="3757424" y="2148568"/>
              <a:ext cx="1629152" cy="394367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19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848100" y="2817187"/>
            <a:ext cx="136207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lnSpc>
                <a:spcPts val="1400"/>
              </a:lnSpc>
              <a:buNone/>
            </a:pPr>
            <a:r>
              <a:rPr lang="en-US" sz="1200" b="0" i="0" dirty="0" err="1">
                <a:solidFill>
                  <a:srgbClr val="08252E"/>
                </a:solidFill>
                <a:latin typeface="Arial"/>
                <a:ea typeface="+mn-ea"/>
                <a:cs typeface="+mn-cs"/>
              </a:rPr>
              <a:t>شبكة</a:t>
            </a:r>
            <a:r>
              <a:rPr lang="en-US" sz="1200" b="0" i="0" dirty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 </a:t>
            </a:r>
            <a:r>
              <a:rPr lang="ar-EG" sz="1200" b="0" i="0" dirty="0" smtClean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1200" b="0" i="0" dirty="0" smtClean="0">
                <a:solidFill>
                  <a:srgbClr val="08252E"/>
                </a:solidFill>
                <a:latin typeface="Arial"/>
                <a:ea typeface="+mn-ea"/>
                <a:cs typeface="+mn-cs"/>
              </a:rPr>
            </a:br>
            <a:r>
              <a:rPr lang="en-US" sz="1200" b="0" i="0" dirty="0" err="1" smtClean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محلية</a:t>
            </a:r>
            <a:r>
              <a:rPr lang="en-US" sz="1200" b="0" i="0" dirty="0" smtClean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200" b="0" i="0" dirty="0" err="1" smtClean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شبكة</a:t>
            </a:r>
            <a:r>
              <a:rPr lang="en-US" sz="1200" b="0" i="0" dirty="0" smtClean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واسعة</a:t>
            </a:r>
            <a:r>
              <a:rPr lang="ar-EG" sz="1200" b="0" i="0" dirty="0" smtClean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(</a:t>
            </a:r>
            <a:r>
              <a:rPr lang="en-US" sz="1200" b="0" i="0" dirty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LAN/WAN</a:t>
            </a:r>
            <a:r>
              <a:rPr lang="en-US" sz="1200" b="0" i="0" dirty="0" smtClean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)</a:t>
            </a:r>
            <a:r>
              <a:rPr lang="ar-EG" sz="1200" b="0" i="0" dirty="0" smtClean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ذات</a:t>
            </a:r>
            <a:r>
              <a:rPr lang="en-US" sz="1200" b="0" i="0" dirty="0" smtClean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8252E"/>
                </a:solidFill>
                <a:latin typeface="Arial"/>
                <a:ea typeface="+mn-ea"/>
                <a:cs typeface="+mn-cs"/>
              </a:rPr>
              <a:t>مساحة</a:t>
            </a:r>
            <a:r>
              <a:rPr lang="en-US" sz="1200" b="0" i="0" dirty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8252E"/>
                </a:solidFill>
                <a:latin typeface="Arial"/>
                <a:ea typeface="+mn-ea"/>
                <a:cs typeface="+mn-cs"/>
              </a:rPr>
              <a:t>عمل</a:t>
            </a:r>
            <a:r>
              <a:rPr lang="en-US" sz="1200" b="0" i="0" dirty="0">
                <a:solidFill>
                  <a:srgbClr val="08252E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8252E"/>
                </a:solidFill>
                <a:latin typeface="Arial"/>
                <a:ea typeface="+mn-ea"/>
                <a:cs typeface="+mn-cs"/>
              </a:rPr>
              <a:t>محسنة</a:t>
            </a:r>
            <a:endParaRPr lang="en-US" sz="1200" b="0" i="0" dirty="0">
              <a:solidFill>
                <a:srgbClr val="08252E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8" name="Group 46"/>
          <p:cNvGrpSpPr/>
          <p:nvPr/>
        </p:nvGrpSpPr>
        <p:grpSpPr>
          <a:xfrm>
            <a:off x="981691" y="2693887"/>
            <a:ext cx="584874" cy="554517"/>
            <a:chOff x="7175867" y="3688548"/>
            <a:chExt cx="1772359" cy="1839090"/>
          </a:xfrm>
        </p:grpSpPr>
        <p:pic>
          <p:nvPicPr>
            <p:cNvPr id="148" name="Picture 2"/>
            <p:cNvPicPr>
              <a:picLocks noChangeAspect="1" noChangeArrowheads="1"/>
            </p:cNvPicPr>
            <p:nvPr/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>
              <a:off x="7998981" y="3877981"/>
              <a:ext cx="949245" cy="5909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9" name="Picture 4" descr="http://images.apple.com/ipad/features/images/overview_homescreen_20100225.jpg"/>
            <p:cNvPicPr>
              <a:picLocks noChangeAspect="1" noChangeArrowheads="1"/>
            </p:cNvPicPr>
            <p:nvPr/>
          </p:nvPicPr>
          <p:blipFill>
            <a:blip r:embed="rId25" cstate="screen"/>
            <a:srcRect/>
            <a:stretch>
              <a:fillRect/>
            </a:stretch>
          </p:blipFill>
          <p:spPr bwMode="auto">
            <a:xfrm>
              <a:off x="7175867" y="3688548"/>
              <a:ext cx="1220414" cy="1839090"/>
            </a:xfrm>
            <a:prstGeom prst="rect">
              <a:avLst/>
            </a:prstGeom>
            <a:noFill/>
            <a:effectLst/>
          </p:spPr>
        </p:pic>
      </p:grpSp>
      <p:pic>
        <p:nvPicPr>
          <p:cNvPr id="126" name="Picture 125" descr="SlimBig.png"/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>
          <a:xfrm>
            <a:off x="1117563" y="3082726"/>
            <a:ext cx="429292" cy="73384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5969000"/>
            <a:ext cx="9144000" cy="889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0" y="6049819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buNone/>
            </a:pPr>
            <a:r>
              <a:rPr lang="en-US" sz="2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يتم</a:t>
            </a:r>
            <a:r>
              <a:rPr lang="en-US" sz="2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تمكين</a:t>
            </a:r>
            <a:r>
              <a:rPr lang="en-US" sz="2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تجربة</a:t>
            </a:r>
            <a:r>
              <a:rPr lang="en-US" sz="2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المستخدم</a:t>
            </a:r>
            <a:r>
              <a:rPr lang="en-US" sz="2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الخالية</a:t>
            </a:r>
            <a:r>
              <a:rPr lang="en-US" sz="2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2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العيوب</a:t>
            </a:r>
            <a:r>
              <a:rPr lang="en-US" sz="2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2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خلال</a:t>
            </a:r>
            <a:r>
              <a:rPr lang="en-US" sz="2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ar-EG" sz="22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22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en-US" sz="2200" b="0" i="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الشبكة</a:t>
            </a:r>
            <a:r>
              <a:rPr lang="en-US" sz="22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200" b="0" i="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غير</a:t>
            </a:r>
            <a:r>
              <a:rPr lang="en-US" sz="22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المحدودة</a:t>
            </a:r>
            <a:r>
              <a:rPr lang="en-US" sz="2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200" b="0" i="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الحساسة</a:t>
            </a:r>
            <a:r>
              <a:rPr lang="en-US" sz="2200" b="0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للمحاكاة</a:t>
            </a:r>
            <a:r>
              <a:rPr lang="en-US" sz="22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2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الافتراضية</a:t>
            </a:r>
            <a:endParaRPr lang="en-US" sz="2200" b="0" i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  <a:p>
            <a:pPr algn="r" defTabSz="914400" rtl="1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"/>
                            </p:stCondLst>
                            <p:childTnLst>
                              <p:par>
                                <p:cTn id="6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Cisco </a:t>
            </a:r>
            <a:r>
              <a:rPr lang="en-US" sz="3200" b="0" i="0" spc="0" baseline="0" dirty="0" err="1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VXI</a:t>
            </a:r>
            <a:r>
              <a:rPr lang="ar-EG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: </a:t>
            </a:r>
            <a:r>
              <a:rPr lang="en-US" sz="3200" b="0" i="0" spc="0" baseline="0" dirty="0" err="1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شبكة</a:t>
            </a:r>
            <a:r>
              <a:rPr lang="en-US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غير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محدودة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/>
            </a:r>
            <a:b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</a:b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Cisco Identity Service Engine (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ISE</a:t>
            </a:r>
            <a:r>
              <a:rPr lang="en-US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)</a:t>
            </a:r>
            <a:r>
              <a:rPr lang="ar-EG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لـVXI</a:t>
            </a:r>
            <a:endParaRPr lang="en-US" sz="3200" b="0" i="0" spc="0" baseline="0" dirty="0">
              <a:solidFill>
                <a:srgbClr val="2B34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4294967295"/>
          </p:nvPr>
        </p:nvSpPr>
        <p:spPr>
          <a:xfrm>
            <a:off x="3683000" y="1365250"/>
            <a:ext cx="5116513" cy="2206625"/>
          </a:xfrm>
        </p:spPr>
        <p:txBody>
          <a:bodyPr/>
          <a:lstStyle/>
          <a:p>
            <a:pPr marL="230400" indent="-230400" algn="r" defTabSz="914400" rtl="1">
              <a:spcBef>
                <a:spcPts val="1440"/>
              </a:spcBef>
              <a:buNone/>
            </a:pP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فرض</a:t>
            </a:r>
            <a:r>
              <a:rPr lang="en-US" sz="2000" b="1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سياسة</a:t>
            </a:r>
            <a:r>
              <a:rPr lang="en-US" sz="2000" b="1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الأمان</a:t>
            </a:r>
            <a:r>
              <a:rPr lang="en-US" sz="2000" b="1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الثابتة</a:t>
            </a:r>
            <a:r>
              <a:rPr lang="en-US" sz="2000" b="1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عبر</a:t>
            </a:r>
            <a:r>
              <a:rPr lang="en-US" sz="2000" b="1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الشبكة</a:t>
            </a:r>
            <a:r>
              <a:rPr lang="en-US" sz="2000" b="1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بالكامل</a:t>
            </a:r>
            <a:endParaRPr lang="en-US" sz="2000" b="1" i="0" dirty="0">
              <a:solidFill>
                <a:srgbClr val="2B3082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spcBef>
                <a:spcPts val="840"/>
              </a:spcBef>
              <a:buClr>
                <a:srgbClr val="1E1F81"/>
              </a:buClr>
              <a:buFont typeface="Arial"/>
              <a:buChar char="•"/>
            </a:pP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حاسبات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مكتبية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مادية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، 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حاسبات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مكتبية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افتراضية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، (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BYOD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)</a:t>
            </a:r>
          </a:p>
          <a:p>
            <a:pPr marL="230400" indent="-230400" algn="r" defTabSz="914400" rtl="1">
              <a:spcBef>
                <a:spcPts val="1440"/>
              </a:spcBef>
              <a:buNone/>
            </a:pP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تدعم</a:t>
            </a:r>
            <a:r>
              <a:rPr lang="en-US" sz="2000" b="1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أمان</a:t>
            </a:r>
            <a:r>
              <a:rPr lang="en-US" sz="2000" b="1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البيانات</a:t>
            </a:r>
            <a:r>
              <a:rPr lang="en-US" sz="2000" b="1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، </a:t>
            </a: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والتحكم</a:t>
            </a:r>
            <a:r>
              <a:rPr lang="en-US" sz="2000" b="1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2000" b="1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الوصول</a:t>
            </a:r>
            <a:r>
              <a:rPr lang="en-US" sz="2000" b="1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، </a:t>
            </a:r>
            <a:r>
              <a:rPr lang="en-US" sz="2000" b="1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والتوافق</a:t>
            </a:r>
            <a:endParaRPr lang="en-US" sz="2000" b="1" i="0" dirty="0">
              <a:solidFill>
                <a:srgbClr val="2B3082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spcBef>
                <a:spcPts val="840"/>
              </a:spcBef>
              <a:buClr>
                <a:srgbClr val="1E1F81"/>
              </a:buClr>
              <a:buFont typeface="Arial"/>
              <a:buChar char="•"/>
            </a:pP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تحمي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الملكية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الفكرية</a:t>
            </a:r>
            <a:endParaRPr lang="en-US" sz="1800" b="0" i="0" dirty="0">
              <a:solidFill>
                <a:srgbClr val="2B3082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spcBef>
                <a:spcPts val="840"/>
              </a:spcBef>
              <a:buClr>
                <a:srgbClr val="1E1F81"/>
              </a:buClr>
              <a:buFont typeface="Arial"/>
              <a:buChar char="•"/>
            </a:pPr>
            <a:r>
              <a:rPr lang="en-US" sz="1800" b="0" i="0" dirty="0" err="1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تضمن</a:t>
            </a:r>
            <a:r>
              <a:rPr lang="en-US" sz="1800" b="0" i="0" dirty="0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المستوى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المناسب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للوصول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حسب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نوع</a:t>
            </a:r>
            <a:r>
              <a:rPr lang="en-US" sz="18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الجهاز</a:t>
            </a:r>
            <a:endParaRPr lang="en-US" sz="1800" b="0" i="0" dirty="0">
              <a:solidFill>
                <a:srgbClr val="2B3082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en-US" dirty="0" smtClean="0"/>
          </a:p>
          <a:p>
            <a:pPr marL="230400" indent="-230400" algn="r" defTabSz="914400" rtl="1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en-US" dirty="0" smtClean="0"/>
          </a:p>
        </p:txBody>
      </p:sp>
      <p:grpSp>
        <p:nvGrpSpPr>
          <p:cNvPr id="2" name="Group 188"/>
          <p:cNvGrpSpPr/>
          <p:nvPr/>
        </p:nvGrpSpPr>
        <p:grpSpPr>
          <a:xfrm>
            <a:off x="3720954" y="4592818"/>
            <a:ext cx="1823226" cy="1309106"/>
            <a:chOff x="3987758" y="1384582"/>
            <a:chExt cx="1150300" cy="825935"/>
          </a:xfrm>
        </p:grpSpPr>
        <p:sp>
          <p:nvSpPr>
            <p:cNvPr id="56" name="TextBox 55"/>
            <p:cNvSpPr txBox="1"/>
            <p:nvPr/>
          </p:nvSpPr>
          <p:spPr>
            <a:xfrm>
              <a:off x="3987758" y="1384582"/>
              <a:ext cx="1150300" cy="27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buNone/>
              </a:pPr>
              <a:r>
                <a:rPr lang="en-US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أين</a:t>
              </a:r>
            </a:p>
          </p:txBody>
        </p:sp>
        <p:grpSp>
          <p:nvGrpSpPr>
            <p:cNvPr id="3" name="Group 181"/>
            <p:cNvGrpSpPr/>
            <p:nvPr/>
          </p:nvGrpSpPr>
          <p:grpSpPr>
            <a:xfrm>
              <a:off x="4307066" y="1699687"/>
              <a:ext cx="511684" cy="510830"/>
              <a:chOff x="4615070" y="1776909"/>
              <a:chExt cx="511684" cy="51083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628804" y="1790216"/>
                <a:ext cx="484216" cy="4842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"/>
              <p:cNvSpPr>
                <a:spLocks noEditPoints="1"/>
              </p:cNvSpPr>
              <p:nvPr/>
            </p:nvSpPr>
            <p:spPr bwMode="auto">
              <a:xfrm>
                <a:off x="4615070" y="1776909"/>
                <a:ext cx="511684" cy="510830"/>
              </a:xfrm>
              <a:custGeom>
                <a:avLst/>
                <a:gdLst/>
                <a:ahLst/>
                <a:cxnLst>
                  <a:cxn ang="0">
                    <a:pos x="181" y="77"/>
                  </a:cxn>
                  <a:cxn ang="0">
                    <a:pos x="118" y="140"/>
                  </a:cxn>
                  <a:cxn ang="0">
                    <a:pos x="138" y="184"/>
                  </a:cxn>
                  <a:cxn ang="0">
                    <a:pos x="181" y="295"/>
                  </a:cxn>
                  <a:cxn ang="0">
                    <a:pos x="181" y="295"/>
                  </a:cxn>
                  <a:cxn ang="0">
                    <a:pos x="224" y="184"/>
                  </a:cxn>
                  <a:cxn ang="0">
                    <a:pos x="244" y="140"/>
                  </a:cxn>
                  <a:cxn ang="0">
                    <a:pos x="181" y="77"/>
                  </a:cxn>
                  <a:cxn ang="0">
                    <a:pos x="180" y="166"/>
                  </a:cxn>
                  <a:cxn ang="0">
                    <a:pos x="152" y="138"/>
                  </a:cxn>
                  <a:cxn ang="0">
                    <a:pos x="180" y="110"/>
                  </a:cxn>
                  <a:cxn ang="0">
                    <a:pos x="208" y="138"/>
                  </a:cxn>
                  <a:cxn ang="0">
                    <a:pos x="180" y="166"/>
                  </a:cxn>
                  <a:cxn ang="0">
                    <a:pos x="181" y="0"/>
                  </a:cxn>
                  <a:cxn ang="0">
                    <a:pos x="0" y="181"/>
                  </a:cxn>
                  <a:cxn ang="0">
                    <a:pos x="181" y="362"/>
                  </a:cxn>
                  <a:cxn ang="0">
                    <a:pos x="362" y="181"/>
                  </a:cxn>
                  <a:cxn ang="0">
                    <a:pos x="181" y="0"/>
                  </a:cxn>
                  <a:cxn ang="0">
                    <a:pos x="181" y="338"/>
                  </a:cxn>
                  <a:cxn ang="0">
                    <a:pos x="24" y="181"/>
                  </a:cxn>
                  <a:cxn ang="0">
                    <a:pos x="181" y="24"/>
                  </a:cxn>
                  <a:cxn ang="0">
                    <a:pos x="338" y="181"/>
                  </a:cxn>
                  <a:cxn ang="0">
                    <a:pos x="181" y="338"/>
                  </a:cxn>
                </a:cxnLst>
                <a:rect l="0" t="0" r="r" b="b"/>
                <a:pathLst>
                  <a:path w="362" h="362">
                    <a:moveTo>
                      <a:pt x="181" y="77"/>
                    </a:moveTo>
                    <a:cubicBezTo>
                      <a:pt x="146" y="77"/>
                      <a:pt x="118" y="105"/>
                      <a:pt x="118" y="140"/>
                    </a:cubicBezTo>
                    <a:cubicBezTo>
                      <a:pt x="118" y="150"/>
                      <a:pt x="125" y="167"/>
                      <a:pt x="138" y="184"/>
                    </a:cubicBezTo>
                    <a:cubicBezTo>
                      <a:pt x="162" y="215"/>
                      <a:pt x="179" y="265"/>
                      <a:pt x="181" y="295"/>
                    </a:cubicBezTo>
                    <a:cubicBezTo>
                      <a:pt x="181" y="295"/>
                      <a:pt x="181" y="295"/>
                      <a:pt x="181" y="295"/>
                    </a:cubicBezTo>
                    <a:cubicBezTo>
                      <a:pt x="183" y="265"/>
                      <a:pt x="200" y="215"/>
                      <a:pt x="224" y="184"/>
                    </a:cubicBezTo>
                    <a:cubicBezTo>
                      <a:pt x="238" y="167"/>
                      <a:pt x="244" y="150"/>
                      <a:pt x="244" y="140"/>
                    </a:cubicBezTo>
                    <a:cubicBezTo>
                      <a:pt x="244" y="105"/>
                      <a:pt x="216" y="77"/>
                      <a:pt x="181" y="77"/>
                    </a:cubicBezTo>
                    <a:close/>
                    <a:moveTo>
                      <a:pt x="180" y="166"/>
                    </a:moveTo>
                    <a:cubicBezTo>
                      <a:pt x="165" y="166"/>
                      <a:pt x="152" y="153"/>
                      <a:pt x="152" y="138"/>
                    </a:cubicBezTo>
                    <a:cubicBezTo>
                      <a:pt x="152" y="122"/>
                      <a:pt x="165" y="110"/>
                      <a:pt x="180" y="110"/>
                    </a:cubicBezTo>
                    <a:cubicBezTo>
                      <a:pt x="196" y="110"/>
                      <a:pt x="208" y="122"/>
                      <a:pt x="208" y="138"/>
                    </a:cubicBezTo>
                    <a:cubicBezTo>
                      <a:pt x="208" y="153"/>
                      <a:pt x="196" y="166"/>
                      <a:pt x="180" y="166"/>
                    </a:cubicBezTo>
                    <a:close/>
                    <a:moveTo>
                      <a:pt x="181" y="0"/>
                    </a:moveTo>
                    <a:cubicBezTo>
                      <a:pt x="81" y="0"/>
                      <a:pt x="0" y="81"/>
                      <a:pt x="0" y="181"/>
                    </a:cubicBezTo>
                    <a:cubicBezTo>
                      <a:pt x="0" y="281"/>
                      <a:pt x="81" y="362"/>
                      <a:pt x="181" y="362"/>
                    </a:cubicBezTo>
                    <a:cubicBezTo>
                      <a:pt x="281" y="362"/>
                      <a:pt x="362" y="281"/>
                      <a:pt x="362" y="181"/>
                    </a:cubicBezTo>
                    <a:cubicBezTo>
                      <a:pt x="362" y="81"/>
                      <a:pt x="281" y="0"/>
                      <a:pt x="181" y="0"/>
                    </a:cubicBezTo>
                    <a:close/>
                    <a:moveTo>
                      <a:pt x="181" y="338"/>
                    </a:moveTo>
                    <a:cubicBezTo>
                      <a:pt x="94" y="338"/>
                      <a:pt x="24" y="268"/>
                      <a:pt x="24" y="181"/>
                    </a:cubicBezTo>
                    <a:cubicBezTo>
                      <a:pt x="24" y="95"/>
                      <a:pt x="94" y="24"/>
                      <a:pt x="181" y="24"/>
                    </a:cubicBezTo>
                    <a:cubicBezTo>
                      <a:pt x="268" y="24"/>
                      <a:pt x="338" y="95"/>
                      <a:pt x="338" y="181"/>
                    </a:cubicBezTo>
                    <a:cubicBezTo>
                      <a:pt x="338" y="268"/>
                      <a:pt x="268" y="338"/>
                      <a:pt x="181" y="3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Group 190"/>
          <p:cNvGrpSpPr/>
          <p:nvPr/>
        </p:nvGrpSpPr>
        <p:grpSpPr>
          <a:xfrm>
            <a:off x="1012521" y="4592818"/>
            <a:ext cx="1171800" cy="1309106"/>
            <a:chOff x="6309477" y="1384582"/>
            <a:chExt cx="739305" cy="825935"/>
          </a:xfrm>
        </p:grpSpPr>
        <p:sp>
          <p:nvSpPr>
            <p:cNvPr id="61" name="TextBox 60"/>
            <p:cNvSpPr txBox="1"/>
            <p:nvPr/>
          </p:nvSpPr>
          <p:spPr>
            <a:xfrm>
              <a:off x="6309477" y="1384582"/>
              <a:ext cx="739305" cy="27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buNone/>
              </a:pPr>
              <a:r>
                <a:rPr lang="en-US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متى</a:t>
              </a:r>
            </a:p>
          </p:txBody>
        </p:sp>
        <p:grpSp>
          <p:nvGrpSpPr>
            <p:cNvPr id="5" name="Group 176"/>
            <p:cNvGrpSpPr/>
            <p:nvPr/>
          </p:nvGrpSpPr>
          <p:grpSpPr>
            <a:xfrm>
              <a:off x="6422861" y="1699687"/>
              <a:ext cx="512536" cy="510830"/>
              <a:chOff x="6446008" y="1901715"/>
              <a:chExt cx="512536" cy="51083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6460168" y="1915022"/>
                <a:ext cx="484216" cy="4842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7"/>
              <p:cNvSpPr>
                <a:spLocks noEditPoints="1"/>
              </p:cNvSpPr>
              <p:nvPr/>
            </p:nvSpPr>
            <p:spPr bwMode="auto">
              <a:xfrm>
                <a:off x="6446008" y="1901715"/>
                <a:ext cx="512536" cy="510830"/>
              </a:xfrm>
              <a:custGeom>
                <a:avLst/>
                <a:gdLst/>
                <a:ahLst/>
                <a:cxnLst>
                  <a:cxn ang="0">
                    <a:pos x="171" y="181"/>
                  </a:cxn>
                  <a:cxn ang="0">
                    <a:pos x="192" y="181"/>
                  </a:cxn>
                  <a:cxn ang="0">
                    <a:pos x="182" y="0"/>
                  </a:cxn>
                  <a:cxn ang="0">
                    <a:pos x="182" y="362"/>
                  </a:cxn>
                  <a:cxn ang="0">
                    <a:pos x="182" y="0"/>
                  </a:cxn>
                  <a:cxn ang="0">
                    <a:pos x="25" y="181"/>
                  </a:cxn>
                  <a:cxn ang="0">
                    <a:pos x="338" y="181"/>
                  </a:cxn>
                  <a:cxn ang="0">
                    <a:pos x="182" y="77"/>
                  </a:cxn>
                  <a:cxn ang="0">
                    <a:pos x="182" y="286"/>
                  </a:cxn>
                  <a:cxn ang="0">
                    <a:pos x="182" y="77"/>
                  </a:cxn>
                  <a:cxn ang="0">
                    <a:pos x="239" y="116"/>
                  </a:cxn>
                  <a:cxn ang="0">
                    <a:pos x="247" y="124"/>
                  </a:cxn>
                  <a:cxn ang="0">
                    <a:pos x="229" y="134"/>
                  </a:cxn>
                  <a:cxn ang="0">
                    <a:pos x="176" y="95"/>
                  </a:cxn>
                  <a:cxn ang="0">
                    <a:pos x="187" y="95"/>
                  </a:cxn>
                  <a:cxn ang="0">
                    <a:pos x="182" y="115"/>
                  </a:cxn>
                  <a:cxn ang="0">
                    <a:pos x="176" y="95"/>
                  </a:cxn>
                  <a:cxn ang="0">
                    <a:pos x="95" y="187"/>
                  </a:cxn>
                  <a:cxn ang="0">
                    <a:pos x="95" y="176"/>
                  </a:cxn>
                  <a:cxn ang="0">
                    <a:pos x="115" y="181"/>
                  </a:cxn>
                  <a:cxn ang="0">
                    <a:pos x="134" y="236"/>
                  </a:cxn>
                  <a:cxn ang="0">
                    <a:pos x="116" y="246"/>
                  </a:cxn>
                  <a:cxn ang="0">
                    <a:pos x="127" y="228"/>
                  </a:cxn>
                  <a:cxn ang="0">
                    <a:pos x="134" y="236"/>
                  </a:cxn>
                  <a:cxn ang="0">
                    <a:pos x="127" y="134"/>
                  </a:cxn>
                  <a:cxn ang="0">
                    <a:pos x="116" y="116"/>
                  </a:cxn>
                  <a:cxn ang="0">
                    <a:pos x="134" y="127"/>
                  </a:cxn>
                  <a:cxn ang="0">
                    <a:pos x="187" y="268"/>
                  </a:cxn>
                  <a:cxn ang="0">
                    <a:pos x="176" y="268"/>
                  </a:cxn>
                  <a:cxn ang="0">
                    <a:pos x="182" y="248"/>
                  </a:cxn>
                  <a:cxn ang="0">
                    <a:pos x="187" y="268"/>
                  </a:cxn>
                  <a:cxn ang="0">
                    <a:pos x="209" y="257"/>
                  </a:cxn>
                  <a:cxn ang="0">
                    <a:pos x="182" y="202"/>
                  </a:cxn>
                  <a:cxn ang="0">
                    <a:pos x="173" y="162"/>
                  </a:cxn>
                  <a:cxn ang="0">
                    <a:pos x="181" y="125"/>
                  </a:cxn>
                  <a:cxn ang="0">
                    <a:pos x="189" y="161"/>
                  </a:cxn>
                  <a:cxn ang="0">
                    <a:pos x="197" y="196"/>
                  </a:cxn>
                  <a:cxn ang="0">
                    <a:pos x="219" y="260"/>
                  </a:cxn>
                  <a:cxn ang="0">
                    <a:pos x="239" y="246"/>
                  </a:cxn>
                  <a:cxn ang="0">
                    <a:pos x="229" y="228"/>
                  </a:cxn>
                  <a:cxn ang="0">
                    <a:pos x="247" y="239"/>
                  </a:cxn>
                  <a:cxn ang="0">
                    <a:pos x="274" y="181"/>
                  </a:cxn>
                  <a:cxn ang="0">
                    <a:pos x="253" y="187"/>
                  </a:cxn>
                  <a:cxn ang="0">
                    <a:pos x="253" y="176"/>
                  </a:cxn>
                  <a:cxn ang="0">
                    <a:pos x="274" y="181"/>
                  </a:cxn>
                </a:cxnLst>
                <a:rect l="0" t="0" r="r" b="b"/>
                <a:pathLst>
                  <a:path w="363" h="362">
                    <a:moveTo>
                      <a:pt x="182" y="171"/>
                    </a:moveTo>
                    <a:cubicBezTo>
                      <a:pt x="176" y="171"/>
                      <a:pt x="171" y="176"/>
                      <a:pt x="171" y="181"/>
                    </a:cubicBezTo>
                    <a:cubicBezTo>
                      <a:pt x="171" y="187"/>
                      <a:pt x="176" y="191"/>
                      <a:pt x="182" y="191"/>
                    </a:cubicBezTo>
                    <a:cubicBezTo>
                      <a:pt x="187" y="191"/>
                      <a:pt x="192" y="187"/>
                      <a:pt x="192" y="181"/>
                    </a:cubicBezTo>
                    <a:cubicBezTo>
                      <a:pt x="192" y="176"/>
                      <a:pt x="187" y="171"/>
                      <a:pt x="182" y="171"/>
                    </a:cubicBezTo>
                    <a:close/>
                    <a:moveTo>
                      <a:pt x="182" y="0"/>
                    </a:moveTo>
                    <a:cubicBezTo>
                      <a:pt x="82" y="0"/>
                      <a:pt x="0" y="81"/>
                      <a:pt x="0" y="181"/>
                    </a:cubicBezTo>
                    <a:cubicBezTo>
                      <a:pt x="0" y="281"/>
                      <a:pt x="82" y="362"/>
                      <a:pt x="182" y="362"/>
                    </a:cubicBezTo>
                    <a:cubicBezTo>
                      <a:pt x="281" y="362"/>
                      <a:pt x="363" y="281"/>
                      <a:pt x="363" y="181"/>
                    </a:cubicBezTo>
                    <a:cubicBezTo>
                      <a:pt x="363" y="81"/>
                      <a:pt x="281" y="0"/>
                      <a:pt x="182" y="0"/>
                    </a:cubicBezTo>
                    <a:close/>
                    <a:moveTo>
                      <a:pt x="182" y="338"/>
                    </a:moveTo>
                    <a:cubicBezTo>
                      <a:pt x="95" y="338"/>
                      <a:pt x="25" y="268"/>
                      <a:pt x="25" y="181"/>
                    </a:cubicBezTo>
                    <a:cubicBezTo>
                      <a:pt x="25" y="95"/>
                      <a:pt x="95" y="24"/>
                      <a:pt x="182" y="24"/>
                    </a:cubicBezTo>
                    <a:cubicBezTo>
                      <a:pt x="268" y="24"/>
                      <a:pt x="338" y="95"/>
                      <a:pt x="338" y="181"/>
                    </a:cubicBezTo>
                    <a:cubicBezTo>
                      <a:pt x="338" y="268"/>
                      <a:pt x="268" y="338"/>
                      <a:pt x="182" y="338"/>
                    </a:cubicBezTo>
                    <a:close/>
                    <a:moveTo>
                      <a:pt x="182" y="77"/>
                    </a:moveTo>
                    <a:cubicBezTo>
                      <a:pt x="124" y="77"/>
                      <a:pt x="77" y="124"/>
                      <a:pt x="77" y="181"/>
                    </a:cubicBezTo>
                    <a:cubicBezTo>
                      <a:pt x="77" y="239"/>
                      <a:pt x="124" y="286"/>
                      <a:pt x="182" y="286"/>
                    </a:cubicBezTo>
                    <a:cubicBezTo>
                      <a:pt x="239" y="286"/>
                      <a:pt x="286" y="239"/>
                      <a:pt x="286" y="181"/>
                    </a:cubicBezTo>
                    <a:cubicBezTo>
                      <a:pt x="286" y="124"/>
                      <a:pt x="239" y="77"/>
                      <a:pt x="182" y="77"/>
                    </a:cubicBezTo>
                    <a:close/>
                    <a:moveTo>
                      <a:pt x="229" y="127"/>
                    </a:moveTo>
                    <a:cubicBezTo>
                      <a:pt x="239" y="116"/>
                      <a:pt x="239" y="116"/>
                      <a:pt x="239" y="116"/>
                    </a:cubicBezTo>
                    <a:cubicBezTo>
                      <a:pt x="241" y="114"/>
                      <a:pt x="245" y="114"/>
                      <a:pt x="247" y="116"/>
                    </a:cubicBezTo>
                    <a:cubicBezTo>
                      <a:pt x="249" y="118"/>
                      <a:pt x="249" y="122"/>
                      <a:pt x="247" y="124"/>
                    </a:cubicBezTo>
                    <a:cubicBezTo>
                      <a:pt x="236" y="134"/>
                      <a:pt x="236" y="134"/>
                      <a:pt x="236" y="134"/>
                    </a:cubicBezTo>
                    <a:cubicBezTo>
                      <a:pt x="234" y="136"/>
                      <a:pt x="231" y="136"/>
                      <a:pt x="229" y="134"/>
                    </a:cubicBezTo>
                    <a:cubicBezTo>
                      <a:pt x="226" y="132"/>
                      <a:pt x="226" y="129"/>
                      <a:pt x="229" y="127"/>
                    </a:cubicBezTo>
                    <a:close/>
                    <a:moveTo>
                      <a:pt x="176" y="95"/>
                    </a:moveTo>
                    <a:cubicBezTo>
                      <a:pt x="176" y="92"/>
                      <a:pt x="179" y="89"/>
                      <a:pt x="182" y="89"/>
                    </a:cubicBezTo>
                    <a:cubicBezTo>
                      <a:pt x="184" y="89"/>
                      <a:pt x="187" y="92"/>
                      <a:pt x="187" y="95"/>
                    </a:cubicBezTo>
                    <a:cubicBezTo>
                      <a:pt x="187" y="110"/>
                      <a:pt x="187" y="110"/>
                      <a:pt x="187" y="110"/>
                    </a:cubicBezTo>
                    <a:cubicBezTo>
                      <a:pt x="187" y="112"/>
                      <a:pt x="184" y="115"/>
                      <a:pt x="182" y="115"/>
                    </a:cubicBezTo>
                    <a:cubicBezTo>
                      <a:pt x="179" y="115"/>
                      <a:pt x="176" y="112"/>
                      <a:pt x="176" y="110"/>
                    </a:cubicBezTo>
                    <a:lnTo>
                      <a:pt x="176" y="95"/>
                    </a:lnTo>
                    <a:close/>
                    <a:moveTo>
                      <a:pt x="110" y="187"/>
                    </a:moveTo>
                    <a:cubicBezTo>
                      <a:pt x="95" y="187"/>
                      <a:pt x="95" y="187"/>
                      <a:pt x="95" y="187"/>
                    </a:cubicBezTo>
                    <a:cubicBezTo>
                      <a:pt x="92" y="187"/>
                      <a:pt x="89" y="184"/>
                      <a:pt x="89" y="181"/>
                    </a:cubicBezTo>
                    <a:cubicBezTo>
                      <a:pt x="89" y="178"/>
                      <a:pt x="92" y="176"/>
                      <a:pt x="95" y="176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3" y="176"/>
                      <a:pt x="115" y="178"/>
                      <a:pt x="115" y="181"/>
                    </a:cubicBezTo>
                    <a:cubicBezTo>
                      <a:pt x="115" y="184"/>
                      <a:pt x="113" y="187"/>
                      <a:pt x="110" y="187"/>
                    </a:cubicBezTo>
                    <a:close/>
                    <a:moveTo>
                      <a:pt x="134" y="236"/>
                    </a:moveTo>
                    <a:cubicBezTo>
                      <a:pt x="124" y="246"/>
                      <a:pt x="124" y="246"/>
                      <a:pt x="124" y="246"/>
                    </a:cubicBezTo>
                    <a:cubicBezTo>
                      <a:pt x="122" y="249"/>
                      <a:pt x="119" y="249"/>
                      <a:pt x="116" y="246"/>
                    </a:cubicBezTo>
                    <a:cubicBezTo>
                      <a:pt x="114" y="244"/>
                      <a:pt x="114" y="241"/>
                      <a:pt x="116" y="239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29" y="226"/>
                      <a:pt x="132" y="226"/>
                      <a:pt x="134" y="228"/>
                    </a:cubicBezTo>
                    <a:cubicBezTo>
                      <a:pt x="137" y="230"/>
                      <a:pt x="137" y="234"/>
                      <a:pt x="134" y="236"/>
                    </a:cubicBezTo>
                    <a:close/>
                    <a:moveTo>
                      <a:pt x="134" y="134"/>
                    </a:moveTo>
                    <a:cubicBezTo>
                      <a:pt x="132" y="136"/>
                      <a:pt x="129" y="136"/>
                      <a:pt x="127" y="134"/>
                    </a:cubicBezTo>
                    <a:cubicBezTo>
                      <a:pt x="116" y="124"/>
                      <a:pt x="116" y="124"/>
                      <a:pt x="116" y="124"/>
                    </a:cubicBezTo>
                    <a:cubicBezTo>
                      <a:pt x="114" y="122"/>
                      <a:pt x="114" y="118"/>
                      <a:pt x="116" y="116"/>
                    </a:cubicBezTo>
                    <a:cubicBezTo>
                      <a:pt x="118" y="114"/>
                      <a:pt x="122" y="114"/>
                      <a:pt x="124" y="116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7" y="129"/>
                      <a:pt x="137" y="132"/>
                      <a:pt x="134" y="134"/>
                    </a:cubicBezTo>
                    <a:close/>
                    <a:moveTo>
                      <a:pt x="187" y="268"/>
                    </a:moveTo>
                    <a:cubicBezTo>
                      <a:pt x="187" y="271"/>
                      <a:pt x="184" y="273"/>
                      <a:pt x="182" y="273"/>
                    </a:cubicBezTo>
                    <a:cubicBezTo>
                      <a:pt x="179" y="273"/>
                      <a:pt x="176" y="271"/>
                      <a:pt x="176" y="268"/>
                    </a:cubicBezTo>
                    <a:cubicBezTo>
                      <a:pt x="176" y="253"/>
                      <a:pt x="176" y="253"/>
                      <a:pt x="176" y="253"/>
                    </a:cubicBezTo>
                    <a:cubicBezTo>
                      <a:pt x="176" y="250"/>
                      <a:pt x="179" y="248"/>
                      <a:pt x="182" y="248"/>
                    </a:cubicBezTo>
                    <a:cubicBezTo>
                      <a:pt x="184" y="248"/>
                      <a:pt x="187" y="250"/>
                      <a:pt x="187" y="253"/>
                    </a:cubicBezTo>
                    <a:lnTo>
                      <a:pt x="187" y="268"/>
                    </a:lnTo>
                    <a:close/>
                    <a:moveTo>
                      <a:pt x="219" y="260"/>
                    </a:moveTo>
                    <a:cubicBezTo>
                      <a:pt x="216" y="262"/>
                      <a:pt x="211" y="260"/>
                      <a:pt x="209" y="257"/>
                    </a:cubicBezTo>
                    <a:cubicBezTo>
                      <a:pt x="183" y="202"/>
                      <a:pt x="183" y="202"/>
                      <a:pt x="183" y="202"/>
                    </a:cubicBezTo>
                    <a:cubicBezTo>
                      <a:pt x="182" y="202"/>
                      <a:pt x="182" y="202"/>
                      <a:pt x="182" y="202"/>
                    </a:cubicBezTo>
                    <a:cubicBezTo>
                      <a:pt x="170" y="202"/>
                      <a:pt x="160" y="193"/>
                      <a:pt x="160" y="181"/>
                    </a:cubicBezTo>
                    <a:cubicBezTo>
                      <a:pt x="160" y="173"/>
                      <a:pt x="166" y="165"/>
                      <a:pt x="173" y="162"/>
                    </a:cubicBezTo>
                    <a:cubicBezTo>
                      <a:pt x="173" y="133"/>
                      <a:pt x="173" y="133"/>
                      <a:pt x="173" y="133"/>
                    </a:cubicBezTo>
                    <a:cubicBezTo>
                      <a:pt x="173" y="129"/>
                      <a:pt x="177" y="125"/>
                      <a:pt x="181" y="125"/>
                    </a:cubicBezTo>
                    <a:cubicBezTo>
                      <a:pt x="185" y="125"/>
                      <a:pt x="189" y="129"/>
                      <a:pt x="189" y="133"/>
                    </a:cubicBezTo>
                    <a:cubicBezTo>
                      <a:pt x="189" y="161"/>
                      <a:pt x="189" y="161"/>
                      <a:pt x="189" y="161"/>
                    </a:cubicBezTo>
                    <a:cubicBezTo>
                      <a:pt x="197" y="164"/>
                      <a:pt x="203" y="172"/>
                      <a:pt x="203" y="181"/>
                    </a:cubicBezTo>
                    <a:cubicBezTo>
                      <a:pt x="203" y="187"/>
                      <a:pt x="200" y="192"/>
                      <a:pt x="197" y="196"/>
                    </a:cubicBezTo>
                    <a:cubicBezTo>
                      <a:pt x="223" y="250"/>
                      <a:pt x="223" y="250"/>
                      <a:pt x="223" y="250"/>
                    </a:cubicBezTo>
                    <a:cubicBezTo>
                      <a:pt x="225" y="254"/>
                      <a:pt x="223" y="258"/>
                      <a:pt x="219" y="260"/>
                    </a:cubicBezTo>
                    <a:close/>
                    <a:moveTo>
                      <a:pt x="247" y="246"/>
                    </a:moveTo>
                    <a:cubicBezTo>
                      <a:pt x="245" y="249"/>
                      <a:pt x="241" y="249"/>
                      <a:pt x="239" y="246"/>
                    </a:cubicBezTo>
                    <a:cubicBezTo>
                      <a:pt x="229" y="236"/>
                      <a:pt x="229" y="236"/>
                      <a:pt x="229" y="236"/>
                    </a:cubicBezTo>
                    <a:cubicBezTo>
                      <a:pt x="226" y="234"/>
                      <a:pt x="226" y="230"/>
                      <a:pt x="229" y="228"/>
                    </a:cubicBezTo>
                    <a:cubicBezTo>
                      <a:pt x="231" y="226"/>
                      <a:pt x="234" y="226"/>
                      <a:pt x="236" y="228"/>
                    </a:cubicBezTo>
                    <a:cubicBezTo>
                      <a:pt x="247" y="239"/>
                      <a:pt x="247" y="239"/>
                      <a:pt x="247" y="239"/>
                    </a:cubicBezTo>
                    <a:cubicBezTo>
                      <a:pt x="249" y="241"/>
                      <a:pt x="249" y="244"/>
                      <a:pt x="247" y="246"/>
                    </a:cubicBezTo>
                    <a:close/>
                    <a:moveTo>
                      <a:pt x="274" y="181"/>
                    </a:moveTo>
                    <a:cubicBezTo>
                      <a:pt x="274" y="184"/>
                      <a:pt x="271" y="187"/>
                      <a:pt x="268" y="187"/>
                    </a:cubicBezTo>
                    <a:cubicBezTo>
                      <a:pt x="253" y="187"/>
                      <a:pt x="253" y="187"/>
                      <a:pt x="253" y="187"/>
                    </a:cubicBezTo>
                    <a:cubicBezTo>
                      <a:pt x="250" y="187"/>
                      <a:pt x="248" y="184"/>
                      <a:pt x="248" y="181"/>
                    </a:cubicBezTo>
                    <a:cubicBezTo>
                      <a:pt x="248" y="178"/>
                      <a:pt x="250" y="176"/>
                      <a:pt x="253" y="176"/>
                    </a:cubicBezTo>
                    <a:cubicBezTo>
                      <a:pt x="268" y="176"/>
                      <a:pt x="268" y="176"/>
                      <a:pt x="268" y="176"/>
                    </a:cubicBezTo>
                    <a:cubicBezTo>
                      <a:pt x="271" y="176"/>
                      <a:pt x="274" y="178"/>
                      <a:pt x="274" y="18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 92"/>
          <p:cNvGrpSpPr/>
          <p:nvPr/>
        </p:nvGrpSpPr>
        <p:grpSpPr>
          <a:xfrm>
            <a:off x="7078184" y="4592818"/>
            <a:ext cx="1128302" cy="1309106"/>
            <a:chOff x="2230311" y="1314242"/>
            <a:chExt cx="711862" cy="825935"/>
          </a:xfrm>
        </p:grpSpPr>
        <p:sp>
          <p:nvSpPr>
            <p:cNvPr id="66" name="Oval 65"/>
            <p:cNvSpPr/>
            <p:nvPr/>
          </p:nvSpPr>
          <p:spPr>
            <a:xfrm>
              <a:off x="2341714" y="1642653"/>
              <a:ext cx="484216" cy="48421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7" name="Group 187"/>
            <p:cNvGrpSpPr/>
            <p:nvPr/>
          </p:nvGrpSpPr>
          <p:grpSpPr>
            <a:xfrm>
              <a:off x="2230311" y="1314242"/>
              <a:ext cx="711862" cy="825935"/>
              <a:chOff x="2230311" y="1384582"/>
              <a:chExt cx="711862" cy="825935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230311" y="1384582"/>
                <a:ext cx="711862" cy="277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buNone/>
                </a:pPr>
                <a:r>
                  <a:rPr lang="en-US" sz="1400" b="0" i="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rPr>
                  <a:t>ماذا</a:t>
                </a:r>
              </a:p>
            </p:txBody>
          </p:sp>
          <p:sp>
            <p:nvSpPr>
              <p:cNvPr id="69" name="Freeform 9"/>
              <p:cNvSpPr>
                <a:spLocks noEditPoints="1"/>
              </p:cNvSpPr>
              <p:nvPr/>
            </p:nvSpPr>
            <p:spPr bwMode="auto">
              <a:xfrm>
                <a:off x="2330400" y="1699687"/>
                <a:ext cx="511684" cy="510830"/>
              </a:xfrm>
              <a:custGeom>
                <a:avLst/>
                <a:gdLst/>
                <a:ahLst/>
                <a:cxnLst>
                  <a:cxn ang="0">
                    <a:pos x="86" y="105"/>
                  </a:cxn>
                  <a:cxn ang="0">
                    <a:pos x="68" y="166"/>
                  </a:cxn>
                  <a:cxn ang="0">
                    <a:pos x="138" y="105"/>
                  </a:cxn>
                  <a:cxn ang="0">
                    <a:pos x="80" y="159"/>
                  </a:cxn>
                  <a:cxn ang="0">
                    <a:pos x="126" y="151"/>
                  </a:cxn>
                  <a:cxn ang="0">
                    <a:pos x="215" y="105"/>
                  </a:cxn>
                  <a:cxn ang="0">
                    <a:pos x="144" y="166"/>
                  </a:cxn>
                  <a:cxn ang="0">
                    <a:pos x="215" y="105"/>
                  </a:cxn>
                  <a:cxn ang="0">
                    <a:pos x="157" y="159"/>
                  </a:cxn>
                  <a:cxn ang="0">
                    <a:pos x="202" y="113"/>
                  </a:cxn>
                  <a:cxn ang="0">
                    <a:pos x="195" y="120"/>
                  </a:cxn>
                  <a:cxn ang="0">
                    <a:pos x="164" y="151"/>
                  </a:cxn>
                  <a:cxn ang="0">
                    <a:pos x="195" y="120"/>
                  </a:cxn>
                  <a:cxn ang="0">
                    <a:pos x="70" y="260"/>
                  </a:cxn>
                  <a:cxn ang="0">
                    <a:pos x="93" y="243"/>
                  </a:cxn>
                  <a:cxn ang="0">
                    <a:pos x="131" y="260"/>
                  </a:cxn>
                  <a:cxn ang="0">
                    <a:pos x="117" y="185"/>
                  </a:cxn>
                  <a:cxn ang="0">
                    <a:pos x="99" y="229"/>
                  </a:cxn>
                  <a:cxn ang="0">
                    <a:pos x="119" y="229"/>
                  </a:cxn>
                  <a:cxn ang="0">
                    <a:pos x="274" y="105"/>
                  </a:cxn>
                  <a:cxn ang="0">
                    <a:pos x="221" y="166"/>
                  </a:cxn>
                  <a:cxn ang="0">
                    <a:pos x="291" y="122"/>
                  </a:cxn>
                  <a:cxn ang="0">
                    <a:pos x="279" y="159"/>
                  </a:cxn>
                  <a:cxn ang="0">
                    <a:pos x="233" y="113"/>
                  </a:cxn>
                  <a:cxn ang="0">
                    <a:pos x="279" y="159"/>
                  </a:cxn>
                  <a:cxn ang="0">
                    <a:pos x="239" y="147"/>
                  </a:cxn>
                  <a:cxn ang="0">
                    <a:pos x="239" y="125"/>
                  </a:cxn>
                  <a:cxn ang="0">
                    <a:pos x="245" y="119"/>
                  </a:cxn>
                  <a:cxn ang="0">
                    <a:pos x="267" y="119"/>
                  </a:cxn>
                  <a:cxn ang="0">
                    <a:pos x="202" y="188"/>
                  </a:cxn>
                  <a:cxn ang="0">
                    <a:pos x="160" y="186"/>
                  </a:cxn>
                  <a:cxn ang="0">
                    <a:pos x="176" y="260"/>
                  </a:cxn>
                  <a:cxn ang="0">
                    <a:pos x="188" y="238"/>
                  </a:cxn>
                  <a:cxn ang="0">
                    <a:pos x="210" y="231"/>
                  </a:cxn>
                  <a:cxn ang="0">
                    <a:pos x="218" y="212"/>
                  </a:cxn>
                  <a:cxn ang="0">
                    <a:pos x="216" y="201"/>
                  </a:cxn>
                  <a:cxn ang="0">
                    <a:pos x="202" y="212"/>
                  </a:cxn>
                  <a:cxn ang="0">
                    <a:pos x="189" y="223"/>
                  </a:cxn>
                  <a:cxn ang="0">
                    <a:pos x="176" y="201"/>
                  </a:cxn>
                  <a:cxn ang="0">
                    <a:pos x="198" y="203"/>
                  </a:cxn>
                  <a:cxn ang="0">
                    <a:pos x="181" y="0"/>
                  </a:cxn>
                  <a:cxn ang="0">
                    <a:pos x="181" y="362"/>
                  </a:cxn>
                  <a:cxn ang="0">
                    <a:pos x="181" y="0"/>
                  </a:cxn>
                  <a:cxn ang="0">
                    <a:pos x="24" y="181"/>
                  </a:cxn>
                  <a:cxn ang="0">
                    <a:pos x="338" y="181"/>
                  </a:cxn>
                  <a:cxn ang="0">
                    <a:pos x="273" y="147"/>
                  </a:cxn>
                  <a:cxn ang="0">
                    <a:pos x="261" y="136"/>
                  </a:cxn>
                  <a:cxn ang="0">
                    <a:pos x="245" y="152"/>
                  </a:cxn>
                  <a:cxn ang="0">
                    <a:pos x="256" y="141"/>
                  </a:cxn>
                  <a:cxn ang="0">
                    <a:pos x="281" y="193"/>
                  </a:cxn>
                  <a:cxn ang="0">
                    <a:pos x="260" y="186"/>
                  </a:cxn>
                  <a:cxn ang="0">
                    <a:pos x="230" y="260"/>
                  </a:cxn>
                  <a:cxn ang="0">
                    <a:pos x="246" y="238"/>
                  </a:cxn>
                  <a:cxn ang="0">
                    <a:pos x="270" y="236"/>
                  </a:cxn>
                  <a:cxn ang="0">
                    <a:pos x="286" y="223"/>
                  </a:cxn>
                  <a:cxn ang="0">
                    <a:pos x="289" y="211"/>
                  </a:cxn>
                  <a:cxn ang="0">
                    <a:pos x="281" y="193"/>
                  </a:cxn>
                  <a:cxn ang="0">
                    <a:pos x="269" y="220"/>
                  </a:cxn>
                  <a:cxn ang="0">
                    <a:pos x="246" y="223"/>
                  </a:cxn>
                  <a:cxn ang="0">
                    <a:pos x="259" y="201"/>
                  </a:cxn>
                  <a:cxn ang="0">
                    <a:pos x="272" y="212"/>
                  </a:cxn>
                </a:cxnLst>
                <a:rect l="0" t="0" r="r" b="b"/>
                <a:pathLst>
                  <a:path w="362" h="362">
                    <a:moveTo>
                      <a:pt x="138" y="105"/>
                    </a:moveTo>
                    <a:cubicBezTo>
                      <a:pt x="86" y="105"/>
                      <a:pt x="86" y="105"/>
                      <a:pt x="86" y="105"/>
                    </a:cubicBezTo>
                    <a:cubicBezTo>
                      <a:pt x="76" y="105"/>
                      <a:pt x="68" y="113"/>
                      <a:pt x="68" y="122"/>
                    </a:cubicBezTo>
                    <a:cubicBezTo>
                      <a:pt x="68" y="166"/>
                      <a:pt x="68" y="166"/>
                      <a:pt x="68" y="166"/>
                    </a:cubicBezTo>
                    <a:cubicBezTo>
                      <a:pt x="138" y="166"/>
                      <a:pt x="138" y="166"/>
                      <a:pt x="138" y="166"/>
                    </a:cubicBezTo>
                    <a:lnTo>
                      <a:pt x="138" y="105"/>
                    </a:lnTo>
                    <a:close/>
                    <a:moveTo>
                      <a:pt x="126" y="159"/>
                    </a:moveTo>
                    <a:cubicBezTo>
                      <a:pt x="80" y="159"/>
                      <a:pt x="80" y="159"/>
                      <a:pt x="80" y="159"/>
                    </a:cubicBezTo>
                    <a:cubicBezTo>
                      <a:pt x="80" y="151"/>
                      <a:pt x="80" y="151"/>
                      <a:pt x="80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lnTo>
                      <a:pt x="126" y="159"/>
                    </a:lnTo>
                    <a:close/>
                    <a:moveTo>
                      <a:pt x="215" y="105"/>
                    </a:move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4" y="166"/>
                      <a:pt x="144" y="166"/>
                      <a:pt x="144" y="166"/>
                    </a:cubicBezTo>
                    <a:cubicBezTo>
                      <a:pt x="215" y="166"/>
                      <a:pt x="215" y="166"/>
                      <a:pt x="215" y="166"/>
                    </a:cubicBezTo>
                    <a:lnTo>
                      <a:pt x="215" y="105"/>
                    </a:lnTo>
                    <a:close/>
                    <a:moveTo>
                      <a:pt x="202" y="159"/>
                    </a:moveTo>
                    <a:cubicBezTo>
                      <a:pt x="157" y="159"/>
                      <a:pt x="157" y="159"/>
                      <a:pt x="157" y="159"/>
                    </a:cubicBezTo>
                    <a:cubicBezTo>
                      <a:pt x="157" y="113"/>
                      <a:pt x="157" y="113"/>
                      <a:pt x="157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lnTo>
                      <a:pt x="202" y="159"/>
                    </a:lnTo>
                    <a:close/>
                    <a:moveTo>
                      <a:pt x="195" y="120"/>
                    </a:moveTo>
                    <a:cubicBezTo>
                      <a:pt x="164" y="120"/>
                      <a:pt x="164" y="120"/>
                      <a:pt x="164" y="120"/>
                    </a:cubicBezTo>
                    <a:cubicBezTo>
                      <a:pt x="164" y="151"/>
                      <a:pt x="164" y="151"/>
                      <a:pt x="164" y="151"/>
                    </a:cubicBezTo>
                    <a:cubicBezTo>
                      <a:pt x="195" y="151"/>
                      <a:pt x="195" y="151"/>
                      <a:pt x="195" y="151"/>
                    </a:cubicBezTo>
                    <a:lnTo>
                      <a:pt x="195" y="120"/>
                    </a:lnTo>
                    <a:close/>
                    <a:moveTo>
                      <a:pt x="102" y="185"/>
                    </a:moveTo>
                    <a:cubicBezTo>
                      <a:pt x="70" y="260"/>
                      <a:pt x="70" y="260"/>
                      <a:pt x="70" y="260"/>
                    </a:cubicBezTo>
                    <a:cubicBezTo>
                      <a:pt x="87" y="260"/>
                      <a:pt x="87" y="260"/>
                      <a:pt x="87" y="260"/>
                    </a:cubicBezTo>
                    <a:cubicBezTo>
                      <a:pt x="93" y="243"/>
                      <a:pt x="93" y="243"/>
                      <a:pt x="93" y="243"/>
                    </a:cubicBezTo>
                    <a:cubicBezTo>
                      <a:pt x="125" y="243"/>
                      <a:pt x="125" y="243"/>
                      <a:pt x="125" y="243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48" y="260"/>
                      <a:pt x="148" y="260"/>
                      <a:pt x="148" y="260"/>
                    </a:cubicBezTo>
                    <a:cubicBezTo>
                      <a:pt x="117" y="185"/>
                      <a:pt x="117" y="185"/>
                      <a:pt x="117" y="185"/>
                    </a:cubicBezTo>
                    <a:lnTo>
                      <a:pt x="102" y="185"/>
                    </a:lnTo>
                    <a:close/>
                    <a:moveTo>
                      <a:pt x="99" y="229"/>
                    </a:moveTo>
                    <a:cubicBezTo>
                      <a:pt x="109" y="205"/>
                      <a:pt x="109" y="205"/>
                      <a:pt x="109" y="205"/>
                    </a:cubicBezTo>
                    <a:cubicBezTo>
                      <a:pt x="119" y="229"/>
                      <a:pt x="119" y="229"/>
                      <a:pt x="119" y="229"/>
                    </a:cubicBezTo>
                    <a:lnTo>
                      <a:pt x="99" y="229"/>
                    </a:lnTo>
                    <a:close/>
                    <a:moveTo>
                      <a:pt x="274" y="105"/>
                    </a:moveTo>
                    <a:cubicBezTo>
                      <a:pt x="221" y="105"/>
                      <a:pt x="221" y="105"/>
                      <a:pt x="221" y="105"/>
                    </a:cubicBezTo>
                    <a:cubicBezTo>
                      <a:pt x="221" y="166"/>
                      <a:pt x="221" y="166"/>
                      <a:pt x="221" y="166"/>
                    </a:cubicBezTo>
                    <a:cubicBezTo>
                      <a:pt x="291" y="166"/>
                      <a:pt x="291" y="166"/>
                      <a:pt x="291" y="166"/>
                    </a:cubicBezTo>
                    <a:cubicBezTo>
                      <a:pt x="291" y="122"/>
                      <a:pt x="291" y="122"/>
                      <a:pt x="291" y="122"/>
                    </a:cubicBezTo>
                    <a:cubicBezTo>
                      <a:pt x="291" y="113"/>
                      <a:pt x="284" y="105"/>
                      <a:pt x="274" y="105"/>
                    </a:cubicBezTo>
                    <a:close/>
                    <a:moveTo>
                      <a:pt x="279" y="159"/>
                    </a:moveTo>
                    <a:cubicBezTo>
                      <a:pt x="233" y="159"/>
                      <a:pt x="233" y="159"/>
                      <a:pt x="233" y="159"/>
                    </a:cubicBez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79" y="113"/>
                      <a:pt x="279" y="113"/>
                      <a:pt x="279" y="113"/>
                    </a:cubicBezTo>
                    <a:lnTo>
                      <a:pt x="279" y="159"/>
                    </a:lnTo>
                    <a:close/>
                    <a:moveTo>
                      <a:pt x="239" y="125"/>
                    </a:moveTo>
                    <a:cubicBezTo>
                      <a:pt x="239" y="147"/>
                      <a:pt x="239" y="147"/>
                      <a:pt x="239" y="147"/>
                    </a:cubicBezTo>
                    <a:cubicBezTo>
                      <a:pt x="250" y="136"/>
                      <a:pt x="250" y="136"/>
                      <a:pt x="250" y="136"/>
                    </a:cubicBezTo>
                    <a:lnTo>
                      <a:pt x="239" y="125"/>
                    </a:lnTo>
                    <a:close/>
                    <a:moveTo>
                      <a:pt x="267" y="119"/>
                    </a:moveTo>
                    <a:cubicBezTo>
                      <a:pt x="245" y="119"/>
                      <a:pt x="245" y="119"/>
                      <a:pt x="245" y="119"/>
                    </a:cubicBezTo>
                    <a:cubicBezTo>
                      <a:pt x="256" y="130"/>
                      <a:pt x="256" y="130"/>
                      <a:pt x="256" y="130"/>
                    </a:cubicBezTo>
                    <a:lnTo>
                      <a:pt x="267" y="119"/>
                    </a:lnTo>
                    <a:close/>
                    <a:moveTo>
                      <a:pt x="211" y="193"/>
                    </a:moveTo>
                    <a:cubicBezTo>
                      <a:pt x="208" y="191"/>
                      <a:pt x="205" y="189"/>
                      <a:pt x="202" y="188"/>
                    </a:cubicBezTo>
                    <a:cubicBezTo>
                      <a:pt x="198" y="187"/>
                      <a:pt x="194" y="186"/>
                      <a:pt x="190" y="186"/>
                    </a:cubicBezTo>
                    <a:cubicBezTo>
                      <a:pt x="160" y="186"/>
                      <a:pt x="160" y="186"/>
                      <a:pt x="160" y="186"/>
                    </a:cubicBezTo>
                    <a:cubicBezTo>
                      <a:pt x="160" y="260"/>
                      <a:pt x="160" y="260"/>
                      <a:pt x="160" y="260"/>
                    </a:cubicBezTo>
                    <a:cubicBezTo>
                      <a:pt x="176" y="260"/>
                      <a:pt x="176" y="260"/>
                      <a:pt x="176" y="260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88" y="238"/>
                      <a:pt x="188" y="238"/>
                      <a:pt x="188" y="238"/>
                    </a:cubicBezTo>
                    <a:cubicBezTo>
                      <a:pt x="193" y="238"/>
                      <a:pt x="196" y="237"/>
                      <a:pt x="200" y="236"/>
                    </a:cubicBezTo>
                    <a:cubicBezTo>
                      <a:pt x="204" y="235"/>
                      <a:pt x="207" y="233"/>
                      <a:pt x="210" y="231"/>
                    </a:cubicBezTo>
                    <a:cubicBezTo>
                      <a:pt x="212" y="229"/>
                      <a:pt x="214" y="226"/>
                      <a:pt x="216" y="223"/>
                    </a:cubicBezTo>
                    <a:cubicBezTo>
                      <a:pt x="217" y="220"/>
                      <a:pt x="218" y="216"/>
                      <a:pt x="218" y="212"/>
                    </a:cubicBezTo>
                    <a:cubicBezTo>
                      <a:pt x="218" y="211"/>
                      <a:pt x="218" y="211"/>
                      <a:pt x="218" y="211"/>
                    </a:cubicBezTo>
                    <a:cubicBezTo>
                      <a:pt x="218" y="208"/>
                      <a:pt x="218" y="204"/>
                      <a:pt x="216" y="201"/>
                    </a:cubicBezTo>
                    <a:cubicBezTo>
                      <a:pt x="215" y="198"/>
                      <a:pt x="213" y="195"/>
                      <a:pt x="211" y="193"/>
                    </a:cubicBezTo>
                    <a:close/>
                    <a:moveTo>
                      <a:pt x="202" y="212"/>
                    </a:moveTo>
                    <a:cubicBezTo>
                      <a:pt x="202" y="215"/>
                      <a:pt x="201" y="218"/>
                      <a:pt x="198" y="220"/>
                    </a:cubicBezTo>
                    <a:cubicBezTo>
                      <a:pt x="196" y="222"/>
                      <a:pt x="193" y="223"/>
                      <a:pt x="189" y="223"/>
                    </a:cubicBezTo>
                    <a:cubicBezTo>
                      <a:pt x="176" y="223"/>
                      <a:pt x="176" y="223"/>
                      <a:pt x="176" y="223"/>
                    </a:cubicBezTo>
                    <a:cubicBezTo>
                      <a:pt x="176" y="201"/>
                      <a:pt x="176" y="201"/>
                      <a:pt x="176" y="201"/>
                    </a:cubicBezTo>
                    <a:cubicBezTo>
                      <a:pt x="189" y="201"/>
                      <a:pt x="189" y="201"/>
                      <a:pt x="189" y="201"/>
                    </a:cubicBezTo>
                    <a:cubicBezTo>
                      <a:pt x="193" y="201"/>
                      <a:pt x="196" y="202"/>
                      <a:pt x="198" y="203"/>
                    </a:cubicBezTo>
                    <a:cubicBezTo>
                      <a:pt x="201" y="205"/>
                      <a:pt x="202" y="208"/>
                      <a:pt x="202" y="212"/>
                    </a:cubicBezTo>
                    <a:close/>
                    <a:moveTo>
                      <a:pt x="181" y="0"/>
                    </a:moveTo>
                    <a:cubicBezTo>
                      <a:pt x="81" y="0"/>
                      <a:pt x="0" y="81"/>
                      <a:pt x="0" y="181"/>
                    </a:cubicBezTo>
                    <a:cubicBezTo>
                      <a:pt x="0" y="281"/>
                      <a:pt x="81" y="362"/>
                      <a:pt x="181" y="362"/>
                    </a:cubicBezTo>
                    <a:cubicBezTo>
                      <a:pt x="281" y="362"/>
                      <a:pt x="362" y="281"/>
                      <a:pt x="362" y="181"/>
                    </a:cubicBezTo>
                    <a:cubicBezTo>
                      <a:pt x="362" y="81"/>
                      <a:pt x="281" y="0"/>
                      <a:pt x="181" y="0"/>
                    </a:cubicBezTo>
                    <a:close/>
                    <a:moveTo>
                      <a:pt x="181" y="338"/>
                    </a:moveTo>
                    <a:cubicBezTo>
                      <a:pt x="94" y="338"/>
                      <a:pt x="24" y="268"/>
                      <a:pt x="24" y="181"/>
                    </a:cubicBezTo>
                    <a:cubicBezTo>
                      <a:pt x="24" y="95"/>
                      <a:pt x="94" y="24"/>
                      <a:pt x="181" y="24"/>
                    </a:cubicBezTo>
                    <a:cubicBezTo>
                      <a:pt x="268" y="24"/>
                      <a:pt x="338" y="95"/>
                      <a:pt x="338" y="181"/>
                    </a:cubicBezTo>
                    <a:cubicBezTo>
                      <a:pt x="338" y="268"/>
                      <a:pt x="268" y="338"/>
                      <a:pt x="181" y="338"/>
                    </a:cubicBezTo>
                    <a:close/>
                    <a:moveTo>
                      <a:pt x="273" y="147"/>
                    </a:moveTo>
                    <a:cubicBezTo>
                      <a:pt x="273" y="124"/>
                      <a:pt x="273" y="124"/>
                      <a:pt x="273" y="124"/>
                    </a:cubicBezTo>
                    <a:cubicBezTo>
                      <a:pt x="261" y="136"/>
                      <a:pt x="261" y="136"/>
                      <a:pt x="261" y="136"/>
                    </a:cubicBezTo>
                    <a:lnTo>
                      <a:pt x="273" y="147"/>
                    </a:lnTo>
                    <a:close/>
                    <a:moveTo>
                      <a:pt x="245" y="152"/>
                    </a:moveTo>
                    <a:cubicBezTo>
                      <a:pt x="267" y="152"/>
                      <a:pt x="267" y="152"/>
                      <a:pt x="267" y="152"/>
                    </a:cubicBezTo>
                    <a:cubicBezTo>
                      <a:pt x="256" y="141"/>
                      <a:pt x="256" y="141"/>
                      <a:pt x="256" y="141"/>
                    </a:cubicBezTo>
                    <a:lnTo>
                      <a:pt x="245" y="152"/>
                    </a:lnTo>
                    <a:close/>
                    <a:moveTo>
                      <a:pt x="281" y="193"/>
                    </a:moveTo>
                    <a:cubicBezTo>
                      <a:pt x="279" y="191"/>
                      <a:pt x="276" y="189"/>
                      <a:pt x="272" y="188"/>
                    </a:cubicBezTo>
                    <a:cubicBezTo>
                      <a:pt x="269" y="187"/>
                      <a:pt x="265" y="186"/>
                      <a:pt x="260" y="186"/>
                    </a:cubicBezTo>
                    <a:cubicBezTo>
                      <a:pt x="230" y="186"/>
                      <a:pt x="230" y="186"/>
                      <a:pt x="230" y="186"/>
                    </a:cubicBezTo>
                    <a:cubicBezTo>
                      <a:pt x="230" y="260"/>
                      <a:pt x="230" y="260"/>
                      <a:pt x="230" y="260"/>
                    </a:cubicBezTo>
                    <a:cubicBezTo>
                      <a:pt x="246" y="260"/>
                      <a:pt x="246" y="260"/>
                      <a:pt x="246" y="260"/>
                    </a:cubicBezTo>
                    <a:cubicBezTo>
                      <a:pt x="246" y="238"/>
                      <a:pt x="246" y="238"/>
                      <a:pt x="246" y="238"/>
                    </a:cubicBezTo>
                    <a:cubicBezTo>
                      <a:pt x="259" y="238"/>
                      <a:pt x="259" y="238"/>
                      <a:pt x="259" y="238"/>
                    </a:cubicBezTo>
                    <a:cubicBezTo>
                      <a:pt x="263" y="238"/>
                      <a:pt x="267" y="237"/>
                      <a:pt x="270" y="236"/>
                    </a:cubicBezTo>
                    <a:cubicBezTo>
                      <a:pt x="274" y="235"/>
                      <a:pt x="277" y="233"/>
                      <a:pt x="280" y="231"/>
                    </a:cubicBezTo>
                    <a:cubicBezTo>
                      <a:pt x="283" y="229"/>
                      <a:pt x="285" y="226"/>
                      <a:pt x="286" y="223"/>
                    </a:cubicBezTo>
                    <a:cubicBezTo>
                      <a:pt x="288" y="220"/>
                      <a:pt x="289" y="216"/>
                      <a:pt x="289" y="212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89" y="208"/>
                      <a:pt x="288" y="204"/>
                      <a:pt x="287" y="201"/>
                    </a:cubicBezTo>
                    <a:cubicBezTo>
                      <a:pt x="285" y="198"/>
                      <a:pt x="284" y="195"/>
                      <a:pt x="281" y="193"/>
                    </a:cubicBezTo>
                    <a:close/>
                    <a:moveTo>
                      <a:pt x="272" y="212"/>
                    </a:moveTo>
                    <a:cubicBezTo>
                      <a:pt x="272" y="215"/>
                      <a:pt x="271" y="218"/>
                      <a:pt x="269" y="220"/>
                    </a:cubicBezTo>
                    <a:cubicBezTo>
                      <a:pt x="267" y="222"/>
                      <a:pt x="263" y="223"/>
                      <a:pt x="259" y="223"/>
                    </a:cubicBezTo>
                    <a:cubicBezTo>
                      <a:pt x="246" y="223"/>
                      <a:pt x="246" y="223"/>
                      <a:pt x="246" y="223"/>
                    </a:cubicBezTo>
                    <a:cubicBezTo>
                      <a:pt x="246" y="201"/>
                      <a:pt x="246" y="201"/>
                      <a:pt x="246" y="201"/>
                    </a:cubicBezTo>
                    <a:cubicBezTo>
                      <a:pt x="259" y="201"/>
                      <a:pt x="259" y="201"/>
                      <a:pt x="259" y="201"/>
                    </a:cubicBezTo>
                    <a:cubicBezTo>
                      <a:pt x="263" y="201"/>
                      <a:pt x="266" y="202"/>
                      <a:pt x="269" y="203"/>
                    </a:cubicBezTo>
                    <a:cubicBezTo>
                      <a:pt x="271" y="205"/>
                      <a:pt x="272" y="208"/>
                      <a:pt x="272" y="2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189"/>
          <p:cNvGrpSpPr/>
          <p:nvPr/>
        </p:nvGrpSpPr>
        <p:grpSpPr>
          <a:xfrm>
            <a:off x="2562572" y="4592818"/>
            <a:ext cx="1024436" cy="1309106"/>
            <a:chOff x="7690792" y="1384582"/>
            <a:chExt cx="646331" cy="825935"/>
          </a:xfrm>
        </p:grpSpPr>
        <p:sp>
          <p:nvSpPr>
            <p:cNvPr id="71" name="TextBox 70"/>
            <p:cNvSpPr txBox="1"/>
            <p:nvPr/>
          </p:nvSpPr>
          <p:spPr>
            <a:xfrm>
              <a:off x="7690792" y="1384582"/>
              <a:ext cx="646331" cy="27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buNone/>
              </a:pPr>
              <a:r>
                <a:rPr lang="en-US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كيف</a:t>
              </a:r>
            </a:p>
          </p:txBody>
        </p:sp>
        <p:grpSp>
          <p:nvGrpSpPr>
            <p:cNvPr id="9" name="Group 175"/>
            <p:cNvGrpSpPr/>
            <p:nvPr/>
          </p:nvGrpSpPr>
          <p:grpSpPr>
            <a:xfrm>
              <a:off x="7758115" y="1699687"/>
              <a:ext cx="511684" cy="510830"/>
              <a:chOff x="8225365" y="1868501"/>
              <a:chExt cx="511684" cy="51083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8239099" y="1881808"/>
                <a:ext cx="484216" cy="4842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8"/>
              <p:cNvSpPr>
                <a:spLocks noEditPoints="1"/>
              </p:cNvSpPr>
              <p:nvPr/>
            </p:nvSpPr>
            <p:spPr bwMode="auto">
              <a:xfrm>
                <a:off x="8225365" y="1868501"/>
                <a:ext cx="511684" cy="510830"/>
              </a:xfrm>
              <a:custGeom>
                <a:avLst/>
                <a:gdLst/>
                <a:ahLst/>
                <a:cxnLst>
                  <a:cxn ang="0">
                    <a:pos x="134" y="120"/>
                  </a:cxn>
                  <a:cxn ang="0">
                    <a:pos x="131" y="144"/>
                  </a:cxn>
                  <a:cxn ang="0">
                    <a:pos x="155" y="147"/>
                  </a:cxn>
                  <a:cxn ang="0">
                    <a:pos x="158" y="123"/>
                  </a:cxn>
                  <a:cxn ang="0">
                    <a:pos x="190" y="156"/>
                  </a:cxn>
                  <a:cxn ang="0">
                    <a:pos x="166" y="159"/>
                  </a:cxn>
                  <a:cxn ang="0">
                    <a:pos x="169" y="183"/>
                  </a:cxn>
                  <a:cxn ang="0">
                    <a:pos x="193" y="180"/>
                  </a:cxn>
                  <a:cxn ang="0">
                    <a:pos x="190" y="156"/>
                  </a:cxn>
                  <a:cxn ang="0">
                    <a:pos x="169" y="191"/>
                  </a:cxn>
                  <a:cxn ang="0">
                    <a:pos x="166" y="216"/>
                  </a:cxn>
                  <a:cxn ang="0">
                    <a:pos x="190" y="218"/>
                  </a:cxn>
                  <a:cxn ang="0">
                    <a:pos x="193" y="194"/>
                  </a:cxn>
                  <a:cxn ang="0">
                    <a:pos x="155" y="191"/>
                  </a:cxn>
                  <a:cxn ang="0">
                    <a:pos x="131" y="194"/>
                  </a:cxn>
                  <a:cxn ang="0">
                    <a:pos x="134" y="218"/>
                  </a:cxn>
                  <a:cxn ang="0">
                    <a:pos x="158" y="216"/>
                  </a:cxn>
                  <a:cxn ang="0">
                    <a:pos x="155" y="191"/>
                  </a:cxn>
                  <a:cxn ang="0">
                    <a:pos x="134" y="156"/>
                  </a:cxn>
                  <a:cxn ang="0">
                    <a:pos x="131" y="180"/>
                  </a:cxn>
                  <a:cxn ang="0">
                    <a:pos x="155" y="183"/>
                  </a:cxn>
                  <a:cxn ang="0">
                    <a:pos x="158" y="159"/>
                  </a:cxn>
                  <a:cxn ang="0">
                    <a:pos x="190" y="120"/>
                  </a:cxn>
                  <a:cxn ang="0">
                    <a:pos x="166" y="123"/>
                  </a:cxn>
                  <a:cxn ang="0">
                    <a:pos x="169" y="147"/>
                  </a:cxn>
                  <a:cxn ang="0">
                    <a:pos x="193" y="144"/>
                  </a:cxn>
                  <a:cxn ang="0">
                    <a:pos x="190" y="120"/>
                  </a:cxn>
                  <a:cxn ang="0">
                    <a:pos x="0" y="181"/>
                  </a:cxn>
                  <a:cxn ang="0">
                    <a:pos x="362" y="181"/>
                  </a:cxn>
                  <a:cxn ang="0">
                    <a:pos x="181" y="338"/>
                  </a:cxn>
                  <a:cxn ang="0">
                    <a:pos x="181" y="24"/>
                  </a:cxn>
                  <a:cxn ang="0">
                    <a:pos x="181" y="338"/>
                  </a:cxn>
                  <a:cxn ang="0">
                    <a:pos x="205" y="120"/>
                  </a:cxn>
                  <a:cxn ang="0">
                    <a:pos x="202" y="144"/>
                  </a:cxn>
                  <a:cxn ang="0">
                    <a:pos x="226" y="147"/>
                  </a:cxn>
                  <a:cxn ang="0">
                    <a:pos x="229" y="123"/>
                  </a:cxn>
                  <a:cxn ang="0">
                    <a:pos x="226" y="156"/>
                  </a:cxn>
                  <a:cxn ang="0">
                    <a:pos x="202" y="159"/>
                  </a:cxn>
                  <a:cxn ang="0">
                    <a:pos x="205" y="183"/>
                  </a:cxn>
                  <a:cxn ang="0">
                    <a:pos x="229" y="180"/>
                  </a:cxn>
                  <a:cxn ang="0">
                    <a:pos x="226" y="156"/>
                  </a:cxn>
                  <a:cxn ang="0">
                    <a:pos x="119" y="93"/>
                  </a:cxn>
                  <a:cxn ang="0">
                    <a:pos x="109" y="260"/>
                  </a:cxn>
                  <a:cxn ang="0">
                    <a:pos x="241" y="271"/>
                  </a:cxn>
                  <a:cxn ang="0">
                    <a:pos x="251" y="103"/>
                  </a:cxn>
                  <a:cxn ang="0">
                    <a:pos x="202" y="258"/>
                  </a:cxn>
                  <a:cxn ang="0">
                    <a:pos x="156" y="252"/>
                  </a:cxn>
                  <a:cxn ang="0">
                    <a:pos x="202" y="245"/>
                  </a:cxn>
                  <a:cxn ang="0">
                    <a:pos x="202" y="258"/>
                  </a:cxn>
                  <a:cxn ang="0">
                    <a:pos x="118" y="233"/>
                  </a:cxn>
                  <a:cxn ang="0">
                    <a:pos x="127" y="102"/>
                  </a:cxn>
                  <a:cxn ang="0">
                    <a:pos x="242" y="112"/>
                  </a:cxn>
                </a:cxnLst>
                <a:rect l="0" t="0" r="r" b="b"/>
                <a:pathLst>
                  <a:path w="362" h="362">
                    <a:moveTo>
                      <a:pt x="155" y="120"/>
                    </a:move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32" y="120"/>
                      <a:pt x="131" y="121"/>
                      <a:pt x="131" y="123"/>
                    </a:cubicBezTo>
                    <a:cubicBezTo>
                      <a:pt x="131" y="144"/>
                      <a:pt x="131" y="144"/>
                      <a:pt x="131" y="144"/>
                    </a:cubicBezTo>
                    <a:cubicBezTo>
                      <a:pt x="131" y="146"/>
                      <a:pt x="132" y="147"/>
                      <a:pt x="134" y="147"/>
                    </a:cubicBezTo>
                    <a:cubicBezTo>
                      <a:pt x="155" y="147"/>
                      <a:pt x="155" y="147"/>
                      <a:pt x="155" y="147"/>
                    </a:cubicBezTo>
                    <a:cubicBezTo>
                      <a:pt x="157" y="147"/>
                      <a:pt x="158" y="146"/>
                      <a:pt x="158" y="144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8" y="121"/>
                      <a:pt x="157" y="120"/>
                      <a:pt x="155" y="120"/>
                    </a:cubicBezTo>
                    <a:close/>
                    <a:moveTo>
                      <a:pt x="190" y="156"/>
                    </a:move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8" y="156"/>
                      <a:pt x="166" y="157"/>
                      <a:pt x="166" y="159"/>
                    </a:cubicBezTo>
                    <a:cubicBezTo>
                      <a:pt x="166" y="180"/>
                      <a:pt x="166" y="180"/>
                      <a:pt x="166" y="180"/>
                    </a:cubicBezTo>
                    <a:cubicBezTo>
                      <a:pt x="166" y="181"/>
                      <a:pt x="168" y="183"/>
                      <a:pt x="169" y="183"/>
                    </a:cubicBezTo>
                    <a:cubicBezTo>
                      <a:pt x="190" y="183"/>
                      <a:pt x="190" y="183"/>
                      <a:pt x="190" y="183"/>
                    </a:cubicBezTo>
                    <a:cubicBezTo>
                      <a:pt x="192" y="183"/>
                      <a:pt x="193" y="181"/>
                      <a:pt x="193" y="180"/>
                    </a:cubicBezTo>
                    <a:cubicBezTo>
                      <a:pt x="193" y="159"/>
                      <a:pt x="193" y="159"/>
                      <a:pt x="193" y="159"/>
                    </a:cubicBezTo>
                    <a:cubicBezTo>
                      <a:pt x="193" y="157"/>
                      <a:pt x="192" y="156"/>
                      <a:pt x="190" y="156"/>
                    </a:cubicBezTo>
                    <a:close/>
                    <a:moveTo>
                      <a:pt x="190" y="191"/>
                    </a:moveTo>
                    <a:cubicBezTo>
                      <a:pt x="169" y="191"/>
                      <a:pt x="169" y="191"/>
                      <a:pt x="169" y="191"/>
                    </a:cubicBezTo>
                    <a:cubicBezTo>
                      <a:pt x="168" y="191"/>
                      <a:pt x="166" y="193"/>
                      <a:pt x="166" y="194"/>
                    </a:cubicBezTo>
                    <a:cubicBezTo>
                      <a:pt x="166" y="216"/>
                      <a:pt x="166" y="216"/>
                      <a:pt x="166" y="216"/>
                    </a:cubicBezTo>
                    <a:cubicBezTo>
                      <a:pt x="166" y="217"/>
                      <a:pt x="168" y="218"/>
                      <a:pt x="169" y="218"/>
                    </a:cubicBezTo>
                    <a:cubicBezTo>
                      <a:pt x="190" y="218"/>
                      <a:pt x="190" y="218"/>
                      <a:pt x="190" y="218"/>
                    </a:cubicBezTo>
                    <a:cubicBezTo>
                      <a:pt x="192" y="218"/>
                      <a:pt x="193" y="217"/>
                      <a:pt x="193" y="216"/>
                    </a:cubicBezTo>
                    <a:cubicBezTo>
                      <a:pt x="193" y="194"/>
                      <a:pt x="193" y="194"/>
                      <a:pt x="193" y="194"/>
                    </a:cubicBezTo>
                    <a:cubicBezTo>
                      <a:pt x="193" y="193"/>
                      <a:pt x="192" y="191"/>
                      <a:pt x="190" y="191"/>
                    </a:cubicBezTo>
                    <a:close/>
                    <a:moveTo>
                      <a:pt x="155" y="191"/>
                    </a:moveTo>
                    <a:cubicBezTo>
                      <a:pt x="134" y="191"/>
                      <a:pt x="134" y="191"/>
                      <a:pt x="134" y="191"/>
                    </a:cubicBezTo>
                    <a:cubicBezTo>
                      <a:pt x="132" y="191"/>
                      <a:pt x="131" y="193"/>
                      <a:pt x="131" y="194"/>
                    </a:cubicBezTo>
                    <a:cubicBezTo>
                      <a:pt x="131" y="216"/>
                      <a:pt x="131" y="216"/>
                      <a:pt x="131" y="216"/>
                    </a:cubicBezTo>
                    <a:cubicBezTo>
                      <a:pt x="131" y="217"/>
                      <a:pt x="132" y="218"/>
                      <a:pt x="134" y="218"/>
                    </a:cubicBezTo>
                    <a:cubicBezTo>
                      <a:pt x="155" y="218"/>
                      <a:pt x="155" y="218"/>
                      <a:pt x="155" y="218"/>
                    </a:cubicBezTo>
                    <a:cubicBezTo>
                      <a:pt x="157" y="218"/>
                      <a:pt x="158" y="217"/>
                      <a:pt x="158" y="216"/>
                    </a:cubicBezTo>
                    <a:cubicBezTo>
                      <a:pt x="158" y="194"/>
                      <a:pt x="158" y="194"/>
                      <a:pt x="158" y="194"/>
                    </a:cubicBezTo>
                    <a:cubicBezTo>
                      <a:pt x="158" y="193"/>
                      <a:pt x="157" y="191"/>
                      <a:pt x="155" y="191"/>
                    </a:cubicBezTo>
                    <a:close/>
                    <a:moveTo>
                      <a:pt x="155" y="156"/>
                    </a:move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32" y="156"/>
                      <a:pt x="131" y="157"/>
                      <a:pt x="131" y="159"/>
                    </a:cubicBezTo>
                    <a:cubicBezTo>
                      <a:pt x="131" y="180"/>
                      <a:pt x="131" y="180"/>
                      <a:pt x="131" y="180"/>
                    </a:cubicBezTo>
                    <a:cubicBezTo>
                      <a:pt x="131" y="181"/>
                      <a:pt x="132" y="183"/>
                      <a:pt x="134" y="183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57" y="183"/>
                      <a:pt x="158" y="181"/>
                      <a:pt x="158" y="180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7"/>
                      <a:pt x="157" y="156"/>
                      <a:pt x="155" y="156"/>
                    </a:cubicBezTo>
                    <a:close/>
                    <a:moveTo>
                      <a:pt x="190" y="120"/>
                    </a:moveTo>
                    <a:cubicBezTo>
                      <a:pt x="169" y="120"/>
                      <a:pt x="169" y="120"/>
                      <a:pt x="169" y="120"/>
                    </a:cubicBezTo>
                    <a:cubicBezTo>
                      <a:pt x="168" y="120"/>
                      <a:pt x="166" y="121"/>
                      <a:pt x="166" y="123"/>
                    </a:cubicBezTo>
                    <a:cubicBezTo>
                      <a:pt x="166" y="144"/>
                      <a:pt x="166" y="144"/>
                      <a:pt x="166" y="144"/>
                    </a:cubicBezTo>
                    <a:cubicBezTo>
                      <a:pt x="166" y="146"/>
                      <a:pt x="168" y="147"/>
                      <a:pt x="169" y="147"/>
                    </a:cubicBezTo>
                    <a:cubicBezTo>
                      <a:pt x="190" y="147"/>
                      <a:pt x="190" y="147"/>
                      <a:pt x="190" y="147"/>
                    </a:cubicBezTo>
                    <a:cubicBezTo>
                      <a:pt x="192" y="147"/>
                      <a:pt x="193" y="146"/>
                      <a:pt x="193" y="144"/>
                    </a:cubicBezTo>
                    <a:cubicBezTo>
                      <a:pt x="193" y="123"/>
                      <a:pt x="193" y="123"/>
                      <a:pt x="193" y="123"/>
                    </a:cubicBezTo>
                    <a:cubicBezTo>
                      <a:pt x="193" y="121"/>
                      <a:pt x="192" y="120"/>
                      <a:pt x="190" y="120"/>
                    </a:cubicBezTo>
                    <a:close/>
                    <a:moveTo>
                      <a:pt x="181" y="0"/>
                    </a:moveTo>
                    <a:cubicBezTo>
                      <a:pt x="81" y="0"/>
                      <a:pt x="0" y="81"/>
                      <a:pt x="0" y="181"/>
                    </a:cubicBezTo>
                    <a:cubicBezTo>
                      <a:pt x="0" y="281"/>
                      <a:pt x="81" y="362"/>
                      <a:pt x="181" y="362"/>
                    </a:cubicBezTo>
                    <a:cubicBezTo>
                      <a:pt x="281" y="362"/>
                      <a:pt x="362" y="281"/>
                      <a:pt x="362" y="181"/>
                    </a:cubicBezTo>
                    <a:cubicBezTo>
                      <a:pt x="362" y="81"/>
                      <a:pt x="281" y="0"/>
                      <a:pt x="181" y="0"/>
                    </a:cubicBezTo>
                    <a:close/>
                    <a:moveTo>
                      <a:pt x="181" y="338"/>
                    </a:moveTo>
                    <a:cubicBezTo>
                      <a:pt x="94" y="338"/>
                      <a:pt x="24" y="268"/>
                      <a:pt x="24" y="181"/>
                    </a:cubicBezTo>
                    <a:cubicBezTo>
                      <a:pt x="24" y="95"/>
                      <a:pt x="94" y="24"/>
                      <a:pt x="181" y="24"/>
                    </a:cubicBezTo>
                    <a:cubicBezTo>
                      <a:pt x="267" y="24"/>
                      <a:pt x="338" y="95"/>
                      <a:pt x="338" y="181"/>
                    </a:cubicBezTo>
                    <a:cubicBezTo>
                      <a:pt x="338" y="268"/>
                      <a:pt x="267" y="338"/>
                      <a:pt x="181" y="338"/>
                    </a:cubicBezTo>
                    <a:close/>
                    <a:moveTo>
                      <a:pt x="226" y="120"/>
                    </a:moveTo>
                    <a:cubicBezTo>
                      <a:pt x="205" y="120"/>
                      <a:pt x="205" y="120"/>
                      <a:pt x="205" y="120"/>
                    </a:cubicBezTo>
                    <a:cubicBezTo>
                      <a:pt x="203" y="120"/>
                      <a:pt x="202" y="121"/>
                      <a:pt x="202" y="123"/>
                    </a:cubicBezTo>
                    <a:cubicBezTo>
                      <a:pt x="202" y="144"/>
                      <a:pt x="202" y="144"/>
                      <a:pt x="202" y="144"/>
                    </a:cubicBezTo>
                    <a:cubicBezTo>
                      <a:pt x="202" y="146"/>
                      <a:pt x="203" y="147"/>
                      <a:pt x="205" y="147"/>
                    </a:cubicBezTo>
                    <a:cubicBezTo>
                      <a:pt x="226" y="147"/>
                      <a:pt x="226" y="147"/>
                      <a:pt x="226" y="147"/>
                    </a:cubicBezTo>
                    <a:cubicBezTo>
                      <a:pt x="227" y="147"/>
                      <a:pt x="229" y="146"/>
                      <a:pt x="229" y="144"/>
                    </a:cubicBezTo>
                    <a:cubicBezTo>
                      <a:pt x="229" y="123"/>
                      <a:pt x="229" y="123"/>
                      <a:pt x="229" y="123"/>
                    </a:cubicBezTo>
                    <a:cubicBezTo>
                      <a:pt x="229" y="121"/>
                      <a:pt x="227" y="120"/>
                      <a:pt x="226" y="120"/>
                    </a:cubicBezTo>
                    <a:close/>
                    <a:moveTo>
                      <a:pt x="226" y="156"/>
                    </a:moveTo>
                    <a:cubicBezTo>
                      <a:pt x="205" y="156"/>
                      <a:pt x="205" y="156"/>
                      <a:pt x="205" y="156"/>
                    </a:cubicBezTo>
                    <a:cubicBezTo>
                      <a:pt x="203" y="156"/>
                      <a:pt x="202" y="157"/>
                      <a:pt x="202" y="159"/>
                    </a:cubicBezTo>
                    <a:cubicBezTo>
                      <a:pt x="202" y="180"/>
                      <a:pt x="202" y="180"/>
                      <a:pt x="202" y="180"/>
                    </a:cubicBezTo>
                    <a:cubicBezTo>
                      <a:pt x="202" y="181"/>
                      <a:pt x="203" y="183"/>
                      <a:pt x="205" y="183"/>
                    </a:cubicBezTo>
                    <a:cubicBezTo>
                      <a:pt x="226" y="183"/>
                      <a:pt x="226" y="183"/>
                      <a:pt x="226" y="183"/>
                    </a:cubicBezTo>
                    <a:cubicBezTo>
                      <a:pt x="227" y="183"/>
                      <a:pt x="229" y="181"/>
                      <a:pt x="229" y="180"/>
                    </a:cubicBezTo>
                    <a:cubicBezTo>
                      <a:pt x="229" y="159"/>
                      <a:pt x="229" y="159"/>
                      <a:pt x="229" y="159"/>
                    </a:cubicBezTo>
                    <a:cubicBezTo>
                      <a:pt x="229" y="157"/>
                      <a:pt x="227" y="156"/>
                      <a:pt x="226" y="156"/>
                    </a:cubicBezTo>
                    <a:close/>
                    <a:moveTo>
                      <a:pt x="241" y="93"/>
                    </a:moveTo>
                    <a:cubicBezTo>
                      <a:pt x="119" y="93"/>
                      <a:pt x="119" y="93"/>
                      <a:pt x="119" y="93"/>
                    </a:cubicBezTo>
                    <a:cubicBezTo>
                      <a:pt x="113" y="93"/>
                      <a:pt x="109" y="97"/>
                      <a:pt x="109" y="103"/>
                    </a:cubicBezTo>
                    <a:cubicBezTo>
                      <a:pt x="109" y="260"/>
                      <a:pt x="109" y="260"/>
                      <a:pt x="109" y="260"/>
                    </a:cubicBezTo>
                    <a:cubicBezTo>
                      <a:pt x="109" y="266"/>
                      <a:pt x="113" y="271"/>
                      <a:pt x="11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46" y="271"/>
                      <a:pt x="251" y="266"/>
                      <a:pt x="251" y="260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97"/>
                      <a:pt x="246" y="93"/>
                      <a:pt x="241" y="93"/>
                    </a:cubicBezTo>
                    <a:close/>
                    <a:moveTo>
                      <a:pt x="202" y="258"/>
                    </a:moveTo>
                    <a:cubicBezTo>
                      <a:pt x="163" y="258"/>
                      <a:pt x="163" y="258"/>
                      <a:pt x="163" y="258"/>
                    </a:cubicBezTo>
                    <a:cubicBezTo>
                      <a:pt x="159" y="258"/>
                      <a:pt x="156" y="255"/>
                      <a:pt x="156" y="252"/>
                    </a:cubicBezTo>
                    <a:cubicBezTo>
                      <a:pt x="156" y="248"/>
                      <a:pt x="159" y="245"/>
                      <a:pt x="163" y="245"/>
                    </a:cubicBezTo>
                    <a:cubicBezTo>
                      <a:pt x="202" y="245"/>
                      <a:pt x="202" y="245"/>
                      <a:pt x="202" y="245"/>
                    </a:cubicBezTo>
                    <a:cubicBezTo>
                      <a:pt x="206" y="245"/>
                      <a:pt x="209" y="248"/>
                      <a:pt x="209" y="252"/>
                    </a:cubicBezTo>
                    <a:cubicBezTo>
                      <a:pt x="209" y="255"/>
                      <a:pt x="206" y="258"/>
                      <a:pt x="202" y="258"/>
                    </a:cubicBezTo>
                    <a:close/>
                    <a:moveTo>
                      <a:pt x="242" y="233"/>
                    </a:moveTo>
                    <a:cubicBezTo>
                      <a:pt x="118" y="233"/>
                      <a:pt x="118" y="233"/>
                      <a:pt x="118" y="233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8" y="106"/>
                      <a:pt x="122" y="102"/>
                      <a:pt x="127" y="102"/>
                    </a:cubicBezTo>
                    <a:cubicBezTo>
                      <a:pt x="233" y="102"/>
                      <a:pt x="233" y="102"/>
                      <a:pt x="233" y="102"/>
                    </a:cubicBezTo>
                    <a:cubicBezTo>
                      <a:pt x="238" y="102"/>
                      <a:pt x="242" y="106"/>
                      <a:pt x="242" y="112"/>
                    </a:cubicBezTo>
                    <a:lnTo>
                      <a:pt x="242" y="2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Group 186"/>
          <p:cNvGrpSpPr/>
          <p:nvPr/>
        </p:nvGrpSpPr>
        <p:grpSpPr>
          <a:xfrm>
            <a:off x="5667470" y="4592818"/>
            <a:ext cx="1024436" cy="1309106"/>
            <a:chOff x="741347" y="1384582"/>
            <a:chExt cx="646331" cy="825935"/>
          </a:xfrm>
        </p:grpSpPr>
        <p:sp>
          <p:nvSpPr>
            <p:cNvPr id="76" name="TextBox 75"/>
            <p:cNvSpPr txBox="1"/>
            <p:nvPr/>
          </p:nvSpPr>
          <p:spPr>
            <a:xfrm>
              <a:off x="741347" y="1384582"/>
              <a:ext cx="646331" cy="27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buNone/>
              </a:pPr>
              <a:r>
                <a:rPr lang="en-US" sz="1400" b="0" i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مَن</a:t>
              </a:r>
            </a:p>
          </p:txBody>
        </p:sp>
        <p:grpSp>
          <p:nvGrpSpPr>
            <p:cNvPr id="11" name="Group 182"/>
            <p:cNvGrpSpPr/>
            <p:nvPr/>
          </p:nvGrpSpPr>
          <p:grpSpPr>
            <a:xfrm>
              <a:off x="808670" y="1699687"/>
              <a:ext cx="511684" cy="510830"/>
              <a:chOff x="1140469" y="1753587"/>
              <a:chExt cx="511684" cy="51083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1154203" y="1766894"/>
                <a:ext cx="484216" cy="4842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1140469" y="1753587"/>
                <a:ext cx="511684" cy="510830"/>
              </a:xfrm>
              <a:custGeom>
                <a:avLst/>
                <a:gdLst/>
                <a:ahLst/>
                <a:cxnLst>
                  <a:cxn ang="0">
                    <a:pos x="225" y="175"/>
                  </a:cxn>
                  <a:cxn ang="0">
                    <a:pos x="225" y="175"/>
                  </a:cxn>
                  <a:cxn ang="0">
                    <a:pos x="182" y="147"/>
                  </a:cxn>
                  <a:cxn ang="0">
                    <a:pos x="138" y="175"/>
                  </a:cxn>
                  <a:cxn ang="0">
                    <a:pos x="138" y="175"/>
                  </a:cxn>
                  <a:cxn ang="0">
                    <a:pos x="138" y="175"/>
                  </a:cxn>
                  <a:cxn ang="0">
                    <a:pos x="155" y="287"/>
                  </a:cxn>
                  <a:cxn ang="0">
                    <a:pos x="155" y="287"/>
                  </a:cxn>
                  <a:cxn ang="0">
                    <a:pos x="182" y="297"/>
                  </a:cxn>
                  <a:cxn ang="0">
                    <a:pos x="208" y="287"/>
                  </a:cxn>
                  <a:cxn ang="0">
                    <a:pos x="208" y="287"/>
                  </a:cxn>
                  <a:cxn ang="0">
                    <a:pos x="225" y="175"/>
                  </a:cxn>
                  <a:cxn ang="0">
                    <a:pos x="181" y="0"/>
                  </a:cxn>
                  <a:cxn ang="0">
                    <a:pos x="0" y="181"/>
                  </a:cxn>
                  <a:cxn ang="0">
                    <a:pos x="181" y="362"/>
                  </a:cxn>
                  <a:cxn ang="0">
                    <a:pos x="362" y="181"/>
                  </a:cxn>
                  <a:cxn ang="0">
                    <a:pos x="181" y="0"/>
                  </a:cxn>
                  <a:cxn ang="0">
                    <a:pos x="181" y="338"/>
                  </a:cxn>
                  <a:cxn ang="0">
                    <a:pos x="24" y="181"/>
                  </a:cxn>
                  <a:cxn ang="0">
                    <a:pos x="181" y="24"/>
                  </a:cxn>
                  <a:cxn ang="0">
                    <a:pos x="338" y="181"/>
                  </a:cxn>
                  <a:cxn ang="0">
                    <a:pos x="181" y="338"/>
                  </a:cxn>
                  <a:cxn ang="0">
                    <a:pos x="183" y="136"/>
                  </a:cxn>
                  <a:cxn ang="0">
                    <a:pos x="217" y="102"/>
                  </a:cxn>
                  <a:cxn ang="0">
                    <a:pos x="183" y="69"/>
                  </a:cxn>
                  <a:cxn ang="0">
                    <a:pos x="149" y="102"/>
                  </a:cxn>
                  <a:cxn ang="0">
                    <a:pos x="183" y="136"/>
                  </a:cxn>
                </a:cxnLst>
                <a:rect l="0" t="0" r="r" b="b"/>
                <a:pathLst>
                  <a:path w="362" h="362">
                    <a:moveTo>
                      <a:pt x="225" y="175"/>
                    </a:moveTo>
                    <a:cubicBezTo>
                      <a:pt x="225" y="175"/>
                      <a:pt x="225" y="175"/>
                      <a:pt x="225" y="175"/>
                    </a:cubicBezTo>
                    <a:cubicBezTo>
                      <a:pt x="225" y="160"/>
                      <a:pt x="206" y="147"/>
                      <a:pt x="182" y="147"/>
                    </a:cubicBezTo>
                    <a:cubicBezTo>
                      <a:pt x="157" y="147"/>
                      <a:pt x="138" y="160"/>
                      <a:pt x="138" y="175"/>
                    </a:cubicBezTo>
                    <a:cubicBezTo>
                      <a:pt x="138" y="175"/>
                      <a:pt x="138" y="175"/>
                      <a:pt x="138" y="175"/>
                    </a:cubicBezTo>
                    <a:cubicBezTo>
                      <a:pt x="138" y="175"/>
                      <a:pt x="138" y="175"/>
                      <a:pt x="138" y="175"/>
                    </a:cubicBezTo>
                    <a:cubicBezTo>
                      <a:pt x="138" y="175"/>
                      <a:pt x="137" y="239"/>
                      <a:pt x="155" y="287"/>
                    </a:cubicBezTo>
                    <a:cubicBezTo>
                      <a:pt x="155" y="287"/>
                      <a:pt x="155" y="287"/>
                      <a:pt x="155" y="287"/>
                    </a:cubicBezTo>
                    <a:cubicBezTo>
                      <a:pt x="156" y="293"/>
                      <a:pt x="168" y="297"/>
                      <a:pt x="182" y="297"/>
                    </a:cubicBezTo>
                    <a:cubicBezTo>
                      <a:pt x="196" y="297"/>
                      <a:pt x="207" y="293"/>
                      <a:pt x="208" y="287"/>
                    </a:cubicBezTo>
                    <a:cubicBezTo>
                      <a:pt x="208" y="287"/>
                      <a:pt x="208" y="287"/>
                      <a:pt x="208" y="287"/>
                    </a:cubicBezTo>
                    <a:cubicBezTo>
                      <a:pt x="226" y="239"/>
                      <a:pt x="225" y="175"/>
                      <a:pt x="225" y="175"/>
                    </a:cubicBezTo>
                    <a:close/>
                    <a:moveTo>
                      <a:pt x="181" y="0"/>
                    </a:moveTo>
                    <a:cubicBezTo>
                      <a:pt x="81" y="0"/>
                      <a:pt x="0" y="81"/>
                      <a:pt x="0" y="181"/>
                    </a:cubicBezTo>
                    <a:cubicBezTo>
                      <a:pt x="0" y="281"/>
                      <a:pt x="81" y="362"/>
                      <a:pt x="181" y="362"/>
                    </a:cubicBezTo>
                    <a:cubicBezTo>
                      <a:pt x="281" y="362"/>
                      <a:pt x="362" y="281"/>
                      <a:pt x="362" y="181"/>
                    </a:cubicBezTo>
                    <a:cubicBezTo>
                      <a:pt x="362" y="81"/>
                      <a:pt x="281" y="0"/>
                      <a:pt x="181" y="0"/>
                    </a:cubicBezTo>
                    <a:close/>
                    <a:moveTo>
                      <a:pt x="181" y="338"/>
                    </a:moveTo>
                    <a:cubicBezTo>
                      <a:pt x="95" y="338"/>
                      <a:pt x="24" y="268"/>
                      <a:pt x="24" y="181"/>
                    </a:cubicBezTo>
                    <a:cubicBezTo>
                      <a:pt x="24" y="95"/>
                      <a:pt x="95" y="24"/>
                      <a:pt x="181" y="24"/>
                    </a:cubicBezTo>
                    <a:cubicBezTo>
                      <a:pt x="268" y="24"/>
                      <a:pt x="338" y="95"/>
                      <a:pt x="338" y="181"/>
                    </a:cubicBezTo>
                    <a:cubicBezTo>
                      <a:pt x="338" y="268"/>
                      <a:pt x="268" y="338"/>
                      <a:pt x="181" y="338"/>
                    </a:cubicBezTo>
                    <a:close/>
                    <a:moveTo>
                      <a:pt x="183" y="136"/>
                    </a:moveTo>
                    <a:cubicBezTo>
                      <a:pt x="202" y="136"/>
                      <a:pt x="217" y="121"/>
                      <a:pt x="217" y="102"/>
                    </a:cubicBezTo>
                    <a:cubicBezTo>
                      <a:pt x="217" y="84"/>
                      <a:pt x="202" y="69"/>
                      <a:pt x="183" y="69"/>
                    </a:cubicBezTo>
                    <a:cubicBezTo>
                      <a:pt x="164" y="69"/>
                      <a:pt x="149" y="84"/>
                      <a:pt x="149" y="102"/>
                    </a:cubicBezTo>
                    <a:cubicBezTo>
                      <a:pt x="149" y="121"/>
                      <a:pt x="164" y="136"/>
                      <a:pt x="183" y="1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2000">
                    <a:schemeClr val="bg1"/>
                  </a:gs>
                </a:gsLst>
                <a:lin ang="16200000" scaled="1"/>
                <a:tileRect/>
              </a:gradFill>
              <a:ln w="190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2" name="Rounded Rectangle 41"/>
          <p:cNvSpPr/>
          <p:nvPr/>
        </p:nvSpPr>
        <p:spPr>
          <a:xfrm rot="10800000" flipV="1">
            <a:off x="1086629" y="4300114"/>
            <a:ext cx="7050410" cy="4626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3A23"/>
              </a:gs>
              <a:gs pos="100000">
                <a:srgbClr val="F68B1F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lnSpc>
                <a:spcPct val="75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sz="1800" b="1" i="0" dirty="0" err="1">
                <a:solidFill>
                  <a:schemeClr val="lt1"/>
                </a:solidFill>
                <a:latin typeface="Arial"/>
                <a:ea typeface="+mn-ea"/>
                <a:cs typeface="+mn-cs"/>
              </a:rPr>
              <a:t>خدمات</a:t>
            </a:r>
            <a:r>
              <a:rPr lang="en-US" sz="1800" b="1" i="0" dirty="0">
                <a:solidFill>
                  <a:schemeClr val="lt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chemeClr val="lt1"/>
                </a:solidFill>
                <a:latin typeface="Arial"/>
                <a:ea typeface="+mn-ea"/>
                <a:cs typeface="+mn-cs"/>
              </a:rPr>
              <a:t>المصادقة</a:t>
            </a:r>
            <a:r>
              <a:rPr lang="en-US" sz="1800" b="1" i="0" dirty="0">
                <a:solidFill>
                  <a:schemeClr val="lt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chemeClr val="lt1"/>
                </a:solidFill>
                <a:latin typeface="Arial"/>
                <a:ea typeface="+mn-ea"/>
                <a:cs typeface="+mn-cs"/>
              </a:rPr>
              <a:t>والهوية</a:t>
            </a:r>
            <a:r>
              <a:rPr lang="en-US" sz="1800" b="1" i="0" dirty="0">
                <a:solidFill>
                  <a:schemeClr val="lt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chemeClr val="lt1"/>
                </a:solidFill>
                <a:latin typeface="Arial"/>
                <a:ea typeface="+mn-ea"/>
                <a:cs typeface="+mn-cs"/>
              </a:rPr>
              <a:t>المعتمدة</a:t>
            </a:r>
            <a:r>
              <a:rPr lang="en-US" sz="1800" b="1" i="0" dirty="0">
                <a:solidFill>
                  <a:schemeClr val="lt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chemeClr val="lt1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800" b="1" i="0" dirty="0">
                <a:solidFill>
                  <a:schemeClr val="lt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i="0" dirty="0" err="1">
                <a:solidFill>
                  <a:schemeClr val="lt1"/>
                </a:solidFill>
                <a:latin typeface="Arial"/>
                <a:ea typeface="+mn-ea"/>
                <a:cs typeface="+mn-cs"/>
              </a:rPr>
              <a:t>السياق</a:t>
            </a:r>
            <a:endParaRPr lang="en-US" sz="1800" b="1" i="0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0796" y="1827244"/>
            <a:ext cx="3569069" cy="1730253"/>
            <a:chOff x="5420296" y="1827244"/>
            <a:chExt cx="3569069" cy="1730253"/>
          </a:xfrm>
        </p:grpSpPr>
        <p:grpSp>
          <p:nvGrpSpPr>
            <p:cNvPr id="12" name="Group 12"/>
            <p:cNvGrpSpPr/>
            <p:nvPr/>
          </p:nvGrpSpPr>
          <p:grpSpPr>
            <a:xfrm>
              <a:off x="5420296" y="2245335"/>
              <a:ext cx="1714276" cy="1262888"/>
              <a:chOff x="1079244" y="3393177"/>
              <a:chExt cx="723063" cy="71004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92262" y="3393177"/>
                <a:ext cx="710045" cy="71004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80000"/>
                </a:schemeClr>
              </a:solidFill>
              <a:ln>
                <a:noFill/>
              </a:ln>
              <a:effectLst>
                <a:outerShdw blurRad="2921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500"/>
                  </a:lnSpc>
                </a:pPr>
                <a:endParaRPr lang="en-US" dirty="0"/>
              </a:p>
            </p:txBody>
          </p:sp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79244" y="3600984"/>
                <a:ext cx="307522" cy="288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3" name="Straight Connector 32"/>
            <p:cNvCxnSpPr>
              <a:endCxn id="36" idx="3"/>
            </p:cNvCxnSpPr>
            <p:nvPr/>
          </p:nvCxnSpPr>
          <p:spPr>
            <a:xfrm flipV="1">
              <a:off x="7134571" y="2656455"/>
              <a:ext cx="668813" cy="249076"/>
            </a:xfrm>
            <a:prstGeom prst="line">
              <a:avLst/>
            </a:prstGeom>
            <a:ln w="38100">
              <a:gradFill flip="none" rotWithShape="1">
                <a:gsLst>
                  <a:gs pos="100000">
                    <a:srgbClr val="F1BD77">
                      <a:alpha val="0"/>
                    </a:srgbClr>
                  </a:gs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83000">
                    <a:schemeClr val="accent6">
                      <a:lumMod val="40000"/>
                      <a:lumOff val="60000"/>
                    </a:schemeClr>
                  </a:gs>
                  <a:gs pos="27000">
                    <a:schemeClr val="accent6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27"/>
            <p:cNvGrpSpPr/>
            <p:nvPr/>
          </p:nvGrpSpPr>
          <p:grpSpPr>
            <a:xfrm>
              <a:off x="7548567" y="2185377"/>
              <a:ext cx="1440798" cy="1063354"/>
              <a:chOff x="424882" y="3394666"/>
              <a:chExt cx="1130429" cy="112885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24882" y="3884168"/>
                <a:ext cx="1130429" cy="639350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85000"/>
                    </a:srgb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/>
              </a:p>
            </p:txBody>
          </p:sp>
          <p:pic>
            <p:nvPicPr>
              <p:cNvPr id="36" name="Picture 2" descr="\\CHICOSTORAGE\Client Projects\Cisco References\Kubrick Icons\Device Icons\Device_generic_building_3154_default_256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0760" r="-1"/>
              <a:stretch/>
            </p:blipFill>
            <p:spPr bwMode="auto">
              <a:xfrm flipH="1">
                <a:off x="624808" y="3394666"/>
                <a:ext cx="692535" cy="1000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42"/>
            <p:cNvGrpSpPr/>
            <p:nvPr/>
          </p:nvGrpSpPr>
          <p:grpSpPr>
            <a:xfrm>
              <a:off x="6054315" y="2939964"/>
              <a:ext cx="1014228" cy="617533"/>
              <a:chOff x="5115028" y="2002396"/>
              <a:chExt cx="3266972" cy="2797344"/>
            </a:xfrm>
          </p:grpSpPr>
          <p:pic>
            <p:nvPicPr>
              <p:cNvPr id="38" name="Picture 129" descr="laptop_cutout"/>
              <p:cNvPicPr>
                <a:picLocks noChangeAspect="1" noChangeArrowheads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 bwMode="auto">
              <a:xfrm>
                <a:off x="5115028" y="2002396"/>
                <a:ext cx="3266972" cy="279734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5570918" y="2119719"/>
                <a:ext cx="2357178" cy="1513422"/>
                <a:chOff x="6782188" y="4647518"/>
                <a:chExt cx="2048054" cy="1473882"/>
              </a:xfrm>
            </p:grpSpPr>
            <p:pic>
              <p:nvPicPr>
                <p:cNvPr id="44" name="Picture 11" descr="converj_vdi.png"/>
                <p:cNvPicPr>
                  <a:picLocks noChangeAspect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6847785" y="4701867"/>
                  <a:ext cx="1982457" cy="14055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innerShdw blurRad="114300">
                    <a:prstClr val="black"/>
                  </a:innerShdw>
                </a:effectLst>
              </p:spPr>
            </p:pic>
            <p:pic>
              <p:nvPicPr>
                <p:cNvPr id="45" name="Picture 3" descr="HUB_Rich.png"/>
                <p:cNvPicPr>
                  <a:picLocks noChangeAspect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6782188" y="4647518"/>
                  <a:ext cx="739387" cy="1473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3" name="Rectangle 42"/>
              <p:cNvSpPr/>
              <p:nvPr/>
            </p:nvSpPr>
            <p:spPr>
              <a:xfrm>
                <a:off x="5619366" y="2165078"/>
                <a:ext cx="775489" cy="1443274"/>
              </a:xfrm>
              <a:prstGeom prst="rect">
                <a:avLst/>
              </a:prstGeom>
              <a:noFill/>
              <a:ln w="28575" cap="flat" cmpd="sng" algn="ctr">
                <a:solidFill>
                  <a:srgbClr val="F68B1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46"/>
            <p:cNvGrpSpPr/>
            <p:nvPr/>
          </p:nvGrpSpPr>
          <p:grpSpPr>
            <a:xfrm>
              <a:off x="6346096" y="1827244"/>
              <a:ext cx="1163065" cy="977753"/>
              <a:chOff x="7175867" y="3688548"/>
              <a:chExt cx="1772359" cy="1839090"/>
            </a:xfrm>
          </p:grpSpPr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998981" y="3877981"/>
                <a:ext cx="949245" cy="59095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" name="Picture 4" descr="http://images.apple.com/ipad/features/images/overview_homescreen_20100225.jpg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7175867" y="3688548"/>
                <a:ext cx="1220414" cy="1839090"/>
              </a:xfrm>
              <a:prstGeom prst="rect">
                <a:avLst/>
              </a:prstGeom>
              <a:noFill/>
              <a:effectLst/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1" name="Round Same Side Corner Rectangle 40"/>
          <p:cNvSpPr/>
          <p:nvPr/>
        </p:nvSpPr>
        <p:spPr>
          <a:xfrm rot="16200000" flipH="1">
            <a:off x="5020245" y="2052197"/>
            <a:ext cx="4721904" cy="3525607"/>
          </a:xfrm>
          <a:prstGeom prst="round2SameRect">
            <a:avLst>
              <a:gd name="adj1" fmla="val 11640"/>
              <a:gd name="adj2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احتلال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مرتبة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الريادة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في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أداء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الحاسب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الافتراضي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والتوسع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/>
            </a:r>
            <a:b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</a:b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نظام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أساسي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محسن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للمحاكاة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الافتراضية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للحاسب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المكتبي</a:t>
            </a:r>
            <a:endParaRPr lang="en-US" sz="2400" b="0" i="0" spc="0" baseline="0" dirty="0">
              <a:solidFill>
                <a:srgbClr val="1E1F81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20" name="Picture 19" descr="C:\Documents and Settings\dlawler\My Documents\Images\product\Cisco\California\high res png1\HBJ01615_Mirror copy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410173" y="1965450"/>
            <a:ext cx="2035892" cy="156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5"/>
          <p:cNvGrpSpPr/>
          <p:nvPr/>
        </p:nvGrpSpPr>
        <p:grpSpPr>
          <a:xfrm>
            <a:off x="6131544" y="3099062"/>
            <a:ext cx="2622564" cy="2482588"/>
            <a:chOff x="1927522" y="1827733"/>
            <a:chExt cx="5303794" cy="4094123"/>
          </a:xfrm>
        </p:grpSpPr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4091166" y="4773708"/>
              <a:ext cx="2979487" cy="2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2158923" y="4567518"/>
              <a:ext cx="1906523" cy="1280690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 flipV="1">
              <a:off x="4324763" y="1827733"/>
              <a:ext cx="0" cy="3002901"/>
            </a:xfrm>
            <a:prstGeom prst="line">
              <a:avLst/>
            </a:prstGeom>
            <a:noFill/>
            <a:ln w="19050">
              <a:solidFill>
                <a:schemeClr val="tx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4" name="Group 12"/>
            <p:cNvGrpSpPr/>
            <p:nvPr/>
          </p:nvGrpSpPr>
          <p:grpSpPr>
            <a:xfrm>
              <a:off x="3061504" y="3054270"/>
              <a:ext cx="2567364" cy="2222322"/>
              <a:chOff x="3220998" y="2788454"/>
              <a:chExt cx="2567364" cy="2222322"/>
            </a:xfrm>
          </p:grpSpPr>
          <p:pic>
            <p:nvPicPr>
              <p:cNvPr id="32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20998" y="4021831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14402" y="3415775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50338" y="4053729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43743" y="3437041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90309" y="4085627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151" descr="ICON_VM_desktop_Q30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29073" y="2788454"/>
                <a:ext cx="898053" cy="92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 rot="16200000">
              <a:off x="3664363" y="2257618"/>
              <a:ext cx="854402" cy="5228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rtl="1">
                <a:lnSpc>
                  <a:spcPct val="90000"/>
                </a:lnSpc>
                <a:buNone/>
              </a:pPr>
              <a:r>
                <a:rPr lang="en-US" sz="1200" b="1" i="0" dirty="0" err="1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الذاكرة</a:t>
              </a:r>
              <a:endParaRPr lang="en-US" sz="1200" b="1" i="0" dirty="0">
                <a:solidFill>
                  <a:srgbClr val="ABDFF0">
                    <a:lumMod val="2500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5340661" y="4110939"/>
              <a:ext cx="1890655" cy="700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rtl="1">
                <a:lnSpc>
                  <a:spcPct val="90000"/>
                </a:lnSpc>
                <a:buNone/>
              </a:pPr>
              <a:r>
                <a:rPr lang="en-US" sz="1200" b="1" i="0" dirty="0" err="1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وحدة</a:t>
              </a:r>
              <a:r>
                <a:rPr lang="en-US" sz="1200" b="1" i="0" dirty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200" b="1" i="0" dirty="0" err="1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المعالجة</a:t>
              </a:r>
              <a:r>
                <a:rPr lang="en-US" sz="1200" b="1" i="0" dirty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ar-EG" sz="1200" b="1" i="0" dirty="0" smtClean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ar-EG" sz="1200" b="1" i="0" dirty="0" smtClean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en-US" sz="1200" b="1" i="0" dirty="0" err="1" smtClean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المركزية</a:t>
              </a:r>
              <a:endParaRPr lang="en-US" sz="1200" b="1" i="0" dirty="0">
                <a:solidFill>
                  <a:srgbClr val="ABDFF0">
                    <a:lumMod val="2500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 rot="19278751">
              <a:off x="1927522" y="4829472"/>
              <a:ext cx="1164478" cy="700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rtl="1">
                <a:lnSpc>
                  <a:spcPct val="90000"/>
                </a:lnSpc>
                <a:buNone/>
              </a:pPr>
              <a:r>
                <a:rPr lang="en-US" sz="1200" b="1" i="0" dirty="0" err="1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الادخال</a:t>
              </a:r>
              <a:r>
                <a:rPr lang="en-US" sz="1200" b="1" i="0" dirty="0" smtClean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/</a:t>
              </a:r>
              <a:r>
                <a:rPr lang="ar-EG" sz="1200" b="1" i="0" dirty="0" smtClean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ar-EG" sz="1200" b="1" i="0" dirty="0" smtClean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en-US" sz="1200" b="1" i="0" dirty="0" err="1" smtClean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الاخراج</a:t>
              </a:r>
              <a:endParaRPr lang="en-US" sz="1200" b="1" i="0" dirty="0">
                <a:solidFill>
                  <a:srgbClr val="ABDFF0">
                    <a:lumMod val="2500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61796" y="5464656"/>
              <a:ext cx="348039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-51206400" algn="ctr" defTabSz="914400" rtl="1">
                <a:lnSpc>
                  <a:spcPct val="90000"/>
                </a:lnSpc>
                <a:buNone/>
              </a:pPr>
              <a:r>
                <a:rPr lang="en-US" sz="1200" b="1" i="0" dirty="0" err="1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بنية</a:t>
              </a:r>
              <a:r>
                <a:rPr lang="en-US" sz="1200" b="1" i="0" dirty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200" b="1" i="0" dirty="0" err="1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موحدة</a:t>
              </a:r>
              <a:r>
                <a:rPr lang="en-US" sz="1200" b="1" i="0" dirty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ar-EG" sz="1200" b="1" i="0" dirty="0" smtClean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ar-EG" sz="1200" b="1" i="0" dirty="0" smtClean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en-US" sz="1200" b="1" i="0" dirty="0" smtClean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(</a:t>
              </a:r>
              <a:r>
                <a:rPr lang="en-US" sz="1200" b="1" i="0" dirty="0" err="1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FCoE</a:t>
              </a:r>
              <a:r>
                <a:rPr lang="en-US" sz="1200" b="1" i="0" dirty="0">
                  <a:solidFill>
                    <a:srgbClr val="ABDFF0">
                      <a:lumMod val="25000"/>
                    </a:srgbClr>
                  </a:solidFill>
                  <a:latin typeface="Arial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" y="1784869"/>
            <a:ext cx="5419724" cy="334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 anchor="t" anchorCtr="0">
            <a:prstTxWarp prst="textNoShape">
              <a:avLst/>
            </a:prstTxWarp>
            <a:spAutoFit/>
          </a:bodyPr>
          <a:lstStyle/>
          <a:p>
            <a:pPr marL="230400" indent="-230400" algn="r" defTabSz="0" rtl="1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تقليل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تكلفة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البنية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التحتية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للحوسبة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بالإضافة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إلى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الشبكة</a:t>
            </a:r>
            <a:endParaRPr lang="en-US" sz="2000" b="0" i="0" dirty="0">
              <a:solidFill>
                <a:srgbClr val="08252E"/>
              </a:solidFill>
              <a:latin typeface="Arial"/>
              <a:ea typeface="ＭＳ Ｐゴシック"/>
              <a:cs typeface="ＭＳ Ｐゴシック"/>
            </a:endParaRPr>
          </a:p>
          <a:p>
            <a:pPr marL="230400" indent="-230400" algn="r" defTabSz="0" rtl="1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زيادة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كثافة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الحاسب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الافتراضي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ar-EG" sz="2000" b="1" i="0" dirty="0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ar-EG" sz="2000" b="1" i="0" dirty="0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n-US" sz="2000" b="0" i="0" dirty="0" err="1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دون</a:t>
            </a:r>
            <a:r>
              <a:rPr lang="en-US" sz="2000" b="0" i="0" dirty="0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المساس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بمستوى</a:t>
            </a:r>
            <a:r>
              <a:rPr lang="en-US" sz="2000" b="0" i="0" dirty="0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الأداء</a:t>
            </a:r>
            <a:endParaRPr lang="en-US" sz="2000" b="0" i="0" dirty="0">
              <a:solidFill>
                <a:srgbClr val="08252E"/>
              </a:solidFill>
              <a:latin typeface="Arial"/>
              <a:ea typeface="ＭＳ Ｐゴシック"/>
              <a:cs typeface="ＭＳ Ｐゴシック"/>
            </a:endParaRPr>
          </a:p>
          <a:p>
            <a:pPr marL="230400" indent="-230400" algn="r" defTabSz="0" rtl="1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تشغيل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1" i="0" dirty="0" err="1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بسيط</a:t>
            </a:r>
            <a:r>
              <a:rPr lang="en-US" sz="2000" b="0" i="0" dirty="0" err="1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—يبدأ</a:t>
            </a:r>
            <a:r>
              <a:rPr lang="en-US" sz="2000" b="0" i="0" dirty="0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في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دقائق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، 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ويتوسع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في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ثوانٍ</a:t>
            </a:r>
            <a:endParaRPr lang="en-US" sz="2000" b="0" i="0" dirty="0">
              <a:solidFill>
                <a:srgbClr val="08252E"/>
              </a:solidFill>
              <a:latin typeface="Arial"/>
              <a:ea typeface="ＭＳ Ｐゴシック"/>
              <a:cs typeface="ＭＳ Ｐゴシック"/>
            </a:endParaRPr>
          </a:p>
          <a:p>
            <a:pPr marL="230400" indent="-230400" algn="r" defTabSz="0" rtl="1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قدرة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هائلة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على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التوسع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—سهول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التوسع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إلى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الاف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ar-EG" sz="2000" b="0" i="0" dirty="0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ar-EG" sz="2000" b="0" i="0" dirty="0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n-US" sz="2000" b="0" i="0" dirty="0" err="1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الحاسبات</a:t>
            </a:r>
            <a:r>
              <a:rPr lang="en-US" sz="2000" b="0" i="0" dirty="0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الافتراضية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في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كل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نظام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UCS</a:t>
            </a:r>
            <a:endParaRPr lang="en-US" sz="2000" b="0" i="0" dirty="0">
              <a:solidFill>
                <a:srgbClr val="08252E"/>
              </a:solidFill>
              <a:latin typeface="Arial"/>
              <a:ea typeface="ＭＳ Ｐゴシック"/>
              <a:cs typeface="ＭＳ Ｐゴシック"/>
            </a:endParaRPr>
          </a:p>
          <a:p>
            <a:pPr marL="230400" indent="-230400" algn="r" defTabSz="0" rtl="1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>
                <a:srgbClr val="1E1F81"/>
              </a:buClr>
              <a:buSzPct val="80000"/>
              <a:buFont typeface="Arial"/>
              <a:buChar char="•"/>
            </a:pP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مساحة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ذاكرة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وقدرة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على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الإدخال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/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الإخراج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0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متزايدة</a:t>
            </a:r>
            <a:r>
              <a:rPr lang="en-US" sz="2000" b="0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ar-EG" sz="2000" b="0" i="0" dirty="0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ar-EG" sz="2000" b="0" i="0" dirty="0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n-US" sz="2000" b="1" i="0" dirty="0" err="1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لتفادي</a:t>
            </a:r>
            <a:r>
              <a:rPr lang="en-US" sz="2000" b="1" i="0" dirty="0" smtClean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تكدس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المحاكاة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الافتراضية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لحاسب</a:t>
            </a:r>
            <a:r>
              <a:rPr lang="en-US" sz="2000" b="1" i="0" dirty="0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sz="2000" b="1" i="0" dirty="0" err="1">
                <a:solidFill>
                  <a:srgbClr val="08252E"/>
                </a:solidFill>
                <a:latin typeface="Arial"/>
                <a:ea typeface="ＭＳ Ｐゴシック"/>
                <a:cs typeface="ＭＳ Ｐゴシック"/>
              </a:rPr>
              <a:t>المكتب</a:t>
            </a:r>
            <a:endParaRPr lang="en-US" sz="2000" b="1" i="0" dirty="0">
              <a:solidFill>
                <a:srgbClr val="08252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51885" y="159599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en-US" sz="1800" b="0" i="0">
                <a:latin typeface="Arial"/>
                <a:ea typeface="+mn-ea"/>
                <a:cs typeface="+mn-cs"/>
              </a:rPr>
              <a:t>Cisco UCS</a:t>
            </a:r>
          </a:p>
        </p:txBody>
      </p:sp>
    </p:spTree>
    <p:extLst>
      <p:ext uri="{BB962C8B-B14F-4D97-AF65-F5344CB8AC3E}">
        <p14:creationId xmlns="" xmlns:p14="http://schemas.microsoft.com/office/powerpoint/2010/main" val="38066562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 flipH="1">
            <a:off x="6628193" y="1620455"/>
            <a:ext cx="2318557" cy="4689749"/>
            <a:chOff x="208343" y="1620455"/>
            <a:chExt cx="2318557" cy="4689749"/>
          </a:xfrm>
        </p:grpSpPr>
        <p:sp>
          <p:nvSpPr>
            <p:cNvPr id="37" name="TextBox 36"/>
            <p:cNvSpPr txBox="1"/>
            <p:nvPr/>
          </p:nvSpPr>
          <p:spPr>
            <a:xfrm>
              <a:off x="208343" y="1620455"/>
              <a:ext cx="1585734" cy="4689749"/>
            </a:xfrm>
            <a:prstGeom prst="roundRect">
              <a:avLst>
                <a:gd name="adj" fmla="val 5368"/>
              </a:avLst>
            </a:prstGeom>
            <a:gradFill>
              <a:gsLst>
                <a:gs pos="50000">
                  <a:srgbClr val="FCFCFC"/>
                </a:gs>
                <a:gs pos="43000">
                  <a:schemeClr val="bg1"/>
                </a:gs>
                <a:gs pos="100000">
                  <a:srgbClr val="DBDBDB"/>
                </a:gs>
              </a:gsLst>
              <a:lin ang="8100000" scaled="1"/>
            </a:gradFill>
            <a:ln>
              <a:noFill/>
            </a:ln>
            <a:effectLst>
              <a:outerShdw blurRad="25400" dist="12700" dir="16200000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28600" algn="ctr">
                <a:lnSpc>
                  <a:spcPct val="95000"/>
                </a:lnSpc>
                <a:spcBef>
                  <a:spcPts val="1200"/>
                </a:spcBef>
                <a:buClr>
                  <a:srgbClr val="FFFFFF"/>
                </a:buClr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  <p:grpSp>
          <p:nvGrpSpPr>
            <p:cNvPr id="2" name="Group 31"/>
            <p:cNvGrpSpPr/>
            <p:nvPr/>
          </p:nvGrpSpPr>
          <p:grpSpPr>
            <a:xfrm>
              <a:off x="467774" y="1875715"/>
              <a:ext cx="1060450" cy="3587750"/>
              <a:chOff x="238125" y="2070100"/>
              <a:chExt cx="1060450" cy="3587750"/>
            </a:xfrm>
          </p:grpSpPr>
          <p:grpSp>
            <p:nvGrpSpPr>
              <p:cNvPr id="3" name="Group 138"/>
              <p:cNvGrpSpPr>
                <a:grpSpLocks/>
              </p:cNvGrpSpPr>
              <p:nvPr/>
            </p:nvGrpSpPr>
            <p:grpSpPr bwMode="auto">
              <a:xfrm>
                <a:off x="296863" y="2647950"/>
                <a:ext cx="1001712" cy="3009900"/>
                <a:chOff x="187" y="1872"/>
                <a:chExt cx="631" cy="1896"/>
              </a:xfrm>
            </p:grpSpPr>
            <p:pic>
              <p:nvPicPr>
                <p:cNvPr id="92" name="Picture 4" descr="800-chassis-deadfront_flat copy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87" y="1872"/>
                  <a:ext cx="613" cy="33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3" name="Picture 5" descr="800-chassis-deadfront_flat copy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93" y="2256"/>
                  <a:ext cx="613" cy="33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4" name="Picture 6" descr="800-chassis-deadfront_flat copy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93" y="2652"/>
                  <a:ext cx="613" cy="33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5" name="Picture 7" descr="800-chassis-deadfront_flat copy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99" y="3042"/>
                  <a:ext cx="613" cy="33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6" name="Picture 8" descr="800-chassis-deadfront_flat copy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5" y="3438"/>
                  <a:ext cx="613" cy="33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1" name="Picture 51" descr="Eugene_Bezel_Cisco cop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8288" y="2266950"/>
                <a:ext cx="1004523" cy="1968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82" name="Line 102"/>
              <p:cNvSpPr>
                <a:spLocks noChangeShapeType="1"/>
              </p:cNvSpPr>
              <p:nvPr/>
            </p:nvSpPr>
            <p:spPr bwMode="auto">
              <a:xfrm>
                <a:off x="238125" y="2419350"/>
                <a:ext cx="0" cy="3009900"/>
              </a:xfrm>
              <a:prstGeom prst="line">
                <a:avLst/>
              </a:prstGeom>
              <a:noFill/>
              <a:ln w="19050">
                <a:solidFill>
                  <a:srgbClr val="3A3A3A"/>
                </a:solidFill>
                <a:round/>
                <a:headEnd/>
                <a:tailEnd/>
              </a:ln>
            </p:spPr>
            <p:txBody>
              <a:bodyPr wrap="none" lIns="82124" tIns="41061" rIns="82124" bIns="41061" anchor="ctr">
                <a:spAutoFit/>
              </a:bodyPr>
              <a:lstStyle/>
              <a:p>
                <a:pPr algn="l" rtl="0"/>
                <a:endParaRPr lang="en-US" kern="1200" dirty="0">
                  <a:solidFill>
                    <a:srgbClr val="0096D6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Line 103"/>
              <p:cNvSpPr>
                <a:spLocks noChangeShapeType="1"/>
              </p:cNvSpPr>
              <p:nvPr/>
            </p:nvSpPr>
            <p:spPr bwMode="auto">
              <a:xfrm>
                <a:off x="238125" y="2867025"/>
                <a:ext cx="76200" cy="0"/>
              </a:xfrm>
              <a:prstGeom prst="line">
                <a:avLst/>
              </a:prstGeom>
              <a:noFill/>
              <a:ln w="19050">
                <a:solidFill>
                  <a:srgbClr val="3A3A3A"/>
                </a:solidFill>
                <a:round/>
                <a:headEnd/>
                <a:tailEnd/>
              </a:ln>
            </p:spPr>
            <p:txBody>
              <a:bodyPr wrap="none" lIns="82124" tIns="41061" rIns="82124" bIns="41061" anchor="ctr">
                <a:spAutoFit/>
              </a:bodyPr>
              <a:lstStyle/>
              <a:p>
                <a:pPr algn="l" rtl="0"/>
                <a:endParaRPr lang="en-US" kern="1200" dirty="0">
                  <a:solidFill>
                    <a:srgbClr val="0096D6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Line 104"/>
              <p:cNvSpPr>
                <a:spLocks noChangeShapeType="1"/>
              </p:cNvSpPr>
              <p:nvPr/>
            </p:nvSpPr>
            <p:spPr bwMode="auto">
              <a:xfrm>
                <a:off x="247650" y="3438525"/>
                <a:ext cx="76200" cy="0"/>
              </a:xfrm>
              <a:prstGeom prst="line">
                <a:avLst/>
              </a:prstGeom>
              <a:noFill/>
              <a:ln w="19050">
                <a:solidFill>
                  <a:srgbClr val="3A3A3A"/>
                </a:solidFill>
                <a:round/>
                <a:headEnd/>
                <a:tailEnd/>
              </a:ln>
            </p:spPr>
            <p:txBody>
              <a:bodyPr wrap="none" lIns="82124" tIns="41061" rIns="82124" bIns="41061" anchor="ctr">
                <a:spAutoFit/>
              </a:bodyPr>
              <a:lstStyle/>
              <a:p>
                <a:pPr algn="l" rtl="0"/>
                <a:endParaRPr lang="en-US" kern="1200" dirty="0">
                  <a:solidFill>
                    <a:srgbClr val="0096D6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Line 105"/>
              <p:cNvSpPr>
                <a:spLocks noChangeShapeType="1"/>
              </p:cNvSpPr>
              <p:nvPr/>
            </p:nvSpPr>
            <p:spPr bwMode="auto">
              <a:xfrm>
                <a:off x="247650" y="4076700"/>
                <a:ext cx="76200" cy="0"/>
              </a:xfrm>
              <a:prstGeom prst="line">
                <a:avLst/>
              </a:prstGeom>
              <a:noFill/>
              <a:ln w="19050">
                <a:solidFill>
                  <a:srgbClr val="3A3A3A"/>
                </a:solidFill>
                <a:round/>
                <a:headEnd/>
                <a:tailEnd/>
              </a:ln>
            </p:spPr>
            <p:txBody>
              <a:bodyPr wrap="none" lIns="82124" tIns="41061" rIns="82124" bIns="41061" anchor="ctr">
                <a:spAutoFit/>
              </a:bodyPr>
              <a:lstStyle/>
              <a:p>
                <a:pPr algn="l" rtl="0"/>
                <a:endParaRPr lang="en-US" kern="1200" dirty="0">
                  <a:solidFill>
                    <a:srgbClr val="0096D6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Line 106"/>
              <p:cNvSpPr>
                <a:spLocks noChangeShapeType="1"/>
              </p:cNvSpPr>
              <p:nvPr/>
            </p:nvSpPr>
            <p:spPr bwMode="auto">
              <a:xfrm>
                <a:off x="247650" y="4705350"/>
                <a:ext cx="76200" cy="0"/>
              </a:xfrm>
              <a:prstGeom prst="line">
                <a:avLst/>
              </a:prstGeom>
              <a:noFill/>
              <a:ln w="19050">
                <a:solidFill>
                  <a:srgbClr val="3A3A3A"/>
                </a:solidFill>
                <a:round/>
                <a:headEnd/>
                <a:tailEnd/>
              </a:ln>
            </p:spPr>
            <p:txBody>
              <a:bodyPr wrap="none" lIns="82124" tIns="41061" rIns="82124" bIns="41061" anchor="ctr">
                <a:spAutoFit/>
              </a:bodyPr>
              <a:lstStyle/>
              <a:p>
                <a:pPr algn="l" rtl="0"/>
                <a:endParaRPr lang="en-US" kern="1200" dirty="0">
                  <a:solidFill>
                    <a:srgbClr val="0096D6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Line 107"/>
              <p:cNvSpPr>
                <a:spLocks noChangeShapeType="1"/>
              </p:cNvSpPr>
              <p:nvPr/>
            </p:nvSpPr>
            <p:spPr bwMode="auto">
              <a:xfrm>
                <a:off x="247650" y="5429250"/>
                <a:ext cx="76200" cy="0"/>
              </a:xfrm>
              <a:prstGeom prst="line">
                <a:avLst/>
              </a:prstGeom>
              <a:noFill/>
              <a:ln w="19050">
                <a:solidFill>
                  <a:srgbClr val="3A3A3A"/>
                </a:solidFill>
                <a:round/>
                <a:headEnd/>
                <a:tailEnd/>
              </a:ln>
            </p:spPr>
            <p:txBody>
              <a:bodyPr wrap="none" lIns="82124" tIns="41061" rIns="82124" bIns="41061" anchor="ctr">
                <a:spAutoFit/>
              </a:bodyPr>
              <a:lstStyle/>
              <a:p>
                <a:pPr algn="l" rtl="0"/>
                <a:endParaRPr lang="en-US" kern="1200" dirty="0">
                  <a:solidFill>
                    <a:srgbClr val="0096D6"/>
                  </a:soli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91" name="Picture 51" descr="Eugene_Bezel_Cisco cop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8288" y="2070100"/>
                <a:ext cx="1004523" cy="1968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</p:grpSp>
        <p:sp>
          <p:nvSpPr>
            <p:cNvPr id="66" name="Rectangle 65"/>
            <p:cNvSpPr/>
            <p:nvPr/>
          </p:nvSpPr>
          <p:spPr>
            <a:xfrm>
              <a:off x="467774" y="1856208"/>
              <a:ext cx="1031875" cy="247417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487525" y="1979917"/>
              <a:ext cx="1039375" cy="477652"/>
            </a:xfrm>
            <a:prstGeom prst="line">
              <a:avLst/>
            </a:prstGeom>
            <a:ln>
              <a:solidFill>
                <a:schemeClr val="tx2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983712" y="2457569"/>
              <a:ext cx="515938" cy="215072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86660" y="2667118"/>
              <a:ext cx="1040240" cy="919922"/>
            </a:xfrm>
            <a:prstGeom prst="line">
              <a:avLst/>
            </a:prstGeom>
            <a:ln>
              <a:solidFill>
                <a:schemeClr val="tx2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526511" y="3069726"/>
              <a:ext cx="973137" cy="517313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468475" y="3328383"/>
              <a:ext cx="1058425" cy="1403894"/>
            </a:xfrm>
            <a:prstGeom prst="line">
              <a:avLst/>
            </a:prstGeom>
            <a:ln>
              <a:solidFill>
                <a:schemeClr val="tx2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0" y="3894638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مركز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بيانات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Cisco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VXI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/>
            </a:r>
            <a:b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</a:br>
            <a:r>
              <a:rPr lang="en-US" sz="2400" b="0" i="0" spc="-5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التوسع</a:t>
            </a:r>
            <a:r>
              <a:rPr lang="en-US" sz="2400" b="0" i="0" spc="-5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-5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+</a:t>
            </a:r>
            <a:r>
              <a:rPr lang="ar-EG" sz="2400" b="0" i="0" spc="-5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-50" baseline="0" dirty="0" err="1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تبسيط</a:t>
            </a:r>
            <a:r>
              <a:rPr lang="en-US" sz="2400" b="0" i="0" spc="-5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-5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الاسبات</a:t>
            </a:r>
            <a:r>
              <a:rPr lang="en-US" sz="2400" b="0" i="0" spc="-5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-5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المكتبية</a:t>
            </a:r>
            <a:r>
              <a:rPr lang="en-US" sz="2400" b="0" i="0" spc="-5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-5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الافتراضية</a:t>
            </a:r>
            <a:r>
              <a:rPr lang="en-US" sz="2400" b="0" i="0" spc="-5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-5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=</a:t>
            </a:r>
            <a:r>
              <a:rPr lang="ar-EG" sz="2400" b="0" i="0" spc="-5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-50" baseline="0" dirty="0" err="1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خفض</a:t>
            </a:r>
            <a:r>
              <a:rPr lang="en-US" sz="2400" b="0" i="0" spc="-5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-5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تكاليف</a:t>
            </a:r>
            <a:r>
              <a:rPr lang="en-US" sz="2400" b="0" i="0" spc="-5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-5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التشغيل</a:t>
            </a:r>
            <a:endParaRPr lang="en-US" sz="2400" b="0" i="0" spc="-50" baseline="0" dirty="0">
              <a:solidFill>
                <a:srgbClr val="1E1F8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61" name="Rounded Rectangle 60"/>
          <p:cNvSpPr/>
          <p:nvPr/>
        </p:nvSpPr>
        <p:spPr>
          <a:xfrm rot="10800000" flipV="1">
            <a:off x="428487" y="5667041"/>
            <a:ext cx="8420239" cy="46265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852A3"/>
              </a:gs>
              <a:gs pos="100000">
                <a:srgbClr val="331645"/>
              </a:gs>
            </a:gsLst>
            <a:lin ang="2400000" scaled="0"/>
          </a:gradFill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 flipH="1">
            <a:off x="255205" y="2047918"/>
            <a:ext cx="4412045" cy="732499"/>
          </a:xfrm>
          <a:prstGeom prst="homePlate">
            <a:avLst>
              <a:gd name="adj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buNone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زيادة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بنسبة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٥٠٠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٪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=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أكثر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٣٠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ألف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حاسب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افتراضي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AutoShape 18"/>
          <p:cNvSpPr>
            <a:spLocks noChangeArrowheads="1"/>
          </p:cNvSpPr>
          <p:nvPr/>
        </p:nvSpPr>
        <p:spPr bwMode="ltGray">
          <a:xfrm flipH="1">
            <a:off x="4210403" y="1981715"/>
            <a:ext cx="2629365" cy="912873"/>
          </a:xfrm>
          <a:prstGeom prst="homePlate">
            <a:avLst>
              <a:gd name="adj" fmla="val 61928"/>
            </a:avLst>
          </a:prstGeom>
          <a:gradFill flip="none" rotWithShape="1">
            <a:gsLst>
              <a:gs pos="0">
                <a:srgbClr val="C4C4C4">
                  <a:alpha val="0"/>
                </a:srgb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sym typeface="Arial" charset="0"/>
            </a:endParaRPr>
          </a:p>
        </p:txBody>
      </p:sp>
      <p:sp>
        <p:nvSpPr>
          <p:cNvPr id="57" name="Rectangle 347"/>
          <p:cNvSpPr>
            <a:spLocks noChangeArrowheads="1"/>
          </p:cNvSpPr>
          <p:nvPr/>
        </p:nvSpPr>
        <p:spPr bwMode="auto">
          <a:xfrm>
            <a:off x="4486629" y="2090925"/>
            <a:ext cx="1514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defTabSz="914400" rtl="1">
              <a:buNone/>
            </a:pPr>
            <a:r>
              <a:rPr lang="en-US" sz="20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نطاق</a:t>
            </a:r>
            <a:r>
              <a:rPr lang="en-US" sz="20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br>
              <a:rPr lang="en-US" sz="20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20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الإدارة</a:t>
            </a:r>
            <a:endParaRPr lang="en-US" sz="2000" b="1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auto">
          <a:xfrm flipH="1">
            <a:off x="269755" y="3216531"/>
            <a:ext cx="4412045" cy="732499"/>
          </a:xfrm>
          <a:prstGeom prst="homePlate">
            <a:avLst>
              <a:gd name="adj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buNone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زيادة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بنسبة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٤٥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٪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=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حتى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١٦٠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حاسب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افتراضي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0" name="AutoShape 18"/>
          <p:cNvSpPr>
            <a:spLocks noChangeArrowheads="1"/>
          </p:cNvSpPr>
          <p:nvPr/>
        </p:nvSpPr>
        <p:spPr bwMode="ltGray">
          <a:xfrm flipH="1">
            <a:off x="4234478" y="3147645"/>
            <a:ext cx="2629365" cy="912873"/>
          </a:xfrm>
          <a:prstGeom prst="homePlate">
            <a:avLst>
              <a:gd name="adj" fmla="val 61928"/>
            </a:avLst>
          </a:prstGeom>
          <a:gradFill flip="none" rotWithShape="1">
            <a:gsLst>
              <a:gs pos="0">
                <a:srgbClr val="C4C4C4">
                  <a:alpha val="0"/>
                </a:srgb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sym typeface="Arial" charset="0"/>
            </a:endParaRPr>
          </a:p>
        </p:txBody>
      </p:sp>
      <p:sp>
        <p:nvSpPr>
          <p:cNvPr id="62" name="Rectangle 347"/>
          <p:cNvSpPr>
            <a:spLocks noChangeArrowheads="1"/>
          </p:cNvSpPr>
          <p:nvPr/>
        </p:nvSpPr>
        <p:spPr bwMode="auto">
          <a:xfrm>
            <a:off x="4529753" y="3262713"/>
            <a:ext cx="14995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defTabSz="914400" rtl="1">
              <a:buNone/>
            </a:pPr>
            <a:r>
              <a:rPr lang="en-US" sz="20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خادم</a:t>
            </a:r>
            <a:r>
              <a:rPr lang="en-US" sz="20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VDI</a:t>
            </a:r>
            <a:r>
              <a:rPr lang="en-US" sz="20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20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الكثافة</a:t>
            </a:r>
            <a:endParaRPr lang="en-US" sz="2000" b="1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3" name="AutoShape 13"/>
          <p:cNvSpPr>
            <a:spLocks noChangeArrowheads="1"/>
          </p:cNvSpPr>
          <p:nvPr/>
        </p:nvSpPr>
        <p:spPr bwMode="auto">
          <a:xfrm flipH="1">
            <a:off x="253787" y="4398827"/>
            <a:ext cx="4412045" cy="732499"/>
          </a:xfrm>
          <a:prstGeom prst="homePlate">
            <a:avLst>
              <a:gd name="adj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buNone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سعة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٤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مرات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زمن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تأخر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أقل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٤</a:t>
            </a:r>
            <a:r>
              <a:rPr lang="ar-EG" sz="18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مرات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4" name="AutoShape 18"/>
          <p:cNvSpPr>
            <a:spLocks noChangeArrowheads="1"/>
          </p:cNvSpPr>
          <p:nvPr/>
        </p:nvSpPr>
        <p:spPr bwMode="ltGray">
          <a:xfrm flipH="1">
            <a:off x="4266135" y="4313574"/>
            <a:ext cx="2629365" cy="912873"/>
          </a:xfrm>
          <a:prstGeom prst="homePlate">
            <a:avLst>
              <a:gd name="adj" fmla="val 61928"/>
            </a:avLst>
          </a:prstGeom>
          <a:gradFill flip="none" rotWithShape="1">
            <a:gsLst>
              <a:gs pos="0">
                <a:srgbClr val="C4C4C4">
                  <a:alpha val="0"/>
                </a:srgb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sym typeface="Arial" charset="0"/>
            </a:endParaRPr>
          </a:p>
        </p:txBody>
      </p:sp>
      <p:sp>
        <p:nvSpPr>
          <p:cNvPr id="65" name="Rectangle 347"/>
          <p:cNvSpPr>
            <a:spLocks noChangeArrowheads="1"/>
          </p:cNvSpPr>
          <p:nvPr/>
        </p:nvSpPr>
        <p:spPr bwMode="auto">
          <a:xfrm>
            <a:off x="4318000" y="4403734"/>
            <a:ext cx="17272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defTabSz="914400" rtl="1">
              <a:buNone/>
            </a:pPr>
            <a:r>
              <a:rPr lang="en-US" sz="20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الهيكل</a:t>
            </a:r>
            <a:r>
              <a:rPr lang="en-US" sz="2000" b="1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موصلات</a:t>
            </a:r>
            <a:r>
              <a:rPr lang="en-US" sz="2000" b="1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ar-EG" sz="2000" b="1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2000" b="1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</a:br>
            <a:r>
              <a:rPr lang="en-US" sz="2000" b="1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ليفية</a:t>
            </a:r>
            <a:r>
              <a:rPr lang="en-US" sz="2000" b="1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موحدة</a:t>
            </a:r>
            <a:endParaRPr lang="en-US" sz="2000" b="1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1625" y="5698312"/>
            <a:ext cx="7813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buNone/>
            </a:pPr>
            <a:r>
              <a:rPr lang="en-US" sz="2000" b="1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ميزات</a:t>
            </a:r>
            <a:r>
              <a:rPr lang="en-US" sz="200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مركز</a:t>
            </a:r>
            <a:r>
              <a:rPr lang="en-US" sz="200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البيانات</a:t>
            </a:r>
            <a:r>
              <a:rPr lang="en-US" sz="200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المحسن—جزء</a:t>
            </a:r>
            <a:r>
              <a:rPr lang="en-US" sz="200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200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تصميم</a:t>
            </a:r>
            <a:r>
              <a:rPr lang="en-US" sz="2000" b="1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VXI</a:t>
            </a:r>
            <a:r>
              <a:rPr lang="ar-EG" sz="2000" b="1" i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1" i="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المعتمد</a:t>
            </a:r>
            <a:endParaRPr lang="en-US" sz="2000" b="1" i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178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جدول</a:t>
            </a:r>
            <a:r>
              <a:rPr lang="en-US" sz="3200" b="0" i="0" spc="0" baseline="0" dirty="0">
                <a:solidFill>
                  <a:srgbClr val="1218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الأعمال</a:t>
            </a:r>
            <a:endParaRPr lang="en-US" sz="3200" b="0" i="0" spc="0" baseline="0" dirty="0">
              <a:solidFill>
                <a:srgbClr val="1218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7088575" cy="4345927"/>
          </a:xfrm>
        </p:spPr>
        <p:txBody>
          <a:bodyPr/>
          <a:lstStyle/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الاتجاهات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والتحديات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حالات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الاستخدام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رؤية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Cisco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للمحاكة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الافتراضية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مجموعة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VXI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من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Cisco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دعم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الخدمات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والتصميمات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المُعتمدة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دراسات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الحالات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ملخص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8262752" y="1753676"/>
            <a:ext cx="193214" cy="4224332"/>
            <a:chOff x="769752" y="1753676"/>
            <a:chExt cx="193214" cy="4224332"/>
          </a:xfrm>
        </p:grpSpPr>
        <p:sp>
          <p:nvSpPr>
            <p:cNvPr id="7" name="Chevron 6"/>
            <p:cNvSpPr/>
            <p:nvPr/>
          </p:nvSpPr>
          <p:spPr>
            <a:xfrm>
              <a:off x="769752" y="2408092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769752" y="3062508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769752" y="4371340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769752" y="3716924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769752" y="502575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769752" y="175367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82452" y="5680171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610100" y="4737100"/>
            <a:ext cx="3962399" cy="13737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 flipV="1">
            <a:off x="4445000" y="1447797"/>
            <a:ext cx="4178299" cy="27558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49262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439147" y="1734531"/>
            <a:ext cx="6342210" cy="418349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" name="Picture 22" descr="t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347" y="127098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7041545" y="1332893"/>
            <a:ext cx="1438636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r" defTabSz="0" rtl="1">
              <a:lnSpc>
                <a:spcPct val="85000"/>
              </a:lnSpc>
              <a:spcBef>
                <a:spcPts val="1"/>
              </a:spcBef>
              <a:buNone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تسريع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قيمة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الأعمال</a:t>
            </a:r>
            <a:endParaRPr lang="en-US" sz="16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8507366" y="142893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تحويل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الحرم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التعليمي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الحالي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:</a:t>
            </a:r>
            <a:b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</a:b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خدمات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Cisco</a:t>
            </a:r>
            <a:r>
              <a:rPr lang="ar-EG" sz="2400" b="0" i="0" spc="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من</a:t>
            </a:r>
            <a:r>
              <a:rPr lang="en-US" sz="2400" b="0" i="0" spc="0" baseline="0" dirty="0" smtClean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أجل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VXI</a:t>
            </a:r>
            <a:endParaRPr lang="en-US" sz="2400" b="0" i="0" spc="0" baseline="0" dirty="0">
              <a:solidFill>
                <a:srgbClr val="1E1F81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88088" name="Picture 34" descr="bigstockphoto_disussion_6165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964750" y="-706391463"/>
            <a:ext cx="838571475" cy="7175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9" name="Line 9"/>
          <p:cNvSpPr>
            <a:spLocks noChangeShapeType="1"/>
          </p:cNvSpPr>
          <p:nvPr/>
        </p:nvSpPr>
        <p:spPr bwMode="auto">
          <a:xfrm>
            <a:off x="-1209948050" y="-2136347963"/>
            <a:ext cx="527050" cy="0"/>
          </a:xfrm>
          <a:prstGeom prst="line">
            <a:avLst/>
          </a:prstGeom>
          <a:noFill/>
          <a:ln w="57150" cmpd="thinThick">
            <a:noFill/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8090" name="Line 10"/>
          <p:cNvSpPr>
            <a:spLocks noChangeShapeType="1"/>
          </p:cNvSpPr>
          <p:nvPr/>
        </p:nvSpPr>
        <p:spPr bwMode="auto">
          <a:xfrm>
            <a:off x="-1209948050" y="-2135916163"/>
            <a:ext cx="527050" cy="0"/>
          </a:xfrm>
          <a:prstGeom prst="line">
            <a:avLst/>
          </a:prstGeom>
          <a:noFill/>
          <a:ln w="57150" cmpd="thinThick">
            <a:noFill/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8095" name="TextBox 38"/>
          <p:cNvSpPr txBox="1">
            <a:spLocks noChangeArrowheads="1"/>
          </p:cNvSpPr>
          <p:nvPr/>
        </p:nvSpPr>
        <p:spPr bwMode="auto">
          <a:xfrm>
            <a:off x="1997110" y="6072058"/>
            <a:ext cx="5226111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rtl="1">
              <a:lnSpc>
                <a:spcPct val="90000"/>
              </a:lnSpc>
              <a:buNone/>
            </a:pPr>
            <a:r>
              <a:rPr lang="en-US" sz="1800" b="0" i="0" dirty="0" err="1">
                <a:solidFill>
                  <a:srgbClr val="697E1C"/>
                </a:solidFill>
                <a:latin typeface="Arial"/>
                <a:ea typeface="+mn-ea"/>
                <a:cs typeface="+mn-cs"/>
              </a:rPr>
              <a:t>متوفر</a:t>
            </a:r>
            <a:r>
              <a:rPr lang="en-US" sz="1800" b="0" i="0" dirty="0">
                <a:solidFill>
                  <a:srgbClr val="697E1C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97E1C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800" b="0" i="0" dirty="0">
                <a:solidFill>
                  <a:srgbClr val="697E1C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97E1C"/>
                </a:solidFill>
                <a:latin typeface="Arial"/>
                <a:ea typeface="+mn-ea"/>
                <a:cs typeface="+mn-cs"/>
              </a:rPr>
              <a:t>خلال</a:t>
            </a:r>
            <a:r>
              <a:rPr lang="en-US" sz="1800" b="0" i="0" dirty="0">
                <a:solidFill>
                  <a:srgbClr val="697E1C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97E1C"/>
                </a:solidFill>
                <a:latin typeface="Arial"/>
                <a:ea typeface="+mn-ea"/>
                <a:cs typeface="+mn-cs"/>
              </a:rPr>
              <a:t>شركاء</a:t>
            </a:r>
            <a:r>
              <a:rPr lang="en-US" sz="1800" b="0" i="0" dirty="0">
                <a:solidFill>
                  <a:srgbClr val="697E1C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97E1C"/>
                </a:solidFill>
                <a:latin typeface="Arial"/>
                <a:ea typeface="+mn-ea"/>
                <a:cs typeface="+mn-cs"/>
              </a:rPr>
              <a:t>معتمدين</a:t>
            </a:r>
            <a:r>
              <a:rPr lang="en-US" sz="1800" b="0" i="0" dirty="0">
                <a:solidFill>
                  <a:srgbClr val="697E1C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97E1C"/>
                </a:solidFill>
                <a:latin typeface="Arial"/>
                <a:ea typeface="+mn-ea"/>
                <a:cs typeface="+mn-cs"/>
              </a:rPr>
              <a:t>أو</a:t>
            </a:r>
            <a:r>
              <a:rPr lang="en-US" sz="1800" b="0" i="0" dirty="0">
                <a:solidFill>
                  <a:srgbClr val="697E1C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97E1C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800" b="0" i="0" dirty="0">
                <a:solidFill>
                  <a:srgbClr val="697E1C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697E1C"/>
                </a:solidFill>
                <a:latin typeface="Arial"/>
                <a:ea typeface="+mn-ea"/>
                <a:cs typeface="+mn-cs"/>
              </a:rPr>
              <a:t>خلال</a:t>
            </a:r>
            <a:r>
              <a:rPr lang="en-US" sz="1800" b="0" i="0" dirty="0">
                <a:solidFill>
                  <a:srgbClr val="697E1C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solidFill>
                  <a:srgbClr val="697E1C"/>
                </a:solidFill>
                <a:latin typeface="Arial"/>
                <a:ea typeface="+mn-ea"/>
                <a:cs typeface="+mn-cs"/>
              </a:rPr>
              <a:t>شركة</a:t>
            </a:r>
            <a:r>
              <a:rPr lang="en-US" sz="1800" b="0" i="0" dirty="0" smtClean="0">
                <a:solidFill>
                  <a:srgbClr val="697E1C"/>
                </a:solidFill>
                <a:latin typeface="Arial"/>
                <a:ea typeface="+mn-ea"/>
                <a:cs typeface="+mn-cs"/>
              </a:rPr>
              <a:t> Cisco </a:t>
            </a:r>
            <a:r>
              <a:rPr lang="en-US" sz="1800" b="0" i="0" dirty="0">
                <a:solidFill>
                  <a:srgbClr val="697E1C"/>
                </a:solidFill>
                <a:latin typeface="Arial"/>
                <a:ea typeface="+mn-ea"/>
                <a:cs typeface="+mn-cs"/>
              </a:rPr>
              <a:t>Direct</a:t>
            </a:r>
          </a:p>
          <a:p>
            <a:pPr algn="ctr" defTabSz="914400" rtl="1">
              <a:lnSpc>
                <a:spcPct val="90000"/>
              </a:lnSpc>
              <a:buNone/>
            </a:pPr>
            <a:r>
              <a:rPr lang="en-US" sz="1600" b="1" i="0" dirty="0">
                <a:solidFill>
                  <a:srgbClr val="5F5F65"/>
                </a:solidFill>
                <a:latin typeface="Arial"/>
                <a:ea typeface="+mn-ea"/>
                <a:cs typeface="+mn-cs"/>
              </a:rPr>
              <a:t>www.cisco.com/go/services/edu</a:t>
            </a:r>
          </a:p>
        </p:txBody>
      </p:sp>
      <p:sp>
        <p:nvSpPr>
          <p:cNvPr id="71" name="Freeform 14"/>
          <p:cNvSpPr>
            <a:spLocks/>
          </p:cNvSpPr>
          <p:nvPr/>
        </p:nvSpPr>
        <p:spPr bwMode="auto">
          <a:xfrm>
            <a:off x="5871659" y="2660724"/>
            <a:ext cx="338381" cy="563285"/>
          </a:xfrm>
          <a:custGeom>
            <a:avLst/>
            <a:gdLst>
              <a:gd name="T0" fmla="*/ 0 w 408"/>
              <a:gd name="T1" fmla="*/ 129366691 h 227"/>
              <a:gd name="T2" fmla="*/ 408 w 408"/>
              <a:gd name="T3" fmla="*/ 129366691 h 227"/>
              <a:gd name="T4" fmla="*/ 408 w 408"/>
              <a:gd name="T5" fmla="*/ 0 h 227"/>
              <a:gd name="T6" fmla="*/ 0 60000 65536"/>
              <a:gd name="T7" fmla="*/ 0 60000 65536"/>
              <a:gd name="T8" fmla="*/ 0 60000 65536"/>
              <a:gd name="T9" fmla="*/ 0 w 408"/>
              <a:gd name="T10" fmla="*/ 0 h 227"/>
              <a:gd name="T11" fmla="*/ 408 w 408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227">
                <a:moveTo>
                  <a:pt x="0" y="227"/>
                </a:moveTo>
                <a:lnTo>
                  <a:pt x="408" y="227"/>
                </a:lnTo>
                <a:lnTo>
                  <a:pt x="408" y="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AutoShape 15"/>
          <p:cNvSpPr>
            <a:spLocks noChangeArrowheads="1"/>
          </p:cNvSpPr>
          <p:nvPr/>
        </p:nvSpPr>
        <p:spPr bwMode="auto">
          <a:xfrm>
            <a:off x="3792759" y="2788312"/>
            <a:ext cx="2060542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1">
                  <a:lumMod val="50000"/>
                </a:schemeClr>
              </a:gs>
            </a:gsLst>
            <a:lin ang="2700000" scaled="1"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GB" sz="1400" b="1" i="0" dirty="0" err="1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البناء</a:t>
            </a:r>
            <a:endParaRPr lang="en-GB" sz="1400" b="1" i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 flipV="1">
            <a:off x="2556048" y="5479858"/>
            <a:ext cx="5821680" cy="651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 rot="16200000" flipV="1">
            <a:off x="831732" y="3754033"/>
            <a:ext cx="345295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3994118" y="5516804"/>
            <a:ext cx="3041218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GB" sz="1600" b="0" i="0" dirty="0" err="1">
                <a:solidFill>
                  <a:srgbClr val="7F7F7F"/>
                </a:solidFill>
                <a:latin typeface="Arial"/>
                <a:ea typeface="ＭＳ Ｐゴシック"/>
                <a:cs typeface="+mn-cs"/>
              </a:rPr>
              <a:t>رحلة</a:t>
            </a:r>
            <a:r>
              <a:rPr lang="en-GB" sz="1600" b="0" i="0" dirty="0">
                <a:solidFill>
                  <a:srgbClr val="7F7F7F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1600" b="0" i="0" dirty="0" err="1">
                <a:solidFill>
                  <a:srgbClr val="7F7F7F"/>
                </a:solidFill>
                <a:latin typeface="Arial"/>
                <a:ea typeface="ＭＳ Ｐゴシック"/>
                <a:cs typeface="+mn-cs"/>
              </a:rPr>
              <a:t>إلى</a:t>
            </a:r>
            <a:r>
              <a:rPr lang="en-GB" sz="1600" b="0" i="0" dirty="0">
                <a:solidFill>
                  <a:srgbClr val="7F7F7F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1600" b="0" i="0" dirty="0" err="1">
                <a:solidFill>
                  <a:srgbClr val="7F7F7F"/>
                </a:solidFill>
                <a:latin typeface="Arial"/>
                <a:ea typeface="ＭＳ Ｐゴシック"/>
                <a:cs typeface="+mn-cs"/>
              </a:rPr>
              <a:t>المحاكاة</a:t>
            </a:r>
            <a:r>
              <a:rPr lang="en-GB" sz="1600" b="0" i="0" dirty="0">
                <a:solidFill>
                  <a:srgbClr val="7F7F7F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1600" b="0" i="0" dirty="0" err="1">
                <a:solidFill>
                  <a:srgbClr val="7F7F7F"/>
                </a:solidFill>
                <a:latin typeface="Arial"/>
                <a:ea typeface="ＭＳ Ｐゴシック"/>
                <a:cs typeface="+mn-cs"/>
              </a:rPr>
              <a:t>الافتراضية</a:t>
            </a:r>
            <a:r>
              <a:rPr lang="en-GB" sz="1600" b="0" i="0" dirty="0">
                <a:solidFill>
                  <a:srgbClr val="7F7F7F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1600" b="0" i="0" dirty="0" err="1">
                <a:solidFill>
                  <a:srgbClr val="7F7F7F"/>
                </a:solidFill>
                <a:latin typeface="Arial"/>
                <a:ea typeface="ＭＳ Ｐゴシック"/>
                <a:cs typeface="+mn-cs"/>
              </a:rPr>
              <a:t>لسطح</a:t>
            </a:r>
            <a:r>
              <a:rPr lang="en-GB" sz="1600" b="0" i="0" dirty="0">
                <a:solidFill>
                  <a:srgbClr val="7F7F7F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1600" b="0" i="0" dirty="0" err="1">
                <a:solidFill>
                  <a:srgbClr val="7F7F7F"/>
                </a:solidFill>
                <a:latin typeface="Arial"/>
                <a:ea typeface="ＭＳ Ｐゴシック"/>
                <a:cs typeface="+mn-cs"/>
              </a:rPr>
              <a:t>المكتب</a:t>
            </a:r>
            <a:endParaRPr lang="en-GB" sz="1600" b="0" i="0" dirty="0">
              <a:solidFill>
                <a:srgbClr val="7F7F7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TextBox 28"/>
          <p:cNvSpPr txBox="1">
            <a:spLocks noChangeArrowheads="1"/>
          </p:cNvSpPr>
          <p:nvPr/>
        </p:nvSpPr>
        <p:spPr bwMode="auto">
          <a:xfrm>
            <a:off x="5345884" y="4761682"/>
            <a:ext cx="135069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200" indent="-115200" algn="ct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2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ورشة</a:t>
            </a:r>
            <a:r>
              <a:rPr lang="en-US" sz="12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عمل</a:t>
            </a:r>
            <a:r>
              <a:rPr lang="en-US" sz="12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الاكتشاف</a:t>
            </a:r>
            <a:endParaRPr lang="en-US" sz="1200" b="1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TextBox 29"/>
          <p:cNvSpPr txBox="1">
            <a:spLocks noChangeArrowheads="1"/>
          </p:cNvSpPr>
          <p:nvPr/>
        </p:nvSpPr>
        <p:spPr bwMode="auto">
          <a:xfrm>
            <a:off x="5671018" y="3786327"/>
            <a:ext cx="1215557" cy="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200" indent="-115200" algn="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2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الإستراتيجية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115200" indent="-115200" algn="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2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الفحص</a:t>
            </a:r>
            <a:r>
              <a:rPr lang="en-US" sz="12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والتقدير</a:t>
            </a:r>
            <a:endParaRPr lang="en-US" sz="1200" b="1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8" name="TextBox 30"/>
          <p:cNvSpPr txBox="1">
            <a:spLocks noChangeArrowheads="1"/>
          </p:cNvSpPr>
          <p:nvPr/>
        </p:nvSpPr>
        <p:spPr bwMode="auto">
          <a:xfrm>
            <a:off x="6294149" y="2849772"/>
            <a:ext cx="171777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200" indent="-115200" algn="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2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الإصدار</a:t>
            </a:r>
            <a:r>
              <a:rPr lang="en-US" sz="12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التجريبي</a:t>
            </a:r>
            <a:r>
              <a:rPr lang="en-US" sz="12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قبل</a:t>
            </a:r>
            <a:r>
              <a:rPr lang="en-US" sz="12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الإنتاج</a:t>
            </a:r>
            <a:endParaRPr lang="en-US" sz="1200" b="1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115200" indent="-115200" algn="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2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التخطيط</a:t>
            </a:r>
            <a:r>
              <a:rPr lang="en-US" sz="12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والتصميم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115200" indent="-115200" algn="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2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التنفيذ</a:t>
            </a:r>
            <a:r>
              <a:rPr lang="en-US" sz="12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والترحيل</a:t>
            </a:r>
            <a:endParaRPr lang="en-US" sz="1200" b="1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9" name="AutoShape 9"/>
          <p:cNvSpPr>
            <a:spLocks noChangeArrowheads="1"/>
          </p:cNvSpPr>
          <p:nvPr/>
        </p:nvSpPr>
        <p:spPr bwMode="auto">
          <a:xfrm>
            <a:off x="4377686" y="1979977"/>
            <a:ext cx="2055628" cy="69111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  <a:tileRect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GB" sz="1300" b="0" i="0" dirty="0" err="1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التشغيل</a:t>
            </a:r>
            <a:endParaRPr lang="en-GB" sz="1300" b="0" i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TextBox 30"/>
          <p:cNvSpPr txBox="1">
            <a:spLocks noChangeArrowheads="1"/>
          </p:cNvSpPr>
          <p:nvPr/>
        </p:nvSpPr>
        <p:spPr bwMode="auto">
          <a:xfrm>
            <a:off x="6744627" y="2102391"/>
            <a:ext cx="135229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200" indent="-115200" algn="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2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تحسين</a:t>
            </a:r>
            <a:r>
              <a:rPr lang="en-US" sz="12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الأداء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115200" indent="-115200" algn="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2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خدمات</a:t>
            </a:r>
            <a:r>
              <a:rPr lang="en-US" sz="12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حليفة</a:t>
            </a:r>
            <a:r>
              <a:rPr lang="en-US" sz="1200" b="1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لـVXI</a:t>
            </a:r>
            <a:endParaRPr lang="en-US" sz="1200" b="1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" name="Freeform 14"/>
          <p:cNvSpPr>
            <a:spLocks/>
          </p:cNvSpPr>
          <p:nvPr/>
        </p:nvSpPr>
        <p:spPr bwMode="auto">
          <a:xfrm>
            <a:off x="5279749" y="3514902"/>
            <a:ext cx="338381" cy="563285"/>
          </a:xfrm>
          <a:custGeom>
            <a:avLst/>
            <a:gdLst>
              <a:gd name="T0" fmla="*/ 0 w 408"/>
              <a:gd name="T1" fmla="*/ 129366691 h 227"/>
              <a:gd name="T2" fmla="*/ 408 w 408"/>
              <a:gd name="T3" fmla="*/ 129366691 h 227"/>
              <a:gd name="T4" fmla="*/ 408 w 408"/>
              <a:gd name="T5" fmla="*/ 0 h 227"/>
              <a:gd name="T6" fmla="*/ 0 60000 65536"/>
              <a:gd name="T7" fmla="*/ 0 60000 65536"/>
              <a:gd name="T8" fmla="*/ 0 60000 65536"/>
              <a:gd name="T9" fmla="*/ 0 w 408"/>
              <a:gd name="T10" fmla="*/ 0 h 227"/>
              <a:gd name="T11" fmla="*/ 408 w 408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227">
                <a:moveTo>
                  <a:pt x="0" y="227"/>
                </a:moveTo>
                <a:lnTo>
                  <a:pt x="408" y="227"/>
                </a:lnTo>
                <a:lnTo>
                  <a:pt x="408" y="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Freeform 14"/>
          <p:cNvSpPr>
            <a:spLocks/>
          </p:cNvSpPr>
          <p:nvPr/>
        </p:nvSpPr>
        <p:spPr bwMode="auto">
          <a:xfrm>
            <a:off x="4815457" y="4347785"/>
            <a:ext cx="338381" cy="563285"/>
          </a:xfrm>
          <a:custGeom>
            <a:avLst/>
            <a:gdLst>
              <a:gd name="T0" fmla="*/ 0 w 408"/>
              <a:gd name="T1" fmla="*/ 129366691 h 227"/>
              <a:gd name="T2" fmla="*/ 408 w 408"/>
              <a:gd name="T3" fmla="*/ 129366691 h 227"/>
              <a:gd name="T4" fmla="*/ 408 w 408"/>
              <a:gd name="T5" fmla="*/ 0 h 227"/>
              <a:gd name="T6" fmla="*/ 0 60000 65536"/>
              <a:gd name="T7" fmla="*/ 0 60000 65536"/>
              <a:gd name="T8" fmla="*/ 0 60000 65536"/>
              <a:gd name="T9" fmla="*/ 0 w 408"/>
              <a:gd name="T10" fmla="*/ 0 h 227"/>
              <a:gd name="T11" fmla="*/ 408 w 408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227">
                <a:moveTo>
                  <a:pt x="0" y="227"/>
                </a:moveTo>
                <a:lnTo>
                  <a:pt x="408" y="227"/>
                </a:lnTo>
                <a:lnTo>
                  <a:pt x="408" y="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120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AutoShape 12"/>
          <p:cNvSpPr>
            <a:spLocks noChangeArrowheads="1"/>
          </p:cNvSpPr>
          <p:nvPr/>
        </p:nvSpPr>
        <p:spPr bwMode="auto">
          <a:xfrm>
            <a:off x="3415824" y="3629201"/>
            <a:ext cx="1944163" cy="739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2700000" scaled="1"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indent="-51206400" algn="ct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GB" sz="1400" b="1" i="0" dirty="0" err="1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التخطيط</a:t>
            </a:r>
            <a:endParaRPr lang="en-GB" sz="1400" b="1" i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AutoShape 6"/>
          <p:cNvSpPr>
            <a:spLocks noChangeArrowheads="1"/>
          </p:cNvSpPr>
          <p:nvPr/>
        </p:nvSpPr>
        <p:spPr bwMode="auto">
          <a:xfrm>
            <a:off x="2731473" y="4492472"/>
            <a:ext cx="2191932" cy="739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2700000" scaled="1"/>
          </a:gradFill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0" indent="-51206400" algn="ctr" defTabSz="914400" rtl="1">
              <a:lnSpc>
                <a:spcPct val="9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GB" sz="1400" b="1" i="0" dirty="0" err="1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اكتشف</a:t>
            </a:r>
            <a:endParaRPr lang="en-GB" sz="1400" b="1" i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32" r="1865" b="1486"/>
          <a:stretch/>
        </p:blipFill>
        <p:spPr>
          <a:xfrm rot="5400000">
            <a:off x="-837514" y="2696539"/>
            <a:ext cx="4305082" cy="21474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927" y="1805263"/>
            <a:ext cx="19348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indent="-230400" algn="r" defTabSz="914400" rtl="1">
              <a:spcBef>
                <a:spcPts val="1"/>
              </a:spcBef>
              <a:buClr>
                <a:srgbClr val="652D89"/>
              </a:buClr>
              <a:buFont typeface="Arial"/>
              <a:buChar char="•"/>
            </a:pP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ضمان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تجربة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مستخدم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مثلى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</a:p>
          <a:p>
            <a:pPr marL="230400" indent="-230400" algn="r" defTabSz="914400" rtl="1">
              <a:spcBef>
                <a:spcPts val="1"/>
              </a:spcBef>
              <a:buClr>
                <a:srgbClr val="652D89"/>
              </a:buClr>
              <a:buFont typeface="Arial"/>
              <a:buChar char="•"/>
            </a:pP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تقليل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حدة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الخطورة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وتسريع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الوقت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لإضفاء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قيمة</a:t>
            </a:r>
            <a:endParaRPr lang="en-US" sz="1200" b="0" i="0" dirty="0">
              <a:solidFill>
                <a:srgbClr val="652D89"/>
              </a:solidFill>
              <a:latin typeface="Arial"/>
              <a:ea typeface="MS PGothic"/>
              <a:cs typeface="+mn-cs"/>
            </a:endParaRPr>
          </a:p>
          <a:p>
            <a:pPr marL="230400" indent="-230400" algn="r" defTabSz="914400" rtl="1">
              <a:spcBef>
                <a:spcPts val="1"/>
              </a:spcBef>
              <a:buClr>
                <a:srgbClr val="652D89"/>
              </a:buClr>
              <a:buFont typeface="Arial"/>
              <a:buChar char="•"/>
            </a:pP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الأمن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والتنظيم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والأتمتة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المدمجة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في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التصميم</a:t>
            </a:r>
            <a:endParaRPr lang="en-US" sz="1200" b="0" i="0" dirty="0">
              <a:solidFill>
                <a:srgbClr val="652D89"/>
              </a:solidFill>
              <a:latin typeface="Arial"/>
              <a:ea typeface="MS PGothic"/>
              <a:cs typeface="+mn-cs"/>
            </a:endParaRPr>
          </a:p>
          <a:p>
            <a:pPr marL="230400" indent="-230400" algn="r" defTabSz="914400" rtl="1">
              <a:spcBef>
                <a:spcPts val="1"/>
              </a:spcBef>
              <a:buClr>
                <a:srgbClr val="652D89"/>
              </a:buClr>
              <a:buFont typeface="Arial"/>
              <a:buChar char="•"/>
            </a:pP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مخطط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إدارة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الخدمة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لإعادة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ترتيب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النماذج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التشغيلية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لتقنية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المعلومات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الحالية</a:t>
            </a:r>
            <a:endParaRPr lang="en-US" sz="1200" b="0" i="0" dirty="0">
              <a:solidFill>
                <a:srgbClr val="652D89"/>
              </a:solidFill>
              <a:latin typeface="Arial"/>
              <a:ea typeface="MS PGothic"/>
              <a:cs typeface="+mn-cs"/>
            </a:endParaRPr>
          </a:p>
          <a:p>
            <a:pPr marL="230400" indent="-230400" algn="r" defTabSz="914400" rtl="1">
              <a:spcBef>
                <a:spcPts val="1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مخطط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لترشيد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حالات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الاستخدام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والتطبيقات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المستهدفة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لتناسب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الآفاق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الجديدة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بشكل</a:t>
            </a:r>
            <a:r>
              <a:rPr lang="en-US" sz="1200" b="0" i="0" dirty="0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 </a:t>
            </a:r>
            <a:r>
              <a:rPr lang="en-US" sz="1200" b="0" i="0" dirty="0" err="1">
                <a:solidFill>
                  <a:srgbClr val="652D89"/>
                </a:solidFill>
                <a:latin typeface="Arial"/>
                <a:ea typeface="MS PGothic"/>
                <a:cs typeface="+mn-cs"/>
              </a:rPr>
              <a:t>أفضل</a:t>
            </a:r>
            <a:endParaRPr lang="en-US" sz="1200" b="0" i="0" dirty="0">
              <a:solidFill>
                <a:srgbClr val="652D89"/>
              </a:solidFill>
              <a:latin typeface="Arial"/>
              <a:ea typeface="MS PGothic"/>
              <a:cs typeface="+mn-cs"/>
            </a:endParaRPr>
          </a:p>
        </p:txBody>
      </p:sp>
      <p:sp>
        <p:nvSpPr>
          <p:cNvPr id="32" name="Round Same Side Corner Rectangle 31"/>
          <p:cNvSpPr/>
          <p:nvPr/>
        </p:nvSpPr>
        <p:spPr>
          <a:xfrm>
            <a:off x="2440517" y="1665106"/>
            <a:ext cx="6349999" cy="1234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9" grpId="0" animBg="1"/>
      <p:bldP spid="71" grpId="0" animBg="1"/>
      <p:bldP spid="72" grpId="0" animBg="1"/>
      <p:bldP spid="79" grpId="0" animBg="1"/>
      <p:bldP spid="82" grpId="0" animBg="1"/>
      <p:bldP spid="83" grpId="0" animBg="1"/>
      <p:bldP spid="84" grpId="0" animBg="1"/>
      <p:bldP spid="85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/>
          <p:cNvSpPr/>
          <p:nvPr/>
        </p:nvSpPr>
        <p:spPr>
          <a:xfrm rot="16200000">
            <a:off x="5183290" y="-2457738"/>
            <a:ext cx="1190418" cy="6728147"/>
          </a:xfrm>
          <a:prstGeom prst="round2SameRect">
            <a:avLst>
              <a:gd name="adj1" fmla="val 21412"/>
              <a:gd name="adj2" fmla="val 0"/>
            </a:avLst>
          </a:prstGeom>
          <a:solidFill>
            <a:srgbClr val="0071A0">
              <a:alpha val="85098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5400000">
            <a:off x="3079983" y="1968265"/>
            <a:ext cx="1188720" cy="7386790"/>
          </a:xfrm>
          <a:prstGeom prst="round2SameRect">
            <a:avLst>
              <a:gd name="adj1" fmla="val 24358"/>
              <a:gd name="adj2" fmla="val 0"/>
            </a:avLst>
          </a:prstGeom>
          <a:solidFill>
            <a:srgbClr val="0071A0">
              <a:alpha val="85098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16200000">
            <a:off x="5501641" y="1070611"/>
            <a:ext cx="1188720" cy="6096002"/>
          </a:xfrm>
          <a:prstGeom prst="round2SameRect">
            <a:avLst>
              <a:gd name="adj1" fmla="val 23558"/>
              <a:gd name="adj2" fmla="val 0"/>
            </a:avLst>
          </a:prstGeom>
          <a:solidFill>
            <a:srgbClr val="0071A0">
              <a:alpha val="85098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7409" name="Picture 1" descr="C:\Users\gserda\Documents\Edu Photos\AM62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</p:spPr>
      </p:pic>
      <p:sp>
        <p:nvSpPr>
          <p:cNvPr id="10" name="Round Same Side Corner Rectangle 9"/>
          <p:cNvSpPr/>
          <p:nvPr/>
        </p:nvSpPr>
        <p:spPr>
          <a:xfrm rot="16200000">
            <a:off x="5184715" y="-2460684"/>
            <a:ext cx="1190418" cy="6728147"/>
          </a:xfrm>
          <a:prstGeom prst="round2SameRect">
            <a:avLst>
              <a:gd name="adj1" fmla="val 21412"/>
              <a:gd name="adj2" fmla="val 0"/>
            </a:avLst>
          </a:prstGeom>
          <a:solidFill>
            <a:srgbClr val="000000">
              <a:alpha val="76863"/>
            </a:srgbClr>
          </a:solidFill>
          <a:ln w="9525">
            <a:gradFill>
              <a:gsLst>
                <a:gs pos="0">
                  <a:schemeClr val="bg1">
                    <a:lumMod val="85000"/>
                    <a:alpha val="40000"/>
                  </a:schemeClr>
                </a:gs>
                <a:gs pos="100000">
                  <a:schemeClr val="bg1">
                    <a:lumMod val="85000"/>
                    <a:alpha val="700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tIns="274320" rtlCol="0" anchor="ctr"/>
          <a:lstStyle/>
          <a:p>
            <a:pPr marL="144000"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4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الزيادة</a:t>
            </a:r>
            <a:r>
              <a:rPr lang="en-US" sz="34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4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المفاجئة</a:t>
            </a:r>
            <a:r>
              <a:rPr lang="en-US" sz="34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4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34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4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استخدام</a:t>
            </a:r>
            <a:r>
              <a:rPr lang="en-US" sz="34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4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الأجهزة</a:t>
            </a:r>
            <a:r>
              <a:rPr lang="en-US" sz="34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4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المحمولة</a:t>
            </a:r>
            <a:endParaRPr lang="en-US" sz="3400" b="0" i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3558540" y="-1628139"/>
            <a:ext cx="1188720" cy="8305801"/>
          </a:xfrm>
          <a:prstGeom prst="round2SameRect">
            <a:avLst>
              <a:gd name="adj1" fmla="val 25160"/>
              <a:gd name="adj2" fmla="val 0"/>
            </a:avLst>
          </a:prstGeom>
          <a:solidFill>
            <a:srgbClr val="000000">
              <a:alpha val="76863"/>
            </a:srgbClr>
          </a:solidFill>
          <a:ln w="9525">
            <a:gradFill>
              <a:gsLst>
                <a:gs pos="0">
                  <a:schemeClr val="bg1">
                    <a:lumMod val="85000"/>
                    <a:alpha val="40000"/>
                  </a:schemeClr>
                </a:gs>
                <a:gs pos="100000">
                  <a:schemeClr val="bg1">
                    <a:lumMod val="85000"/>
                    <a:alpha val="700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274320" rtlCol="0" anchor="ctr"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6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أصبح</a:t>
            </a:r>
            <a:r>
              <a:rPr lang="en-US" sz="36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التعليم</a:t>
            </a:r>
            <a:r>
              <a:rPr lang="en-US" sz="36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نشاطًا</a:t>
            </a:r>
            <a:r>
              <a:rPr lang="en-US" sz="36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اجتماعيًا</a:t>
            </a:r>
            <a:endParaRPr lang="en-US" sz="3600" b="0" i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3079983" y="1968265"/>
            <a:ext cx="1188720" cy="7386790"/>
          </a:xfrm>
          <a:prstGeom prst="round2SameRect">
            <a:avLst>
              <a:gd name="adj1" fmla="val 24358"/>
              <a:gd name="adj2" fmla="val 0"/>
            </a:avLst>
          </a:prstGeom>
          <a:solidFill>
            <a:srgbClr val="000000">
              <a:alpha val="76863"/>
            </a:srgbClr>
          </a:solidFill>
          <a:ln w="9525">
            <a:gradFill>
              <a:gsLst>
                <a:gs pos="0">
                  <a:schemeClr val="bg1">
                    <a:lumMod val="85000"/>
                    <a:alpha val="40000"/>
                  </a:schemeClr>
                </a:gs>
                <a:gs pos="100000">
                  <a:schemeClr val="bg1">
                    <a:lumMod val="85000"/>
                    <a:alpha val="700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274320" rtlCol="0" anchor="ctr"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6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ازدياد</a:t>
            </a:r>
            <a:r>
              <a:rPr lang="en-US" sz="36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الحوسبة</a:t>
            </a:r>
            <a:r>
              <a:rPr lang="en-US" sz="36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السحابية</a:t>
            </a:r>
            <a:endParaRPr lang="en-US" sz="3600" b="0" i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16200000">
            <a:off x="5501639" y="1070610"/>
            <a:ext cx="1188720" cy="6095999"/>
          </a:xfrm>
          <a:prstGeom prst="round2SameRect">
            <a:avLst>
              <a:gd name="adj1" fmla="val 23558"/>
              <a:gd name="adj2" fmla="val 0"/>
            </a:avLst>
          </a:prstGeom>
          <a:solidFill>
            <a:srgbClr val="000000">
              <a:alpha val="76863"/>
            </a:srgbClr>
          </a:solidFill>
          <a:ln w="9525">
            <a:gradFill>
              <a:gsLst>
                <a:gs pos="0">
                  <a:schemeClr val="bg1">
                    <a:lumMod val="85000"/>
                    <a:alpha val="40000"/>
                  </a:schemeClr>
                </a:gs>
                <a:gs pos="100000">
                  <a:schemeClr val="bg1">
                    <a:lumMod val="85000"/>
                    <a:alpha val="7000"/>
                  </a:schemeClr>
                </a:gs>
              </a:gsLst>
              <a:lin ang="5400000" scaled="0"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tIns="274320" rtlCol="0" anchor="ctr"/>
          <a:lstStyle/>
          <a:p>
            <a:pPr marL="216000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6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أصبح</a:t>
            </a:r>
            <a:r>
              <a:rPr lang="en-US" sz="36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الفيديو</a:t>
            </a:r>
            <a:r>
              <a:rPr lang="en-US" sz="36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واسع</a:t>
            </a:r>
            <a:r>
              <a:rPr lang="en-US" sz="3600" b="0" i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الانتشار</a:t>
            </a:r>
            <a:endParaRPr lang="en-US" sz="3600" b="0" i="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94901" y="1931636"/>
            <a:ext cx="3908152" cy="1162704"/>
            <a:chOff x="698500" y="1525236"/>
            <a:chExt cx="3470384" cy="1162704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698500" y="1667841"/>
              <a:ext cx="3470384" cy="897560"/>
            </a:xfrm>
            <a:prstGeom prst="wedgeRoundRectCallout">
              <a:avLst>
                <a:gd name="adj1" fmla="val -443"/>
                <a:gd name="adj2" fmla="val 86491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6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8"/>
            <p:cNvSpPr>
              <a:spLocks/>
            </p:cNvSpPr>
            <p:nvPr/>
          </p:nvSpPr>
          <p:spPr bwMode="auto">
            <a:xfrm>
              <a:off x="794619" y="1525236"/>
              <a:ext cx="3338210" cy="1162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r" defTabSz="914400" rtl="1">
                <a:buNone/>
              </a:pP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"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تنشر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أكثر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من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٦٥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٪ </a:t>
              </a:r>
              <a:r>
                <a:rPr lang="en-US" sz="1500" b="0" i="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من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الشركات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ما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لا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يقل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عن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أداة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واحدة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من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أدوات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التواصل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الاجتماعي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للشركة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".</a:t>
              </a: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457202" y="5151298"/>
            <a:ext cx="3289298" cy="1019012"/>
            <a:chOff x="698500" y="1573796"/>
            <a:chExt cx="3124200" cy="1121129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698500" y="1576034"/>
              <a:ext cx="3124200" cy="1111905"/>
            </a:xfrm>
            <a:prstGeom prst="wedgeRoundRectCallout">
              <a:avLst>
                <a:gd name="adj1" fmla="val -4251"/>
                <a:gd name="adj2" fmla="val 82610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6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8"/>
            <p:cNvSpPr>
              <a:spLocks/>
            </p:cNvSpPr>
            <p:nvPr/>
          </p:nvSpPr>
          <p:spPr bwMode="auto">
            <a:xfrm>
              <a:off x="782557" y="1573796"/>
              <a:ext cx="2959545" cy="112112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r" defTabSz="914400" rtl="1">
                <a:buNone/>
              </a:pP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"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ستتم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إدارة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٢٠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٪ </a:t>
              </a:r>
              <a:r>
                <a:rPr lang="en-US" sz="1500" b="0" i="0" dirty="0" err="1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من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أجهزة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الكمبيوتر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ar-EG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en-US" sz="1500" b="0" i="0" dirty="0" err="1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الاحترافية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من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خلال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حاسب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افتراضي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ar-EG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</a:br>
              <a:r>
                <a:rPr lang="en-US" sz="1500" b="0" i="0" dirty="0" err="1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مستضاف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بحلول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عام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٢٠١٣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.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"</a:t>
              </a:r>
              <a:endParaRPr lang="en-US" sz="1500" b="0" i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6515101" y="3638549"/>
            <a:ext cx="2463801" cy="971551"/>
            <a:chOff x="6504940" y="2611084"/>
            <a:chExt cx="2956560" cy="1111905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6504940" y="2611084"/>
              <a:ext cx="2956560" cy="1111905"/>
            </a:xfrm>
            <a:prstGeom prst="wedgeRoundRectCallout">
              <a:avLst>
                <a:gd name="adj1" fmla="val 37941"/>
                <a:gd name="adj2" fmla="val 94005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6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8"/>
            <p:cNvSpPr>
              <a:spLocks/>
            </p:cNvSpPr>
            <p:nvPr/>
          </p:nvSpPr>
          <p:spPr bwMode="auto">
            <a:xfrm>
              <a:off x="6646778" y="2651547"/>
              <a:ext cx="2723280" cy="104964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r" defTabSz="914400" rtl="1">
                <a:buNone/>
              </a:pP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"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بحلول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عام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٢٠١٣،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 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سوف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يكون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أكثر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من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٩٠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٪ </a:t>
              </a:r>
              <a:r>
                <a:rPr lang="en-US" sz="1500" b="0" i="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من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نقل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البيانات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عبر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الشبكات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عبارة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عن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فيديو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."</a:t>
              </a: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4826000" y="2033235"/>
            <a:ext cx="3365501" cy="938566"/>
            <a:chOff x="698500" y="1525236"/>
            <a:chExt cx="3124200" cy="1162704"/>
          </a:xfrm>
        </p:grpSpPr>
        <p:sp>
          <p:nvSpPr>
            <p:cNvPr id="25" name="Rounded Rectangular Callout 24"/>
            <p:cNvSpPr/>
            <p:nvPr/>
          </p:nvSpPr>
          <p:spPr>
            <a:xfrm>
              <a:off x="698500" y="1576034"/>
              <a:ext cx="3124200" cy="1111905"/>
            </a:xfrm>
            <a:prstGeom prst="wedgeRoundRectCallout">
              <a:avLst>
                <a:gd name="adj1" fmla="val -42893"/>
                <a:gd name="adj2" fmla="val 88944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6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8"/>
            <p:cNvSpPr>
              <a:spLocks/>
            </p:cNvSpPr>
            <p:nvPr/>
          </p:nvSpPr>
          <p:spPr bwMode="auto">
            <a:xfrm>
              <a:off x="794621" y="1525236"/>
              <a:ext cx="2992711" cy="1162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r" defTabSz="914400" rtl="1">
                <a:buNone/>
              </a:pP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"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يقضي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الناس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قدر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من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الوقت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على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موقع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Facebook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أكثر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من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أي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موقع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ويب</a:t>
              </a:r>
              <a:r>
                <a:rPr lang="en-US" sz="15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آخر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".</a:t>
              </a: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5657850" y="364677"/>
            <a:ext cx="3329159" cy="1070423"/>
            <a:chOff x="643931" y="1525238"/>
            <a:chExt cx="3178769" cy="1162702"/>
          </a:xfrm>
        </p:grpSpPr>
        <p:sp>
          <p:nvSpPr>
            <p:cNvPr id="28" name="Rounded Rectangular Callout 27"/>
            <p:cNvSpPr/>
            <p:nvPr/>
          </p:nvSpPr>
          <p:spPr>
            <a:xfrm>
              <a:off x="698500" y="1571972"/>
              <a:ext cx="3124200" cy="1088378"/>
            </a:xfrm>
            <a:prstGeom prst="wedgeRoundRectCallout">
              <a:avLst>
                <a:gd name="adj1" fmla="val 42777"/>
                <a:gd name="adj2" fmla="val 84208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6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8"/>
            <p:cNvSpPr>
              <a:spLocks/>
            </p:cNvSpPr>
            <p:nvPr/>
          </p:nvSpPr>
          <p:spPr bwMode="auto">
            <a:xfrm>
              <a:off x="643931" y="1525238"/>
              <a:ext cx="3122522" cy="116270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r" defTabSz="914400" rtl="1">
                <a:buNone/>
              </a:pP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"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يُعد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نظام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Android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نظام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التشغيل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الأول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للأنظمة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الأساسية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للمحمول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حيث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يحصل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على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أكثر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500" b="0" i="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من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٣٥٠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٬٠٠٠ </a:t>
              </a:r>
              <a:r>
                <a:rPr lang="en-US" sz="1500" b="0" i="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عملية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تفعيل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جديدة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كل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يوم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."</a:t>
              </a: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2400300" y="374625"/>
            <a:ext cx="3060700" cy="1047776"/>
            <a:chOff x="609600" y="1539330"/>
            <a:chExt cx="3060700" cy="1162704"/>
          </a:xfrm>
        </p:grpSpPr>
        <p:sp>
          <p:nvSpPr>
            <p:cNvPr id="31" name="Rounded Rectangular Callout 30"/>
            <p:cNvSpPr/>
            <p:nvPr/>
          </p:nvSpPr>
          <p:spPr>
            <a:xfrm>
              <a:off x="698500" y="1576034"/>
              <a:ext cx="2971800" cy="1111905"/>
            </a:xfrm>
            <a:prstGeom prst="wedgeRoundRectCallout">
              <a:avLst>
                <a:gd name="adj1" fmla="val 4009"/>
                <a:gd name="adj2" fmla="val 86477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6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8"/>
            <p:cNvSpPr>
              <a:spLocks/>
            </p:cNvSpPr>
            <p:nvPr/>
          </p:nvSpPr>
          <p:spPr bwMode="auto">
            <a:xfrm>
              <a:off x="609600" y="1539330"/>
              <a:ext cx="3003550" cy="1162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r" defTabSz="914400" rtl="1">
                <a:buNone/>
              </a:pP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"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أصبحت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الآن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مبيعات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الهواتف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الذكية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500" b="0" i="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والأجهزة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اللوحية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أكبر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من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مبيعات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جميع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500" b="0" i="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أجهزة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الكمبيوتر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الشخصي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، 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بما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في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ذلك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500" b="0" i="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أجهزة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الكمبيوتر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المحمولة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."</a:t>
              </a:r>
            </a:p>
          </p:txBody>
        </p:sp>
      </p:grpSp>
      <p:grpSp>
        <p:nvGrpSpPr>
          <p:cNvPr id="18" name="Group 32"/>
          <p:cNvGrpSpPr/>
          <p:nvPr/>
        </p:nvGrpSpPr>
        <p:grpSpPr>
          <a:xfrm>
            <a:off x="4403053" y="5144948"/>
            <a:ext cx="2867310" cy="1019012"/>
            <a:chOff x="698500" y="1450773"/>
            <a:chExt cx="3124200" cy="1292568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698500" y="1450773"/>
              <a:ext cx="3124200" cy="1292568"/>
            </a:xfrm>
            <a:prstGeom prst="wedgeRoundRectCallout">
              <a:avLst>
                <a:gd name="adj1" fmla="val 1230"/>
                <a:gd name="adj2" fmla="val 104047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6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ectangle 8"/>
            <p:cNvSpPr>
              <a:spLocks/>
            </p:cNvSpPr>
            <p:nvPr/>
          </p:nvSpPr>
          <p:spPr bwMode="auto">
            <a:xfrm>
              <a:off x="723449" y="1509127"/>
              <a:ext cx="3065079" cy="11627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r" defTabSz="914400" rtl="1">
                <a:buNone/>
              </a:pP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"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سوف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يصبح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أكثر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من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٦٠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٪ </a:t>
              </a:r>
              <a:r>
                <a:rPr lang="en-US" sz="1500" b="0" i="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من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أعباء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العمل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على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الخادم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افتراضية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بحلول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عام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٢٠١٣</a:t>
              </a:r>
              <a:r>
                <a:rPr lang="ar-EG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500" b="0" i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"</a:t>
              </a:r>
              <a:endParaRPr lang="en-US" sz="1500" b="0" i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35"/>
          <p:cNvGrpSpPr/>
          <p:nvPr/>
        </p:nvGrpSpPr>
        <p:grpSpPr>
          <a:xfrm>
            <a:off x="3149599" y="3625849"/>
            <a:ext cx="2895601" cy="971551"/>
            <a:chOff x="6673084" y="2727363"/>
            <a:chExt cx="2956560" cy="1111905"/>
          </a:xfrm>
        </p:grpSpPr>
        <p:sp>
          <p:nvSpPr>
            <p:cNvPr id="37" name="Rounded Rectangular Callout 36"/>
            <p:cNvSpPr/>
            <p:nvPr/>
          </p:nvSpPr>
          <p:spPr>
            <a:xfrm>
              <a:off x="6673084" y="2727363"/>
              <a:ext cx="2956560" cy="1111905"/>
            </a:xfrm>
            <a:prstGeom prst="wedgeRoundRectCallout">
              <a:avLst>
                <a:gd name="adj1" fmla="val -44720"/>
                <a:gd name="adj2" fmla="val 90083"/>
                <a:gd name="adj3" fmla="val 16667"/>
              </a:avLst>
            </a:prstGeom>
            <a:gradFill flip="none" rotWithShape="1">
              <a:gsLst>
                <a:gs pos="0">
                  <a:srgbClr val="0096D6"/>
                </a:gs>
                <a:gs pos="100000">
                  <a:schemeClr val="accent3">
                    <a:lumMod val="1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95000"/>
                  <a:alpha val="60001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6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ectangle 8"/>
            <p:cNvSpPr>
              <a:spLocks/>
            </p:cNvSpPr>
            <p:nvPr/>
          </p:nvSpPr>
          <p:spPr bwMode="auto">
            <a:xfrm>
              <a:off x="6786899" y="2731489"/>
              <a:ext cx="2723280" cy="104964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r" defTabSz="914400" rtl="1">
                <a:buNone/>
              </a:pP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"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صرحت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ثلث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المؤسسات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التجارية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أنهم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يستخدمون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الفيديو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على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الأقل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مرة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واحدة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كل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0" i="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أسبوع</a:t>
              </a:r>
              <a:r>
                <a:rPr lang="en-US" sz="1500" b="0" i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."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906834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7" grpId="0" animBg="1"/>
      <p:bldP spid="9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التصميمات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المُعتمدة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من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Cisco</a:t>
            </a:r>
          </a:p>
        </p:txBody>
      </p:sp>
      <p:sp>
        <p:nvSpPr>
          <p:cNvPr id="30" name="Round Same Side Corner Rectangle 29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1" name="Round Same Side Corner Rectangle 30"/>
          <p:cNvSpPr/>
          <p:nvPr/>
        </p:nvSpPr>
        <p:spPr>
          <a:xfrm flipH="1">
            <a:off x="327081" y="1676427"/>
            <a:ext cx="3973838" cy="4340691"/>
          </a:xfrm>
          <a:prstGeom prst="round2SameRect">
            <a:avLst>
              <a:gd name="adj1" fmla="val 5439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3643536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4442373" y="1671448"/>
            <a:ext cx="4367248" cy="383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400" indent="-230400" algn="r" defTabSz="914400" rtl="1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800" b="0" i="0" dirty="0" err="1">
                <a:latin typeface="Arial"/>
                <a:ea typeface="+mn-ea"/>
                <a:cs typeface="+mn-cs"/>
              </a:rPr>
              <a:t>تصميمات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VXI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smtClean="0">
                <a:latin typeface="Arial"/>
                <a:ea typeface="+mn-ea"/>
                <a:cs typeface="+mn-cs"/>
              </a:rPr>
              <a:t>Cisco</a:t>
            </a:r>
            <a:r>
              <a:rPr lang="ar-EG" sz="1800" b="0" i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 smtClean="0">
                <a:latin typeface="Arial"/>
                <a:ea typeface="+mn-ea"/>
                <a:cs typeface="+mn-cs"/>
              </a:rPr>
              <a:t>المعتمدة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:</a:t>
            </a: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6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Citrix </a:t>
            </a:r>
            <a:r>
              <a:rPr lang="en-US" sz="16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XenDesktop</a:t>
            </a:r>
            <a:endParaRPr lang="en-US" sz="16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6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VMware View</a:t>
            </a:r>
          </a:p>
          <a:p>
            <a:pPr marL="230400" indent="-230400" algn="r" defTabSz="914400" rtl="1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800" b="0" i="0" dirty="0" err="1">
                <a:latin typeface="Arial"/>
                <a:ea typeface="+mn-ea"/>
                <a:cs typeface="+mn-cs"/>
              </a:rPr>
              <a:t>ويضم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النظام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البيئي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للشركاء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والذي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ينمو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باطراد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:</a:t>
            </a: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6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NetApp</a:t>
            </a:r>
            <a:r>
              <a:rPr lang="ar-EG" sz="16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وEMC</a:t>
            </a:r>
            <a:r>
              <a:rPr lang="ar-EG" sz="16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وIntel</a:t>
            </a:r>
            <a:r>
              <a:rPr lang="ar-EG" sz="16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وWyse</a:t>
            </a:r>
            <a:endParaRPr lang="en-US" sz="16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6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Samsung</a:t>
            </a:r>
            <a:r>
              <a:rPr lang="ar-EG" sz="16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وAppSense</a:t>
            </a:r>
            <a:r>
              <a:rPr lang="ar-EG" sz="16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وMicrosoft</a:t>
            </a:r>
            <a:r>
              <a:rPr lang="ar-EG" sz="16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وMcAfee</a:t>
            </a:r>
            <a:endParaRPr lang="en-US" sz="16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6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LiquidwareLabs</a:t>
            </a:r>
            <a:r>
              <a:rPr lang="ar-EG" sz="16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وTrend</a:t>
            </a:r>
            <a:r>
              <a:rPr lang="en-US" sz="16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Micro</a:t>
            </a:r>
            <a:r>
              <a:rPr lang="ar-EG" sz="16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وAtlantis</a:t>
            </a:r>
            <a:r>
              <a:rPr lang="ar-EG" sz="1600" b="0" i="0" dirty="0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وUnidesk</a:t>
            </a:r>
            <a:endParaRPr lang="en-US" sz="16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800" b="0" i="0" dirty="0" err="1">
                <a:latin typeface="Arial"/>
                <a:ea typeface="+mn-ea"/>
                <a:cs typeface="+mn-cs"/>
              </a:rPr>
              <a:t>زيادة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عدد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شركاء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القنوات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:</a:t>
            </a:r>
          </a:p>
          <a:p>
            <a:pPr marL="230400" lvl="1" indent="-230400" algn="r" defTabSz="914400" rtl="1">
              <a:lnSpc>
                <a:spcPct val="95000"/>
              </a:lnSpc>
              <a:spcAft>
                <a:spcPts val="6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6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تحول</a:t>
            </a:r>
            <a:r>
              <a:rPr lang="en-US" sz="16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الشركاء</a:t>
            </a:r>
            <a:r>
              <a:rPr lang="en-US" sz="16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6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حاسبات</a:t>
            </a:r>
            <a:r>
              <a:rPr lang="en-US" sz="16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المكتب</a:t>
            </a:r>
            <a:r>
              <a:rPr lang="en-US" sz="16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التقليدية</a:t>
            </a:r>
            <a:r>
              <a:rPr lang="en-US" sz="16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إلى</a:t>
            </a:r>
            <a:r>
              <a:rPr lang="en-US" sz="16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ممارسة</a:t>
            </a:r>
            <a:r>
              <a:rPr lang="en-US" sz="16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مساحة</a:t>
            </a:r>
            <a:r>
              <a:rPr lang="en-US" sz="16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العمل</a:t>
            </a:r>
            <a:r>
              <a:rPr lang="en-US" sz="16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الافتراضية</a:t>
            </a:r>
            <a:endParaRPr lang="en-US" sz="16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 flipH="1">
            <a:off x="4444563" y="2014790"/>
            <a:ext cx="4271656" cy="2910056"/>
            <a:chOff x="405390" y="2016701"/>
            <a:chExt cx="4480991" cy="2910056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05390" y="2016701"/>
              <a:ext cx="4480991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tx1"/>
                  </a:gs>
                  <a:gs pos="80000">
                    <a:schemeClr val="tx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05390" y="4926757"/>
              <a:ext cx="4480991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tx1"/>
                  </a:gs>
                  <a:gs pos="80000">
                    <a:schemeClr val="tx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5390" y="3201272"/>
              <a:ext cx="4480991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tx1"/>
                  </a:gs>
                  <a:gs pos="80000">
                    <a:schemeClr val="tx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3" cstate="print"/>
          <a:srcRect r="10391"/>
          <a:stretch>
            <a:fillRect/>
          </a:stretch>
        </p:blipFill>
        <p:spPr bwMode="auto">
          <a:xfrm>
            <a:off x="885093" y="1971829"/>
            <a:ext cx="3196216" cy="2310804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/>
          <a:srcRect l="10993" r="32772" b="33179"/>
          <a:stretch>
            <a:fillRect/>
          </a:stretch>
        </p:blipFill>
        <p:spPr bwMode="auto">
          <a:xfrm>
            <a:off x="531164" y="3214645"/>
            <a:ext cx="2108276" cy="1565701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5" cstate="print"/>
          <a:srcRect l="32917" t="11870" r="26328" b="28973"/>
          <a:stretch>
            <a:fillRect/>
          </a:stretch>
        </p:blipFill>
        <p:spPr bwMode="auto">
          <a:xfrm>
            <a:off x="1759524" y="4109013"/>
            <a:ext cx="2049672" cy="1859444"/>
          </a:xfrm>
          <a:prstGeom prst="rect">
            <a:avLst/>
          </a:prstGeom>
          <a:ln w="38100">
            <a:gradFill>
              <a:gsLst>
                <a:gs pos="0">
                  <a:srgbClr val="3852A3"/>
                </a:gs>
                <a:gs pos="100000">
                  <a:srgbClr val="331645"/>
                </a:gs>
              </a:gsLst>
              <a:lin ang="2400000" scaled="0"/>
            </a:gradFill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جدول</a:t>
            </a:r>
            <a:r>
              <a:rPr lang="en-US" sz="3200" b="0" i="0" spc="0" baseline="0" dirty="0">
                <a:solidFill>
                  <a:srgbClr val="1218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الأعمال</a:t>
            </a:r>
            <a:endParaRPr lang="en-US" sz="3200" b="0" i="0" spc="0" baseline="0" dirty="0">
              <a:solidFill>
                <a:srgbClr val="1218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77525" y="1790700"/>
            <a:ext cx="7025075" cy="4345927"/>
          </a:xfrm>
        </p:spPr>
        <p:txBody>
          <a:bodyPr/>
          <a:lstStyle/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الاتجاهات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والتحديات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حالات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الاستخدام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رؤية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Cisco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للمحاكة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الافتراضية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مجموعة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VXI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من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Cisco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دعم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الخدمات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والتصميمات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المُعتمدة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دراسات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الحالات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ملخص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8250052" y="1753676"/>
            <a:ext cx="193214" cy="4224332"/>
            <a:chOff x="769752" y="1753676"/>
            <a:chExt cx="193214" cy="4224332"/>
          </a:xfrm>
        </p:grpSpPr>
        <p:sp>
          <p:nvSpPr>
            <p:cNvPr id="7" name="Chevron 6"/>
            <p:cNvSpPr/>
            <p:nvPr/>
          </p:nvSpPr>
          <p:spPr>
            <a:xfrm>
              <a:off x="769752" y="2408092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769752" y="3062508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769752" y="4371340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769752" y="3716924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769752" y="502575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769752" y="175367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82452" y="5680171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381500" y="5537200"/>
            <a:ext cx="4152899" cy="5736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 flipV="1">
            <a:off x="4229100" y="1447799"/>
            <a:ext cx="4292599" cy="3492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65829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10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spcBef>
                <a:spcPts val="1"/>
              </a:spcBef>
              <a:spcAft>
                <a:spcPts val="0"/>
              </a:spcAft>
              <a:buNone/>
            </a:pP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جامعة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سياتل</a:t>
            </a:r>
            <a:r>
              <a:rPr lang="en-US" sz="3200" b="0" i="0" spc="0" baseline="0" dirty="0" smtClean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: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  <a:t/>
            </a:r>
            <a:b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</a:b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مبادرات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دعم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البحث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الفعال</a:t>
            </a:r>
            <a:endParaRPr lang="en-US" sz="2400" b="0" i="0" spc="0" baseline="0" dirty="0">
              <a:solidFill>
                <a:srgbClr val="1E1F81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6" name="Picture 23" descr="textbox.png"/>
          <p:cNvPicPr>
            <a:picLocks noChangeAspect="1"/>
          </p:cNvPicPr>
          <p:nvPr/>
        </p:nvPicPr>
        <p:blipFill>
          <a:blip r:embed="rId3" cstate="print"/>
          <a:srcRect t="8450"/>
          <a:stretch>
            <a:fillRect/>
          </a:stretch>
        </p:blipFill>
        <p:spPr bwMode="auto">
          <a:xfrm>
            <a:off x="203200" y="1676400"/>
            <a:ext cx="28003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51200" y="1701800"/>
            <a:ext cx="5516563" cy="13493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38500" y="3556000"/>
            <a:ext cx="5516563" cy="93503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38500" y="4978400"/>
            <a:ext cx="5516563" cy="13223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23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900" y="309880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900" y="123825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900" y="452120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407304" y="1312863"/>
            <a:ext cx="1069946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r" defTabSz="0" rtl="1">
              <a:lnSpc>
                <a:spcPct val="85000"/>
              </a:lnSpc>
              <a:spcBef>
                <a:spcPts val="1"/>
              </a:spcBef>
              <a:buNone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الوضع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الحالي</a:t>
            </a:r>
            <a:endParaRPr lang="en-US" sz="16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7981475" y="3186113"/>
            <a:ext cx="465613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r" defTabSz="0" rtl="1">
              <a:lnSpc>
                <a:spcPct val="85000"/>
              </a:lnSpc>
              <a:spcBef>
                <a:spcPts val="1"/>
              </a:spcBef>
              <a:buNone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الحل</a:t>
            </a:r>
            <a:endParaRPr lang="en-US" sz="16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7871069" y="4616450"/>
            <a:ext cx="555381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r" defTabSz="0" rtl="1">
              <a:lnSpc>
                <a:spcPct val="85000"/>
              </a:lnSpc>
              <a:spcBef>
                <a:spcPts val="1"/>
              </a:spcBef>
              <a:buNone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النتائج</a:t>
            </a:r>
            <a:endParaRPr lang="en-US" sz="16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327400" y="1782763"/>
            <a:ext cx="5410200" cy="88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دورات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حياة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قصيرة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لأجهزة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كمبيوتر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المكتب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، 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صعوبة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إدارة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بيئة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تطبيق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سطح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المكتب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، </a:t>
            </a:r>
            <a:r>
              <a:rPr lang="ar-EG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en-US" sz="13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ونفقات</a:t>
            </a:r>
            <a:r>
              <a:rPr lang="en-US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التشغيل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العالية</a:t>
            </a:r>
            <a:endParaRPr lang="en-US" sz="13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عدم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القدرة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تلبية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طلبات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تطبيقات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البرامج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المحددة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والفعلية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المستخدمين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الفصل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بين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الحاسبات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المكتبية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، 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والتطبيقات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، 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والبيانات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داخل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مركز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البيانات</a:t>
            </a:r>
            <a:endParaRPr lang="en-US" sz="13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327400" y="3688996"/>
            <a:ext cx="5410200" cy="6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تنفيذ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نظام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Cisco Unified Computing (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UCS</a:t>
            </a:r>
            <a:r>
              <a:rPr lang="en-US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)</a:t>
            </a:r>
            <a:r>
              <a:rPr lang="ar-EG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المحسن</a:t>
            </a:r>
            <a:r>
              <a:rPr lang="en-US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أجل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Vmware</a:t>
            </a:r>
            <a:r>
              <a:rPr lang="ar-EG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br>
              <a:rPr lang="ar-EG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en-US" sz="13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والحاسب</a:t>
            </a:r>
            <a:r>
              <a:rPr lang="en-US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الافتراضي</a:t>
            </a:r>
            <a:endParaRPr lang="en-US" sz="13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  <a:p>
            <a:pPr marL="285750" indent="-285750" algn="r" defTabSz="0" rtl="1">
              <a:spcBef>
                <a:spcPts val="1"/>
              </a:spcBef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تتم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الاستفادة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Cisco </a:t>
            </a:r>
            <a:r>
              <a:rPr lang="en-US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Services</a:t>
            </a:r>
            <a:r>
              <a:rPr lang="ar-EG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عملية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التخطيط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والتصميم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ومراحل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التنفيذ</a:t>
            </a:r>
            <a:endParaRPr lang="en-US" sz="13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327400" y="5133975"/>
            <a:ext cx="5414048" cy="6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القدرة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1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نشر</a:t>
            </a:r>
            <a:r>
              <a:rPr lang="en-US" sz="1300" b="1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1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تطبيقات</a:t>
            </a:r>
            <a:r>
              <a:rPr lang="en-US" sz="1300" b="1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1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البرامج</a:t>
            </a:r>
            <a:r>
              <a:rPr lang="en-US" sz="1300" b="1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1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ومتطلبات</a:t>
            </a:r>
            <a:r>
              <a:rPr lang="en-US" sz="1300" b="1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1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الأعمال</a:t>
            </a:r>
            <a:r>
              <a:rPr lang="en-US" sz="1300" b="1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1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حسب</a:t>
            </a:r>
            <a:r>
              <a:rPr lang="en-US" sz="1300" b="1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1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الطلب</a:t>
            </a:r>
            <a:endParaRPr lang="en-US" sz="1300" b="1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1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أوقات</a:t>
            </a:r>
            <a:r>
              <a:rPr lang="en-US" sz="1300" b="1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1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استجابة</a:t>
            </a:r>
            <a:r>
              <a:rPr lang="en-US" sz="1300" b="1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1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أسرع</a:t>
            </a:r>
            <a:r>
              <a:rPr lang="en-US" sz="1300" b="1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للمستخدمين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للمساعدة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تلبية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الاحتياجات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التعليمية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والإدارية</a:t>
            </a:r>
            <a:endParaRPr lang="en-US" sz="13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التحويل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إلى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الحاسبات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الافتراضية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، </a:t>
            </a:r>
            <a:r>
              <a:rPr lang="en-US" sz="1300" b="1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وتقليل</a:t>
            </a:r>
            <a:r>
              <a:rPr lang="en-US" sz="1300" b="1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1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نفقات</a:t>
            </a:r>
            <a:r>
              <a:rPr lang="en-US" sz="1300" b="1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1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التشغيل</a:t>
            </a:r>
            <a:r>
              <a:rPr lang="en-US" sz="1300" b="1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،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وإطالة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دورة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حياة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الحاسبات</a:t>
            </a:r>
            <a:endParaRPr lang="en-US" sz="13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5" name="Picture 22" descr="ta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43000"/>
            <a:ext cx="280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sosceles Triangle 25"/>
          <p:cNvSpPr/>
          <p:nvPr/>
        </p:nvSpPr>
        <p:spPr>
          <a:xfrm rot="16200000">
            <a:off x="8493919" y="139620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Isosceles Triangle 26"/>
          <p:cNvSpPr/>
          <p:nvPr/>
        </p:nvSpPr>
        <p:spPr>
          <a:xfrm rot="16200000">
            <a:off x="8493919" y="325675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Isosceles Triangle 27"/>
          <p:cNvSpPr/>
          <p:nvPr/>
        </p:nvSpPr>
        <p:spPr>
          <a:xfrm rot="16200000">
            <a:off x="8493919" y="4699794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9" name="Picture 24" descr="band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" y="1676400"/>
            <a:ext cx="26797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63" y="1905000"/>
            <a:ext cx="2230437" cy="4114800"/>
            <a:chOff x="6468570" y="1904653"/>
            <a:chExt cx="2230438" cy="4115147"/>
          </a:xfrm>
        </p:grpSpPr>
        <p:pic>
          <p:nvPicPr>
            <p:cNvPr id="81945" name="Picture 30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68570" y="1904653"/>
              <a:ext cx="2230437" cy="235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46" name="Picture 4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06670" y="5357813"/>
              <a:ext cx="2192338" cy="6619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4" name="Round Same Side Corner Rectangle 3"/>
          <p:cNvSpPr/>
          <p:nvPr/>
        </p:nvSpPr>
        <p:spPr>
          <a:xfrm>
            <a:off x="3241322" y="1643940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0" name="Round Same Side Corner Rectangle 29"/>
          <p:cNvSpPr/>
          <p:nvPr/>
        </p:nvSpPr>
        <p:spPr>
          <a:xfrm>
            <a:off x="3243203" y="3546118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1" name="Round Same Side Corner Rectangle 30"/>
          <p:cNvSpPr/>
          <p:nvPr/>
        </p:nvSpPr>
        <p:spPr>
          <a:xfrm>
            <a:off x="3233796" y="4966636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4893535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  <p:bldP spid="26" grpId="0" animBg="1"/>
      <p:bldP spid="27" grpId="0" animBg="1"/>
      <p:bldP spid="28" grpId="0" animBg="1"/>
      <p:bldP spid="4" grpId="0" animBg="1"/>
      <p:bldP spid="30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10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الإدارة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التعليمية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ببارك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هيلز</a:t>
            </a:r>
            <a:r>
              <a:rPr lang="en-US" sz="3200" b="0" i="0" spc="0" baseline="0" dirty="0" smtClean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:</a:t>
            </a:r>
            <a:r>
              <a:rPr lang="en-US" sz="3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Arial"/>
              </a:rPr>
              <a:t/>
            </a:r>
            <a:br>
              <a:rPr lang="en-US" sz="3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توفير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خدمات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تعليم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متقدمة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Arial"/>
              </a:rPr>
              <a:t>للطلاب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Arial"/>
              </a:rPr>
              <a:t> </a:t>
            </a:r>
          </a:p>
        </p:txBody>
      </p:sp>
      <p:pic>
        <p:nvPicPr>
          <p:cNvPr id="6" name="Picture 23" descr="textbox.png"/>
          <p:cNvPicPr>
            <a:picLocks noChangeAspect="1"/>
          </p:cNvPicPr>
          <p:nvPr/>
        </p:nvPicPr>
        <p:blipFill>
          <a:blip r:embed="rId3" cstate="print"/>
          <a:srcRect t="8450"/>
          <a:stretch>
            <a:fillRect/>
          </a:stretch>
        </p:blipFill>
        <p:spPr bwMode="auto">
          <a:xfrm>
            <a:off x="203200" y="1676400"/>
            <a:ext cx="28003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38500" y="1701800"/>
            <a:ext cx="5516563" cy="13493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38500" y="3556000"/>
            <a:ext cx="5516563" cy="93503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38500" y="4978400"/>
            <a:ext cx="5516563" cy="13223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38100" dir="270000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23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900" y="309880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900" y="123825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t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900" y="4521200"/>
            <a:ext cx="4152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381904" y="1312863"/>
            <a:ext cx="1069946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r" defTabSz="0" rtl="1">
              <a:lnSpc>
                <a:spcPct val="85000"/>
              </a:lnSpc>
              <a:spcBef>
                <a:spcPts val="1"/>
              </a:spcBef>
              <a:buNone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الوضع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الحالي</a:t>
            </a:r>
            <a:endParaRPr lang="en-US" sz="16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7956075" y="3186113"/>
            <a:ext cx="465613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r" defTabSz="0" rtl="1">
              <a:lnSpc>
                <a:spcPct val="85000"/>
              </a:lnSpc>
              <a:spcBef>
                <a:spcPts val="1"/>
              </a:spcBef>
              <a:buNone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الحل</a:t>
            </a:r>
            <a:endParaRPr lang="en-US" sz="16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7871069" y="4616450"/>
            <a:ext cx="555381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r" defTabSz="0" rtl="1">
              <a:lnSpc>
                <a:spcPct val="85000"/>
              </a:lnSpc>
              <a:spcBef>
                <a:spcPts val="1"/>
              </a:spcBef>
              <a:buNone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النتائج</a:t>
            </a:r>
            <a:endParaRPr lang="en-US" sz="16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314700" y="1782762"/>
            <a:ext cx="5410200" cy="6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ترقية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وتحديث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٤٥٠٠</a:t>
            </a:r>
            <a:r>
              <a:rPr lang="ar-EG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جهاز</a:t>
            </a:r>
            <a:r>
              <a:rPr lang="en-US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كمبيوتر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١٥</a:t>
            </a:r>
            <a:r>
              <a:rPr lang="ar-EG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مدرسة</a:t>
            </a:r>
            <a:r>
              <a:rPr lang="en-US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بشكل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موفر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للتكلفة</a:t>
            </a:r>
            <a:endParaRPr lang="en-US" sz="13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تقليل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أوقات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التعطل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المتعلقة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بالصيانة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وعمليات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الإصلاح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والترقية</a:t>
            </a:r>
            <a:endParaRPr lang="en-US" sz="13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تنفيذ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حل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مرن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يمكن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نشره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لاستيعاب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السعة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المستقبلية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ومتطلبات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التقنية</a:t>
            </a:r>
            <a:endParaRPr lang="en-US" sz="13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312459" y="3695700"/>
            <a:ext cx="5410200" cy="48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حل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المحاكاة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الافتراضية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لسطح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المكتب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Cisco</a:t>
            </a:r>
            <a:r>
              <a:rPr lang="ar-EG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مع</a:t>
            </a:r>
            <a:r>
              <a:rPr lang="en-US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Citrix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XenDesktop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، </a:t>
            </a:r>
            <a:r>
              <a:rPr lang="ar-EG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en-US" sz="13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باستخدام</a:t>
            </a:r>
            <a:r>
              <a:rPr lang="en-US" sz="13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النظام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الأساسي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لنظام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Unified Computing System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149600" y="5130798"/>
            <a:ext cx="5576888" cy="6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توفير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قدر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كبير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الوقت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والتكاليف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خلال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عملية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الصيانة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ودورات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تحديث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التقنيات</a:t>
            </a:r>
            <a:endParaRPr lang="en-US" sz="13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تقنية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محسنة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للطلاب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تحظى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بالمرونة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لإضافة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الوظائف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بسهولة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وكذلك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السعة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عند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الحاجة</a:t>
            </a:r>
            <a:endParaRPr lang="en-US" sz="13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  <a:p>
            <a:pPr marL="285750" indent="-285750" algn="r" defTabSz="0" rtl="1">
              <a:spcBef>
                <a:spcPts val="1"/>
              </a:spcBef>
              <a:spcAft>
                <a:spcPts val="0"/>
              </a:spcAft>
              <a:buClr>
                <a:srgbClr val="6DB344"/>
              </a:buClr>
              <a:buFont typeface="Arial"/>
              <a:buChar char="•"/>
            </a:pP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فوائد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المحافظة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البيئة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خلال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تقليل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استهلاك</a:t>
            </a:r>
            <a:r>
              <a:rPr lang="en-US" sz="13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3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الطاقة</a:t>
            </a:r>
            <a:endParaRPr lang="en-US" sz="13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5" name="Picture 22" descr="ta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43000"/>
            <a:ext cx="280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sosceles Triangle 25"/>
          <p:cNvSpPr/>
          <p:nvPr/>
        </p:nvSpPr>
        <p:spPr>
          <a:xfrm rot="16200000">
            <a:off x="8506619" y="139620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Isosceles Triangle 26"/>
          <p:cNvSpPr/>
          <p:nvPr/>
        </p:nvSpPr>
        <p:spPr>
          <a:xfrm rot="16200000">
            <a:off x="8506619" y="3256757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Isosceles Triangle 27"/>
          <p:cNvSpPr/>
          <p:nvPr/>
        </p:nvSpPr>
        <p:spPr>
          <a:xfrm rot="16200000">
            <a:off x="8506619" y="4699794"/>
            <a:ext cx="184150" cy="106362"/>
          </a:xfrm>
          <a:prstGeom prst="triangle">
            <a:avLst>
              <a:gd name="adj" fmla="val 51596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9" name="Picture 24" descr="band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" y="1676400"/>
            <a:ext cx="26797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007" y="5138457"/>
            <a:ext cx="261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C:\Users\gserda\Documents\Edu Photos\AM61977.jpg"/>
          <p:cNvPicPr>
            <a:picLocks noChangeAspect="1" noChangeArrowheads="1"/>
          </p:cNvPicPr>
          <p:nvPr/>
        </p:nvPicPr>
        <p:blipFill>
          <a:blip r:embed="rId8" cstate="print"/>
          <a:srcRect r="25882" b="1912"/>
          <a:stretch>
            <a:fillRect/>
          </a:stretch>
        </p:blipFill>
        <p:spPr bwMode="auto">
          <a:xfrm>
            <a:off x="364564" y="1994648"/>
            <a:ext cx="2433533" cy="2147046"/>
          </a:xfrm>
          <a:prstGeom prst="rect">
            <a:avLst/>
          </a:prstGeom>
          <a:noFill/>
        </p:spPr>
      </p:pic>
      <p:sp>
        <p:nvSpPr>
          <p:cNvPr id="33" name="Round Same Side Corner Rectangle 32"/>
          <p:cNvSpPr/>
          <p:nvPr/>
        </p:nvSpPr>
        <p:spPr>
          <a:xfrm>
            <a:off x="3228622" y="1643940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4" name="Round Same Side Corner Rectangle 33"/>
          <p:cNvSpPr/>
          <p:nvPr/>
        </p:nvSpPr>
        <p:spPr>
          <a:xfrm>
            <a:off x="3230503" y="3546118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5" name="Round Same Side Corner Rectangle 34"/>
          <p:cNvSpPr/>
          <p:nvPr/>
        </p:nvSpPr>
        <p:spPr>
          <a:xfrm>
            <a:off x="3221096" y="4966636"/>
            <a:ext cx="5538611" cy="98777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tx1">
                  <a:lumMod val="50000"/>
                </a:schemeClr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700733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جدول</a:t>
            </a:r>
            <a:r>
              <a:rPr lang="en-US" sz="3200" b="0" i="0" spc="0" baseline="0" dirty="0">
                <a:solidFill>
                  <a:srgbClr val="1218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الأعمال</a:t>
            </a:r>
            <a:endParaRPr lang="en-US" sz="3200" b="0" i="0" spc="0" baseline="0" dirty="0">
              <a:solidFill>
                <a:srgbClr val="1218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90225" y="1790700"/>
            <a:ext cx="7012375" cy="4345927"/>
          </a:xfrm>
        </p:spPr>
        <p:txBody>
          <a:bodyPr/>
          <a:lstStyle/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الاتجاهات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والتحديات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حالات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الاستخدام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رؤية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Cisco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للمحاكة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الافتراضية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مجموعة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VXI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من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Cisco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دعم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الخدمات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والتصميمات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المُعتمدة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دراسات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الحالات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ملخص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 flipH="1">
            <a:off x="8262752" y="1753676"/>
            <a:ext cx="193214" cy="4224332"/>
            <a:chOff x="769752" y="1753676"/>
            <a:chExt cx="193214" cy="4224332"/>
          </a:xfrm>
        </p:grpSpPr>
        <p:sp>
          <p:nvSpPr>
            <p:cNvPr id="7" name="Chevron 6"/>
            <p:cNvSpPr/>
            <p:nvPr/>
          </p:nvSpPr>
          <p:spPr>
            <a:xfrm>
              <a:off x="769752" y="2408092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769752" y="3062508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769752" y="4371340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769752" y="3716924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769752" y="502575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769752" y="175367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82452" y="5680171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 flipV="1">
            <a:off x="4508500" y="1447795"/>
            <a:ext cx="4076699" cy="417830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65829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ملخص</a:t>
            </a:r>
            <a:r>
              <a:rPr lang="en-US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:</a:t>
            </a:r>
            <a:r>
              <a:rPr lang="ar-EG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المحاكاة</a:t>
            </a:r>
            <a:r>
              <a:rPr lang="en-US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الافتراضة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في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التعليم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</a:p>
        </p:txBody>
      </p:sp>
      <p:sp>
        <p:nvSpPr>
          <p:cNvPr id="33" name="Round Same Side Corner Rectangle 32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4" name="Round Same Side Corner Rectangle 33"/>
          <p:cNvSpPr/>
          <p:nvPr/>
        </p:nvSpPr>
        <p:spPr>
          <a:xfrm flipH="1">
            <a:off x="428625" y="1606087"/>
            <a:ext cx="8313856" cy="4340691"/>
          </a:xfrm>
          <a:prstGeom prst="round2SameRect">
            <a:avLst>
              <a:gd name="adj1" fmla="val 5439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3570534"/>
            <a:ext cx="9144000" cy="243371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2911686" y="4850896"/>
            <a:ext cx="5534932" cy="1593617"/>
            <a:chOff x="340099" y="2547264"/>
            <a:chExt cx="8046223" cy="2316667"/>
          </a:xfrm>
        </p:grpSpPr>
        <p:sp>
          <p:nvSpPr>
            <p:cNvPr id="38" name="Flowchart: Magnetic Disk 37"/>
            <p:cNvSpPr/>
            <p:nvPr/>
          </p:nvSpPr>
          <p:spPr bwMode="auto">
            <a:xfrm>
              <a:off x="6860154" y="4203983"/>
              <a:ext cx="457309" cy="659948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2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38100" h="101600"/>
            </a:sp3d>
          </p:spPr>
          <p:txBody>
            <a:bodyPr lIns="82124" tIns="41061" rIns="82124" bIns="41061" anchor="ctr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defRPr/>
              </a:pPr>
              <a:endParaRPr lang="en-US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9" name="Picture 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5661" y="4454306"/>
              <a:ext cx="444562" cy="293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0" name="Group 66"/>
            <p:cNvGrpSpPr/>
            <p:nvPr/>
          </p:nvGrpSpPr>
          <p:grpSpPr>
            <a:xfrm>
              <a:off x="340099" y="2905573"/>
              <a:ext cx="1800997" cy="1864981"/>
              <a:chOff x="1295400" y="4842757"/>
              <a:chExt cx="1216296" cy="980165"/>
            </a:xfrm>
          </p:grpSpPr>
          <p:grpSp>
            <p:nvGrpSpPr>
              <p:cNvPr id="41" name="Group 31"/>
              <p:cNvGrpSpPr/>
              <p:nvPr/>
            </p:nvGrpSpPr>
            <p:grpSpPr>
              <a:xfrm>
                <a:off x="1295400" y="4842757"/>
                <a:ext cx="1216296" cy="980165"/>
                <a:chOff x="6001055" y="319085"/>
                <a:chExt cx="2820723" cy="2302416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</p:grpSpPr>
            <p:pic>
              <p:nvPicPr>
                <p:cNvPr id="43" name="Picture 42" descr="flatpanelcomputer-copy.png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6001055" y="319085"/>
                  <a:ext cx="2820723" cy="2302416"/>
                </a:xfrm>
                <a:prstGeom prst="rect">
                  <a:avLst/>
                </a:prstGeom>
              </p:spPr>
            </p:pic>
            <p:pic>
              <p:nvPicPr>
                <p:cNvPr id="44" name="Picture 11" descr="converj_vdi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105080" y="400595"/>
                  <a:ext cx="2620905" cy="1663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innerShdw blurRad="114300">
                    <a:prstClr val="black"/>
                  </a:innerShdw>
                </a:effectLst>
              </p:spPr>
            </p:pic>
          </p:grpSp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936" t="13229" r="6626" b="1279"/>
              <a:stretch>
                <a:fillRect/>
              </a:stretch>
            </p:blipFill>
            <p:spPr bwMode="auto">
              <a:xfrm>
                <a:off x="1336675" y="4874953"/>
                <a:ext cx="1132680" cy="711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</p:grp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936" t="13229" r="6626" b="13290"/>
            <a:stretch>
              <a:fillRect/>
            </a:stretch>
          </p:blipFill>
          <p:spPr bwMode="auto">
            <a:xfrm>
              <a:off x="6430280" y="2555753"/>
              <a:ext cx="903097" cy="62500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381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95" t="1119"/>
            <a:stretch>
              <a:fillRect/>
            </a:stretch>
          </p:blipFill>
          <p:spPr bwMode="auto">
            <a:xfrm>
              <a:off x="7485001" y="3154631"/>
              <a:ext cx="901321" cy="91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2238102" y="2547264"/>
              <a:ext cx="4667797" cy="1780923"/>
              <a:chOff x="2331718" y="1789610"/>
              <a:chExt cx="4667797" cy="17809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331718" y="2693134"/>
                <a:ext cx="1059766" cy="573258"/>
                <a:chOff x="2514600" y="2693134"/>
                <a:chExt cx="1059766" cy="573258"/>
              </a:xfrm>
            </p:grpSpPr>
            <p:sp>
              <p:nvSpPr>
                <p:cNvPr id="57" name="Right Arrow 56"/>
                <p:cNvSpPr/>
                <p:nvPr/>
              </p:nvSpPr>
              <p:spPr>
                <a:xfrm>
                  <a:off x="2514600" y="2693134"/>
                  <a:ext cx="1059766" cy="309489"/>
                </a:xfrm>
                <a:prstGeom prst="rightArrow">
                  <a:avLst/>
                </a:prstGeom>
                <a:gradFill>
                  <a:gsLst>
                    <a:gs pos="0">
                      <a:schemeClr val="tx1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Right Arrow 57"/>
                <p:cNvSpPr/>
                <p:nvPr/>
              </p:nvSpPr>
              <p:spPr>
                <a:xfrm flipH="1">
                  <a:off x="2514600" y="2956903"/>
                  <a:ext cx="1059766" cy="309489"/>
                </a:xfrm>
                <a:prstGeom prst="rightArrow">
                  <a:avLst/>
                </a:prstGeom>
                <a:gradFill>
                  <a:gsLst>
                    <a:gs pos="0">
                      <a:schemeClr val="tx1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38811" y="2693134"/>
                <a:ext cx="1060704" cy="573258"/>
                <a:chOff x="5873496" y="2693134"/>
                <a:chExt cx="1060704" cy="573258"/>
              </a:xfrm>
            </p:grpSpPr>
            <p:sp>
              <p:nvSpPr>
                <p:cNvPr id="55" name="Right Arrow 54"/>
                <p:cNvSpPr/>
                <p:nvPr/>
              </p:nvSpPr>
              <p:spPr>
                <a:xfrm>
                  <a:off x="5873496" y="2693134"/>
                  <a:ext cx="1060704" cy="309489"/>
                </a:xfrm>
                <a:prstGeom prst="rightArrow">
                  <a:avLst/>
                </a:prstGeom>
                <a:gradFill>
                  <a:gsLst>
                    <a:gs pos="0">
                      <a:schemeClr val="tx1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ight Arrow 55"/>
                <p:cNvSpPr/>
                <p:nvPr/>
              </p:nvSpPr>
              <p:spPr>
                <a:xfrm flipH="1">
                  <a:off x="5873496" y="2956903"/>
                  <a:ext cx="1060704" cy="309489"/>
                </a:xfrm>
                <a:prstGeom prst="rightArrow">
                  <a:avLst/>
                </a:prstGeom>
                <a:gradFill>
                  <a:gsLst>
                    <a:gs pos="0">
                      <a:schemeClr val="tx1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54" name="Picture 53" descr="Device_cloud_white_3041_default_256.pn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 t="15517" b="17759"/>
              <a:stretch>
                <a:fillRect/>
              </a:stretch>
            </p:blipFill>
            <p:spPr>
              <a:xfrm>
                <a:off x="3435074" y="1789610"/>
                <a:ext cx="2474638" cy="1780923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905755" y="5041394"/>
            <a:ext cx="20334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6800" b="1" i="0">
                <a:latin typeface="Arial"/>
                <a:ea typeface="+mn-ea"/>
                <a:cs typeface="+mn-cs"/>
              </a:rPr>
              <a:t>VXI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81847" y="1729534"/>
            <a:ext cx="7801753" cy="4965700"/>
          </a:xfrm>
        </p:spPr>
        <p:txBody>
          <a:bodyPr/>
          <a:lstStyle/>
          <a:p>
            <a:pPr marL="230400" indent="-230400" algn="r" defTabSz="914400" rtl="1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المحاكاة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الافتراضية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لسطح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المكتب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التعليم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لا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زالت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تستحوذ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القوة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الدافعة</a:t>
            </a:r>
            <a:endParaRPr lang="en-US" sz="2000" b="0" i="0" dirty="0">
              <a:solidFill>
                <a:srgbClr val="2B3082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القدرة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الكبيرة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التطبيق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خلال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قاعدة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المستخدمين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لخدمات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التعليم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تبسيط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عمليات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سير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عمل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التعليم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وصول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سريع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، 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بدرجة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عالية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الأمان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للتطبيقات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الضرورية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تقدم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Cisco </a:t>
            </a:r>
            <a:r>
              <a:rPr lang="en-US" sz="2000" b="0" i="0" dirty="0" err="1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VXI</a:t>
            </a:r>
            <a:r>
              <a:rPr lang="ar-EG" sz="2000" b="0" i="0" dirty="0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قدرات</a:t>
            </a:r>
            <a:r>
              <a:rPr lang="en-US" sz="2000" b="0" i="0" dirty="0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شاملة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معتمدة</a:t>
            </a:r>
            <a:endParaRPr lang="en-US" sz="2000" b="0" i="0" dirty="0">
              <a:solidFill>
                <a:srgbClr val="2B3082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نظام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بيئي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منفتح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مع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شركاء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التقنية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الأساسيين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230400" lvl="1" indent="-230400" algn="r" defTabSz="914400" rt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مجموعة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جديدة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أجهزة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المحاكاة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الافتراضية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لسطح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المكتب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230400" lvl="1" indent="-230400" algn="r" defTabSz="914400" rt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تحسين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عائد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الاستثمار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لعملية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نشر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المحاكاة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الافتراضية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لسطح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المكتب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15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Same Side Corner Rectangle 16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الموارد</a:t>
            </a:r>
            <a:endParaRPr lang="en-US" sz="3200" b="0" i="0" spc="0" baseline="0" dirty="0">
              <a:solidFill>
                <a:srgbClr val="2B34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28058" y="1495044"/>
            <a:ext cx="7857142" cy="2491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spAutoFit/>
          </a:bodyPr>
          <a:lstStyle/>
          <a:p>
            <a:pPr indent="-230400" algn="r" rtl="1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Clr>
                <a:srgbClr val="00ADEF"/>
              </a:buClr>
              <a:buSzPct val="90000"/>
              <a:buNone/>
              <a:defRPr/>
            </a:pPr>
            <a:r>
              <a:rPr lang="en-US" sz="2400" dirty="0" err="1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لمزيد</a:t>
            </a:r>
            <a:r>
              <a:rPr lang="en-US" sz="2400" dirty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 </a:t>
            </a:r>
            <a:r>
              <a:rPr lang="en-US" sz="2400" dirty="0" err="1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من</a:t>
            </a:r>
            <a:r>
              <a:rPr lang="en-US" sz="2400" dirty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 </a:t>
            </a:r>
            <a:r>
              <a:rPr lang="en-US" sz="2400" dirty="0" err="1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المعلومات</a:t>
            </a:r>
            <a:r>
              <a:rPr lang="en-US" sz="2400" dirty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 </a:t>
            </a:r>
            <a:r>
              <a:rPr lang="en-US" sz="2400" dirty="0" err="1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حول</a:t>
            </a:r>
            <a:endParaRPr lang="en-US" sz="2400" dirty="0">
              <a:gradFill flip="none" rotWithShape="1">
                <a:gsLst>
                  <a:gs pos="0">
                    <a:schemeClr val="tx1">
                      <a:lumMod val="7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+mj-lt"/>
            </a:endParaRPr>
          </a:p>
          <a:p>
            <a:pPr marL="360000" lvl="1" indent="-230400" algn="r" defTabSz="914400" rtl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مساحة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العمل</a:t>
            </a: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الافتراضية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marL="360000" lvl="1" indent="-230400" algn="r" defTabSz="914400" rtl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rgbClr val="3A3A3A"/>
              </a:buClr>
              <a:buSzPct val="80000"/>
              <a:buFont typeface="Arial"/>
              <a:buChar char="•"/>
            </a:pPr>
            <a:r>
              <a:rPr lang="en-US" sz="1800" b="0" i="0" dirty="0" err="1">
                <a:solidFill>
                  <a:srgbClr val="3A3A3A"/>
                </a:solidFill>
                <a:latin typeface="Arial"/>
                <a:ea typeface="+mn-ea"/>
                <a:cs typeface="+mn-cs"/>
              </a:rPr>
              <a:t>VXI</a:t>
            </a:r>
            <a:endParaRPr lang="en-US" sz="1800" b="0" i="0" dirty="0">
              <a:solidFill>
                <a:srgbClr val="3A3A3A"/>
              </a:solidFill>
              <a:latin typeface="Arial"/>
              <a:ea typeface="+mn-ea"/>
              <a:cs typeface="+mn-cs"/>
            </a:endParaRPr>
          </a:p>
          <a:p>
            <a:pPr indent="-230400" algn="r" rtl="1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Clr>
                <a:srgbClr val="00ADEF"/>
              </a:buClr>
              <a:buSzPct val="90000"/>
              <a:buNone/>
              <a:defRPr/>
            </a:pPr>
            <a:r>
              <a:rPr lang="en-US" sz="2400" dirty="0" err="1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يُرجى</a:t>
            </a:r>
            <a:r>
              <a:rPr lang="en-US" sz="2400" dirty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 </a:t>
            </a:r>
            <a:r>
              <a:rPr lang="en-US" sz="2400" dirty="0" err="1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زيارة</a:t>
            </a:r>
            <a:r>
              <a:rPr lang="en-US" sz="2400" dirty="0">
                <a:gradFill flip="none" rotWithShape="1">
                  <a:gsLst>
                    <a:gs pos="0">
                      <a:schemeClr val="tx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:</a:t>
            </a:r>
          </a:p>
          <a:p>
            <a:pPr marL="360000" lvl="1" indent="-230400" algn="r" defTabSz="914400" rtl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0" i="0" dirty="0">
                <a:solidFill>
                  <a:srgbClr val="3A3A3A"/>
                </a:solidFill>
                <a:latin typeface="Arial"/>
                <a:ea typeface="+mn-ea"/>
                <a:cs typeface="+mn-cs"/>
                <a:hlinkClick r:id="rId3"/>
              </a:rPr>
              <a:t>http://www.cisco.com/go/vxi</a:t>
            </a:r>
          </a:p>
          <a:p>
            <a:pPr marL="230400" lvl="1" indent="-230400" algn="r" defTabSz="914400" rtl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/>
          </a:p>
        </p:txBody>
      </p:sp>
      <p:grpSp>
        <p:nvGrpSpPr>
          <p:cNvPr id="2" name="Group 20"/>
          <p:cNvGrpSpPr/>
          <p:nvPr/>
        </p:nvGrpSpPr>
        <p:grpSpPr>
          <a:xfrm flipH="1">
            <a:off x="4213309" y="3704897"/>
            <a:ext cx="2457786" cy="2603050"/>
            <a:chOff x="8808283" y="4623928"/>
            <a:chExt cx="2811800" cy="2234072"/>
          </a:xfrm>
        </p:grpSpPr>
        <p:pic>
          <p:nvPicPr>
            <p:cNvPr id="9" name="Picture 8" descr="small_orangered_tine_cmyk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044011" y="4964793"/>
              <a:ext cx="576072" cy="1191422"/>
            </a:xfrm>
            <a:prstGeom prst="rect">
              <a:avLst/>
            </a:prstGeom>
          </p:spPr>
        </p:pic>
        <p:pic>
          <p:nvPicPr>
            <p:cNvPr id="10" name="Picture 9" descr="long_purpleblue_tine_rgb.png"/>
            <p:cNvPicPr>
              <a:picLocks noChangeAspect="1"/>
            </p:cNvPicPr>
            <p:nvPr/>
          </p:nvPicPr>
          <p:blipFill>
            <a:blip r:embed="rId5" cstate="print"/>
            <a:srcRect b="38923"/>
            <a:stretch>
              <a:fillRect/>
            </a:stretch>
          </p:blipFill>
          <p:spPr>
            <a:xfrm>
              <a:off x="9550992" y="4623928"/>
              <a:ext cx="577897" cy="2234072"/>
            </a:xfrm>
            <a:prstGeom prst="rect">
              <a:avLst/>
            </a:prstGeom>
          </p:spPr>
        </p:pic>
        <p:pic>
          <p:nvPicPr>
            <p:cNvPr id="11" name="Picture 10" descr="med_purplered_tine_rgb.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29828"/>
            <a:stretch>
              <a:fillRect/>
            </a:stretch>
          </p:blipFill>
          <p:spPr>
            <a:xfrm>
              <a:off x="8808283" y="5466332"/>
              <a:ext cx="577897" cy="1391668"/>
            </a:xfrm>
            <a:prstGeom prst="rect">
              <a:avLst/>
            </a:prstGeom>
          </p:spPr>
        </p:pic>
        <p:pic>
          <p:nvPicPr>
            <p:cNvPr id="12" name="Picture 11" descr="med_greenblue_tine_rgb.pn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12188E">
                  <a:tint val="45000"/>
                  <a:satMod val="400000"/>
                </a:srgbClr>
              </a:duotone>
            </a:blip>
            <a:srcRect b="2970"/>
            <a:stretch>
              <a:fillRect/>
            </a:stretch>
          </p:blipFill>
          <p:spPr>
            <a:xfrm>
              <a:off x="10300608" y="4961295"/>
              <a:ext cx="576072" cy="1896705"/>
            </a:xfrm>
            <a:prstGeom prst="rect">
              <a:avLst/>
            </a:prstGeom>
          </p:spPr>
        </p:pic>
      </p:grpSp>
      <p:pic>
        <p:nvPicPr>
          <p:cNvPr id="13" name="Picture 2" descr="C:\Users\gserda\Documents\Edu Photos\AM73036.jpg"/>
          <p:cNvPicPr>
            <a:picLocks noChangeAspect="1" noChangeArrowheads="1"/>
          </p:cNvPicPr>
          <p:nvPr/>
        </p:nvPicPr>
        <p:blipFill>
          <a:blip r:embed="rId8" cstate="print"/>
          <a:srcRect l="20735" t="16912" r="35294" b="-74"/>
          <a:stretch>
            <a:fillRect/>
          </a:stretch>
        </p:blipFill>
        <p:spPr bwMode="auto">
          <a:xfrm>
            <a:off x="758542" y="1743364"/>
            <a:ext cx="3186545" cy="401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0" t="1406" r="1474" b="2219"/>
          <a:stretch/>
        </p:blipFill>
        <p:spPr>
          <a:xfrm rot="5400000">
            <a:off x="4386117" y="1639456"/>
            <a:ext cx="4375730" cy="4352637"/>
          </a:xfrm>
          <a:prstGeom prst="rect">
            <a:avLst/>
          </a:prstGeom>
        </p:spPr>
      </p:pic>
      <p:sp>
        <p:nvSpPr>
          <p:cNvPr id="3072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13277" y="1646534"/>
            <a:ext cx="3962400" cy="3962400"/>
          </a:xfrm>
        </p:spPr>
        <p:txBody>
          <a:bodyPr rtlCol="0">
            <a:noAutofit/>
          </a:bodyPr>
          <a:lstStyle/>
          <a:p>
            <a:pPr algn="r" defTabSz="91440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spc="0" baseline="0" dirty="0" err="1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CLX</a:t>
            </a:r>
            <a:r>
              <a:rPr lang="ar-EG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هو</a:t>
            </a:r>
            <a:r>
              <a:rPr lang="en-US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مجتمع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عالمي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من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المعلمين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الذين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يتبادلون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ar-EG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/>
            </a:r>
            <a:br>
              <a:rPr lang="ar-EG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</a:br>
            <a:r>
              <a:rPr lang="en-US" sz="1600" b="0" i="0" spc="0" baseline="0" dirty="0" err="1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أفضل</a:t>
            </a:r>
            <a:r>
              <a:rPr lang="en-US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الممارسات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والحلول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العملية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التي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تساهم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بشكل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كبير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في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تحسين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التعليم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بشكل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كبير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في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كل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مكان</a:t>
            </a:r>
            <a:r>
              <a:rPr lang="en-US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.</a:t>
            </a:r>
            <a:endParaRPr lang="en-US" sz="1600" b="0" i="0" spc="0" baseline="0" dirty="0">
              <a:solidFill>
                <a:srgbClr val="652D89">
                  <a:lumMod val="75000"/>
                </a:srgbClr>
              </a:solidFill>
              <a:latin typeface="Arial"/>
              <a:ea typeface="+mj-ea"/>
              <a:cs typeface="+mj-cs"/>
            </a:endParaRPr>
          </a:p>
          <a:p>
            <a:pPr marL="230400" indent="-230400" algn="r" defTabSz="914400" rtl="1">
              <a:spcBef>
                <a:spcPts val="1475"/>
              </a:spcBef>
              <a:spcAft>
                <a:spcPts val="0"/>
              </a:spcAft>
              <a:buNone/>
            </a:pP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انضم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إلى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CLX</a:t>
            </a:r>
            <a:r>
              <a:rPr lang="ar-EG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لكي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:</a:t>
            </a:r>
          </a:p>
          <a:p>
            <a:pPr marL="230400" indent="-230400" algn="r" defTabSz="914400" rtl="1">
              <a:spcBef>
                <a:spcPts val="1440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تتصل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بالمعلمين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من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كل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مكان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حول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العالم</a:t>
            </a:r>
            <a:endParaRPr lang="en-US" sz="1600" b="0" i="0" spc="0" baseline="0" dirty="0">
              <a:solidFill>
                <a:srgbClr val="652D89">
                  <a:lumMod val="75000"/>
                </a:srgbClr>
              </a:solidFill>
              <a:latin typeface="Arial"/>
              <a:ea typeface="+mj-ea"/>
              <a:cs typeface="+mj-cs"/>
            </a:endParaRPr>
          </a:p>
          <a:p>
            <a:pPr marL="230400" indent="-230400" algn="r" defTabSz="914400" rtl="1">
              <a:spcBef>
                <a:spcPts val="1440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تشترك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في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مجموعات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التقارب</a:t>
            </a:r>
            <a:endParaRPr lang="en-US" sz="1600" b="0" i="0" spc="0" baseline="0" dirty="0">
              <a:solidFill>
                <a:srgbClr val="652D89">
                  <a:lumMod val="75000"/>
                </a:srgbClr>
              </a:solidFill>
              <a:latin typeface="Arial"/>
              <a:ea typeface="+mj-ea"/>
              <a:cs typeface="+mj-cs"/>
            </a:endParaRPr>
          </a:p>
          <a:p>
            <a:pPr marL="230400" indent="-230400" algn="r" defTabSz="914400" rtl="1">
              <a:spcBef>
                <a:spcPts val="1440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تتمتع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بالوصول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المجاني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للتطوير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المهني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ar-EG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/>
            </a:r>
            <a:br>
              <a:rPr lang="ar-EG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</a:br>
            <a:r>
              <a:rPr lang="en-US" sz="1600" b="0" i="0" spc="0" baseline="0" dirty="0" err="1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عبر</a:t>
            </a:r>
            <a:r>
              <a:rPr lang="en-US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شبكة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الإنترنت</a:t>
            </a:r>
            <a:endParaRPr lang="en-US" sz="1600" b="0" i="0" spc="0" baseline="0" dirty="0">
              <a:solidFill>
                <a:srgbClr val="652D89">
                  <a:lumMod val="75000"/>
                </a:srgbClr>
              </a:solidFill>
              <a:latin typeface="Arial"/>
              <a:ea typeface="+mj-ea"/>
              <a:cs typeface="+mj-cs"/>
            </a:endParaRPr>
          </a:p>
          <a:p>
            <a:pPr marL="230400" indent="-230400" algn="r" defTabSz="914400" rtl="1">
              <a:spcBef>
                <a:spcPts val="1440"/>
              </a:spcBef>
              <a:spcAft>
                <a:spcPts val="0"/>
              </a:spcAft>
              <a:buClr>
                <a:srgbClr val="652D89"/>
              </a:buClr>
              <a:buFont typeface="Arial"/>
              <a:buChar char="•"/>
            </a:pP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تحصل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على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تقدير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Cisco</a:t>
            </a:r>
            <a:r>
              <a:rPr lang="ar-EG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والمجتمع</a:t>
            </a:r>
            <a:r>
              <a:rPr lang="en-US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من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خلال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ar-EG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/>
            </a:r>
            <a:br>
              <a:rPr lang="ar-EG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</a:br>
            <a:r>
              <a:rPr lang="en-US" sz="1600" b="0" i="0" spc="0" baseline="0" dirty="0" err="1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برنامج</a:t>
            </a:r>
            <a:r>
              <a:rPr lang="en-US" sz="1600" b="0" i="0" spc="0" baseline="0" dirty="0" smtClean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تقدير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قادة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b="0" i="0" spc="0" baseline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CLX</a:t>
            </a:r>
            <a:r>
              <a:rPr lang="en-US" sz="1600" b="0" i="0" spc="0" baseline="0" dirty="0">
                <a:solidFill>
                  <a:srgbClr val="652D89">
                    <a:lumMod val="75000"/>
                  </a:srgbClr>
                </a:solidFill>
                <a:latin typeface="Arial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Placeholder 7" descr="CLX_Screen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l="9256" r="9256"/>
          <a:stretch>
            <a:fillRect/>
          </a:stretch>
        </p:blipFill>
        <p:spPr>
          <a:xfrm>
            <a:off x="479425" y="2057400"/>
            <a:ext cx="3429000" cy="3259138"/>
          </a:xfrm>
        </p:spPr>
      </p:pic>
      <p:sp>
        <p:nvSpPr>
          <p:cNvPr id="14" name="Rectangle 25"/>
          <p:cNvSpPr txBox="1">
            <a:spLocks noChangeArrowheads="1"/>
          </p:cNvSpPr>
          <p:nvPr/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 rtl="1">
              <a:buNone/>
            </a:pPr>
            <a:r>
              <a:rPr lang="fr-FR" sz="3200" b="0" i="0" dirty="0" err="1">
                <a:latin typeface="Arial"/>
                <a:ea typeface="+mn-ea"/>
                <a:cs typeface="+mn-cs"/>
              </a:rPr>
              <a:t>مجتمع</a:t>
            </a:r>
            <a:r>
              <a:rPr lang="fr-FR" sz="3200" b="0" i="0" dirty="0">
                <a:latin typeface="Arial"/>
                <a:ea typeface="+mn-ea"/>
                <a:cs typeface="+mn-cs"/>
              </a:rPr>
              <a:t> </a:t>
            </a:r>
            <a:r>
              <a:rPr lang="fr-FR" sz="3200" b="0" i="0" dirty="0" err="1">
                <a:latin typeface="Arial"/>
                <a:ea typeface="+mn-ea"/>
                <a:cs typeface="+mn-cs"/>
              </a:rPr>
              <a:t>التعلم</a:t>
            </a:r>
            <a:r>
              <a:rPr lang="fr-FR" sz="3200" b="0" i="0" dirty="0">
                <a:latin typeface="Arial"/>
                <a:ea typeface="+mn-ea"/>
                <a:cs typeface="+mn-cs"/>
              </a:rPr>
              <a:t> </a:t>
            </a:r>
            <a:r>
              <a:rPr lang="fr-FR" sz="3200" b="0" i="0" dirty="0" err="1">
                <a:latin typeface="Arial"/>
                <a:ea typeface="+mn-ea"/>
                <a:cs typeface="+mn-cs"/>
              </a:rPr>
              <a:t>المتصل</a:t>
            </a:r>
            <a:r>
              <a:rPr lang="fr-FR" sz="3200" b="0" i="0" dirty="0">
                <a:latin typeface="Arial"/>
                <a:ea typeface="+mn-ea"/>
                <a:cs typeface="+mn-cs"/>
              </a:rPr>
              <a:t> (</a:t>
            </a:r>
            <a:r>
              <a:rPr lang="fr-FR" sz="3200" b="0" i="0" dirty="0" err="1">
                <a:latin typeface="Arial"/>
                <a:ea typeface="+mn-ea"/>
                <a:cs typeface="+mn-cs"/>
              </a:rPr>
              <a:t>CLX</a:t>
            </a:r>
            <a:r>
              <a:rPr lang="fr-FR" sz="3200" b="0" i="0" dirty="0"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0755" y="5310922"/>
            <a:ext cx="4341092" cy="692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  <a:gs pos="56000">
                <a:schemeClr val="bg1">
                  <a:alpha val="5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343553" y="5188147"/>
            <a:ext cx="1981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spc="-100" dirty="0">
                <a:solidFill>
                  <a:srgbClr val="652D89"/>
                </a:solidFill>
                <a:latin typeface="Arial"/>
                <a:ea typeface="+mn-ea"/>
                <a:cs typeface="+mn-cs"/>
                <a:hlinkClick r:id="rId5"/>
              </a:rPr>
              <a:t>http://clx.cisco.com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fr-FR" sz="3200" b="0" i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لنبق</a:t>
            </a:r>
            <a:r>
              <a:rPr lang="fr-FR" sz="3200" b="0" i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fr-FR" sz="3200" b="0" i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على</a:t>
            </a:r>
            <a:r>
              <a:rPr lang="fr-FR" sz="3200" b="0" i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fr-FR" sz="3200" b="0" i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اتصال</a:t>
            </a:r>
            <a:endParaRPr lang="fr-FR" sz="3200" b="0" i="0" baseline="0" dirty="0">
              <a:solidFill>
                <a:srgbClr val="2B34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901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79400" y="1673225"/>
            <a:ext cx="6959601" cy="4813300"/>
          </a:xfrm>
        </p:spPr>
        <p:txBody>
          <a:bodyPr/>
          <a:lstStyle/>
          <a:p>
            <a:pPr marL="0" indent="-51206400" algn="r" defTabSz="914400" rtl="1">
              <a:spcBef>
                <a:spcPts val="3600"/>
              </a:spcBef>
              <a:buNone/>
            </a:pP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انشر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تعليقًا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أو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صورة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</a:b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  <a:hlinkClick r:id="rId2"/>
              </a:rPr>
              <a:t>http://www.facebook.com/#!/CiscoEducation</a:t>
            </a:r>
          </a:p>
          <a:p>
            <a:pPr marL="0" indent="-51206400" algn="r" defTabSz="914400" rtl="1">
              <a:spcBef>
                <a:spcPts val="3600"/>
              </a:spcBef>
              <a:buNone/>
            </a:pP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تابعنا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</a:b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  <a:hlinkClick r:id="rId3"/>
              </a:rPr>
              <a:t>http://twitter.com/#!/CiscoEDU</a:t>
            </a:r>
          </a:p>
          <a:p>
            <a:pPr marL="0" indent="-51206400" algn="r" defTabSz="914400" rtl="1">
              <a:spcBef>
                <a:spcPts val="3600"/>
              </a:spcBef>
              <a:buNone/>
            </a:pP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تابع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مدونة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تعليم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Cisco</a:t>
            </a:r>
            <a:b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</a:b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  <a:hlinkClick r:id="rId4"/>
              </a:rPr>
              <a:t>http://blogs.cisco.com/category/education/</a:t>
            </a:r>
          </a:p>
          <a:p>
            <a:pPr marL="0" indent="-51206400" algn="r" defTabSz="914400" rtl="1">
              <a:spcBef>
                <a:spcPts val="3600"/>
              </a:spcBef>
              <a:buNone/>
            </a:pP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اشترك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لمشاهدة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مقاطع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فيديو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حول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تعليم</a:t>
            </a: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Cisco</a:t>
            </a:r>
            <a:b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</a:br>
            <a:r>
              <a:rPr lang="en-US" sz="2600" b="0" i="0" dirty="0">
                <a:solidFill>
                  <a:srgbClr val="2B3082"/>
                </a:solidFill>
                <a:latin typeface="Arial"/>
                <a:ea typeface="+mn-ea"/>
                <a:cs typeface="+mn-cs"/>
                <a:hlinkClick r:id="rId5"/>
              </a:rPr>
              <a:t>http://www.youtubecisco.com/education</a:t>
            </a:r>
          </a:p>
          <a:p>
            <a:pPr marL="0" indent="-51206400" algn="r" defTabSz="914400" rtl="1">
              <a:spcBef>
                <a:spcPts val="3600"/>
              </a:spcBef>
              <a:buNone/>
            </a:pPr>
            <a:endParaRPr lang="en-US" dirty="0" smtClean="0"/>
          </a:p>
        </p:txBody>
      </p:sp>
      <p:pic>
        <p:nvPicPr>
          <p:cNvPr id="90116" name="Picture 10" descr="YouTube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1300" y="5178425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11" descr="Facebook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1300" y="1673225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12" descr="Twitter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1300" y="28162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2" descr="C:\Users\gserda\AppData\Local\Microsoft\Windows\Temporary Internet Files\Content.Outlook\A39PGKAK\example1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7500" y="4035425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gserda\Documents\Edu Photos\AM72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621" name="Oval 45"/>
          <p:cNvSpPr>
            <a:spLocks/>
          </p:cNvSpPr>
          <p:nvPr/>
        </p:nvSpPr>
        <p:spPr bwMode="auto">
          <a:xfrm rot="10800000" flipH="1">
            <a:off x="1036935" y="5346625"/>
            <a:ext cx="557808" cy="57182"/>
          </a:xfrm>
          <a:prstGeom prst="ellipse">
            <a:avLst/>
          </a:prstGeom>
          <a:gradFill rotWithShape="0">
            <a:gsLst>
              <a:gs pos="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381000" algn="ctr" rotWithShape="0">
              <a:srgbClr val="000000">
                <a:alpha val="84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 rtl="0">
              <a:defRPr/>
            </a:pPr>
            <a:endParaRPr lang="en-US" kern="1200" dirty="0">
              <a:solidFill>
                <a:srgbClr val="0096D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22" name="Oval 46"/>
          <p:cNvSpPr>
            <a:spLocks/>
          </p:cNvSpPr>
          <p:nvPr/>
        </p:nvSpPr>
        <p:spPr bwMode="auto">
          <a:xfrm rot="10800000" flipH="1">
            <a:off x="1607245" y="5387924"/>
            <a:ext cx="322660" cy="57977"/>
          </a:xfrm>
          <a:prstGeom prst="ellipse">
            <a:avLst/>
          </a:prstGeom>
          <a:gradFill rotWithShape="0">
            <a:gsLst>
              <a:gs pos="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381000" algn="ctr" rotWithShape="0">
              <a:srgbClr val="000000">
                <a:alpha val="84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 rtl="0">
              <a:defRPr/>
            </a:pPr>
            <a:endParaRPr lang="en-US" kern="1200" dirty="0">
              <a:solidFill>
                <a:srgbClr val="0096D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77682"/>
            <a:ext cx="9144000" cy="74468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9448" y="5036594"/>
            <a:ext cx="2712491" cy="878243"/>
          </a:xfrm>
          <a:prstGeom prst="roundRect">
            <a:avLst/>
          </a:prstGeom>
          <a:solidFill>
            <a:schemeClr val="lt1">
              <a:alpha val="7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>
              <a:buNone/>
            </a:pPr>
            <a:r>
              <a:rPr lang="en-US" sz="1800" b="1" i="0" dirty="0" err="1">
                <a:solidFill>
                  <a:srgbClr val="0096D6">
                    <a:lumMod val="75000"/>
                  </a:srgbClr>
                </a:solidFill>
                <a:latin typeface="Arial"/>
                <a:ea typeface="Ciscoregular"/>
                <a:cs typeface="Arial"/>
              </a:rPr>
              <a:t>مرئي</a:t>
            </a:r>
            <a:endParaRPr lang="en-US" sz="1800" b="1" i="0" dirty="0">
              <a:solidFill>
                <a:srgbClr val="0096D6">
                  <a:lumMod val="75000"/>
                </a:srgbClr>
              </a:solidFill>
              <a:latin typeface="Arial"/>
              <a:ea typeface="Ciscoregular"/>
              <a:cs typeface="Arial"/>
            </a:endParaRPr>
          </a:p>
          <a:p>
            <a:pPr marL="0" algn="r" defTabSz="914400" rtl="1">
              <a:buNone/>
            </a:pP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فيديو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عالي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الجودة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متاح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في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كل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مكان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؛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في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الوقت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الفعلي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ودون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اتصال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55424" y="2383077"/>
            <a:ext cx="2643115" cy="878243"/>
          </a:xfrm>
          <a:prstGeom prst="roundRect">
            <a:avLst/>
          </a:prstGeom>
          <a:solidFill>
            <a:schemeClr val="lt1">
              <a:alpha val="7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>
              <a:buNone/>
            </a:pPr>
            <a:r>
              <a:rPr lang="en-US" sz="1800" b="1" i="0" dirty="0" err="1">
                <a:solidFill>
                  <a:srgbClr val="0096D6">
                    <a:lumMod val="75000"/>
                  </a:srgbClr>
                </a:solidFill>
                <a:latin typeface="Arial"/>
                <a:ea typeface="Ciscoregular"/>
                <a:cs typeface="Arial"/>
              </a:rPr>
              <a:t>متنقل</a:t>
            </a:r>
            <a:endParaRPr lang="en-US" sz="1800" b="1" i="0" dirty="0">
              <a:solidFill>
                <a:srgbClr val="0096D6">
                  <a:lumMod val="75000"/>
                </a:srgbClr>
              </a:solidFill>
              <a:latin typeface="Arial"/>
              <a:ea typeface="Ciscoregular"/>
              <a:cs typeface="Arial"/>
            </a:endParaRPr>
          </a:p>
          <a:p>
            <a:pPr marL="0" algn="r" defTabSz="914400" rtl="1">
              <a:buNone/>
            </a:pP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تعاون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آمن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مثمر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b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</a:b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من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أي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جهاز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، 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ومن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أي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مكان</a:t>
            </a:r>
            <a:endParaRPr lang="en-US" sz="1400" b="0" i="0" dirty="0">
              <a:solidFill>
                <a:srgbClr val="1A1A1A"/>
              </a:solidFill>
              <a:latin typeface="Arial"/>
              <a:ea typeface="Ciscoregular"/>
              <a:cs typeface="Arial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863239" y="2401311"/>
            <a:ext cx="2781867" cy="1027689"/>
          </a:xfrm>
          <a:prstGeom prst="roundRect">
            <a:avLst/>
          </a:prstGeom>
          <a:solidFill>
            <a:schemeClr val="lt1">
              <a:alpha val="7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>
              <a:lnSpc>
                <a:spcPts val="2400"/>
              </a:lnSpc>
              <a:buNone/>
            </a:pPr>
            <a:r>
              <a:rPr lang="en-US" sz="1800" b="1" i="0" dirty="0" err="1">
                <a:solidFill>
                  <a:srgbClr val="0096D6">
                    <a:lumMod val="75000"/>
                  </a:srgbClr>
                </a:solidFill>
                <a:latin typeface="Arial"/>
                <a:ea typeface="Ciscoregular"/>
                <a:cs typeface="Arial"/>
              </a:rPr>
              <a:t>اجتماعي</a:t>
            </a:r>
            <a:endParaRPr lang="en-US" sz="1800" b="1" i="0" dirty="0">
              <a:solidFill>
                <a:srgbClr val="0096D6">
                  <a:lumMod val="75000"/>
                </a:srgbClr>
              </a:solidFill>
              <a:latin typeface="Arial"/>
              <a:ea typeface="Ciscoregular"/>
              <a:cs typeface="Arial"/>
            </a:endParaRPr>
          </a:p>
          <a:p>
            <a:pPr marL="0" algn="r" defTabSz="914400" rtl="1">
              <a:buNone/>
            </a:pP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شبكات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التعليم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من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أجل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تحديد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الموقع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، 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والاتصال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والمشاركة</a:t>
            </a:r>
            <a:endParaRPr lang="en-US" sz="1400" b="0" i="0" dirty="0">
              <a:solidFill>
                <a:srgbClr val="1A1A1A"/>
              </a:solidFill>
              <a:latin typeface="Arial"/>
              <a:ea typeface="Ciscoregular"/>
              <a:cs typeface="Arial"/>
            </a:endParaRPr>
          </a:p>
          <a:p>
            <a:pPr marL="0" algn="r" defTabSz="914400" rtl="1">
              <a:buNone/>
            </a:pPr>
            <a:endParaRPr lang="en-US" dirty="0" smtClean="0"/>
          </a:p>
        </p:txBody>
      </p:sp>
      <p:sp>
        <p:nvSpPr>
          <p:cNvPr id="33" name="Rounded Rectangle 32"/>
          <p:cNvSpPr/>
          <p:nvPr/>
        </p:nvSpPr>
        <p:spPr>
          <a:xfrm>
            <a:off x="5531425" y="5111297"/>
            <a:ext cx="3051236" cy="878243"/>
          </a:xfrm>
          <a:prstGeom prst="roundRect">
            <a:avLst/>
          </a:prstGeom>
          <a:solidFill>
            <a:schemeClr val="lt1">
              <a:alpha val="71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>
              <a:buNone/>
            </a:pPr>
            <a:r>
              <a:rPr lang="en-US" sz="1800" b="1" i="0" dirty="0" err="1">
                <a:solidFill>
                  <a:srgbClr val="0096D6">
                    <a:lumMod val="75000"/>
                  </a:srgbClr>
                </a:solidFill>
                <a:latin typeface="Arial"/>
                <a:ea typeface="Ciscoregular"/>
                <a:cs typeface="Arial"/>
              </a:rPr>
              <a:t>افتراضي</a:t>
            </a:r>
            <a:endParaRPr lang="en-US" sz="1800" b="1" i="0" dirty="0">
              <a:solidFill>
                <a:srgbClr val="0096D6">
                  <a:lumMod val="75000"/>
                </a:srgbClr>
              </a:solidFill>
              <a:latin typeface="Arial"/>
              <a:ea typeface="Ciscoregular"/>
              <a:cs typeface="Arial"/>
            </a:endParaRPr>
          </a:p>
          <a:p>
            <a:pPr marL="0" algn="r" defTabSz="914400" rtl="1">
              <a:buNone/>
            </a:pP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تطبيقات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مستضافة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،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وتفاعل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بالصوت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والصورة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باستخدام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اقتصاديات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الحاسب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الافتراضي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 (</a:t>
            </a:r>
            <a:r>
              <a:rPr lang="en-US" sz="1400" b="0" i="0" dirty="0" err="1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VDI</a:t>
            </a:r>
            <a:r>
              <a:rPr lang="en-US" sz="1400" b="0" i="0" dirty="0">
                <a:solidFill>
                  <a:srgbClr val="1A1A1A"/>
                </a:solidFill>
                <a:latin typeface="Arial"/>
                <a:ea typeface="Ciscoregular"/>
                <a:cs typeface="Arial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742833"/>
            <a:ext cx="9144000" cy="197927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إن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الأساليب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المستخدمة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في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التعليم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تتطور</a:t>
            </a:r>
            <a: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/>
            </a:r>
            <a:br>
              <a:rPr lang="en-US" sz="32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</a:b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وهناك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حاجة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لحلول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جديدة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لازمة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لدعم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الاتجاهات</a:t>
            </a:r>
            <a:r>
              <a:rPr lang="en-US" sz="2400" b="0" i="0" spc="0" baseline="0" dirty="0">
                <a:solidFill>
                  <a:srgbClr val="1E1F8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i="0" spc="0" baseline="0" dirty="0" err="1">
                <a:solidFill>
                  <a:srgbClr val="1E1F81"/>
                </a:solidFill>
                <a:latin typeface="Arial"/>
                <a:ea typeface="+mj-ea"/>
                <a:cs typeface="+mj-cs"/>
              </a:rPr>
              <a:t>النامية</a:t>
            </a:r>
            <a:endParaRPr lang="en-US" sz="2400" b="0" i="0" spc="0" baseline="0" dirty="0">
              <a:solidFill>
                <a:srgbClr val="1E1F81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111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/>
          <p:cNvSpPr/>
          <p:nvPr/>
        </p:nvSpPr>
        <p:spPr>
          <a:xfrm rot="5400000" flipH="1" flipV="1">
            <a:off x="2090168" y="-725605"/>
            <a:ext cx="4963663" cy="9144002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0"/>
                </a:srgbClr>
              </a:gs>
              <a:gs pos="0">
                <a:srgbClr val="E4E4E4">
                  <a:alpha val="45000"/>
                </a:srgbClr>
              </a:gs>
              <a:gs pos="39000">
                <a:srgbClr val="DBDBDB">
                  <a:alpha val="92000"/>
                </a:srgbClr>
              </a:gs>
              <a:gs pos="73000">
                <a:schemeClr val="bg1">
                  <a:lumMod val="95000"/>
                  <a:alpha val="41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1" name="Rounded Rectangle 40"/>
          <p:cNvSpPr/>
          <p:nvPr/>
        </p:nvSpPr>
        <p:spPr>
          <a:xfrm>
            <a:off x="1112999" y="1608881"/>
            <a:ext cx="6918003" cy="4679560"/>
          </a:xfrm>
          <a:prstGeom prst="roundRect">
            <a:avLst>
              <a:gd name="adj" fmla="val 575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3535809"/>
            <a:ext cx="9144000" cy="281869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كما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أن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…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السوق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الافتراضية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في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نمو</a:t>
            </a:r>
            <a:endParaRPr lang="en-US" sz="3200" b="0" i="0" spc="0" baseline="0" dirty="0">
              <a:solidFill>
                <a:srgbClr val="2B34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3007" y="6176467"/>
            <a:ext cx="8577943" cy="35452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10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صمم</a:t>
            </a:r>
            <a:r>
              <a:rPr lang="en-US" sz="10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الرسم</a:t>
            </a:r>
            <a:r>
              <a:rPr lang="en-US" sz="10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0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قبل</a:t>
            </a:r>
            <a:r>
              <a:rPr lang="en-US" sz="10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Cisco</a:t>
            </a:r>
            <a:r>
              <a:rPr lang="ar-EG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استناداً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0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بيانات</a:t>
            </a:r>
            <a:r>
              <a:rPr lang="en-US" sz="10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Gartner</a:t>
            </a:r>
            <a:r>
              <a:rPr lang="ar-EG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0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المصدر</a:t>
            </a:r>
            <a:r>
              <a:rPr lang="ar-EG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: </a:t>
            </a:r>
            <a:r>
              <a:rPr lang="en-US" sz="10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شركة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Gartner, Inc.، </a:t>
            </a:r>
            <a:r>
              <a:rPr lang="en-US" sz="10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التوقع</a:t>
            </a:r>
            <a:r>
              <a:rPr lang="ar-EG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: </a:t>
            </a:r>
            <a:r>
              <a:rPr lang="en-US" sz="10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الحاسبات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الافتراضية</a:t>
            </a:r>
            <a:r>
              <a:rPr lang="en-US" sz="10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المستضافة</a:t>
            </a:r>
            <a:r>
              <a:rPr lang="en-US" sz="10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، </a:t>
            </a:r>
            <a:r>
              <a:rPr lang="en-US" sz="10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10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جميع</a:t>
            </a:r>
            <a:r>
              <a:rPr lang="en-US" sz="10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أنحاء</a:t>
            </a:r>
            <a:r>
              <a:rPr lang="en-US" sz="1000" b="0" i="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العالم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،</a:t>
            </a:r>
            <a:r>
              <a:rPr lang="ar-EG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٢٠١٠</a:t>
            </a:r>
            <a:r>
              <a:rPr lang="ar-EG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٢٠١٤</a:t>
            </a:r>
            <a:r>
              <a:rPr lang="ar-EG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0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تحديث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٢٠١٠</a:t>
            </a:r>
            <a:r>
              <a:rPr lang="ar-EG" sz="10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)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،</a:t>
            </a:r>
            <a:r>
              <a:rPr lang="ar-EG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br>
              <a:rPr lang="ar-EG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en-US" sz="1000" dirty="0" smtClean="0">
                <a:solidFill>
                  <a:srgbClr val="FFFFFF">
                    <a:lumMod val="50000"/>
                  </a:srgbClr>
                </a:solidFill>
              </a:rPr>
              <a:t>٢٠١٠</a:t>
            </a:r>
            <a:r>
              <a:rPr lang="ar-EG" sz="1000" dirty="0" smtClean="0">
                <a:solidFill>
                  <a:srgbClr val="FFFFFF">
                    <a:lumMod val="50000"/>
                  </a:srgbClr>
                </a:solidFill>
              </a:rPr>
              <a:t>-</a:t>
            </a:r>
            <a:r>
              <a:rPr lang="en-US" sz="1000" dirty="0" smtClean="0">
                <a:solidFill>
                  <a:srgbClr val="FFFFFF">
                    <a:lumMod val="50000"/>
                  </a:srgbClr>
                </a:solidFill>
              </a:rPr>
              <a:t>٢٠١٤</a:t>
            </a:r>
            <a:r>
              <a:rPr lang="ar-EG" sz="1000" dirty="0" smtClean="0">
                <a:solidFill>
                  <a:srgbClr val="FFFFFF">
                    <a:lumMod val="50000"/>
                  </a:srgbClr>
                </a:solidFill>
              </a:rPr>
              <a:t> (</a:t>
            </a:r>
            <a:r>
              <a:rPr lang="en-US" sz="10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تحديث</a:t>
            </a:r>
            <a:r>
              <a:rPr lang="ar-EG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dirty="0" smtClean="0">
                <a:solidFill>
                  <a:srgbClr val="FFFFFF">
                    <a:lumMod val="50000"/>
                  </a:srgbClr>
                </a:solidFill>
              </a:rPr>
              <a:t>٢٠١٠</a:t>
            </a:r>
            <a:r>
              <a:rPr lang="ar-EG" sz="1000" dirty="0" smtClean="0">
                <a:solidFill>
                  <a:srgbClr val="FFFFFF">
                    <a:lumMod val="50000"/>
                  </a:srgbClr>
                </a:solidFill>
              </a:rPr>
              <a:t>)</a:t>
            </a:r>
            <a:r>
              <a:rPr lang="en-US" sz="1000" dirty="0" smtClean="0">
                <a:solidFill>
                  <a:srgbClr val="FFFFFF">
                    <a:lumMod val="50000"/>
                  </a:srgbClr>
                </a:solidFill>
              </a:rPr>
              <a:t>،</a:t>
            </a:r>
            <a:r>
              <a:rPr lang="ar-EG" sz="1000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10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رانجيت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أتوال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،</a:t>
            </a:r>
            <a:r>
              <a:rPr lang="ar-EG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١</a:t>
            </a:r>
            <a:r>
              <a:rPr lang="ar-EG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b="0" i="0" dirty="0" err="1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ديسمبر</a:t>
            </a:r>
            <a:r>
              <a:rPr lang="en-US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،</a:t>
            </a:r>
            <a:r>
              <a:rPr lang="ar-EG" sz="1000" b="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0" dirty="0" smtClean="0">
                <a:solidFill>
                  <a:srgbClr val="FFFFFF">
                    <a:lumMod val="50000"/>
                  </a:srgbClr>
                </a:solidFill>
              </a:rPr>
              <a:t>٢٠١٠</a:t>
            </a:r>
            <a:r>
              <a:rPr lang="ar-EG" sz="1000" dirty="0" smtClean="0">
                <a:solidFill>
                  <a:srgbClr val="FFFFFF">
                    <a:lumMod val="50000"/>
                  </a:srgbClr>
                </a:solidFill>
              </a:rPr>
              <a:t>.</a:t>
            </a:r>
            <a:endParaRPr lang="en-US" sz="10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1608879" y="1632030"/>
            <a:ext cx="6491807" cy="4686182"/>
            <a:chOff x="363560" y="1454150"/>
            <a:chExt cx="2627061" cy="4718050"/>
          </a:xfrm>
        </p:grpSpPr>
        <p:graphicFrame>
          <p:nvGraphicFramePr>
            <p:cNvPr id="8" name="Chart 7"/>
            <p:cNvGraphicFramePr/>
            <p:nvPr/>
          </p:nvGraphicFramePr>
          <p:xfrm>
            <a:off x="363560" y="1454150"/>
            <a:ext cx="2627061" cy="4718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5" name="Group 17"/>
            <p:cNvGrpSpPr/>
            <p:nvPr/>
          </p:nvGrpSpPr>
          <p:grpSpPr>
            <a:xfrm>
              <a:off x="720117" y="2386422"/>
              <a:ext cx="1690338" cy="3211320"/>
              <a:chOff x="720117" y="2386422"/>
              <a:chExt cx="1690338" cy="321132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879366" y="4665704"/>
                <a:ext cx="222020" cy="26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buNone/>
                </a:pPr>
                <a:r>
                  <a:rPr lang="en-US" sz="1100" b="0" i="0" dirty="0" smtClean="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rPr>
                  <a:t>٧٨</a:t>
                </a:r>
                <a:r>
                  <a:rPr lang="ar-EG" sz="1100" b="0" i="0" dirty="0" smtClean="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rPr>
                  <a:t>٪</a:t>
                </a:r>
                <a:endPara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00264" y="5070794"/>
                <a:ext cx="222020" cy="26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buNone/>
                </a:pPr>
                <a:r>
                  <a:rPr lang="en-US" sz="1100" b="0" i="0" dirty="0" smtClean="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rPr>
                  <a:t>٩١</a:t>
                </a:r>
                <a:r>
                  <a:rPr lang="ar-EG" sz="1100" b="0" i="0" dirty="0" smtClean="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rPr>
                  <a:t>٪</a:t>
                </a:r>
                <a:endPara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20117" y="5334353"/>
                <a:ext cx="222020" cy="26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buNone/>
                </a:pPr>
                <a:r>
                  <a:rPr lang="en-US" sz="1100" b="0" i="0" dirty="0" smtClean="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rPr>
                  <a:t>١٣٨</a:t>
                </a:r>
                <a:r>
                  <a:rPr lang="ar-EG" sz="1100" b="0" i="0" dirty="0" smtClean="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rPr>
                  <a:t>٪</a:t>
                </a:r>
                <a:endParaRPr lang="en-US" sz="1100" b="0" i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857869" y="4635528"/>
                <a:ext cx="386278" cy="50451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420398" y="3738216"/>
                <a:ext cx="427980" cy="82183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2018152" y="2386422"/>
                <a:ext cx="392303" cy="129888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 rot="16200000">
            <a:off x="671391" y="3981809"/>
            <a:ext cx="1483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buNone/>
            </a:pPr>
            <a:r>
              <a:rPr lang="en-US" sz="1100" b="0" i="0" dirty="0" err="1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بالملايين</a:t>
            </a:r>
            <a:endParaRPr lang="en-US" sz="1100" b="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1625" y="2248258"/>
            <a:ext cx="4000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rtl="1">
              <a:buNone/>
            </a:pPr>
            <a:r>
              <a:rPr lang="ar-EG" sz="140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٥٠</a:t>
            </a:r>
            <a:endParaRPr lang="en-US" sz="140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2100" y="2943583"/>
            <a:ext cx="4000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rtl="1">
              <a:buNone/>
            </a:pPr>
            <a:r>
              <a:rPr lang="ar-EG" sz="140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٤٠</a:t>
            </a:r>
            <a:endParaRPr lang="en-US" sz="140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1150" y="3610333"/>
            <a:ext cx="4000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rtl="1">
              <a:buNone/>
            </a:pPr>
            <a:r>
              <a:rPr lang="ar-EG" sz="140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٣٠</a:t>
            </a:r>
            <a:endParaRPr lang="en-US" sz="140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1625" y="4296133"/>
            <a:ext cx="4000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rtl="1">
              <a:buNone/>
            </a:pPr>
            <a:r>
              <a:rPr lang="ar-EG" sz="140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٢٠</a:t>
            </a:r>
            <a:endParaRPr lang="en-US" sz="140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1150" y="4972408"/>
            <a:ext cx="4000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rtl="1">
              <a:buNone/>
            </a:pPr>
            <a:r>
              <a:rPr lang="ar-EG" sz="140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١٠</a:t>
            </a:r>
            <a:endParaRPr lang="en-US" sz="140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1625" y="5639158"/>
            <a:ext cx="4000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rtl="1">
              <a:buNone/>
            </a:pPr>
            <a:r>
              <a:rPr lang="ar-EG" sz="1400" i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٠</a:t>
            </a:r>
            <a:endParaRPr lang="en-US" sz="1400" i="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91" y="465216"/>
            <a:ext cx="8701086" cy="838200"/>
          </a:xfrm>
        </p:spPr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082"/>
                </a:solidFill>
                <a:latin typeface="Arial"/>
                <a:ea typeface="+mj-ea"/>
                <a:cs typeface="+mj-cs"/>
              </a:rPr>
              <a:t>المحاكاة</a:t>
            </a:r>
            <a:r>
              <a:rPr lang="en-US" sz="3200" b="0" i="0" spc="0" baseline="0" dirty="0">
                <a:solidFill>
                  <a:srgbClr val="2B3082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082"/>
                </a:solidFill>
                <a:latin typeface="Arial"/>
                <a:ea typeface="+mj-ea"/>
                <a:cs typeface="+mj-cs"/>
              </a:rPr>
              <a:t>الافتراضية</a:t>
            </a:r>
            <a:r>
              <a:rPr lang="en-US" sz="3200" b="0" i="0" spc="0" baseline="0" dirty="0">
                <a:solidFill>
                  <a:srgbClr val="2B3082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082"/>
                </a:solidFill>
                <a:latin typeface="Arial"/>
                <a:ea typeface="+mj-ea"/>
                <a:cs typeface="+mj-cs"/>
              </a:rPr>
              <a:t>للحاسبات</a:t>
            </a:r>
            <a:r>
              <a:rPr lang="en-US" sz="3200" b="0" i="0" spc="0" baseline="0" dirty="0">
                <a:solidFill>
                  <a:srgbClr val="2B3082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082"/>
                </a:solidFill>
                <a:latin typeface="Arial"/>
                <a:ea typeface="+mj-ea"/>
                <a:cs typeface="+mj-cs"/>
              </a:rPr>
              <a:t>بإيجاز</a:t>
            </a:r>
            <a:endParaRPr lang="en-US" sz="3200" b="0" i="0" spc="0" baseline="0" dirty="0">
              <a:solidFill>
                <a:srgbClr val="2B3082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7944"/>
            <a:ext cx="8856922" cy="4885660"/>
          </a:xfrm>
        </p:spPr>
        <p:txBody>
          <a:bodyPr>
            <a:noAutofit/>
          </a:bodyPr>
          <a:lstStyle/>
          <a:p>
            <a:pPr marL="230400" indent="-230400" algn="r" rtl="1">
              <a:buClr>
                <a:srgbClr val="1E1F81"/>
              </a:buClr>
            </a:pP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توفر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المحاكاة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الافتراضية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للحاسبات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للمستخدمين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أسطح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مكتب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افتراضية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أي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جهاز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يتم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تجميع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بيئة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سطح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المكتب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الافتراضي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الخاص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بالمستخدم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بشكل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سريع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وتقديمها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باستخدام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الشبكة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230400" indent="-230400" algn="r" defTabSz="914400" rtl="1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en-US" dirty="0" smtClean="0"/>
          </a:p>
          <a:p>
            <a:pPr marL="230400" indent="-230400" algn="r" defTabSz="914400" rtl="1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en-US" dirty="0" smtClean="0"/>
          </a:p>
          <a:p>
            <a:pPr marL="230400" indent="-230400" algn="r" defTabSz="914400" rtl="1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en-US" dirty="0" smtClean="0"/>
          </a:p>
          <a:p>
            <a:pPr marL="230400" indent="-230400" algn="r" defTabSz="914400" rtl="1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en-US" dirty="0" smtClean="0"/>
          </a:p>
          <a:p>
            <a:pPr marL="230400" indent="-230400" algn="r" defTabSz="914400" rtl="1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en-US" dirty="0" smtClean="0"/>
          </a:p>
          <a:p>
            <a:pPr marL="230400" indent="-230400" algn="r" defTabSz="914400" rtl="1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en-US" dirty="0" smtClean="0"/>
          </a:p>
          <a:p>
            <a:pPr marL="230400" indent="-230400" algn="r" defTabSz="914400" rtl="1">
              <a:lnSpc>
                <a:spcPct val="95000"/>
              </a:lnSpc>
              <a:spcBef>
                <a:spcPts val="1440"/>
              </a:spcBef>
              <a:buClr>
                <a:srgbClr val="00ADEF"/>
              </a:buClr>
              <a:buSzPct val="90000"/>
              <a:buFont typeface="Arial"/>
              <a:buChar char="•"/>
            </a:pPr>
            <a:endParaRPr lang="en-US" dirty="0" smtClean="0"/>
          </a:p>
          <a:p>
            <a:pPr marL="230400" indent="-230400" algn="r" defTabSz="914400" rtl="1">
              <a:spcBef>
                <a:spcPts val="1440"/>
              </a:spcBef>
              <a:buClr>
                <a:srgbClr val="1E1F81"/>
              </a:buClr>
              <a:buSzPct val="90000"/>
              <a:buFont typeface="Arial"/>
              <a:buChar char="•"/>
            </a:pP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تحتاج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أنواع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المستخدمين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المختلفة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داخل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المبنى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التعليمي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لأنواع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مختلفة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الحاسبات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المكتبية</a:t>
            </a:r>
            <a:r>
              <a:rPr lang="en-US" sz="2000" b="0" i="0" dirty="0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.</a:t>
            </a:r>
            <a:r>
              <a:rPr lang="ar-EG" sz="2000" b="0" i="0" dirty="0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br>
              <a:rPr lang="ar-EG" sz="2000" b="0" i="0" dirty="0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</a:br>
            <a:r>
              <a:rPr lang="en-US" sz="2000" b="0" i="0" dirty="0" err="1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حيث</a:t>
            </a:r>
            <a:r>
              <a:rPr lang="en-US" sz="2000" b="0" i="0" dirty="0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يرغب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البعض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منهم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البساطة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وتوفر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المواصفات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الفنية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،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بينما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يتطلب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آخرون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الأداء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ar-EG" sz="2000" b="0" i="0" dirty="0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2000" b="0" i="0" dirty="0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</a:br>
            <a:r>
              <a:rPr lang="en-US" sz="2000" b="0" i="0" dirty="0" err="1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العالي</a:t>
            </a:r>
            <a:r>
              <a:rPr lang="en-US" sz="2000" b="0" i="0" dirty="0" smtClean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والتخصيص</a:t>
            </a:r>
            <a:r>
              <a:rPr lang="en-US" sz="20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183" y="2683050"/>
            <a:ext cx="2200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299" y="2517027"/>
            <a:ext cx="23145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448624" y="4444938"/>
            <a:ext cx="1991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rtl="1">
              <a:buNone/>
            </a:pPr>
            <a:r>
              <a:rPr lang="en-US" sz="1400" b="1" i="0" dirty="0" err="1">
                <a:solidFill>
                  <a:srgbClr val="8E8E95"/>
                </a:solidFill>
                <a:latin typeface="Arial"/>
                <a:ea typeface="+mn-ea"/>
                <a:cs typeface="+mn-cs"/>
              </a:rPr>
              <a:t>قدرة</a:t>
            </a:r>
            <a:r>
              <a:rPr lang="en-US" sz="1400" b="1" i="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rgbClr val="8E8E95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1400" b="1" i="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rgbClr val="8E8E95"/>
                </a:solidFill>
                <a:latin typeface="Arial"/>
                <a:ea typeface="+mn-ea"/>
                <a:cs typeface="+mn-cs"/>
              </a:rPr>
              <a:t>الوصول</a:t>
            </a:r>
            <a:r>
              <a:rPr lang="en-US" sz="1400" b="1" i="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rgbClr val="8E8E95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400" b="1" i="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rgbClr val="8E8E95"/>
                </a:solidFill>
                <a:latin typeface="Arial"/>
                <a:ea typeface="+mn-ea"/>
                <a:cs typeface="+mn-cs"/>
              </a:rPr>
              <a:t>أي</a:t>
            </a:r>
            <a:r>
              <a:rPr lang="en-US" sz="1400" b="1" i="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rgbClr val="8E8E95"/>
                </a:solidFill>
                <a:latin typeface="Arial"/>
                <a:ea typeface="+mn-ea"/>
                <a:cs typeface="+mn-cs"/>
              </a:rPr>
              <a:t>مكان</a:t>
            </a:r>
            <a:endParaRPr lang="en-US" sz="1400" b="1" i="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8976" y="4437843"/>
            <a:ext cx="19062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rtl="1">
              <a:buNone/>
            </a:pPr>
            <a:r>
              <a:rPr lang="en-US" sz="1400" b="1" i="0" dirty="0" err="1">
                <a:solidFill>
                  <a:srgbClr val="8E8E95"/>
                </a:solidFill>
                <a:latin typeface="Arial"/>
                <a:ea typeface="+mn-ea"/>
                <a:cs typeface="+mn-cs"/>
              </a:rPr>
              <a:t>تركيب</a:t>
            </a:r>
            <a:r>
              <a:rPr lang="en-US" sz="1400" b="1" i="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rgbClr val="8E8E95"/>
                </a:solidFill>
                <a:latin typeface="Arial"/>
                <a:ea typeface="+mn-ea"/>
                <a:cs typeface="+mn-cs"/>
              </a:rPr>
              <a:t>ديناميكي</a:t>
            </a:r>
            <a:r>
              <a:rPr lang="en-US" sz="1400" b="1" i="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rgbClr val="8E8E95"/>
                </a:solidFill>
                <a:latin typeface="Arial"/>
                <a:ea typeface="+mn-ea"/>
                <a:cs typeface="+mn-cs"/>
              </a:rPr>
              <a:t>لسطح</a:t>
            </a:r>
            <a:r>
              <a:rPr lang="en-US" sz="1400" b="1" i="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rgbClr val="8E8E95"/>
                </a:solidFill>
                <a:latin typeface="Arial"/>
                <a:ea typeface="+mn-ea"/>
                <a:cs typeface="+mn-cs"/>
              </a:rPr>
              <a:t>المكتب</a:t>
            </a:r>
            <a:endParaRPr lang="en-US" sz="1400" b="1" i="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737" y="4441381"/>
            <a:ext cx="1205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rtl="1">
              <a:buNone/>
            </a:pPr>
            <a:r>
              <a:rPr lang="en-US" sz="1400" b="1" i="0" dirty="0" err="1">
                <a:solidFill>
                  <a:srgbClr val="8E8E95"/>
                </a:solidFill>
                <a:latin typeface="Arial"/>
                <a:ea typeface="+mn-ea"/>
                <a:cs typeface="+mn-cs"/>
              </a:rPr>
              <a:t>تقديم</a:t>
            </a:r>
            <a:r>
              <a:rPr lang="en-US" sz="1400" b="1" i="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rgbClr val="8E8E95"/>
                </a:solidFill>
                <a:latin typeface="Arial"/>
                <a:ea typeface="+mn-ea"/>
                <a:cs typeface="+mn-cs"/>
              </a:rPr>
              <a:t>وسائط</a:t>
            </a:r>
            <a:r>
              <a:rPr lang="en-US" sz="1400" b="1" i="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i="0" dirty="0" err="1">
                <a:solidFill>
                  <a:srgbClr val="8E8E95"/>
                </a:solidFill>
                <a:latin typeface="Arial"/>
                <a:ea typeface="+mn-ea"/>
                <a:cs typeface="+mn-cs"/>
              </a:rPr>
              <a:t>غنية</a:t>
            </a:r>
            <a:endParaRPr lang="en-US" sz="1400" b="1" i="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195" y="2895589"/>
            <a:ext cx="2857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 flipH="1">
            <a:off x="1849531" y="-440831"/>
            <a:ext cx="5444938" cy="9144000"/>
          </a:xfrm>
          <a:prstGeom prst="round2SameRect">
            <a:avLst>
              <a:gd name="adj1" fmla="val 116"/>
              <a:gd name="adj2" fmla="val 0"/>
            </a:avLst>
          </a:prstGeom>
          <a:gradFill flip="none" rotWithShape="1">
            <a:gsLst>
              <a:gs pos="100000">
                <a:srgbClr val="C4C4C4">
                  <a:alpha val="72000"/>
                </a:srgbClr>
              </a:gs>
              <a:gs pos="0">
                <a:srgbClr val="E4E4E4"/>
              </a:gs>
              <a:gs pos="39000">
                <a:srgbClr val="DBDBDB">
                  <a:alpha val="86000"/>
                </a:srgbClr>
              </a:gs>
              <a:gs pos="73000">
                <a:schemeClr val="bg1">
                  <a:lumMod val="95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644538" y="1543961"/>
            <a:ext cx="4168125" cy="5314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1775" indent="-231775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rgbClr val="00ADEF"/>
              </a:buClr>
              <a:buSzPct val="90000"/>
              <a:buFont typeface="Arial"/>
              <a:buChar char="•"/>
              <a:tabLst/>
              <a:defRPr lang="en-US" sz="22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1pPr>
            <a:lvl2pPr marL="569913" indent="-1635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0ADEF"/>
              </a:buClr>
              <a:buFont typeface="Arial"/>
              <a:buChar char="•"/>
              <a:defRPr lang="en-US" sz="18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2pPr>
            <a:lvl3pPr marL="741363" indent="-173038" algn="l" defTabSz="741363" rtl="0" eaLnBrk="1" latinLnBrk="0" hangingPunct="1">
              <a:lnSpc>
                <a:spcPct val="95000"/>
              </a:lnSpc>
              <a:spcBef>
                <a:spcPts val="840"/>
              </a:spcBef>
              <a:buClr>
                <a:srgbClr val="00ADEF"/>
              </a:buClr>
              <a:buFont typeface="Arial"/>
              <a:buChar char="•"/>
              <a:defRPr lang="en-US" sz="16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3pPr>
            <a:lvl4pPr marL="914400" indent="-225425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rgbClr val="00ADEF"/>
              </a:buClr>
              <a:buFont typeface="Arial"/>
              <a:buChar char="•"/>
              <a:defRPr lang="en-US" sz="14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rgbClr val="00ADEF"/>
              </a:buClr>
              <a:buFont typeface="Arial"/>
              <a:buChar char="•"/>
              <a:defRPr lang="en-US" sz="1400" kern="1200">
                <a:solidFill>
                  <a:srgbClr val="2B348E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 rtl="1">
              <a:spcBef>
                <a:spcPts val="1000"/>
              </a:spcBef>
              <a:buNone/>
            </a:pPr>
            <a:r>
              <a:rPr lang="en-US" sz="2400" b="0" i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n-ea"/>
                <a:cs typeface="+mn-cs"/>
              </a:rPr>
              <a:t>الضغوط</a:t>
            </a:r>
            <a:r>
              <a:rPr lang="en-US" sz="2400" b="0" i="0" dirty="0">
                <a:solidFill>
                  <a:srgbClr val="652D89">
                    <a:lumMod val="75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n-ea"/>
                <a:cs typeface="+mn-cs"/>
              </a:rPr>
              <a:t>والتحديات</a:t>
            </a:r>
            <a:r>
              <a:rPr lang="en-US" sz="2400" b="0" i="0" dirty="0">
                <a:solidFill>
                  <a:srgbClr val="652D89">
                    <a:lumMod val="75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2400" b="0" i="0" dirty="0">
                <a:solidFill>
                  <a:srgbClr val="652D89">
                    <a:lumMod val="75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n-ea"/>
                <a:cs typeface="+mn-cs"/>
              </a:rPr>
              <a:t>العملية</a:t>
            </a:r>
            <a:r>
              <a:rPr lang="en-US" sz="2400" b="0" i="0" dirty="0">
                <a:solidFill>
                  <a:srgbClr val="652D89">
                    <a:lumMod val="75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rgbClr val="652D89">
                    <a:lumMod val="75000"/>
                  </a:srgbClr>
                </a:solidFill>
                <a:latin typeface="Arial"/>
                <a:ea typeface="+mn-ea"/>
                <a:cs typeface="+mn-cs"/>
              </a:rPr>
              <a:t>التعليمية</a:t>
            </a:r>
            <a:endParaRPr lang="en-US" sz="2400" b="0" i="0" dirty="0">
              <a:solidFill>
                <a:srgbClr val="652D89">
                  <a:lumMod val="75000"/>
                </a:srgbClr>
              </a:solidFill>
              <a:latin typeface="Arial"/>
              <a:ea typeface="+mn-ea"/>
              <a:cs typeface="+mn-cs"/>
            </a:endParaRPr>
          </a:p>
          <a:p>
            <a:pPr algn="r" rtl="1"/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ارتفاع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التكاليف</a:t>
            </a:r>
            <a:r>
              <a:rPr lang="ar-EG" sz="2000" b="0" i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2000" b="0" i="0" dirty="0" err="1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تحديث</a:t>
            </a:r>
            <a:r>
              <a:rPr lang="en-US" sz="2000" b="0" i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جهاز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الكمبيوتر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،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والطاقة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، </a:t>
            </a:r>
            <a:r>
              <a:rPr lang="en-US" sz="2000" b="0" i="0" dirty="0" err="1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والدعم</a:t>
            </a:r>
            <a:r>
              <a:rPr lang="ar-EG" sz="2000" b="0" i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)</a:t>
            </a:r>
            <a:endParaRPr lang="en-US" sz="2000" b="0" i="0" dirty="0">
              <a:solidFill>
                <a:srgbClr val="0070C0"/>
              </a:solidFill>
              <a:latin typeface="Arial"/>
              <a:ea typeface="+mn-ea"/>
              <a:cs typeface="+mn-cs"/>
            </a:endParaRPr>
          </a:p>
          <a:p>
            <a:pPr algn="r" rtl="1"/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ارتفاع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سقف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التوقعات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قبل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الطلاب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، </a:t>
            </a:r>
            <a:r>
              <a:rPr lang="ar-EG" sz="2000" b="0" i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/>
            </a:r>
            <a:br>
              <a:rPr lang="ar-EG" sz="2000" b="0" i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</a:br>
            <a:r>
              <a:rPr lang="en-US" sz="2000" b="0" i="0" dirty="0" err="1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وهيئة</a:t>
            </a:r>
            <a:r>
              <a:rPr lang="en-US" sz="2000" b="0" i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التدريس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،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والموظفين</a:t>
            </a:r>
            <a:endParaRPr lang="en-US" sz="2000" b="0" i="0" dirty="0">
              <a:solidFill>
                <a:srgbClr val="0070C0"/>
              </a:solidFill>
              <a:latin typeface="Arial"/>
              <a:ea typeface="+mn-ea"/>
              <a:cs typeface="+mn-cs"/>
            </a:endParaRPr>
          </a:p>
          <a:p>
            <a:pPr algn="r" rtl="1"/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التنقل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و"جلب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جهازك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الخاص</a:t>
            </a:r>
            <a:r>
              <a:rPr lang="ar-EG" sz="2000" b="0" i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" </a:t>
            </a:r>
            <a:r>
              <a:rPr lang="en-US" sz="2000" b="0" i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(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BYOD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)</a:t>
            </a:r>
          </a:p>
          <a:p>
            <a:pPr algn="r" rtl="1"/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القيود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الموضوعة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على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نموذج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توفير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معامل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الكمبيوتر</a:t>
            </a:r>
            <a:endParaRPr lang="en-US" sz="2000" b="0" i="0" dirty="0">
              <a:solidFill>
                <a:srgbClr val="0070C0"/>
              </a:solidFill>
              <a:latin typeface="Arial"/>
              <a:ea typeface="+mn-ea"/>
              <a:cs typeface="+mn-cs"/>
            </a:endParaRPr>
          </a:p>
          <a:p>
            <a:pPr algn="r" rtl="1"/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اختناقات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الشبكة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ومركز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البيانات</a:t>
            </a:r>
            <a:endParaRPr lang="en-US" sz="2000" b="0" i="0" dirty="0">
              <a:solidFill>
                <a:srgbClr val="0070C0"/>
              </a:solidFill>
              <a:latin typeface="Arial"/>
              <a:ea typeface="+mn-ea"/>
              <a:cs typeface="+mn-cs"/>
            </a:endParaRPr>
          </a:p>
          <a:p>
            <a:pPr algn="r" rtl="1"/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الأمان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والتوافق</a:t>
            </a:r>
            <a:endParaRPr lang="en-US" sz="2000" b="0" i="0" dirty="0">
              <a:solidFill>
                <a:srgbClr val="0070C0"/>
              </a:solidFill>
              <a:latin typeface="Arial"/>
              <a:ea typeface="+mn-ea"/>
              <a:cs typeface="+mn-cs"/>
            </a:endParaRPr>
          </a:p>
          <a:p>
            <a:pPr algn="r" rtl="1"/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نماذج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أعمال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latin typeface="Arial"/>
                <a:ea typeface="+mn-ea"/>
                <a:cs typeface="+mn-cs"/>
              </a:rPr>
              <a:t>جديدة</a:t>
            </a:r>
            <a:r>
              <a:rPr lang="en-US" sz="20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المحاكاة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الافتراضية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للحاسب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والتعليم</a:t>
            </a:r>
            <a:endParaRPr lang="en-US" sz="3200" b="0" i="0" spc="0" baseline="0" dirty="0">
              <a:solidFill>
                <a:srgbClr val="2B348E"/>
              </a:solidFill>
              <a:latin typeface="Arial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 flipH="1">
            <a:off x="228608" y="1403683"/>
            <a:ext cx="4535424" cy="5823772"/>
            <a:chOff x="4383314" y="1403683"/>
            <a:chExt cx="4535424" cy="5823772"/>
          </a:xfrm>
        </p:grpSpPr>
        <p:grpSp>
          <p:nvGrpSpPr>
            <p:cNvPr id="12" name="Group 11"/>
            <p:cNvGrpSpPr/>
            <p:nvPr/>
          </p:nvGrpSpPr>
          <p:grpSpPr>
            <a:xfrm>
              <a:off x="4383314" y="1403683"/>
              <a:ext cx="4535424" cy="5823772"/>
              <a:chOff x="4383314" y="1285101"/>
              <a:chExt cx="4535424" cy="5299411"/>
            </a:xfrm>
          </p:grpSpPr>
          <p:sp>
            <p:nvSpPr>
              <p:cNvPr id="13" name="Round Same Side Corner Rectangle 12"/>
              <p:cNvSpPr/>
              <p:nvPr/>
            </p:nvSpPr>
            <p:spPr>
              <a:xfrm>
                <a:off x="4397827" y="1285101"/>
                <a:ext cx="4513942" cy="5020450"/>
              </a:xfrm>
              <a:prstGeom prst="round2SameRect">
                <a:avLst>
                  <a:gd name="adj1" fmla="val 4045"/>
                  <a:gd name="adj2" fmla="val 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4E4E4"/>
                  </a:gs>
                  <a:gs pos="39000">
                    <a:schemeClr val="bg1">
                      <a:lumMod val="95000"/>
                    </a:schemeClr>
                  </a:gs>
                  <a:gs pos="73000">
                    <a:schemeClr val="bg1"/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21594000"/>
                </a:lightRig>
              </a:scene3d>
              <a:sp3d>
                <a:bevelT/>
                <a:contourClr>
                  <a:srgbClr val="0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383314" y="5522686"/>
                <a:ext cx="4535424" cy="1061826"/>
              </a:xfrm>
              <a:prstGeom prst="rect">
                <a:avLst/>
              </a:prstGeom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" name="Picture 1" descr="C:\Users\gserda\Documents\Edu Photos\AM6343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961964" y="4331589"/>
              <a:ext cx="3576918" cy="2384611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461046" y="1516752"/>
              <a:ext cx="4413857" cy="26356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defTabSz="914400" rtl="1">
                <a:buNone/>
              </a:pP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"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كيف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نقوم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بإنجاز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الكثير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باستخدام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القليل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؟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حسنًا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،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هذا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هو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النطاق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الذي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تتدخل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فيه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الحاسبات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الافتراضية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.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فيمكننا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ملاحظة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توفير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التكلفة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.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كما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نلاحظ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انخفاض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طلبات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الدعم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الفني</a:t>
              </a:r>
              <a:r>
                <a:rPr lang="en-US" sz="1600" b="0" i="1" dirty="0" smtClean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.</a:t>
              </a:r>
              <a:r>
                <a:rPr lang="ar-EG" sz="1600" b="0" i="1" dirty="0" smtClean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 smtClean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ويمكنك</a:t>
              </a:r>
              <a:r>
                <a:rPr lang="en-US" sz="1600" b="0" i="1" dirty="0" smtClean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أن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تلاحظ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انخفاض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المسافة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التي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يقطعها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الفنيون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لحل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هذه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المشاكل</a:t>
              </a:r>
              <a:r>
                <a:rPr lang="en-US" sz="1600" b="0" i="1" dirty="0" smtClean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.</a:t>
              </a:r>
              <a:r>
                <a:rPr lang="ar-EG" sz="1600" b="0" i="1" dirty="0" smtClean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br>
                <a:rPr lang="ar-EG" sz="1600" b="0" i="1" dirty="0" smtClean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en-US" sz="1600" b="0" i="1" dirty="0" err="1" smtClean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في</a:t>
              </a:r>
              <a:r>
                <a:rPr lang="en-US" sz="1600" b="0" i="1" dirty="0" smtClean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أي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وقت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تتمكن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من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إدارة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تطبيق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معين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بشكل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مركزي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، </a:t>
              </a:r>
              <a:r>
                <a:rPr lang="ar-EG" sz="1600" b="0" i="1" dirty="0" smtClean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ar-EG" sz="1600" b="0" i="1" dirty="0" smtClean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</a:br>
              <a:r>
                <a:rPr lang="en-US" sz="1600" b="0" i="1" dirty="0" err="1" smtClean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سيسهل</a:t>
              </a:r>
              <a:r>
                <a:rPr lang="en-US" sz="1600" b="0" i="1" dirty="0" smtClean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هذا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الامر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عملك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600" b="0" i="1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للغاية</a:t>
              </a:r>
              <a:r>
                <a:rPr lang="en-US" sz="1600" b="0" i="1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."</a:t>
              </a:r>
            </a:p>
            <a:p>
              <a:pPr algn="l" defTabSz="914400" rtl="1">
                <a:buNone/>
              </a:pPr>
              <a:r>
                <a:rPr lang="en-US" sz="1400" b="0" i="0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هكذا</a:t>
              </a:r>
              <a:r>
                <a:rPr lang="en-US" sz="1400" b="0" i="0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400" b="0" i="0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صرح</a:t>
              </a:r>
              <a:r>
                <a:rPr lang="en-US" sz="1400" b="0" i="0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400" b="0" i="0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السيد</a:t>
              </a:r>
              <a:r>
                <a:rPr lang="en-US" sz="1400" b="0" i="0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400" b="0" i="0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بروكس</a:t>
              </a:r>
              <a:r>
                <a:rPr lang="en-US" sz="1400" b="0" i="0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400" b="0" i="0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مور</a:t>
              </a:r>
              <a:endParaRPr lang="en-US" sz="1400" b="0" i="0" dirty="0">
                <a:solidFill>
                  <a:srgbClr val="652D89">
                    <a:lumMod val="75000"/>
                  </a:srgbClr>
                </a:solidFill>
                <a:latin typeface="Arial"/>
                <a:ea typeface="+mn-ea"/>
                <a:cs typeface="+mn-cs"/>
              </a:endParaRPr>
            </a:p>
            <a:p>
              <a:pPr algn="l" defTabSz="914400" rtl="1">
                <a:buNone/>
              </a:pPr>
              <a:r>
                <a:rPr lang="en-US" sz="1400" b="0" i="0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مدير</a:t>
              </a:r>
              <a:r>
                <a:rPr lang="en-US" sz="1400" b="0" i="0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400" b="0" i="0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الخدمات</a:t>
              </a:r>
              <a:r>
                <a:rPr lang="en-US" sz="1400" b="0" i="0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400" b="0" i="0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التقنية</a:t>
              </a:r>
              <a:endParaRPr lang="en-US" sz="1400" b="0" i="0" dirty="0">
                <a:solidFill>
                  <a:srgbClr val="652D89">
                    <a:lumMod val="75000"/>
                  </a:srgbClr>
                </a:solidFill>
                <a:latin typeface="Arial"/>
                <a:ea typeface="+mn-ea"/>
                <a:cs typeface="+mn-cs"/>
              </a:endParaRPr>
            </a:p>
            <a:p>
              <a:pPr algn="l" defTabSz="914400" rtl="1">
                <a:buNone/>
              </a:pPr>
              <a:r>
                <a:rPr lang="en-US" sz="1400" b="0" i="0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منطقة</a:t>
              </a:r>
              <a:r>
                <a:rPr lang="en-US" sz="1400" b="0" i="0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400" b="0" i="0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أليدو</a:t>
              </a:r>
              <a:r>
                <a:rPr lang="en-US" sz="1400" b="0" i="0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400" b="0" i="0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المستقلة</a:t>
              </a:r>
              <a:r>
                <a:rPr lang="en-US" sz="1400" b="0" i="0" dirty="0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400" b="0" i="0" dirty="0" err="1">
                  <a:solidFill>
                    <a:srgbClr val="652D89">
                      <a:lumMod val="75000"/>
                    </a:srgbClr>
                  </a:solidFill>
                  <a:latin typeface="Arial"/>
                  <a:ea typeface="+mn-ea"/>
                  <a:cs typeface="+mn-cs"/>
                </a:rPr>
                <a:t>التعليمية</a:t>
              </a:r>
              <a:endParaRPr lang="en-US" sz="1400" b="0" i="0" dirty="0">
                <a:solidFill>
                  <a:srgbClr val="652D89">
                    <a:lumMod val="75000"/>
                  </a:srgbClr>
                </a:solidFill>
                <a:latin typeface="Arial"/>
                <a:ea typeface="+mn-ea"/>
                <a:cs typeface="+mn-cs"/>
              </a:endParaRPr>
            </a:p>
            <a:p>
              <a:pPr algn="ctr" defTabSz="914400" rtl="1">
                <a:buNone/>
              </a:pPr>
              <a:endParaRPr lang="en-US" dirty="0" smtClean="0"/>
            </a:p>
            <a:p>
              <a:pPr algn="r" defTabSz="914400" rtl="1">
                <a:buNone/>
              </a:pPr>
              <a:endParaRPr lang="en-US" dirty="0" smtClean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642771"/>
            <a:ext cx="8588861" cy="645459"/>
          </a:xfrm>
        </p:spPr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الفوائد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التي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2B348E"/>
                </a:solidFill>
                <a:latin typeface="Arial"/>
                <a:ea typeface="+mj-ea"/>
                <a:cs typeface="+mj-cs"/>
              </a:rPr>
              <a:t>تقدمها</a:t>
            </a:r>
            <a:r>
              <a:rPr lang="en-US" sz="3200" b="0" i="0" spc="0" baseline="0" dirty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VXI</a:t>
            </a:r>
            <a:r>
              <a:rPr lang="ar-EG" sz="3200" b="0" i="0" spc="0" baseline="0" dirty="0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 smtClean="0">
                <a:solidFill>
                  <a:srgbClr val="2B348E"/>
                </a:solidFill>
                <a:latin typeface="Arial"/>
                <a:ea typeface="+mj-ea"/>
                <a:cs typeface="+mj-cs"/>
              </a:rPr>
              <a:t>للتعليم</a:t>
            </a:r>
            <a:endParaRPr lang="en-US" sz="3200" b="0" i="0" spc="0" baseline="0" dirty="0">
              <a:solidFill>
                <a:srgbClr val="2B34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3757" y="1373086"/>
            <a:ext cx="8448768" cy="4108817"/>
          </a:xfrm>
        </p:spPr>
        <p:txBody>
          <a:bodyPr wrap="square">
            <a:spAutoFit/>
          </a:bodyPr>
          <a:lstStyle/>
          <a:p>
            <a:pPr marL="230400" indent="-230400" algn="r" defTabSz="914400" rtl="1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1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المسؤولون</a:t>
            </a:r>
            <a:endParaRPr lang="en-US" sz="1600" b="0" i="0" dirty="0">
              <a:solidFill>
                <a:srgbClr val="2B3082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حل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مساحة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عمل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افتراضية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أجل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إجراء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تفاعلات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شاملة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بين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الطالب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US" sz="16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والمعلم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وتسريع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التعلم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تحسين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التوافق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والتخفيف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الخطورة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230400" lvl="1" indent="-230400" algn="r" defTabSz="914400" rt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تقليل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التكلفة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وتحسين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عائد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الاستثمار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ROI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</a:t>
            </a:r>
          </a:p>
          <a:p>
            <a:pPr marL="230400" lvl="1" indent="-230400" algn="r" defTabSz="914400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الطلاب</a:t>
            </a:r>
            <a:r>
              <a:rPr lang="en-US" sz="1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والمعلمون</a:t>
            </a:r>
            <a:endParaRPr lang="en-US" sz="1600" b="0" i="0" dirty="0">
              <a:solidFill>
                <a:srgbClr val="2B3082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تجربة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خالية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من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العيوب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،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أي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مكان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وعلى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أي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جهاز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230400" lvl="1" indent="-230400" algn="r" defTabSz="914400" rt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ADEF"/>
              </a:buClr>
              <a:buSzPct val="80000"/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الاختيار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والمرونة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،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بما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يتوافق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أساليب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التعلم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والتدريس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المختلفة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230400" lvl="1" indent="-230400" algn="r" defTabSz="914400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قيادات</a:t>
            </a:r>
            <a:r>
              <a:rPr lang="en-US" sz="1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تقنية</a:t>
            </a:r>
            <a:r>
              <a:rPr lang="en-US" sz="1600" b="0" i="0" dirty="0">
                <a:solidFill>
                  <a:srgbClr val="2B3082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2B3082"/>
                </a:solidFill>
                <a:latin typeface="Arial"/>
                <a:ea typeface="+mn-ea"/>
                <a:cs typeface="+mn-cs"/>
              </a:rPr>
              <a:t>المعلومات</a:t>
            </a:r>
            <a:endParaRPr lang="en-US" sz="1600" b="0" i="0" dirty="0">
              <a:solidFill>
                <a:srgbClr val="2B3082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90000"/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معالجة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سريعة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لطلبات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التطبيقات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المتغيرة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90000"/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تحسين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المرونة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في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الأعمال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90000"/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أمان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قوي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ضد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التطبيقات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غير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المرخصة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أو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البرامج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الضارة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230400" indent="-230400" algn="r" defTabSz="914400" rt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ADEF"/>
              </a:buClr>
              <a:buSzPct val="90000"/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عملية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نشر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أسرع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باستخدام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تصميمات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معتمدة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Picture 2" descr="C:\Users\gserda\Documents\Edu Photos\AM73036.jpg"/>
          <p:cNvPicPr>
            <a:picLocks noChangeAspect="1" noChangeArrowheads="1"/>
          </p:cNvPicPr>
          <p:nvPr/>
        </p:nvPicPr>
        <p:blipFill>
          <a:blip r:embed="rId3" cstate="print"/>
          <a:srcRect l="20735" t="16912" r="35294" b="-74"/>
          <a:stretch>
            <a:fillRect/>
          </a:stretch>
        </p:blipFill>
        <p:spPr bwMode="auto">
          <a:xfrm>
            <a:off x="300039" y="1743364"/>
            <a:ext cx="3186545" cy="401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0" y="1409926"/>
            <a:ext cx="9144000" cy="546258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0">
            <a:gsLst>
              <a:gs pos="100000">
                <a:srgbClr val="9B9B9B">
                  <a:alpha val="0"/>
                </a:srgbClr>
              </a:gs>
              <a:gs pos="0">
                <a:srgbClr val="E4E4E4">
                  <a:alpha val="44000"/>
                </a:srgbClr>
              </a:gs>
              <a:gs pos="39000">
                <a:srgbClr val="DBDBDB">
                  <a:alpha val="34000"/>
                </a:srgbClr>
              </a:gs>
              <a:gs pos="73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1353208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ound Same Side Corner Rectangle 4"/>
          <p:cNvSpPr/>
          <p:nvPr/>
        </p:nvSpPr>
        <p:spPr>
          <a:xfrm flipH="1" flipV="1">
            <a:off x="450849" y="1596570"/>
            <a:ext cx="8359321" cy="4733887"/>
          </a:xfrm>
          <a:prstGeom prst="round2SameRect">
            <a:avLst>
              <a:gd name="adj1" fmla="val 4028"/>
              <a:gd name="adj2" fmla="val 0"/>
            </a:avLst>
          </a:prstGeom>
          <a:gradFill>
            <a:gsLst>
              <a:gs pos="50000">
                <a:srgbClr val="FCFCFC"/>
              </a:gs>
              <a:gs pos="43000">
                <a:schemeClr val="bg1"/>
              </a:gs>
              <a:gs pos="100000">
                <a:srgbClr val="DBDBDB"/>
              </a:gs>
            </a:gsLst>
            <a:lin ang="8100000" scaled="1"/>
          </a:gradFill>
          <a:ln>
            <a:noFill/>
          </a:ln>
          <a:effectLst>
            <a:outerShdw blurRad="25400" dist="12700" dir="16200000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>
              <a:lnSpc>
                <a:spcPct val="80000"/>
              </a:lnSpc>
              <a:spcBef>
                <a:spcPts val="1"/>
              </a:spcBef>
              <a:buNone/>
            </a:pP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جدول</a:t>
            </a:r>
            <a:r>
              <a:rPr lang="en-US" sz="3200" b="0" i="0" spc="0" baseline="0" dirty="0">
                <a:solidFill>
                  <a:srgbClr val="12188E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3200" b="0" i="0" spc="0" baseline="0" dirty="0" err="1">
                <a:solidFill>
                  <a:srgbClr val="12188E"/>
                </a:solidFill>
                <a:latin typeface="Arial"/>
                <a:ea typeface="+mj-ea"/>
                <a:cs typeface="+mj-cs"/>
              </a:rPr>
              <a:t>الأعمال</a:t>
            </a:r>
            <a:endParaRPr lang="en-US" sz="3200" b="0" i="0" spc="0" baseline="0" dirty="0">
              <a:solidFill>
                <a:srgbClr val="12188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0" y="1505606"/>
            <a:ext cx="9144000" cy="427967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14025" y="1790700"/>
            <a:ext cx="7050475" cy="4345927"/>
          </a:xfrm>
        </p:spPr>
        <p:txBody>
          <a:bodyPr/>
          <a:lstStyle/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الاتجاهات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والتحديات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حالات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الاستخدام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في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التعليم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رؤية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Cisco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للمحاكة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الافتراضية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مجموعة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VXI</a:t>
            </a:r>
            <a:r>
              <a:rPr lang="ar-EG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من</a:t>
            </a:r>
            <a:r>
              <a:rPr lang="en-US" sz="2200" b="0" i="0" dirty="0" smtClean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Cisco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دعم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الخدمات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والتصميمات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المُعتمدة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دراسات</a:t>
            </a:r>
            <a:r>
              <a:rPr lang="en-US" sz="2200" b="0" i="0" dirty="0">
                <a:solidFill>
                  <a:srgbClr val="2B3082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الحالات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  <a:p>
            <a:pPr marL="0" indent="0" algn="r" defTabSz="914400" rtl="1">
              <a:lnSpc>
                <a:spcPct val="60000"/>
              </a:lnSpc>
              <a:spcBef>
                <a:spcPts val="3600"/>
              </a:spcBef>
              <a:buNone/>
            </a:pPr>
            <a:r>
              <a:rPr lang="en-US" sz="2200" b="0" i="0" dirty="0" err="1">
                <a:solidFill>
                  <a:srgbClr val="2B3082"/>
                </a:solidFill>
                <a:latin typeface="Arial"/>
                <a:ea typeface="+mn-ea"/>
                <a:cs typeface="Arial"/>
              </a:rPr>
              <a:t>ملخص</a:t>
            </a:r>
            <a:endParaRPr lang="en-US" sz="2200" b="0" i="0" dirty="0">
              <a:solidFill>
                <a:srgbClr val="2B3082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8275452" y="1753676"/>
            <a:ext cx="193214" cy="4224332"/>
            <a:chOff x="769752" y="1753676"/>
            <a:chExt cx="193214" cy="4224332"/>
          </a:xfrm>
        </p:grpSpPr>
        <p:sp>
          <p:nvSpPr>
            <p:cNvPr id="7" name="Chevron 6"/>
            <p:cNvSpPr/>
            <p:nvPr/>
          </p:nvSpPr>
          <p:spPr>
            <a:xfrm>
              <a:off x="769752" y="2408092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769752" y="3062508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769752" y="4371340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769752" y="3716924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769752" y="502575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769752" y="1753676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82452" y="5680171"/>
              <a:ext cx="180514" cy="297837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108200" y="2844800"/>
            <a:ext cx="6477000" cy="32660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 flipV="1">
            <a:off x="3378200" y="1447800"/>
            <a:ext cx="5194299" cy="7492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59188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GJZladdEuiA8GA.wR5x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GJZladdEuiA8GA.wR5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GJZladdEuiA8GA.wR5xQ"/>
</p:tagLst>
</file>

<file path=ppt/theme/theme1.xml><?xml version="1.0" encoding="utf-8"?>
<a:theme xmlns:a="http://schemas.openxmlformats.org/drawingml/2006/main" name="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FY11_Cisco_Arial_4x3_template_dark[1]</Template>
  <TotalTime>27033</TotalTime>
  <Words>2648</Words>
  <Application>Microsoft Office PowerPoint</Application>
  <PresentationFormat>On-screen Show (4:3)</PresentationFormat>
  <Paragraphs>686</Paragraphs>
  <Slides>39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Cisco Arial 4x3 template_dark</vt:lpstr>
      <vt:lpstr>think-cell Slide</vt:lpstr>
      <vt:lpstr>توفير مساحة العمل الافتراضية الجديدة للتعليم  الحاسب الافتراضي الموحد مع الصوت والفيديو</vt:lpstr>
      <vt:lpstr>جدول الأعمال</vt:lpstr>
      <vt:lpstr>Slide 3</vt:lpstr>
      <vt:lpstr>إن الأساليب المستخدمة في التعليم تتطور وهناك حاجة لحلول جديدة لازمة لدعم الاتجاهات النامية</vt:lpstr>
      <vt:lpstr>كما أن…السوق الافتراضية في نمو</vt:lpstr>
      <vt:lpstr>المحاكاة الافتراضية للحاسبات بإيجاز</vt:lpstr>
      <vt:lpstr>المحاكاة الافتراضية للحاسب والتعليم</vt:lpstr>
      <vt:lpstr>الفوائد التي تقدمها VXI للتعليم</vt:lpstr>
      <vt:lpstr>جدول الأعمال</vt:lpstr>
      <vt:lpstr>حالات استخدام VXI في التعليم</vt:lpstr>
      <vt:lpstr>حالة الاستخدام: معامل الكمبيوتر</vt:lpstr>
      <vt:lpstr>حالة الاستخدام: التنقل و(BYOD)</vt:lpstr>
      <vt:lpstr>حالة الاستخدام: تقنية معلومات مبسطة</vt:lpstr>
      <vt:lpstr>جدول الأعمال</vt:lpstr>
      <vt:lpstr>إن VXI ليست مجرد محاكاة افتراضية لسطح المكتب</vt:lpstr>
      <vt:lpstr>تجربة خالية من العيوب أي تطبيق، أي بيانات، أي جهاز، أي وسائط.-في أي مكان!</vt:lpstr>
      <vt:lpstr>تدعم Cisco VXI مساحة العمل الافتراضية الجديدة </vt:lpstr>
      <vt:lpstr>صوت وفيديو وحاسب مكتبي افتراضي</vt:lpstr>
      <vt:lpstr>Cisco VXI حل شامل للحوسبة الافتراضية</vt:lpstr>
      <vt:lpstr>جدول الأعمال</vt:lpstr>
      <vt:lpstr>محفظة عملاء التجربة الافتراضية (VXC) دعم تجربة المستخدم</vt:lpstr>
      <vt:lpstr>Cisco VXC 4000</vt:lpstr>
      <vt:lpstr>Cisco VXC 6215</vt:lpstr>
      <vt:lpstr>  Cisco VXI: شبكة غير محدودة،  وشبكة ذات مساحة عمل محسنة، وأمان وبنية إمكانية التنقل</vt:lpstr>
      <vt:lpstr>Cisco VXI: شبكة غير محدودة Cisco Identity Service Engine (ISE) لـVXI</vt:lpstr>
      <vt:lpstr>احتلال مرتبة الريادة في أداء الحاسب الافتراضي والتوسع نظام أساسي محسن للمحاكاة الافتراضية للحاسب المكتبي</vt:lpstr>
      <vt:lpstr>مركز بيانات Cisco VXI التوسع + تبسيط الاسبات المكتبية الافتراضية = خفض تكاليف التشغيل</vt:lpstr>
      <vt:lpstr>جدول الأعمال</vt:lpstr>
      <vt:lpstr>تحويل الحرم التعليمي الحالي: خدمات Cisco من أجل VXI</vt:lpstr>
      <vt:lpstr>التصميمات المُعتمدة من Cisco</vt:lpstr>
      <vt:lpstr>جدول الأعمال</vt:lpstr>
      <vt:lpstr>جامعة سياتل: مبادرات دعم البحث الفعال</vt:lpstr>
      <vt:lpstr>الإدارة التعليمية ببارك هيلز: توفير خدمات تعليم متقدمة للطلاب </vt:lpstr>
      <vt:lpstr>جدول الأعمال</vt:lpstr>
      <vt:lpstr>ملخص: المحاكاة الافتراضة في التعليم </vt:lpstr>
      <vt:lpstr>الموارد</vt:lpstr>
      <vt:lpstr>Slide 37</vt:lpstr>
      <vt:lpstr>لنبق على اتصال</vt:lpstr>
      <vt:lpstr>Slide 39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Chart Templates</dc:title>
  <dc:creator>jonawil</dc:creator>
  <cp:lastModifiedBy>Gary Serda</cp:lastModifiedBy>
  <cp:revision>522</cp:revision>
  <dcterms:created xsi:type="dcterms:W3CDTF">2012-03-02T00:20:55Z</dcterms:created>
  <dcterms:modified xsi:type="dcterms:W3CDTF">2012-06-05T01:09:51Z</dcterms:modified>
</cp:coreProperties>
</file>