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customXml/itemProps1.xml" ContentType="application/vnd.openxmlformats-officedocument.customXmlPropertie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Default Extension="xlsx" ContentType="application/vnd.openxmlformats-officedocument.spreadsheetml.sheet"/>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Default Extension="png" ContentType="image/png"/>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Override PartName="/customXml/itemProps2.xml" ContentType="application/vnd.openxmlformats-officedocument.customXmlProperties+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Default Extension="jpeg" ContentType="image/jpeg"/>
  <Default Extension="emf" ContentType="image/x-emf"/>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Default Extension="wdp" ContentType="image/vnd.ms-photo"/>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gif" ContentType="image/gif"/>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Default Extension="wmf" ContentType="image/x-wmf"/>
  <Default Extension="rels" ContentType="application/vnd.openxmlformats-package.relationships+xml"/>
  <Override PartName="/ppt/slides/slide2.xml" ContentType="application/vnd.openxmlformats-officedocument.presentationml.slide+xml"/>
  <Override PartName="/ppt/slides/slide16.xml" ContentType="application/vnd.openxmlformats-officedocument.presentationml.slide+xml"/>
  <Override PartName="/ppt/notesSlides/notesSlide18.xml" ContentType="application/vnd.openxmlformats-officedocument.presentationml.notesSlide+xml"/>
  <Override PartName="/ppt/slides/slide23.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28.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1"/>
  </p:sldMasterIdLst>
  <p:notesMasterIdLst>
    <p:notesMasterId r:id="rId32"/>
  </p:notesMasterIdLst>
  <p:handoutMasterIdLst>
    <p:handoutMasterId r:id="rId33"/>
  </p:handoutMasterIdLst>
  <p:sldIdLst>
    <p:sldId id="266" r:id="rId2"/>
    <p:sldId id="403" r:id="rId3"/>
    <p:sldId id="404" r:id="rId4"/>
    <p:sldId id="390" r:id="rId5"/>
    <p:sldId id="397" r:id="rId6"/>
    <p:sldId id="381" r:id="rId7"/>
    <p:sldId id="373" r:id="rId8"/>
    <p:sldId id="382" r:id="rId9"/>
    <p:sldId id="407" r:id="rId10"/>
    <p:sldId id="386" r:id="rId11"/>
    <p:sldId id="408" r:id="rId12"/>
    <p:sldId id="410" r:id="rId13"/>
    <p:sldId id="369" r:id="rId14"/>
    <p:sldId id="371" r:id="rId15"/>
    <p:sldId id="384" r:id="rId16"/>
    <p:sldId id="389" r:id="rId17"/>
    <p:sldId id="350" r:id="rId18"/>
    <p:sldId id="400" r:id="rId19"/>
    <p:sldId id="343" r:id="rId20"/>
    <p:sldId id="398" r:id="rId21"/>
    <p:sldId id="392" r:id="rId22"/>
    <p:sldId id="391" r:id="rId23"/>
    <p:sldId id="401" r:id="rId24"/>
    <p:sldId id="405" r:id="rId25"/>
    <p:sldId id="406" r:id="rId26"/>
    <p:sldId id="367" r:id="rId27"/>
    <p:sldId id="366" r:id="rId28"/>
    <p:sldId id="409" r:id="rId29"/>
    <p:sldId id="296" r:id="rId30"/>
    <p:sldId id="402" r:id="rId31"/>
  </p:sldIdLst>
  <p:sldSz cx="12188825" cy="6858000"/>
  <p:notesSz cx="6858000" cy="9144000"/>
  <p:defaultTex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ohupton" initials="b" lastIdx="1" clrIdx="0"/>
  <p:cmAuthor id="1" name="jgilad" initials="j"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C3618"/>
    <a:srgbClr val="778287"/>
    <a:srgbClr val="295540"/>
    <a:srgbClr val="7C8082"/>
    <a:srgbClr val="408765"/>
    <a:srgbClr val="E4E4E4"/>
    <a:srgbClr val="89CAF7"/>
    <a:srgbClr val="5DBEF9"/>
    <a:srgbClr val="2472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02" autoAdjust="0"/>
    <p:restoredTop sz="78158" autoAdjust="0"/>
  </p:normalViewPr>
  <p:slideViewPr>
    <p:cSldViewPr snapToGrid="0" showGuides="1">
      <p:cViewPr>
        <p:scale>
          <a:sx n="70" d="100"/>
          <a:sy n="70" d="100"/>
        </p:scale>
        <p:origin x="-972" y="114"/>
      </p:cViewPr>
      <p:guideLst>
        <p:guide orient="horz" pos="4319"/>
        <p:guide orient="horz" pos="100"/>
        <p:guide orient="horz" pos="3834"/>
        <p:guide orient="horz" pos="187"/>
        <p:guide pos="111"/>
      </p:guideLst>
    </p:cSldViewPr>
  </p:slideViewPr>
  <p:notesTextViewPr>
    <p:cViewPr>
      <p:scale>
        <a:sx n="100" d="100"/>
        <a:sy n="100" d="100"/>
      </p:scale>
      <p:origin x="0" y="0"/>
    </p:cViewPr>
  </p:notesTextViewPr>
  <p:sorterViewPr>
    <p:cViewPr>
      <p:scale>
        <a:sx n="75" d="100"/>
        <a:sy n="75" d="100"/>
      </p:scale>
      <p:origin x="0" y="0"/>
    </p:cViewPr>
  </p:sorterViewPr>
  <p:notesViewPr>
    <p:cSldViewPr snapToGrid="0" showGuides="1">
      <p:cViewPr>
        <p:scale>
          <a:sx n="75" d="100"/>
          <a:sy n="75" d="100"/>
        </p:scale>
        <p:origin x="-95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6"/>
    </mc:Choice>
    <mc:Fallback>
      <c:style val="36"/>
    </mc:Fallback>
  </mc:AlternateContent>
  <c:chart>
    <c:autoTitleDeleted val="1"/>
    <c:plotArea>
      <c:layout>
        <c:manualLayout>
          <c:layoutTarget val="inner"/>
          <c:xMode val="edge"/>
          <c:yMode val="edge"/>
          <c:x val="3.5327571481572922E-2"/>
          <c:y val="5.8319718302815904E-2"/>
          <c:w val="0.93968182825499635"/>
          <c:h val="0.90603842974822768"/>
        </c:manualLayout>
      </c:layout>
      <c:barChart>
        <c:barDir val="bar"/>
        <c:grouping val="clustered"/>
        <c:varyColors val="0"/>
        <c:ser>
          <c:idx val="0"/>
          <c:order val="0"/>
          <c:tx>
            <c:strRef>
              <c:f>Sheet1!$A$1</c:f>
              <c:strCache>
                <c:ptCount val="1"/>
                <c:pt idx="0">
                  <c:v> </c:v>
                </c:pt>
              </c:strCache>
            </c:strRef>
          </c:tx>
          <c:invertIfNegative val="0"/>
          <c:val>
            <c:numRef>
              <c:f>Sheet1!$A$2:$A$6</c:f>
              <c:numCache>
                <c:formatCode>General</c:formatCode>
                <c:ptCount val="5"/>
              </c:numCache>
            </c:numRef>
          </c:val>
        </c:ser>
        <c:ser>
          <c:idx val="1"/>
          <c:order val="1"/>
          <c:tx>
            <c:strRef>
              <c:f>Sheet1!$B$1</c:f>
              <c:strCache>
                <c:ptCount val="1"/>
                <c:pt idx="0">
                  <c:v>Series 1</c:v>
                </c:pt>
              </c:strCache>
            </c:strRef>
          </c:tx>
          <c:spPr>
            <a:gradFill flip="none" rotWithShape="1">
              <a:gsLst>
                <a:gs pos="0">
                  <a:srgbClr val="2560A2">
                    <a:shade val="30000"/>
                    <a:satMod val="115000"/>
                  </a:srgbClr>
                </a:gs>
                <a:gs pos="50000">
                  <a:srgbClr val="2560A2">
                    <a:shade val="67500"/>
                    <a:satMod val="115000"/>
                  </a:srgbClr>
                </a:gs>
                <a:gs pos="100000">
                  <a:srgbClr val="2560A2">
                    <a:shade val="100000"/>
                    <a:satMod val="115000"/>
                  </a:srgbClr>
                </a:gs>
              </a:gsLst>
              <a:lin ang="0" scaled="1"/>
              <a:tileRect/>
            </a:gradFill>
            <a:ln>
              <a:noFill/>
            </a:ln>
          </c:spPr>
          <c:invertIfNegative val="0"/>
          <c:val>
            <c:numRef>
              <c:f>Sheet1!$B$2:$B$6</c:f>
              <c:numCache>
                <c:formatCode>0%</c:formatCode>
                <c:ptCount val="5"/>
                <c:pt idx="0">
                  <c:v>0.36000000000000015</c:v>
                </c:pt>
                <c:pt idx="1">
                  <c:v>0.31000000000000216</c:v>
                </c:pt>
                <c:pt idx="2">
                  <c:v>0.25</c:v>
                </c:pt>
                <c:pt idx="3">
                  <c:v>0.24000000000000007</c:v>
                </c:pt>
                <c:pt idx="4">
                  <c:v>0.23</c:v>
                </c:pt>
              </c:numCache>
            </c:numRef>
          </c:val>
        </c:ser>
        <c:dLbls>
          <c:showLegendKey val="0"/>
          <c:showVal val="0"/>
          <c:showCatName val="0"/>
          <c:showSerName val="0"/>
          <c:showPercent val="0"/>
          <c:showBubbleSize val="0"/>
        </c:dLbls>
        <c:gapWidth val="0"/>
        <c:overlap val="48"/>
        <c:axId val="34209152"/>
        <c:axId val="39191680"/>
      </c:barChart>
      <c:catAx>
        <c:axId val="34209152"/>
        <c:scaling>
          <c:orientation val="minMax"/>
        </c:scaling>
        <c:delete val="0"/>
        <c:axPos val="l"/>
        <c:numFmt formatCode="General" sourceLinked="1"/>
        <c:majorTickMark val="none"/>
        <c:minorTickMark val="none"/>
        <c:tickLblPos val="none"/>
        <c:spPr>
          <a:ln>
            <a:noFill/>
          </a:ln>
        </c:spPr>
        <c:crossAx val="39191680"/>
        <c:crosses val="autoZero"/>
        <c:auto val="1"/>
        <c:lblAlgn val="ctr"/>
        <c:lblOffset val="100"/>
        <c:noMultiLvlLbl val="0"/>
      </c:catAx>
      <c:valAx>
        <c:axId val="39191680"/>
        <c:scaling>
          <c:orientation val="minMax"/>
        </c:scaling>
        <c:delete val="0"/>
        <c:axPos val="b"/>
        <c:majorGridlines>
          <c:spPr>
            <a:ln>
              <a:solidFill>
                <a:schemeClr val="bg2"/>
              </a:solidFill>
            </a:ln>
          </c:spPr>
        </c:majorGridlines>
        <c:numFmt formatCode="General" sourceLinked="1"/>
        <c:majorTickMark val="none"/>
        <c:minorTickMark val="none"/>
        <c:tickLblPos val="none"/>
        <c:spPr>
          <a:ln>
            <a:noFill/>
          </a:ln>
        </c:spPr>
        <c:crossAx val="34209152"/>
        <c:crosses val="autoZero"/>
        <c:crossBetween val="between"/>
      </c:valAx>
      <c:spPr>
        <a:solidFill>
          <a:prstClr val="white"/>
        </a:solidFill>
      </c:spPr>
    </c:plotArea>
    <c:plotVisOnly val="1"/>
    <c:dispBlanksAs val="gap"/>
    <c:showDLblsOverMax val="0"/>
  </c:chart>
  <c:spPr>
    <a:solidFill>
      <a:schemeClr val="bg1"/>
    </a:solidFill>
    <a:ln>
      <a:noFill/>
    </a:ln>
    <a:effectLst>
      <a:outerShdw blurRad="127000" algn="ctr" rotWithShape="0">
        <a:prstClr val="black">
          <a:alpha val="40000"/>
        </a:prstClr>
      </a:outerShdw>
    </a:effectLst>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0"/>
    </mc:Choice>
    <mc:Fallback>
      <c:style val="20"/>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8861297517954509E-2"/>
          <c:y val="0.11668323315916999"/>
          <c:w val="0.8853666836777937"/>
          <c:h val="0.75948668565066069"/>
        </c:manualLayout>
      </c:layout>
      <c:barChart>
        <c:barDir val="col"/>
        <c:grouping val="clustered"/>
        <c:varyColors val="0"/>
        <c:ser>
          <c:idx val="1"/>
          <c:order val="0"/>
          <c:tx>
            <c:strRef>
              <c:f>Sheet1!$C$1</c:f>
              <c:strCache>
                <c:ptCount val="1"/>
                <c:pt idx="0">
                  <c:v>Jun-12</c:v>
                </c:pt>
              </c:strCache>
            </c:strRef>
          </c:tx>
          <c:spPr>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6200000" scaled="1"/>
              <a:tileRect/>
            </a:gradFill>
          </c:spPr>
          <c:invertIfNegative val="0"/>
          <c:dPt>
            <c:idx val="0"/>
            <c:invertIfNegative val="0"/>
            <c:bubble3D val="0"/>
            <c:spPr>
              <a:solidFill>
                <a:schemeClr val="accent1">
                  <a:lumMod val="75000"/>
                </a:schemeClr>
              </a:solidFill>
            </c:spPr>
          </c:dPt>
          <c:dPt>
            <c:idx val="1"/>
            <c:invertIfNegative val="0"/>
            <c:bubble3D val="0"/>
            <c:spPr>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c:spPr>
          </c:dPt>
          <c:dPt>
            <c:idx val="2"/>
            <c:invertIfNegative val="0"/>
            <c:bubble3D val="0"/>
            <c:spPr>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c:spPr>
          </c:dPt>
          <c:dPt>
            <c:idx val="3"/>
            <c:invertIfNegative val="0"/>
            <c:bubble3D val="0"/>
            <c:spPr>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c:spPr>
          </c:dPt>
          <c:dPt>
            <c:idx val="4"/>
            <c:invertIfNegative val="0"/>
            <c:bubble3D val="0"/>
            <c:spPr>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6200000" scaled="1"/>
                <a:tileRect/>
              </a:gradFill>
            </c:spPr>
          </c:dPt>
          <c:dPt>
            <c:idx val="5"/>
            <c:invertIfNegative val="0"/>
            <c:bubble3D val="0"/>
            <c:spPr>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6200000" scaled="1"/>
                <a:tileRect/>
              </a:gradFill>
            </c:spPr>
          </c:dPt>
          <c:dPt>
            <c:idx val="6"/>
            <c:invertIfNegative val="0"/>
            <c:bubble3D val="0"/>
            <c:spPr>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6200000" scaled="1"/>
                <a:tileRect/>
              </a:gradFill>
            </c:spPr>
          </c:dPt>
          <c:dPt>
            <c:idx val="7"/>
            <c:invertIfNegative val="0"/>
            <c:bubble3D val="0"/>
            <c:spPr>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6200000" scaled="1"/>
                <a:tileRect/>
              </a:gradFill>
            </c:spPr>
          </c:dPt>
          <c:dPt>
            <c:idx val="8"/>
            <c:invertIfNegative val="0"/>
            <c:bubble3D val="0"/>
            <c:spPr>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6200000" scaled="1"/>
                <a:tileRect/>
              </a:gradFill>
            </c:spPr>
          </c:dPt>
          <c:cat>
            <c:numRef>
              <c:f>Sheet1!$A$2:$A$10</c:f>
              <c:numCache>
                <c:formatCode>General</c:formatCode>
                <c:ptCount val="9"/>
                <c:pt idx="0">
                  <c:v>2008</c:v>
                </c:pt>
                <c:pt idx="1">
                  <c:v>2009</c:v>
                </c:pt>
                <c:pt idx="2">
                  <c:v>2010</c:v>
                </c:pt>
                <c:pt idx="3">
                  <c:v>2011</c:v>
                </c:pt>
                <c:pt idx="4">
                  <c:v>2012</c:v>
                </c:pt>
                <c:pt idx="5">
                  <c:v>2013</c:v>
                </c:pt>
                <c:pt idx="6">
                  <c:v>2014</c:v>
                </c:pt>
                <c:pt idx="7">
                  <c:v>2015</c:v>
                </c:pt>
                <c:pt idx="8">
                  <c:v>2016</c:v>
                </c:pt>
              </c:numCache>
            </c:numRef>
          </c:cat>
          <c:val>
            <c:numRef>
              <c:f>Sheet1!$C$2:$C$10</c:f>
              <c:numCache>
                <c:formatCode>General</c:formatCode>
                <c:ptCount val="9"/>
                <c:pt idx="0">
                  <c:v>0.46500000000000002</c:v>
                </c:pt>
                <c:pt idx="1">
                  <c:v>1.5780000000000001</c:v>
                </c:pt>
                <c:pt idx="2">
                  <c:v>5.6929999999999961</c:v>
                </c:pt>
                <c:pt idx="3">
                  <c:v>11.599</c:v>
                </c:pt>
                <c:pt idx="4">
                  <c:v>18.564</c:v>
                </c:pt>
                <c:pt idx="5">
                  <c:v>29.004000000000001</c:v>
                </c:pt>
                <c:pt idx="6">
                  <c:v>43.169000000000011</c:v>
                </c:pt>
                <c:pt idx="7">
                  <c:v>59.534000000000006</c:v>
                </c:pt>
                <c:pt idx="8">
                  <c:v>77.616</c:v>
                </c:pt>
              </c:numCache>
            </c:numRef>
          </c:val>
        </c:ser>
        <c:dLbls>
          <c:showLegendKey val="0"/>
          <c:showVal val="0"/>
          <c:showCatName val="0"/>
          <c:showSerName val="0"/>
          <c:showPercent val="0"/>
          <c:showBubbleSize val="0"/>
        </c:dLbls>
        <c:gapWidth val="75"/>
        <c:overlap val="-25"/>
        <c:axId val="39366656"/>
        <c:axId val="39368192"/>
      </c:barChart>
      <c:catAx>
        <c:axId val="39366656"/>
        <c:scaling>
          <c:orientation val="minMax"/>
        </c:scaling>
        <c:delete val="0"/>
        <c:axPos val="b"/>
        <c:numFmt formatCode="General" sourceLinked="1"/>
        <c:majorTickMark val="none"/>
        <c:minorTickMark val="none"/>
        <c:tickLblPos val="nextTo"/>
        <c:txPr>
          <a:bodyPr/>
          <a:lstStyle/>
          <a:p>
            <a:pPr>
              <a:defRPr sz="900"/>
            </a:pPr>
            <a:endParaRPr lang="en-US"/>
          </a:p>
        </c:txPr>
        <c:crossAx val="39368192"/>
        <c:crosses val="autoZero"/>
        <c:auto val="1"/>
        <c:lblAlgn val="ctr"/>
        <c:lblOffset val="100"/>
        <c:noMultiLvlLbl val="0"/>
      </c:catAx>
      <c:valAx>
        <c:axId val="39368192"/>
        <c:scaling>
          <c:orientation val="minMax"/>
        </c:scaling>
        <c:delete val="0"/>
        <c:axPos val="l"/>
        <c:majorGridlines>
          <c:spPr>
            <a:ln>
              <a:solidFill>
                <a:sysClr val="window" lastClr="FFFFFF">
                  <a:lumMod val="75000"/>
                </a:sysClr>
              </a:solidFill>
            </a:ln>
          </c:spPr>
        </c:majorGridlines>
        <c:numFmt formatCode="General" sourceLinked="1"/>
        <c:majorTickMark val="none"/>
        <c:minorTickMark val="none"/>
        <c:tickLblPos val="nextTo"/>
        <c:txPr>
          <a:bodyPr/>
          <a:lstStyle/>
          <a:p>
            <a:pPr>
              <a:defRPr sz="800"/>
            </a:pPr>
            <a:endParaRPr lang="en-US"/>
          </a:p>
        </c:txPr>
        <c:crossAx val="39366656"/>
        <c:crosses val="autoZero"/>
        <c:crossBetween val="between"/>
      </c:valAx>
      <c:spPr>
        <a:ln>
          <a:solidFill>
            <a:sysClr val="window" lastClr="FFFFFF">
              <a:lumMod val="75000"/>
            </a:sysClr>
          </a:solidFill>
        </a:ln>
      </c:spPr>
    </c:plotArea>
    <c:plotVisOnly val="1"/>
    <c:dispBlanksAs val="gap"/>
    <c:showDLblsOverMax val="0"/>
  </c:chart>
  <c:spPr>
    <a:solidFill>
      <a:sysClr val="window" lastClr="FFFFFF"/>
    </a:solidFill>
  </c:spPr>
  <c:txPr>
    <a:bodyPr/>
    <a:lstStyle/>
    <a:p>
      <a:pPr>
        <a:defRPr sz="1200">
          <a:solidFill>
            <a:srgbClr val="000000"/>
          </a:solidFill>
        </a:defRPr>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943100" y="8685213"/>
            <a:ext cx="2971800" cy="457200"/>
          </a:xfrm>
          <a:prstGeom prst="rect">
            <a:avLst/>
          </a:prstGeom>
        </p:spPr>
        <p:txBody>
          <a:bodyPr vert="horz" lIns="91440" tIns="45720" rIns="91440" bIns="45720" rtlCol="0" anchor="b"/>
          <a:lstStyle>
            <a:lvl1pPr algn="r">
              <a:defRPr sz="1200"/>
            </a:lvl1pPr>
          </a:lstStyle>
          <a:p>
            <a:pPr algn="ctr"/>
            <a:fld id="{47855BD9-AF71-426C-9B9B-B0E52B88852E}" type="slidenum">
              <a:rPr lang="de-DE" sz="1000" smtClean="0"/>
              <a:pPr algn="ctr"/>
              <a:t>‹#›</a:t>
            </a:fld>
            <a:endParaRPr lang="de-DE" sz="1000" dirty="0"/>
          </a:p>
        </p:txBody>
      </p:sp>
    </p:spTree>
    <p:extLst>
      <p:ext uri="{BB962C8B-B14F-4D97-AF65-F5344CB8AC3E}">
        <p14:creationId xmlns:p14="http://schemas.microsoft.com/office/powerpoint/2010/main" val="36549357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42875" y="390525"/>
            <a:ext cx="7143750" cy="401955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es Placeholder 4"/>
          <p:cNvSpPr>
            <a:spLocks noGrp="1"/>
          </p:cNvSpPr>
          <p:nvPr>
            <p:ph type="body" sz="quarter" idx="3"/>
          </p:nvPr>
        </p:nvSpPr>
        <p:spPr>
          <a:xfrm>
            <a:off x="750600" y="4706112"/>
            <a:ext cx="5356800" cy="3939264"/>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Slide Number Placeholder 6"/>
          <p:cNvSpPr>
            <a:spLocks noGrp="1"/>
          </p:cNvSpPr>
          <p:nvPr>
            <p:ph type="sldNum" sz="quarter" idx="5"/>
          </p:nvPr>
        </p:nvSpPr>
        <p:spPr>
          <a:xfrm>
            <a:off x="2957512" y="8915402"/>
            <a:ext cx="942976" cy="205358"/>
          </a:xfrm>
          <a:prstGeom prst="rect">
            <a:avLst/>
          </a:prstGeom>
        </p:spPr>
        <p:txBody>
          <a:bodyPr vert="horz" lIns="91440" tIns="45720" rIns="91440" bIns="45720" rtlCol="0" anchor="b"/>
          <a:lstStyle>
            <a:lvl1pPr algn="ctr">
              <a:defRPr sz="1000"/>
            </a:lvl1pPr>
          </a:lstStyle>
          <a:p>
            <a:fld id="{7D8C2C35-2B8A-446E-BEC0-FD36716C29AC}" type="slidenum">
              <a:rPr lang="de-DE" smtClean="0"/>
              <a:pPr/>
              <a:t>‹#›</a:t>
            </a:fld>
            <a:endParaRPr lang="de-DE" dirty="0"/>
          </a:p>
        </p:txBody>
      </p:sp>
    </p:spTree>
    <p:extLst>
      <p:ext uri="{BB962C8B-B14F-4D97-AF65-F5344CB8AC3E}">
        <p14:creationId xmlns:p14="http://schemas.microsoft.com/office/powerpoint/2010/main" val="1372391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147638" indent="-147638" algn="l" defTabSz="914400" rtl="0" eaLnBrk="1" latinLnBrk="0" hangingPunct="1">
      <a:buClr>
        <a:schemeClr val="accent1"/>
      </a:buClr>
      <a:buSzPct val="80000"/>
      <a:buFont typeface="Wingdings" pitchFamily="2" charset="2"/>
      <a:buChar char="n"/>
      <a:defRPr sz="1200" kern="1200">
        <a:solidFill>
          <a:schemeClr val="tx1"/>
        </a:solidFill>
        <a:latin typeface="+mn-lt"/>
        <a:ea typeface="+mn-ea"/>
        <a:cs typeface="+mn-cs"/>
      </a:defRPr>
    </a:lvl2pPr>
    <a:lvl3pPr marL="361950" indent="-109538" algn="l" defTabSz="914400" rtl="0" eaLnBrk="1" latinLnBrk="0" hangingPunct="1">
      <a:buClr>
        <a:schemeClr val="accent2"/>
      </a:buClr>
      <a:buSzPct val="80000"/>
      <a:buFont typeface="Wingdings" pitchFamily="2" charset="2"/>
      <a:buChar char="n"/>
      <a:defRPr sz="1000" kern="1200">
        <a:solidFill>
          <a:schemeClr val="tx1"/>
        </a:solidFill>
        <a:latin typeface="+mn-lt"/>
        <a:ea typeface="+mn-ea"/>
        <a:cs typeface="+mn-cs"/>
      </a:defRPr>
    </a:lvl3pPr>
    <a:lvl4pPr marL="566738" indent="-133350" algn="l" defTabSz="914400" rtl="0" eaLnBrk="1" latinLnBrk="0" hangingPunct="1">
      <a:buClr>
        <a:schemeClr val="accent2"/>
      </a:buClr>
      <a:buFont typeface="Arial" pitchFamily="34" charset="0"/>
      <a:buChar char="–"/>
      <a:defRPr sz="10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deloitte.com/assets/Dcom-UnitedStates/Local%20Assets/Documents/us_mfg_chapter2_globalization_engelkoudalopt_optimized.pdf"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www.atkearney.com/images/global/pdf/Global_Champions_2009.pdf" TargetMode="External"/><Relationship Id="rId4" Type="http://schemas.openxmlformats.org/officeDocument/2006/relationships/hyperlink" Target="http://hbswk.hbs.edu/archive/5258.html"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deloitte.com/assets/Dcom-UnitedStates/Local%20Assets/Documents/us_mfg_chapter2_globalization_engelkoudalopt_optimized.pdf"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www.atkearney.com/images/global/pdf/Global_Champions_2009.pdf" TargetMode="External"/><Relationship Id="rId4" Type="http://schemas.openxmlformats.org/officeDocument/2006/relationships/hyperlink" Target="http://hbswk.hbs.edu/archive/5258.html"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pPr algn="r" rtl="0"/>
            <a:fld id="{4BC089F2-EC6A-4D48-AB7D-A76604158C5A}" type="slidenum">
              <a:rPr lang="en-US" sz="1200" kern="1200">
                <a:solidFill>
                  <a:prstClr val="black"/>
                </a:solidFill>
                <a:latin typeface="Calibri"/>
                <a:ea typeface="+mn-ea"/>
                <a:cs typeface="+mn-cs"/>
              </a:rPr>
              <a:pPr algn="r" rtl="0"/>
              <a:t>2</a:t>
            </a:fld>
            <a:endParaRPr lang="en-US" sz="1200" kern="1200">
              <a:solidFill>
                <a:prstClr val="black"/>
              </a:solidFill>
              <a:latin typeface="Calibri"/>
              <a:ea typeface="+mn-ea"/>
              <a:cs typeface="+mn-cs"/>
            </a:endParaRPr>
          </a:p>
        </p:txBody>
      </p:sp>
      <p:sp>
        <p:nvSpPr>
          <p:cNvPr id="60419" name="Slide Image Placeholder 1"/>
          <p:cNvSpPr>
            <a:spLocks noGrp="1" noRot="1" noChangeAspect="1" noTextEdit="1"/>
          </p:cNvSpPr>
          <p:nvPr>
            <p:ph type="sldImg"/>
          </p:nvPr>
        </p:nvSpPr>
        <p:spPr>
          <a:xfrm>
            <a:off x="-142875" y="390525"/>
            <a:ext cx="7143750" cy="4019550"/>
          </a:xfrm>
          <a:ln/>
        </p:spPr>
      </p:sp>
      <p:sp>
        <p:nvSpPr>
          <p:cNvPr id="60420" name="Notes Placeholder 2"/>
          <p:cNvSpPr>
            <a:spLocks noGrp="1"/>
          </p:cNvSpPr>
          <p:nvPr>
            <p:ph type="body" idx="1"/>
          </p:nvPr>
        </p:nvSpPr>
        <p:spPr>
          <a:noFill/>
          <a:ln/>
        </p:spPr>
        <p:txBody>
          <a:bodyPr/>
          <a:lstStyle/>
          <a:p>
            <a:r>
              <a:rPr lang="en-US" sz="1200" b="0" kern="1200" dirty="0" smtClean="0">
                <a:solidFill>
                  <a:schemeClr val="tx1"/>
                </a:solidFill>
                <a:latin typeface="+mn-lt"/>
                <a:ea typeface="+mn-ea"/>
                <a:cs typeface="+mn-cs"/>
              </a:rPr>
              <a:t>We see a number of trends. At first glance, these trends might not seem like anything new. What's different is that technology is now available that lets organizations deal with these trends in a new way. </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Organizations still face the same pressures to innovate, to respond to changing demands, and to meet expectations. But technology is now at a point where it can help organizations face these many challenges in a new way. </a:t>
            </a:r>
          </a:p>
          <a:p>
            <a:r>
              <a:rPr lang="en-US" sz="1200" b="0" kern="1200" dirty="0" smtClean="0">
                <a:solidFill>
                  <a:schemeClr val="tx1"/>
                </a:solidFill>
                <a:latin typeface="+mn-lt"/>
                <a:ea typeface="+mn-ea"/>
                <a:cs typeface="+mn-cs"/>
              </a:rPr>
              <a:t> </a:t>
            </a:r>
          </a:p>
          <a:p>
            <a:r>
              <a:rPr lang="en-US" sz="1200" b="0" kern="1200" dirty="0" smtClean="0">
                <a:solidFill>
                  <a:schemeClr val="tx1"/>
                </a:solidFill>
                <a:latin typeface="+mn-lt"/>
                <a:ea typeface="+mn-ea"/>
                <a:cs typeface="+mn-cs"/>
              </a:rPr>
              <a:t>Consumers, employees, and partners have come to expect the same kinds of deep, intimate, and on-demand relationships that they experience every day in their personal lives. Technology is making it possible to deliver those kinds of relationships on a very broad basis.  </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At the same time, we're seeing that innovation is coming from a wider variety of places. New devices are being introduced rapidly, and IT teams have to be prepared. Organizations are looking for new platforms that support these devices -- the next </a:t>
            </a:r>
            <a:r>
              <a:rPr lang="en-US" sz="1200" b="0" kern="1200" dirty="0" err="1" smtClean="0">
                <a:solidFill>
                  <a:schemeClr val="tx1"/>
                </a:solidFill>
                <a:latin typeface="+mn-lt"/>
                <a:ea typeface="+mn-ea"/>
                <a:cs typeface="+mn-cs"/>
              </a:rPr>
              <a:t>iPad</a:t>
            </a:r>
            <a:r>
              <a:rPr lang="en-US" sz="1200" b="0" kern="1200" dirty="0" smtClean="0">
                <a:solidFill>
                  <a:schemeClr val="tx1"/>
                </a:solidFill>
                <a:latin typeface="+mn-lt"/>
                <a:ea typeface="+mn-ea"/>
                <a:cs typeface="+mn-cs"/>
              </a:rPr>
              <a:t>, the latest </a:t>
            </a:r>
            <a:r>
              <a:rPr lang="en-US" sz="1200" b="0" kern="1200" dirty="0" err="1" smtClean="0">
                <a:solidFill>
                  <a:schemeClr val="tx1"/>
                </a:solidFill>
                <a:latin typeface="+mn-lt"/>
                <a:ea typeface="+mn-ea"/>
                <a:cs typeface="+mn-cs"/>
              </a:rPr>
              <a:t>smartphone</a:t>
            </a:r>
            <a:r>
              <a:rPr lang="en-US" sz="1200" b="0" kern="1200" dirty="0" smtClean="0">
                <a:solidFill>
                  <a:schemeClr val="tx1"/>
                </a:solidFill>
                <a:latin typeface="+mn-lt"/>
                <a:ea typeface="+mn-ea"/>
                <a:cs typeface="+mn-cs"/>
              </a:rPr>
              <a:t> --  so they can keep up with market velocity and manage market volatility. </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And, of course, everyone is being tasked to do more with less. In the public and private sectors alike, organizations are looking to technology to enhance services while working with consistent or smaller budgets.</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Ultimately, the</a:t>
            </a:r>
            <a:r>
              <a:rPr lang="en-US" sz="1200" b="0" kern="1200" baseline="0" dirty="0" smtClean="0">
                <a:solidFill>
                  <a:schemeClr val="tx1"/>
                </a:solidFill>
                <a:latin typeface="+mn-lt"/>
                <a:ea typeface="+mn-ea"/>
                <a:cs typeface="+mn-cs"/>
              </a:rPr>
              <a:t> business has increased pressures around Growth Margin and Risk, which IT needs to be able to support and address.</a:t>
            </a:r>
          </a:p>
          <a:p>
            <a:pPr>
              <a:buNone/>
            </a:pPr>
            <a:endParaRPr lang="en-US" sz="1200" b="0" kern="1200" baseline="0" dirty="0" smtClean="0">
              <a:solidFill>
                <a:schemeClr val="tx1"/>
              </a:solidFill>
              <a:latin typeface="+mn-lt"/>
              <a:ea typeface="+mn-ea"/>
              <a:cs typeface="+mn-cs"/>
            </a:endParaRPr>
          </a:p>
          <a:p>
            <a:pPr>
              <a:buNone/>
            </a:pPr>
            <a:r>
              <a:rPr lang="en-US" sz="1200" b="0" kern="1200" baseline="0" dirty="0" smtClean="0">
                <a:solidFill>
                  <a:schemeClr val="tx1"/>
                </a:solidFill>
                <a:latin typeface="+mn-lt"/>
                <a:ea typeface="+mn-ea"/>
                <a:cs typeface="+mn-cs"/>
              </a:rPr>
              <a:t>(SALES TEAMS – Use these slides to generate discussions on what the customer wants to focus on)</a:t>
            </a:r>
            <a:endParaRPr lang="en-US" sz="1200" b="0" kern="1200" dirty="0" smtClean="0">
              <a:solidFill>
                <a:schemeClr val="tx1"/>
              </a:solidFill>
              <a:latin typeface="+mn-lt"/>
              <a:ea typeface="+mn-ea"/>
              <a:cs typeface="+mn-cs"/>
            </a:endParaRP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a:t>
            </a:r>
          </a:p>
          <a:p>
            <a:pPr defTabSz="457200" eaLnBrk="1" hangingPunct="1">
              <a:lnSpc>
                <a:spcPct val="90000"/>
              </a:lnSpc>
              <a:spcBef>
                <a:spcPct val="0"/>
              </a:spcBef>
            </a:pPr>
            <a:r>
              <a:rPr lang="en-US" b="0" dirty="0" smtClean="0"/>
              <a:t>Data</a:t>
            </a:r>
            <a:r>
              <a:rPr lang="en-US" b="0" baseline="0" dirty="0" smtClean="0"/>
              <a:t> Sources</a:t>
            </a:r>
            <a:r>
              <a:rPr lang="en-US" b="0" dirty="0" smtClean="0"/>
              <a:t>:</a:t>
            </a:r>
          </a:p>
          <a:p>
            <a:pPr defTabSz="457200" eaLnBrk="1" hangingPunct="1">
              <a:lnSpc>
                <a:spcPct val="90000"/>
              </a:lnSpc>
              <a:spcBef>
                <a:spcPct val="0"/>
              </a:spcBef>
              <a:buFont typeface="Wingdings" pitchFamily="2" charset="2"/>
              <a:buChar char="§"/>
            </a:pPr>
            <a:r>
              <a:rPr lang="en-US" b="0" dirty="0" smtClean="0"/>
              <a:t>  Rising Expectations (HBR, 9/3/10   "IT in the Age of the Empowered Employee"  http://blogs.hbr.org/cs/2010/09/it_in_the_age_of_empowered_employees.html?cm_sp=</a:t>
            </a:r>
            <a:r>
              <a:rPr lang="en-US" b="0" dirty="0" err="1" smtClean="0"/>
              <a:t>blog_flyout-_-cs-_-it_in_the_age_of_empowered_employees</a:t>
            </a:r>
            <a:r>
              <a:rPr lang="en-US" b="0" dirty="0" smtClean="0"/>
              <a:t>)</a:t>
            </a:r>
          </a:p>
          <a:p>
            <a:pPr defTabSz="457200" eaLnBrk="1" hangingPunct="1">
              <a:lnSpc>
                <a:spcPct val="90000"/>
              </a:lnSpc>
              <a:spcBef>
                <a:spcPct val="0"/>
              </a:spcBef>
              <a:buFont typeface="Wingdings" pitchFamily="2" charset="2"/>
              <a:buChar char="§"/>
            </a:pPr>
            <a:r>
              <a:rPr lang="en-US" b="0" baseline="0" dirty="0" smtClean="0"/>
              <a:t>  </a:t>
            </a:r>
            <a:r>
              <a:rPr lang="en-US" b="0" dirty="0" smtClean="0"/>
              <a:t>Market Velocity</a:t>
            </a:r>
            <a:r>
              <a:rPr lang="en-US" b="0" baseline="0" dirty="0" smtClean="0"/>
              <a:t> </a:t>
            </a:r>
            <a:r>
              <a:rPr lang="en-US" sz="1200" b="0" kern="1200" baseline="0" dirty="0" smtClean="0">
                <a:solidFill>
                  <a:schemeClr val="tx1"/>
                </a:solidFill>
                <a:latin typeface="+mn-lt"/>
                <a:ea typeface="+mn-ea"/>
                <a:cs typeface="+mn-cs"/>
              </a:rPr>
              <a:t>(</a:t>
            </a:r>
            <a:r>
              <a:rPr lang="en-US" sz="1200" b="0" kern="1200" dirty="0" smtClean="0">
                <a:solidFill>
                  <a:schemeClr val="tx1"/>
                </a:solidFill>
                <a:latin typeface="+mn-lt"/>
                <a:ea typeface="+mn-ea"/>
                <a:cs typeface="+mn-cs"/>
              </a:rPr>
              <a:t>Deloitte, - BUILDING SUPPLY CHAIN EXCELLENCE IN EMERGING ECONOMIES (</a:t>
            </a:r>
            <a:r>
              <a:rPr lang="en-US" sz="1200" b="0" u="sng" kern="1200" dirty="0" smtClean="0">
                <a:solidFill>
                  <a:schemeClr val="tx1"/>
                </a:solidFill>
                <a:latin typeface="+mn-lt"/>
                <a:ea typeface="+mn-ea"/>
                <a:cs typeface="+mn-cs"/>
                <a:hlinkClick r:id="rId3"/>
              </a:rPr>
              <a:t>http://www.deloitte.com/assets/Dcom-UnitedStates/Local%20Assets/Documents/us_mfg_chapter2_globalization_engelkoudalopt_optimized.pdf</a:t>
            </a:r>
            <a:r>
              <a:rPr lang="en-US" sz="1200" b="0" kern="1200" dirty="0" smtClean="0">
                <a:solidFill>
                  <a:schemeClr val="tx1"/>
                </a:solidFill>
                <a:latin typeface="+mn-lt"/>
                <a:ea typeface="+mn-ea"/>
                <a:cs typeface="+mn-cs"/>
              </a:rPr>
              <a:t>)</a:t>
            </a:r>
          </a:p>
          <a:p>
            <a:pPr marL="0" marR="0" indent="0" algn="l" defTabSz="457200" rtl="0" eaLnBrk="1" fontAlgn="auto" latinLnBrk="0" hangingPunct="1">
              <a:lnSpc>
                <a:spcPct val="90000"/>
              </a:lnSpc>
              <a:spcBef>
                <a:spcPct val="0"/>
              </a:spcBef>
              <a:spcAft>
                <a:spcPts val="0"/>
              </a:spcAft>
              <a:buClrTx/>
              <a:buSzTx/>
              <a:buFont typeface="Wingdings" pitchFamily="2" charset="2"/>
              <a:buChar char="§"/>
              <a:tabLst/>
              <a:defRPr/>
            </a:pPr>
            <a:r>
              <a:rPr lang="en-US" sz="1200" b="0" kern="1200" dirty="0" smtClean="0">
                <a:solidFill>
                  <a:schemeClr val="tx1"/>
                </a:solidFill>
                <a:latin typeface="+mn-lt"/>
                <a:ea typeface="+mn-ea"/>
                <a:cs typeface="+mn-cs"/>
              </a:rPr>
              <a:t>  Innovation Everywhere (Harvard Business Review  </a:t>
            </a:r>
            <a:r>
              <a:rPr lang="en-US" sz="1200" b="0" u="sng" kern="1200" dirty="0" smtClean="0">
                <a:solidFill>
                  <a:schemeClr val="tx1"/>
                </a:solidFill>
                <a:latin typeface="+mn-lt"/>
                <a:ea typeface="+mn-ea"/>
                <a:cs typeface="+mn-cs"/>
                <a:hlinkClick r:id="rId4"/>
              </a:rPr>
              <a:t>http://hbswk.hbs.edu/archive/5258.html</a:t>
            </a:r>
            <a:r>
              <a:rPr lang="en-US" sz="1200" b="0" u="sng" kern="1200" dirty="0" smtClean="0">
                <a:solidFill>
                  <a:schemeClr val="tx1"/>
                </a:solidFill>
                <a:latin typeface="+mn-lt"/>
                <a:ea typeface="+mn-ea"/>
                <a:cs typeface="+mn-cs"/>
              </a:rPr>
              <a:t>)</a:t>
            </a:r>
          </a:p>
          <a:p>
            <a:pPr>
              <a:buFont typeface="Wingdings" pitchFamily="2" charset="2"/>
              <a:buChar char="§"/>
            </a:pPr>
            <a:r>
              <a:rPr lang="en-US" sz="1200" b="0" u="none" kern="1200" dirty="0" smtClean="0">
                <a:solidFill>
                  <a:schemeClr val="tx1"/>
                </a:solidFill>
                <a:latin typeface="+mn-lt"/>
                <a:ea typeface="+mn-ea"/>
                <a:cs typeface="+mn-cs"/>
              </a:rPr>
              <a:t>  Financial Pressures</a:t>
            </a:r>
            <a:r>
              <a:rPr lang="en-US" sz="1200" b="0" u="none" kern="1200" baseline="0" dirty="0" smtClean="0">
                <a:solidFill>
                  <a:schemeClr val="tx1"/>
                </a:solidFill>
                <a:latin typeface="+mn-lt"/>
                <a:ea typeface="+mn-ea"/>
                <a:cs typeface="+mn-cs"/>
              </a:rPr>
              <a:t>  (</a:t>
            </a:r>
            <a:r>
              <a:rPr lang="en-US" sz="1200" b="0" u="sng" kern="1200" dirty="0" smtClean="0">
                <a:solidFill>
                  <a:schemeClr val="tx1"/>
                </a:solidFill>
                <a:latin typeface="+mn-lt"/>
                <a:ea typeface="+mn-ea"/>
                <a:cs typeface="+mn-cs"/>
                <a:hlinkClick r:id="rId5"/>
              </a:rPr>
              <a:t>AT Kearney (Global Champions 2009) http://www.atkearney.com/images/global/pdf/Global_Champions_2009.pdf</a:t>
            </a:r>
            <a:r>
              <a:rPr lang="en-US" sz="1200" b="0" u="sng" kern="1200" dirty="0" smtClean="0">
                <a:solidFill>
                  <a:schemeClr val="tx1"/>
                </a:solidFill>
                <a:latin typeface="+mn-lt"/>
                <a:ea typeface="+mn-ea"/>
                <a:cs typeface="+mn-cs"/>
              </a:rPr>
              <a:t>)  </a:t>
            </a:r>
            <a:r>
              <a:rPr lang="en-US" sz="1200" b="0" u="none" kern="1200" dirty="0" smtClean="0">
                <a:solidFill>
                  <a:schemeClr val="tx1"/>
                </a:solidFill>
                <a:latin typeface="+mn-lt"/>
                <a:ea typeface="+mn-ea"/>
                <a:cs typeface="+mn-cs"/>
              </a:rPr>
              <a:t>“In fact, of the 2500 companies analyzed,</a:t>
            </a:r>
            <a:r>
              <a:rPr lang="en-US" sz="1200" b="0" u="none" kern="1200" baseline="0" dirty="0" smtClean="0">
                <a:solidFill>
                  <a:schemeClr val="tx1"/>
                </a:solidFill>
                <a:latin typeface="+mn-lt"/>
                <a:ea typeface="+mn-ea"/>
                <a:cs typeface="+mn-cs"/>
              </a:rPr>
              <a:t> only 42 large and internationally operating companies have managed to show any positive value growth over the 5-year period”</a:t>
            </a:r>
            <a:endParaRPr lang="en-US" sz="1200" b="0" kern="1200" dirty="0" smtClean="0">
              <a:solidFill>
                <a:schemeClr val="tx1"/>
              </a:solidFill>
              <a:latin typeface="+mn-lt"/>
              <a:ea typeface="+mn-ea"/>
              <a:cs typeface="+mn-cs"/>
            </a:endParaRPr>
          </a:p>
          <a:p>
            <a:pPr defTabSz="457200" eaLnBrk="1" hangingPunct="1">
              <a:lnSpc>
                <a:spcPct val="90000"/>
              </a:lnSpc>
              <a:spcBef>
                <a:spcPct val="0"/>
              </a:spcBef>
              <a:spcAft>
                <a:spcPts val="300"/>
              </a:spcAft>
              <a:buFontTx/>
              <a:buChar char="•"/>
            </a:pPr>
            <a:endParaRPr lang="en-US" b="0" dirty="0" smtClean="0"/>
          </a:p>
          <a:p>
            <a:pPr defTabSz="457200" eaLnBrk="1" hangingPunct="1">
              <a:lnSpc>
                <a:spcPct val="90000"/>
              </a:lnSpc>
              <a:spcBef>
                <a:spcPct val="0"/>
              </a:spcBef>
              <a:spcAft>
                <a:spcPts val="300"/>
              </a:spcAft>
              <a:buFontTx/>
              <a:buNone/>
            </a:pPr>
            <a:endParaRPr lang="en-US" b="0" dirty="0" smtClean="0"/>
          </a:p>
          <a:p>
            <a:pPr defTabSz="457200" eaLnBrk="1" hangingPunct="1">
              <a:lnSpc>
                <a:spcPct val="90000"/>
              </a:lnSpc>
              <a:spcBef>
                <a:spcPct val="0"/>
              </a:spcBef>
              <a:spcAft>
                <a:spcPts val="300"/>
              </a:spcAft>
              <a:buFontTx/>
              <a:buChar char="•"/>
            </a:pPr>
            <a:endParaRPr lang="en-US" b="0" dirty="0" smtClean="0"/>
          </a:p>
          <a:p>
            <a:pPr defTabSz="457200" eaLnBrk="1" hangingPunct="1">
              <a:lnSpc>
                <a:spcPct val="90000"/>
              </a:lnSpc>
              <a:spcBef>
                <a:spcPct val="0"/>
              </a:spcBef>
            </a:pPr>
            <a:endParaRPr lang="en-US" b="0" dirty="0" smtClean="0"/>
          </a:p>
        </p:txBody>
      </p:sp>
      <p:sp>
        <p:nvSpPr>
          <p:cNvPr id="6042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rtl="0"/>
            <a:fld id="{8702AEE2-D48B-4B4B-B850-25861903D2E9}" type="slidenum">
              <a:rPr lang="en-US" sz="1200" kern="1200">
                <a:solidFill>
                  <a:prstClr val="black"/>
                </a:solidFill>
                <a:latin typeface="Calibri" pitchFamily="34" charset="0"/>
                <a:ea typeface="+mn-ea"/>
                <a:cs typeface="+mn-cs"/>
              </a:rPr>
              <a:pPr algn="r" rtl="0"/>
              <a:t>2</a:t>
            </a:fld>
            <a:endParaRPr lang="en-US" sz="1200" kern="1200">
              <a:solidFill>
                <a:prstClr val="black"/>
              </a:solidFill>
              <a:latin typeface="Calibri" pitchFamily="34"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0000" lnSpcReduction="20000"/>
          </a:bodyPr>
          <a:lstStyle/>
          <a:p>
            <a:pPr>
              <a:buFontTx/>
              <a:buNone/>
              <a:defRPr/>
            </a:pPr>
            <a:r>
              <a:rPr lang="en-AU" dirty="0" smtClean="0"/>
              <a:t>Just as desktop virtualization can provide specific benefits for different industries, HOW you deploy desktop virtualization can maximize your benefits.</a:t>
            </a:r>
          </a:p>
          <a:p>
            <a:pPr>
              <a:buFontTx/>
              <a:buNone/>
              <a:defRPr/>
            </a:pPr>
            <a:endParaRPr lang="en-AU" dirty="0" smtClean="0"/>
          </a:p>
          <a:p>
            <a:pPr>
              <a:defRPr/>
            </a:pPr>
            <a:r>
              <a:rPr lang="en-AU" dirty="0" smtClean="0"/>
              <a:t>When deploying desktop virtualization, it is important to recognize that different users have different desktop needs. For example, highly mobile users, who spend a lot of time out of the office and, possibly off the network, require access to their desktop and applications even when offline. At the same time, you wouldn’t think of giving a call </a:t>
            </a:r>
            <a:r>
              <a:rPr lang="en-AU" dirty="0" err="1" smtClean="0"/>
              <a:t>center</a:t>
            </a:r>
            <a:r>
              <a:rPr lang="en-AU" dirty="0" smtClean="0"/>
              <a:t> employee a graphics workstation. It is essential that your desktop virtualization solution has the flexibility to match deployment with user and business needs. </a:t>
            </a:r>
          </a:p>
          <a:p>
            <a:pPr>
              <a:defRPr/>
            </a:pPr>
            <a:r>
              <a:rPr lang="en-AU" dirty="0" smtClean="0"/>
              <a:t>The Cisco Desktop Virtualization solution with Citrix </a:t>
            </a:r>
            <a:r>
              <a:rPr lang="en-AU" dirty="0" err="1" smtClean="0"/>
              <a:t>XenDesktop</a:t>
            </a:r>
            <a:r>
              <a:rPr lang="en-AU" dirty="0" smtClean="0"/>
              <a:t> has this flexibility. The solution provides a rock solid infrastructure genetically designed to optimize virtual environments layered with high-definition delivery of desktops and applications to any device,</a:t>
            </a:r>
            <a:r>
              <a:rPr lang="en-AU" baseline="0" dirty="0" smtClean="0"/>
              <a:t> including Cisco UC accessories (</a:t>
            </a:r>
            <a:r>
              <a:rPr lang="en-US" baseline="0" dirty="0" smtClean="0"/>
              <a:t>Logitech UC Keyboard K725-C with Logitech Mouse M525-C, Logitech Webcam C920-C, </a:t>
            </a:r>
            <a:r>
              <a:rPr lang="en-US" baseline="0" dirty="0" err="1" smtClean="0"/>
              <a:t>Jabra</a:t>
            </a:r>
            <a:r>
              <a:rPr lang="en-US" baseline="0" dirty="0" smtClean="0"/>
              <a:t> Handset 450 for Cisco, and </a:t>
            </a:r>
            <a:r>
              <a:rPr lang="en-US" baseline="0" dirty="0" err="1" smtClean="0"/>
              <a:t>Jabra</a:t>
            </a:r>
            <a:r>
              <a:rPr lang="en-US" baseline="0" dirty="0" smtClean="0"/>
              <a:t> Speak 450 for Cisco).</a:t>
            </a:r>
            <a:endParaRPr lang="en-AU" dirty="0" smtClean="0"/>
          </a:p>
          <a:p>
            <a:pPr>
              <a:defRPr/>
            </a:pPr>
            <a:r>
              <a:rPr lang="en-AU" dirty="0" smtClean="0"/>
              <a:t>This enables the delivery of desktops, from the central management hub, directly to a mobile user’s desktop, enabling the user mobility while maintaining centralized control, distribution, and management providing increased efficiency and lower costs. </a:t>
            </a:r>
          </a:p>
          <a:p>
            <a:pPr>
              <a:defRPr/>
            </a:pPr>
            <a:r>
              <a:rPr lang="en-AU" dirty="0" smtClean="0"/>
              <a:t>For users who need local computing power for high performance graphics or modelling, streaming the entire desktop environment, operating system, applications, and user settings down to the local workstation provides the high performance the user needs balanced with desktop management simplicity and control.</a:t>
            </a:r>
          </a:p>
          <a:p>
            <a:pPr>
              <a:defRPr/>
            </a:pPr>
            <a:r>
              <a:rPr lang="en-AU" dirty="0" smtClean="0"/>
              <a:t>For users with moderate performance requirements who spend most of their working time online, the desktop can be streamed into a hosted virtual machine, enabling consistent deployment of all desktops and applications across the business.</a:t>
            </a:r>
          </a:p>
          <a:p>
            <a:pPr>
              <a:defRPr/>
            </a:pPr>
            <a:r>
              <a:rPr lang="en-AU" dirty="0" smtClean="0"/>
              <a:t>And for users who have focused application use, such as call </a:t>
            </a:r>
            <a:r>
              <a:rPr lang="en-AU" dirty="0" err="1" smtClean="0"/>
              <a:t>centers</a:t>
            </a:r>
            <a:r>
              <a:rPr lang="en-AU" dirty="0" smtClean="0"/>
              <a:t> or nursing stations, you can gain the greatest ROI by deploying hosted shared desktops where the user interface information is sent across the network, simplifying both management and deployment. You may already be familiar with this architecture through previous versions of Citrix Presentation Manager or Citrix </a:t>
            </a:r>
            <a:r>
              <a:rPr lang="en-AU" dirty="0" err="1" smtClean="0"/>
              <a:t>XenApp</a:t>
            </a:r>
            <a:r>
              <a:rPr lang="en-AU" dirty="0" smtClean="0"/>
              <a:t>.</a:t>
            </a:r>
          </a:p>
          <a:p>
            <a:pPr>
              <a:defRPr/>
            </a:pPr>
            <a:r>
              <a:rPr lang="en-AU" dirty="0" smtClean="0"/>
              <a:t>Separating out the applications from the desktops then enables centralized management of the applications and enables on-demand access to those applications across the enterprise, regardless of the device. </a:t>
            </a:r>
          </a:p>
          <a:p>
            <a:pPr>
              <a:buFontTx/>
              <a:buNone/>
              <a:defRPr/>
            </a:pPr>
            <a:endParaRPr lang="en-AU" dirty="0" smtClean="0"/>
          </a:p>
        </p:txBody>
      </p:sp>
      <p:sp>
        <p:nvSpPr>
          <p:cNvPr id="64516" name="Slide Number Placeholder 3"/>
          <p:cNvSpPr>
            <a:spLocks noGrp="1"/>
          </p:cNvSpPr>
          <p:nvPr>
            <p:ph type="sldNum" sz="quarter" idx="5"/>
          </p:nvPr>
        </p:nvSpPr>
        <p:spPr>
          <a:noFill/>
        </p:spPr>
        <p:txBody>
          <a:bodyPr/>
          <a:lstStyle/>
          <a:p>
            <a:fld id="{11685784-2094-4277-AEB0-C045A9375599}" type="slidenum">
              <a:rPr lang="en-US" smtClean="0">
                <a:latin typeface="Arial" pitchFamily="34" charset="0"/>
              </a:rPr>
              <a:pPr/>
              <a:t>11</a:t>
            </a:fld>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Types</a:t>
            </a:r>
            <a:r>
              <a:rPr lang="en-US" sz="1200" b="1" baseline="0" dirty="0" smtClean="0"/>
              <a:t> of Access</a:t>
            </a:r>
            <a:endParaRPr lang="en-US"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Offline access to desktops:  (Local VM</a:t>
            </a:r>
            <a:r>
              <a:rPr lang="en-US" sz="1200" b="0" dirty="0" smtClean="0"/>
              <a:t>) Local VM desktops extend the benefits of centralized, single-instance management to mobile workers that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t>need to use their laptops offline. When they are able to connect to a suitable network, changes to the OS, apps and user data are automatically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t>synchronized with the datacenter.</a:t>
            </a:r>
            <a:r>
              <a:rPr lang="en-US" sz="1200" b="0" baseline="0" dirty="0" smtClean="0"/>
              <a:t> </a:t>
            </a:r>
            <a:r>
              <a:rPr lang="en-US" sz="1200" dirty="0" smtClean="0"/>
              <a:t>This gives people such as road warriors (sales reps, traveling</a:t>
            </a:r>
            <a:r>
              <a:rPr lang="en-US" sz="1200" baseline="0" dirty="0" smtClean="0"/>
              <a:t> execs, etc.), knowledge workers, and external contractors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access to their personalized corporate desktops via their high-performance devices when they are not connected to the network.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How it works: </a:t>
            </a:r>
            <a:r>
              <a:rPr lang="en-US" sz="1200" dirty="0" smtClean="0"/>
              <a:t>A</a:t>
            </a:r>
            <a:r>
              <a:rPr lang="en-US" sz="1200" baseline="0" dirty="0" smtClean="0"/>
              <a:t> v</a:t>
            </a:r>
            <a:r>
              <a:rPr lang="en-US" sz="1200" dirty="0" smtClean="0"/>
              <a:t>irtual machine is installed to the user’s device for use with or without</a:t>
            </a:r>
            <a:r>
              <a:rPr lang="en-US" sz="1200" baseline="0" dirty="0" smtClean="0"/>
              <a:t> a network connection. All changes are synchronized when the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user connects back to the network.</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Requirements: </a:t>
            </a:r>
            <a:r>
              <a:rPr lang="en-US" sz="1200" baseline="0" dirty="0" smtClean="0"/>
              <a:t>Capable processing power on user’s device and occasional network connectivity.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LAN-based access to desktops: (</a:t>
            </a:r>
            <a:r>
              <a:rPr lang="en-US" sz="1200" dirty="0" smtClean="0"/>
              <a:t>Streamed VHD) Streamed VHDs leverage the local processing power of rich clients, while providing centralized single-image management of the desktop.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This approach offers an easy, low-cost way for customers to get started with desktop virtualization by leveraging existing PC resources and keeping datacenter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overhead to a minimum. It can also be ideal for government and university labs that use diskless PCs for maximum data security.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Online access to desktops from anywhere:</a:t>
            </a:r>
            <a:r>
              <a:rPr lang="en-US" sz="1200" b="1" baseline="0" dirty="0" smtClean="0"/>
              <a:t> </a:t>
            </a:r>
            <a:r>
              <a:rPr lang="en-US" sz="1200" baseline="0" dirty="0" smtClean="0"/>
              <a:t>(</a:t>
            </a:r>
            <a:r>
              <a:rPr lang="en-US" sz="1200" dirty="0" smtClean="0"/>
              <a:t>Hosted VDI and Shared</a:t>
            </a:r>
            <a:r>
              <a:rPr lang="en-US" sz="1200" baseline="0" dirty="0" smtClean="0"/>
              <a:t> VDI)</a:t>
            </a:r>
            <a:r>
              <a:rPr lang="en-US" sz="1200" dirty="0" smtClean="0"/>
              <a:t> Hosted VDI desktops offer a personalized Windows® desktop experience, typically needed by office workers, which can be securely delivered over any network to any device. This option combines the benefits of central management with full user personalization, and can generally support up to 150 desktops per server. Hosted Shared desktops provide a locked down, streamlined and standardized environment with a core set of applications, ideally suited for task workers where personalization is not needed — or allowed. Supporting up to 500 users on a single server, this model offers a significant cost savings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over any other virtual desktop technology.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On-demand apps: </a:t>
            </a:r>
            <a:r>
              <a:rPr lang="en-US" sz="1200" baseline="0" dirty="0" smtClean="0"/>
              <a:t>Allows any Windows application to be centralized and managed in the datacenter, hosted either on multi-user terminal servers or virtual machines,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and instantly delivered as a service to physical and virtual desktops. Optimized for each user device, network, and location, applications are delivered via a high-speed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protocol for use while connected or streamed via Citrix application virtualization or Microsoft App-V directly to the endpoint for use when offline.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Types of Workers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Road</a:t>
            </a:r>
            <a:r>
              <a:rPr lang="en-US" sz="1200" b="1" baseline="0" dirty="0" smtClean="0"/>
              <a:t> warriors: </a:t>
            </a:r>
            <a:r>
              <a:rPr lang="en-US" sz="1200" baseline="0" dirty="0" smtClean="0"/>
              <a:t>Road Warriors need access to their virtual desktop from everywhere, regardless of their ability to connect to a network. In addition, these workers expect the ability to personalize their PCs, by installing their own applications and storing their own data, such as photos and music, on these devices. Road warriors are best supported with local VM and on-demand apps.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Knowledge workers: </a:t>
            </a:r>
            <a:r>
              <a:rPr lang="en-US" sz="1200" baseline="0" dirty="0" smtClean="0"/>
              <a:t>Today's knowledge workers don't just work in their offices all day - they attend meetings, visit branch offices, work from home, and even coffee shops. These anywhere workers expect access to all of their same applications and data wherever they are. Knowledge workers are best supported with Local VM, Hosted VDI, and/or on-demand apps</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Task workers: </a:t>
            </a:r>
            <a:r>
              <a:rPr lang="en-US" sz="1200" dirty="0" smtClean="0"/>
              <a:t>Task Workers perform a set of well-defined tasks. These workers access a small set of applications and have limited requirements from their PCs. However, since these workers are interacting with your customers, partners, and employees, they have access to your most critical data. Task workers can be</a:t>
            </a:r>
            <a:r>
              <a:rPr lang="en-US" sz="1200" baseline="0" dirty="0" smtClean="0"/>
              <a:t> supported using LAN-based access (streamed), online access (hosted shared), and/or on-demand apps.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Contractors: </a:t>
            </a:r>
            <a:r>
              <a:rPr lang="en-US" sz="1200" baseline="0" dirty="0" smtClean="0"/>
              <a:t>External contractors are increasingly part of your everyday business. They need access to all of your applications and data, yet you have little control over the devices they use and the locations they work from. Consequently, IT is stuck making trade offs on the cost of providing these workers a device vs. the security risk of allowing them access from their own devices. These workers are best supported by Local VM, Hosted VDI, and/or on-demand apps.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Shared workstations: </a:t>
            </a:r>
            <a:r>
              <a:rPr lang="en-US" sz="1200" baseline="0" dirty="0" smtClean="0"/>
              <a:t>Maintaining even the most state of the art university and business computer labs, conference rooms or training centers has its challenges. Specifically, the constant requirement to re-provision desktops with the latest operating systems and applications as the needs of the organization change, tops the list. These workers are best supported by streamed, Hosted VDI, and/or on-demand apps.</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D8C2C35-2B8A-446E-BEC0-FD36716C29AC}" type="slidenum">
              <a:rPr lang="de-DE" smtClean="0"/>
              <a:pPr/>
              <a:t>12</a:t>
            </a:fld>
            <a:endParaRPr lang="de-DE"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390525"/>
            <a:ext cx="7143750" cy="4019550"/>
          </a:xfrm>
        </p:spPr>
      </p:sp>
      <p:sp>
        <p:nvSpPr>
          <p:cNvPr id="3" name="Notes Placeholder 2"/>
          <p:cNvSpPr>
            <a:spLocks noGrp="1"/>
          </p:cNvSpPr>
          <p:nvPr>
            <p:ph type="body" idx="1"/>
          </p:nvPr>
        </p:nvSpPr>
        <p:spPr/>
        <p:txBody>
          <a:bodyPr>
            <a:normAutofit/>
          </a:bodyPr>
          <a:lstStyle/>
          <a:p>
            <a:pPr marL="164592" indent="-164592">
              <a:buFont typeface="Arial" pitchFamily="34" charset="0"/>
              <a:buChar char="•"/>
            </a:pPr>
            <a:r>
              <a:rPr lang="en-US" baseline="0" dirty="0" smtClean="0"/>
              <a:t>A major focus for VXI is the user experience. VXI delivers a superior, rich media user experience to a variety of end points.</a:t>
            </a:r>
          </a:p>
          <a:p>
            <a:pPr marL="164592" indent="-164592">
              <a:buFont typeface="Arial" pitchFamily="34" charset="0"/>
              <a:buChar char="•"/>
            </a:pPr>
            <a:r>
              <a:rPr lang="en-US" baseline="0" dirty="0" smtClean="0"/>
              <a:t>The ROI advantage is about what happens in the data center and the UCS platform. It’s about how many users to put on a blade. The VXI solution allows customers to get much more density on those blades. From an ROI perspective, that’s a huge plus.</a:t>
            </a:r>
          </a:p>
          <a:p>
            <a:pPr marL="164592" indent="-164592">
              <a:buFont typeface="Arial" pitchFamily="34" charset="0"/>
              <a:buChar char="•"/>
            </a:pPr>
            <a:r>
              <a:rPr lang="en-US" baseline="0" dirty="0" smtClean="0"/>
              <a:t>VXI provides a fully integrated solution in that it goes across the data center, the network, the virtualized end points and includes third-party technology. It’s all tested in RTP, generating a set of thoroughly tested and validated </a:t>
            </a:r>
            <a:r>
              <a:rPr lang="en-US" baseline="0" dirty="0" err="1" smtClean="0"/>
              <a:t>CVDs</a:t>
            </a:r>
            <a:r>
              <a:rPr lang="en-US" baseline="0" dirty="0" smtClean="0"/>
              <a:t>. </a:t>
            </a:r>
            <a:endParaRPr lang="en-US" baseline="0" dirty="0" smtClean="0">
              <a:solidFill>
                <a:schemeClr val="bg1">
                  <a:lumMod val="85000"/>
                </a:schemeClr>
              </a:solidFill>
              <a:latin typeface="Corbel" pitchFamily="34" charset="0"/>
            </a:endParaRPr>
          </a:p>
          <a:p>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latin typeface="+mn-lt"/>
                <a:ea typeface="+mn-ea"/>
                <a:cs typeface="+mn-cs"/>
              </a:rPr>
              <a:t>The first product from the collaboration is the next version of Cisco Wide Area Application Services (WAAS) with the goal of improving application performance running on a virtual desktop over the WAN. Cisco WAAS 4.5.1 is verified Citrix Ready and fully supported. Citrix HDX traffic is optimized on Cisco WAAS, whether voice and video, and/or data and applications. You can apply Quality of Service (</a:t>
            </a:r>
            <a:r>
              <a:rPr lang="en-US" sz="1200" kern="1200" dirty="0" err="1" smtClean="0">
                <a:solidFill>
                  <a:schemeClr val="tx1"/>
                </a:solidFill>
                <a:latin typeface="+mn-lt"/>
                <a:ea typeface="+mn-ea"/>
                <a:cs typeface="+mn-cs"/>
              </a:rPr>
              <a:t>QoS</a:t>
            </a:r>
            <a:r>
              <a:rPr lang="en-US" sz="1200" kern="1200" dirty="0" smtClean="0">
                <a:solidFill>
                  <a:schemeClr val="tx1"/>
                </a:solidFill>
                <a:latin typeface="+mn-lt"/>
                <a:ea typeface="+mn-ea"/>
                <a:cs typeface="+mn-cs"/>
              </a:rPr>
              <a:t>) to the HDX traffic, resulting in:</a:t>
            </a:r>
          </a:p>
          <a:p>
            <a:pPr lvl="1">
              <a:buFont typeface="Arial" pitchFamily="34" charset="0"/>
              <a:buChar char="•"/>
            </a:pPr>
            <a:r>
              <a:rPr lang="en-US" sz="1200" kern="1200" dirty="0" smtClean="0">
                <a:solidFill>
                  <a:schemeClr val="tx1"/>
                </a:solidFill>
                <a:latin typeface="+mn-lt"/>
                <a:ea typeface="+mn-ea"/>
                <a:cs typeface="+mn-cs"/>
              </a:rPr>
              <a:t>Better end-user experience for real-time multimedia streaming applications</a:t>
            </a:r>
          </a:p>
          <a:p>
            <a:pPr lvl="1">
              <a:buFont typeface="Arial" pitchFamily="34" charset="0"/>
              <a:buChar char="•"/>
            </a:pPr>
            <a:r>
              <a:rPr lang="en-US" sz="1200" kern="1200" dirty="0" smtClean="0">
                <a:solidFill>
                  <a:schemeClr val="tx1"/>
                </a:solidFill>
                <a:latin typeface="+mn-lt"/>
                <a:ea typeface="+mn-ea"/>
                <a:cs typeface="+mn-cs"/>
              </a:rPr>
              <a:t>Better IT management, control, and security over the traffic running over the enterprise network</a:t>
            </a:r>
          </a:p>
          <a:p>
            <a:pPr lvl="1">
              <a:buFont typeface="Arial" pitchFamily="34" charset="0"/>
              <a:buChar char="•"/>
            </a:pPr>
            <a:r>
              <a:rPr lang="en-US" sz="1200" kern="1200" dirty="0" smtClean="0">
                <a:solidFill>
                  <a:schemeClr val="tx1"/>
                </a:solidFill>
                <a:latin typeface="+mn-lt"/>
                <a:ea typeface="+mn-ea"/>
                <a:cs typeface="+mn-cs"/>
              </a:rPr>
              <a:t>Enable enterprises to run hybrid environments where users can be local or remote, without sacrificing a degradation of service</a:t>
            </a:r>
          </a:p>
          <a:p>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109A6500-DCCB-48E9-A8D6-D011B2A0F72A}" type="slidenum">
              <a:rPr lang="en-US" smtClean="0"/>
              <a:pPr/>
              <a:t>14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bwMode="auto">
          <a:xfrm>
            <a:off x="6365876" y="8786814"/>
            <a:ext cx="388938" cy="214312"/>
          </a:xfrm>
          <a:ln>
            <a:miter lim="800000"/>
            <a:headEnd/>
            <a:tailEnd/>
          </a:ln>
        </p:spPr>
        <p:txBody>
          <a:bodyPr numCol="1" compatLnSpc="1">
            <a:prstTxWarp prst="textNoShape">
              <a:avLst/>
            </a:prstTxWarp>
          </a:bodyPr>
          <a:lstStyle/>
          <a:p>
            <a:pPr fontAlgn="base">
              <a:spcBef>
                <a:spcPct val="0"/>
              </a:spcBef>
              <a:spcAft>
                <a:spcPct val="0"/>
              </a:spcAft>
              <a:defRPr/>
            </a:pPr>
            <a:fld id="{16C19760-5655-487A-BC19-D2761FCB56E4}" type="slidenum">
              <a:rPr lang="en-US">
                <a:ea typeface="ＭＳ Ｐゴシック"/>
                <a:cs typeface="ＭＳ Ｐゴシック"/>
              </a:rPr>
              <a:pPr fontAlgn="base">
                <a:spcBef>
                  <a:spcPct val="0"/>
                </a:spcBef>
                <a:spcAft>
                  <a:spcPct val="0"/>
                </a:spcAft>
                <a:defRPr/>
              </a:pPr>
              <a:t>15</a:t>
            </a:fld>
            <a:endParaRPr lang="en-US" dirty="0">
              <a:ea typeface="ＭＳ Ｐゴシック"/>
              <a:cs typeface="ＭＳ Ｐゴシック"/>
            </a:endParaRPr>
          </a:p>
        </p:txBody>
      </p:sp>
      <p:sp>
        <p:nvSpPr>
          <p:cNvPr id="29698" name="Rectangle 2"/>
          <p:cNvSpPr>
            <a:spLocks noGrp="1" noRot="1" noChangeAspect="1" noChangeArrowheads="1" noTextEdit="1"/>
          </p:cNvSpPr>
          <p:nvPr>
            <p:ph type="sldImg"/>
          </p:nvPr>
        </p:nvSpPr>
        <p:spPr bwMode="auto">
          <a:xfrm>
            <a:off x="-142875" y="390525"/>
            <a:ext cx="7143750" cy="4019550"/>
          </a:xfrm>
          <a:noFill/>
          <a:ln>
            <a:miter lim="800000"/>
            <a:headEnd/>
            <a:tailEnd/>
          </a:ln>
        </p:spPr>
      </p:sp>
      <p:sp>
        <p:nvSpPr>
          <p:cNvPr id="655364" name="Rectangle 3"/>
          <p:cNvSpPr>
            <a:spLocks noGrp="1" noChangeArrowheads="1"/>
          </p:cNvSpPr>
          <p:nvPr>
            <p:ph type="body" idx="1"/>
          </p:nvPr>
        </p:nvSpPr>
        <p:spPr bwMode="auto">
          <a:xfrm>
            <a:off x="268600" y="4206991"/>
            <a:ext cx="6426499" cy="4573250"/>
          </a:xfrm>
        </p:spPr>
        <p:txBody>
          <a:bodyPr wrap="square" numCol="1" anchor="t" anchorCtr="0" compatLnSpc="1">
            <a:prstTxWarp prst="textNoShape">
              <a:avLst/>
            </a:prstTxWarp>
            <a:noAutofit/>
          </a:bodyPr>
          <a:lstStyle/>
          <a:p>
            <a:r>
              <a:rPr lang="en-US" sz="1200" kern="1200" dirty="0" smtClean="0">
                <a:solidFill>
                  <a:schemeClr val="tx1"/>
                </a:solidFill>
                <a:latin typeface="+mn-lt"/>
                <a:ea typeface="+mn-ea"/>
                <a:cs typeface="+mn-cs"/>
              </a:rPr>
              <a:t>Citrix Receiver is a universal client technology that enables IT to deliver virtual desktops, Windows, web and </a:t>
            </a:r>
            <a:r>
              <a:rPr lang="en-US" sz="1200" kern="1200" dirty="0" err="1" smtClean="0">
                <a:solidFill>
                  <a:schemeClr val="tx1"/>
                </a:solidFill>
                <a:latin typeface="+mn-lt"/>
                <a:ea typeface="+mn-ea"/>
                <a:cs typeface="+mn-cs"/>
              </a:rPr>
              <a:t>SaaS</a:t>
            </a:r>
            <a:r>
              <a:rPr lang="en-US" sz="1200" kern="1200" dirty="0" smtClean="0">
                <a:solidFill>
                  <a:schemeClr val="tx1"/>
                </a:solidFill>
                <a:latin typeface="+mn-lt"/>
                <a:ea typeface="+mn-ea"/>
                <a:cs typeface="+mn-cs"/>
              </a:rPr>
              <a:t> applications and content as an on-demand service to any user or device. With Citrix Receiver IT has complete control over security, performance, and user experience, with no need to own or manage the physical device or its location.</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With Citrix Receiver, end users can quickly and easily get access to Enterprise applications and data to remain productive while enjoying the flexibility in choosing their device and where and when to work.</a:t>
            </a:r>
            <a:endParaRPr lang="en-US" sz="1100" dirty="0" smtClean="0">
              <a:latin typeface="Arial"/>
              <a:cs typeface="Arial"/>
            </a:endParaRPr>
          </a:p>
          <a:p>
            <a:pPr>
              <a:spcBef>
                <a:spcPts val="589"/>
              </a:spcBef>
            </a:pPr>
            <a:endParaRPr lang="en-US" sz="1100" dirty="0" smtClean="0">
              <a:latin typeface="Arial"/>
              <a:cs typeface="Arial"/>
            </a:endParaRPr>
          </a:p>
          <a:p>
            <a:pPr>
              <a:spcBef>
                <a:spcPts val="589"/>
              </a:spcBef>
            </a:pPr>
            <a:r>
              <a:rPr lang="en-US" sz="1100" dirty="0" smtClean="0">
                <a:latin typeface="Arial"/>
                <a:cs typeface="Arial"/>
              </a:rPr>
              <a:t>The Cisco UC Application solution provides anywhere access to business-class IP telephony and video</a:t>
            </a:r>
            <a:r>
              <a:rPr lang="en-US" sz="1100" baseline="0" dirty="0" smtClean="0">
                <a:latin typeface="Arial"/>
                <a:cs typeface="Arial"/>
              </a:rPr>
              <a:t> using simple, intuitive, integrated UC accessories to provide an exceptional user experience. (</a:t>
            </a:r>
            <a:r>
              <a:rPr lang="en-US" sz="1100" baseline="0" dirty="0" smtClean="0"/>
              <a:t>Logitech UC Keyboard K725-C with Logitech Mouse M525-C, Logitech Webcam C920-C, </a:t>
            </a:r>
            <a:r>
              <a:rPr lang="en-US" sz="1100" baseline="0" dirty="0" err="1" smtClean="0"/>
              <a:t>Jabra</a:t>
            </a:r>
            <a:r>
              <a:rPr lang="en-US" sz="1100" baseline="0" dirty="0" smtClean="0"/>
              <a:t> Handset 450 for Cisco, and </a:t>
            </a:r>
            <a:r>
              <a:rPr lang="en-US" sz="1100" baseline="0" dirty="0" err="1" smtClean="0"/>
              <a:t>Jabra</a:t>
            </a:r>
            <a:r>
              <a:rPr lang="en-US" sz="1100" baseline="0" dirty="0" smtClean="0"/>
              <a:t> Speak 450 for Cisco.)</a:t>
            </a:r>
            <a:endParaRPr lang="en-US" sz="1100" dirty="0" smtClean="0">
              <a:latin typeface="Arial"/>
              <a:cs typeface="Arial"/>
            </a:endParaRPr>
          </a:p>
          <a:p>
            <a:pPr defTabSz="897850">
              <a:spcBef>
                <a:spcPts val="589"/>
              </a:spcBef>
              <a:defRPr/>
            </a:pPr>
            <a:r>
              <a:rPr lang="en-US" sz="1100" dirty="0" smtClean="0">
                <a:latin typeface="Arial"/>
                <a:cs typeface="Arial"/>
              </a:rPr>
              <a:t>The solution is deployed with the market-leading Cisco Unified Communications Manager call control solution and the integrated softphone includes wide-band and high-fidelity audio so you get clear, reliable and high quality communications.  The soft phone is integrated with your contact list  you can simply click on a contact name or from an IM to launch a call. You receive pop-up notifications of incoming calls so you can see who is calling and choose to accept the call or divert it to voicemail with a simple mouse click.  You can also access “phone-like” features, such as transfer, hold, mute and conference and move calls to your mobile device. </a:t>
            </a:r>
            <a:r>
              <a:rPr lang="en-US" sz="1100" dirty="0" smtClean="0"/>
              <a:t>Contact cards provide additional contact information and multiple options for initiating communications. </a:t>
            </a:r>
            <a:endParaRPr lang="en-US" sz="1100" dirty="0" smtClean="0">
              <a:latin typeface="Arial"/>
              <a:cs typeface="Arial"/>
            </a:endParaRPr>
          </a:p>
          <a:p>
            <a:pPr defTabSz="897850">
              <a:spcBef>
                <a:spcPts val="589"/>
              </a:spcBef>
              <a:defRPr/>
            </a:pPr>
            <a:r>
              <a:rPr lang="en-US" sz="1100" dirty="0" smtClean="0">
                <a:latin typeface="Arial"/>
                <a:cs typeface="Arial"/>
              </a:rPr>
              <a:t>The client includes a standards-based high-definition video (720p)  client, and desk phone control features. These features mean that high-quality and high-availability audio and video telephony are available at all locations and to users' desk phones, soft clients, and mobile devices. Cisco Unified Personal Communicator makes audio and video communications a simple click away.  Because the solution uses industry standards you can connect directly (no expensive gateway required) to industry standards audio and video endpoints, including Cisco TelePresence and solutions from third-parties. Interactive face-to-face communications enhances productivity and the quality of communications, streamlines business decision making, and improves teamwork. By reducing the need for in-person meetings, videoconferencing also enables companies to save money on travel expenses and time associated with traveling to meetings.</a:t>
            </a:r>
          </a:p>
          <a:p>
            <a:pPr>
              <a:spcBef>
                <a:spcPts val="589"/>
              </a:spcBef>
            </a:pPr>
            <a:r>
              <a:rPr lang="en-US" sz="1100" dirty="0" smtClean="0">
                <a:latin typeface="Arial"/>
                <a:cs typeface="Arial"/>
              </a:rPr>
              <a:t>Cisco Unified Personal Communicator is integrated with Cisco conferencing solutions, such as Cisco WebEx and Cisco Unified </a:t>
            </a:r>
            <a:r>
              <a:rPr lang="en-US" sz="1100" dirty="0" err="1" smtClean="0">
                <a:latin typeface="Arial"/>
                <a:cs typeface="Arial"/>
              </a:rPr>
              <a:t>MeetingPlace</a:t>
            </a:r>
            <a:r>
              <a:rPr lang="en-US" sz="1100" dirty="0" smtClean="0">
                <a:latin typeface="Arial"/>
                <a:cs typeface="Arial"/>
              </a:rPr>
              <a:t> solutions, so you can instantly share documents and expand chats and conversations to multiparty audio, web, and video conferences</a:t>
            </a:r>
          </a:p>
          <a:p>
            <a:pPr>
              <a:spcBef>
                <a:spcPts val="589"/>
              </a:spcBef>
            </a:pPr>
            <a:r>
              <a:rPr lang="en-US" sz="1100" dirty="0" smtClean="0">
                <a:latin typeface="Arial"/>
                <a:cs typeface="Arial"/>
              </a:rPr>
              <a:t>Visual voicemail lets you view and listen to voice messages quickly and easily. </a:t>
            </a:r>
          </a:p>
          <a:p>
            <a:pPr>
              <a:spcBef>
                <a:spcPts val="589"/>
              </a:spcBef>
            </a:pPr>
            <a:r>
              <a:rPr lang="en-US" sz="1100" dirty="0" smtClean="0">
                <a:latin typeface="Arial"/>
                <a:cs typeface="Arial"/>
              </a:rPr>
              <a:t>With Cisco Unified Personal Communicator, your communication and collaboration tools are always available from anywhere you work, enabling smarter, more-effective communications.</a:t>
            </a:r>
          </a:p>
          <a:p>
            <a:pPr>
              <a:spcBef>
                <a:spcPts val="589"/>
              </a:spcBef>
            </a:pPr>
            <a:endParaRPr lang="en-US" sz="1100" dirty="0" smtClean="0">
              <a:latin typeface="Arial"/>
              <a:cs typeface="Arial"/>
            </a:endParaRPr>
          </a:p>
          <a:p>
            <a:pPr>
              <a:spcBef>
                <a:spcPts val="589"/>
              </a:spcBef>
            </a:pPr>
            <a:r>
              <a:rPr lang="en-US" sz="1100" dirty="0" smtClean="0">
                <a:latin typeface="Arial"/>
                <a:cs typeface="Arial"/>
              </a:rPr>
              <a:t>In addition, Cisco</a:t>
            </a:r>
            <a:r>
              <a:rPr lang="en-US" sz="1100" baseline="0" dirty="0" smtClean="0">
                <a:latin typeface="Arial"/>
                <a:cs typeface="Arial"/>
              </a:rPr>
              <a:t> </a:t>
            </a:r>
            <a:r>
              <a:rPr lang="en-US" sz="1100" baseline="0" smtClean="0">
                <a:latin typeface="Arial"/>
                <a:cs typeface="Arial"/>
              </a:rPr>
              <a:t>Virtualization Experience </a:t>
            </a:r>
            <a:r>
              <a:rPr lang="en-US" sz="1100" baseline="0" dirty="0" smtClean="0">
                <a:latin typeface="Arial"/>
                <a:cs typeface="Arial"/>
              </a:rPr>
              <a:t>Media Engine (VXME) enables Jabber to run in virtualized environments. It provides secure high definition audio and video via local media processing as well as quality of services (</a:t>
            </a:r>
            <a:r>
              <a:rPr lang="en-US" sz="1100" baseline="0" dirty="0" err="1" smtClean="0">
                <a:latin typeface="Arial"/>
                <a:cs typeface="Arial"/>
              </a:rPr>
              <a:t>QoS</a:t>
            </a:r>
            <a:r>
              <a:rPr lang="en-US" sz="1100" baseline="0" dirty="0" smtClean="0">
                <a:latin typeface="Arial"/>
                <a:cs typeface="Arial"/>
              </a:rPr>
              <a:t>) for voice/video media. It is also </a:t>
            </a:r>
            <a:r>
              <a:rPr lang="en-US" sz="1100" baseline="0" dirty="0" err="1" smtClean="0">
                <a:latin typeface="Arial"/>
                <a:cs typeface="Arial"/>
              </a:rPr>
              <a:t>MediaNet</a:t>
            </a:r>
            <a:r>
              <a:rPr lang="en-US" sz="1100" baseline="0" dirty="0" smtClean="0">
                <a:latin typeface="Arial"/>
                <a:cs typeface="Arial"/>
              </a:rPr>
              <a:t> compatible. It is integrated with Unified Communications accessories and is supported with Citrix </a:t>
            </a:r>
            <a:r>
              <a:rPr lang="en-US" sz="1100" baseline="0" dirty="0" err="1" smtClean="0">
                <a:latin typeface="Arial"/>
                <a:cs typeface="Arial"/>
              </a:rPr>
              <a:t>XenDesktop</a:t>
            </a:r>
            <a:r>
              <a:rPr lang="en-US" sz="1100" baseline="0" dirty="0" smtClean="0">
                <a:latin typeface="Arial"/>
                <a:cs typeface="Arial"/>
              </a:rPr>
              <a:t> and Citrix </a:t>
            </a:r>
            <a:r>
              <a:rPr lang="en-US" sz="1100" baseline="0" dirty="0" err="1" smtClean="0">
                <a:latin typeface="Arial"/>
                <a:cs typeface="Arial"/>
              </a:rPr>
              <a:t>XenApp</a:t>
            </a:r>
            <a:r>
              <a:rPr lang="en-US" sz="1100" baseline="0" dirty="0" smtClean="0">
                <a:latin typeface="Arial"/>
                <a:cs typeface="Arial"/>
              </a:rPr>
              <a:t> for Published Desktops.</a:t>
            </a:r>
            <a:endParaRPr lang="en-US" sz="1100" dirty="0" smtClean="0">
              <a:latin typeface="Arial"/>
              <a:cs typeface="Arial"/>
            </a:endParaRPr>
          </a:p>
          <a:p>
            <a:pPr>
              <a:spcBef>
                <a:spcPts val="589"/>
              </a:spcBef>
            </a:pPr>
            <a:endParaRPr lang="en-US" sz="1100" dirty="0" smtClean="0">
              <a:latin typeface="Arial"/>
              <a:cs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390525"/>
            <a:ext cx="7143750" cy="4019550"/>
          </a:xfrm>
        </p:spPr>
      </p:sp>
      <p:sp>
        <p:nvSpPr>
          <p:cNvPr id="3" name="Notes Placeholder 2"/>
          <p:cNvSpPr>
            <a:spLocks noGrp="1"/>
          </p:cNvSpPr>
          <p:nvPr>
            <p:ph type="body" idx="1"/>
          </p:nvPr>
        </p:nvSpPr>
        <p:spPr/>
        <p:txBody>
          <a:bodyPr>
            <a:normAutofit/>
          </a:bodyPr>
          <a:lstStyle/>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latin typeface="Calibri" pitchFamily="34" charset="0"/>
                <a:ea typeface="+mn-ea"/>
                <a:cs typeface="+mn-cs"/>
              </a:rPr>
              <a:t>Any device, anywhere with Receiver. </a:t>
            </a:r>
            <a:r>
              <a:rPr lang="en-US" sz="1200" kern="1200" dirty="0" smtClean="0">
                <a:solidFill>
                  <a:schemeClr val="tx1"/>
                </a:solidFill>
                <a:latin typeface="Calibri" pitchFamily="34" charset="0"/>
                <a:ea typeface="+mn-ea"/>
                <a:cs typeface="+mn-cs"/>
              </a:rPr>
              <a:t> Today’s digital workforce demands the flexibility to work from anywhere at any time using any device they’d like.  Leveraging Citrix Receiver as a lightweight universal client, </a:t>
            </a:r>
            <a:r>
              <a:rPr lang="en-US" sz="1200" kern="1200" dirty="0" err="1" smtClean="0">
                <a:solidFill>
                  <a:schemeClr val="tx1"/>
                </a:solidFill>
                <a:latin typeface="Calibri" pitchFamily="34" charset="0"/>
                <a:ea typeface="+mn-ea"/>
                <a:cs typeface="+mn-cs"/>
              </a:rPr>
              <a:t>XenDesktop</a:t>
            </a:r>
            <a:r>
              <a:rPr lang="en-US" sz="1200" kern="1200" dirty="0" smtClean="0">
                <a:solidFill>
                  <a:schemeClr val="tx1"/>
                </a:solidFill>
                <a:latin typeface="Calibri" pitchFamily="34" charset="0"/>
                <a:ea typeface="+mn-ea"/>
                <a:cs typeface="+mn-cs"/>
              </a:rPr>
              <a:t> users can access their desktop and corporate applications from the latest tablets, </a:t>
            </a:r>
            <a:r>
              <a:rPr lang="en-US" sz="1200" kern="1200" dirty="0" err="1" smtClean="0">
                <a:solidFill>
                  <a:schemeClr val="tx1"/>
                </a:solidFill>
                <a:latin typeface="Calibri" pitchFamily="34" charset="0"/>
                <a:ea typeface="+mn-ea"/>
                <a:cs typeface="+mn-cs"/>
              </a:rPr>
              <a:t>smartphones</a:t>
            </a:r>
            <a:r>
              <a:rPr lang="en-US" sz="1200" kern="1200" dirty="0" smtClean="0">
                <a:solidFill>
                  <a:schemeClr val="tx1"/>
                </a:solidFill>
                <a:latin typeface="Calibri" pitchFamily="34" charset="0"/>
                <a:ea typeface="+mn-ea"/>
                <a:cs typeface="+mn-cs"/>
              </a:rPr>
              <a:t>, PCs, Macs, or thin client.  This enables virtual </a:t>
            </a:r>
            <a:r>
              <a:rPr lang="en-US" sz="1200" kern="1200" dirty="0" err="1" smtClean="0">
                <a:solidFill>
                  <a:schemeClr val="tx1"/>
                </a:solidFill>
                <a:latin typeface="Calibri" pitchFamily="34" charset="0"/>
                <a:ea typeface="+mn-ea"/>
                <a:cs typeface="+mn-cs"/>
              </a:rPr>
              <a:t>workstyles</a:t>
            </a:r>
            <a:r>
              <a:rPr lang="en-US" sz="1200" kern="1200" dirty="0" smtClean="0">
                <a:solidFill>
                  <a:schemeClr val="tx1"/>
                </a:solidFill>
                <a:latin typeface="Calibri" pitchFamily="34" charset="0"/>
                <a:ea typeface="+mn-ea"/>
                <a:cs typeface="+mn-cs"/>
              </a:rPr>
              <a:t>, business continuity and user mobility.  </a:t>
            </a:r>
          </a:p>
          <a:p>
            <a:endParaRPr lang="en-US" dirty="0" smtClean="0"/>
          </a:p>
          <a:p>
            <a:r>
              <a:rPr lang="en-US" sz="1200" kern="1200" dirty="0" err="1" smtClean="0">
                <a:solidFill>
                  <a:schemeClr val="tx1"/>
                </a:solidFill>
                <a:latin typeface="Calibri" pitchFamily="34" charset="0"/>
                <a:ea typeface="+mn-ea"/>
                <a:cs typeface="+mn-cs"/>
              </a:rPr>
              <a:t>XenDesktop</a:t>
            </a:r>
            <a:r>
              <a:rPr lang="en-US" sz="1200" kern="1200" dirty="0" smtClean="0">
                <a:solidFill>
                  <a:schemeClr val="tx1"/>
                </a:solidFill>
                <a:latin typeface="Calibri" pitchFamily="34" charset="0"/>
                <a:ea typeface="+mn-ea"/>
                <a:cs typeface="+mn-cs"/>
              </a:rPr>
              <a:t> 5 includes new Citrix Receivers for all the latest tablets, </a:t>
            </a:r>
            <a:r>
              <a:rPr lang="en-US" sz="1200" kern="1200" dirty="0" err="1" smtClean="0">
                <a:solidFill>
                  <a:schemeClr val="tx1"/>
                </a:solidFill>
                <a:latin typeface="Calibri" pitchFamily="34" charset="0"/>
                <a:ea typeface="+mn-ea"/>
                <a:cs typeface="+mn-cs"/>
              </a:rPr>
              <a:t>smartphones</a:t>
            </a:r>
            <a:r>
              <a:rPr lang="en-US" sz="1200" kern="1200" dirty="0" smtClean="0">
                <a:solidFill>
                  <a:schemeClr val="tx1"/>
                </a:solidFill>
                <a:latin typeface="Calibri" pitchFamily="34" charset="0"/>
                <a:ea typeface="+mn-ea"/>
                <a:cs typeface="+mn-cs"/>
              </a:rPr>
              <a:t>, Macs and thin clients. </a:t>
            </a:r>
          </a:p>
          <a:p>
            <a:endParaRPr lang="en-US" sz="1200" kern="1200" dirty="0" smtClean="0">
              <a:solidFill>
                <a:schemeClr val="tx1"/>
              </a:solidFill>
              <a:latin typeface="Calibri"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are shipping VXC</a:t>
            </a:r>
            <a:r>
              <a:rPr lang="en-US" baseline="0" dirty="0" smtClean="0"/>
              <a:t> 2100 and 2200. And in Q4 of 2011, we also added to the VXC portfolio with the new VXC 6215 thin client and the VXC 4000 software appliance.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New in 2013 are the UC Accessories, including: : Logitech UC Keyboard K725-C with Logitech Mouse M525-C, Logitech Webcam C920-C, </a:t>
            </a:r>
            <a:r>
              <a:rPr lang="en-US" baseline="0" dirty="0" err="1" smtClean="0"/>
              <a:t>Jabra</a:t>
            </a:r>
            <a:r>
              <a:rPr lang="en-US" baseline="0" dirty="0" smtClean="0"/>
              <a:t> Handset 450 for Cisco, and </a:t>
            </a:r>
            <a:r>
              <a:rPr lang="en-US" baseline="0" dirty="0" err="1" smtClean="0"/>
              <a:t>Jabra</a:t>
            </a:r>
            <a:r>
              <a:rPr lang="en-US" baseline="0" dirty="0" smtClean="0"/>
              <a:t> Speak 450 for Cisco.</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DA4D267-26D7-446E-9C26-527D78C5C6B4}"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lvl="0"/>
            <a:r>
              <a:rPr lang="en-US" sz="1200" b="1" i="1" kern="1200" dirty="0" smtClean="0">
                <a:solidFill>
                  <a:schemeClr val="tx1"/>
                </a:solidFill>
                <a:latin typeface="+mn-lt"/>
                <a:ea typeface="+mn-ea"/>
                <a:cs typeface="+mn-cs"/>
              </a:rPr>
              <a:t>Greater agility and productivity</a:t>
            </a:r>
            <a:endParaRPr lang="en-US" sz="1200" kern="1200" dirty="0" smtClean="0">
              <a:solidFill>
                <a:schemeClr val="tx1"/>
              </a:solidFill>
              <a:latin typeface="+mn-lt"/>
              <a:ea typeface="+mn-ea"/>
              <a:cs typeface="+mn-cs"/>
            </a:endParaRPr>
          </a:p>
          <a:p>
            <a:pPr marL="164592" lvl="0" indent="-164592">
              <a:buFont typeface="Arial" pitchFamily="34" charset="0"/>
              <a:buChar char="•"/>
            </a:pPr>
            <a:r>
              <a:rPr lang="en-US" sz="1200" b="1" i="1" kern="1200" dirty="0" smtClean="0">
                <a:solidFill>
                  <a:schemeClr val="tx1"/>
                </a:solidFill>
                <a:latin typeface="+mn-lt"/>
                <a:ea typeface="+mn-ea"/>
                <a:cs typeface="+mn-cs"/>
              </a:rPr>
              <a:t>Agility.</a:t>
            </a:r>
            <a:r>
              <a:rPr lang="en-US" sz="1200" kern="1200" dirty="0" smtClean="0">
                <a:solidFill>
                  <a:schemeClr val="tx1"/>
                </a:solidFill>
                <a:latin typeface="+mn-lt"/>
                <a:ea typeface="+mn-ea"/>
                <a:cs typeface="+mn-cs"/>
              </a:rPr>
              <a:t> Empowering users to become more productive and IT to become more response to changing demands gives the business greater ability to adapt to fluctuating business requirements and increased competition. Centralized control enables more automated change management, resulting in reduced downtime and faster time to deployment for new applications, features, and security policies. Rapid provisioning of IT services and underlying infrastructure increases business agility.</a:t>
            </a:r>
          </a:p>
          <a:p>
            <a:pPr marL="164592" lvl="0" indent="-164592">
              <a:buFont typeface="Arial" pitchFamily="34" charset="0"/>
              <a:buChar char="•"/>
            </a:pPr>
            <a:r>
              <a:rPr lang="en-US" sz="1200" b="1" i="1" kern="1200" dirty="0" smtClean="0">
                <a:solidFill>
                  <a:schemeClr val="tx1"/>
                </a:solidFill>
                <a:latin typeface="+mn-lt"/>
                <a:ea typeface="+mn-ea"/>
                <a:cs typeface="+mn-cs"/>
              </a:rPr>
              <a:t>Productivity.</a:t>
            </a:r>
            <a:r>
              <a:rPr lang="en-US" sz="1200" kern="1200" dirty="0" smtClean="0">
                <a:solidFill>
                  <a:schemeClr val="tx1"/>
                </a:solidFill>
                <a:latin typeface="+mn-lt"/>
                <a:ea typeface="+mn-ea"/>
                <a:cs typeface="+mn-cs"/>
              </a:rPr>
              <a:t> Desktop virtualization enables all types of users across the enterprise to access corporate applications, collaborations tools, and compute resources from any device, anywhere, thus creating a more mobile, flexible, interactive, and productive workforce. Simplified management increase desktop administrator, IT, and help desk efficiency and productivity.</a:t>
            </a:r>
          </a:p>
          <a:p>
            <a:pPr marL="164592" lvl="0" indent="-164592">
              <a:buFont typeface="Arial" pitchFamily="34" charset="0"/>
              <a:buChar char="•"/>
            </a:pPr>
            <a:r>
              <a:rPr lang="en-US" sz="1200" b="1" i="1" kern="1200" dirty="0" smtClean="0">
                <a:solidFill>
                  <a:schemeClr val="tx1"/>
                </a:solidFill>
                <a:latin typeface="+mn-lt"/>
                <a:ea typeface="+mn-ea"/>
                <a:cs typeface="+mn-cs"/>
              </a:rPr>
              <a:t>Lower hardware costs</a:t>
            </a:r>
            <a:r>
              <a:rPr lang="en-US" sz="1200" kern="1200" dirty="0" smtClean="0">
                <a:solidFill>
                  <a:schemeClr val="tx1"/>
                </a:solidFill>
                <a:latin typeface="+mn-lt"/>
                <a:ea typeface="+mn-ea"/>
                <a:cs typeface="+mn-cs"/>
              </a:rPr>
              <a:t>. Deploying and/or upgrading Cisco infrastructure to be HDX-aware allows enterprise IT to deliver against today’s traditional needs with assurance that as departments move to desktop virtualization the existing network infrastructure can support both environments. This provides investment protection and reduces operating costs.</a:t>
            </a:r>
          </a:p>
          <a:p>
            <a:pPr lvl="0"/>
            <a:r>
              <a:rPr lang="en-US" sz="1200" b="1" i="1" kern="1200" dirty="0" smtClean="0">
                <a:solidFill>
                  <a:schemeClr val="tx1"/>
                </a:solidFill>
                <a:latin typeface="+mn-lt"/>
                <a:ea typeface="+mn-ea"/>
                <a:cs typeface="+mn-cs"/>
              </a:rPr>
              <a:t>Lower operating costs</a:t>
            </a:r>
            <a:endParaRPr lang="en-US" sz="1200" kern="1200" dirty="0" smtClean="0">
              <a:solidFill>
                <a:schemeClr val="tx1"/>
              </a:solidFill>
              <a:latin typeface="+mn-lt"/>
              <a:ea typeface="+mn-ea"/>
              <a:cs typeface="+mn-cs"/>
            </a:endParaRPr>
          </a:p>
          <a:p>
            <a:pPr lvl="1">
              <a:buFont typeface="Arial" pitchFamily="34" charset="0"/>
              <a:buChar char="•"/>
            </a:pPr>
            <a:r>
              <a:rPr lang="en-US" sz="1200" b="1" i="1" kern="1200" dirty="0" smtClean="0">
                <a:solidFill>
                  <a:schemeClr val="tx1"/>
                </a:solidFill>
                <a:latin typeface="+mn-lt"/>
                <a:ea typeface="+mn-ea"/>
                <a:cs typeface="+mn-cs"/>
              </a:rPr>
              <a:t>More virtual desktops per server.</a:t>
            </a:r>
            <a:r>
              <a:rPr lang="en-US" sz="1200" kern="1200" dirty="0" smtClean="0">
                <a:solidFill>
                  <a:schemeClr val="tx1"/>
                </a:solidFill>
                <a:latin typeface="+mn-lt"/>
                <a:ea typeface="+mn-ea"/>
                <a:cs typeface="+mn-cs"/>
              </a:rPr>
              <a:t> The joint solution costs at least 20% less than competitors due in part to its radically simplified infrastructure architecture, which requires fewer components. The Cisco USC architecture in Cisco VXI supports 60% more virtual desktops without impacting user performance. Upfront infrastructure and licensing costs typically extend ROI to three or four years with other solutions. Because more desktops can be hosted per system, time to ROI can be dramatically reduced. </a:t>
            </a:r>
          </a:p>
          <a:p>
            <a:pPr lvl="1">
              <a:buFont typeface="Arial" pitchFamily="34" charset="0"/>
              <a:buChar char="•"/>
            </a:pPr>
            <a:r>
              <a:rPr lang="en-US" sz="1200" b="1" i="1" kern="1200" dirty="0" smtClean="0">
                <a:solidFill>
                  <a:schemeClr val="tx1"/>
                </a:solidFill>
                <a:latin typeface="+mn-lt"/>
                <a:ea typeface="+mn-ea"/>
                <a:cs typeface="+mn-cs"/>
              </a:rPr>
              <a:t>Reduce physical desktop costs.</a:t>
            </a:r>
            <a:r>
              <a:rPr lang="en-US"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Centralizing compute services reduces the high CPU needs for desktops and laptops for all employees. Simple desktop monitors and keyboards, as well as other endpoint devices, reduce procurement costs. PC refresh can be avoided or significantly delayed by turning old PCs into thin clients, particularly for hardware that can’t support new applications. This enables IT to deliver performance and predictability on existing hardware platforms.</a:t>
            </a:r>
          </a:p>
          <a:p>
            <a:pPr lvl="1">
              <a:buFont typeface="Arial" pitchFamily="34" charset="0"/>
              <a:buChar char="•"/>
            </a:pPr>
            <a:r>
              <a:rPr lang="en-US" sz="1200" b="1" i="1" kern="1200" dirty="0" smtClean="0">
                <a:solidFill>
                  <a:schemeClr val="tx1"/>
                </a:solidFill>
                <a:latin typeface="+mn-lt"/>
                <a:ea typeface="+mn-ea"/>
                <a:cs typeface="+mn-cs"/>
              </a:rPr>
              <a:t>Streamlined desktop management.</a:t>
            </a:r>
            <a:r>
              <a:rPr lang="en-US"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Centralized,</a:t>
            </a:r>
            <a:r>
              <a:rPr lang="en-US"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single image management dramatically reduces desktop operations, helpdesk calls, and downtime.</a:t>
            </a:r>
          </a:p>
          <a:p>
            <a:pPr lvl="1">
              <a:buFont typeface="Arial" pitchFamily="34" charset="0"/>
              <a:buChar char="•"/>
            </a:pPr>
            <a:r>
              <a:rPr lang="en-US" sz="1200" b="1" i="1" kern="1200" dirty="0" smtClean="0">
                <a:solidFill>
                  <a:schemeClr val="tx1"/>
                </a:solidFill>
                <a:latin typeface="+mn-lt"/>
                <a:ea typeface="+mn-ea"/>
                <a:cs typeface="+mn-cs"/>
              </a:rPr>
              <a:t>Better resource utilization</a:t>
            </a:r>
            <a:r>
              <a:rPr lang="en-US" sz="1200" b="1"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 Networking optimization enables better network utilization, and thus more users and higher-quality experience on existing network infrastructure. Single instance desktop images reduce storage and storage management requirements.</a:t>
            </a:r>
          </a:p>
          <a:p>
            <a:pPr lvl="1">
              <a:buFont typeface="Arial" pitchFamily="34" charset="0"/>
              <a:buChar char="•"/>
            </a:pPr>
            <a:r>
              <a:rPr lang="en-US" sz="1200" b="1" i="1" kern="1200" dirty="0" smtClean="0">
                <a:solidFill>
                  <a:schemeClr val="tx1"/>
                </a:solidFill>
                <a:latin typeface="+mn-lt"/>
                <a:ea typeface="+mn-ea"/>
                <a:cs typeface="+mn-cs"/>
              </a:rPr>
              <a:t>Environmental savings</a:t>
            </a:r>
            <a:r>
              <a:rPr lang="en-US"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Desktop virtualization enables </a:t>
            </a:r>
            <a:r>
              <a:rPr lang="en-US" sz="1200" kern="1200" dirty="0" err="1" smtClean="0">
                <a:solidFill>
                  <a:schemeClr val="tx1"/>
                </a:solidFill>
                <a:latin typeface="+mn-lt"/>
                <a:ea typeface="+mn-ea"/>
                <a:cs typeface="+mn-cs"/>
              </a:rPr>
              <a:t>teleworking</a:t>
            </a:r>
            <a:r>
              <a:rPr lang="en-US" sz="1200" kern="1200" dirty="0" smtClean="0">
                <a:solidFill>
                  <a:schemeClr val="tx1"/>
                </a:solidFill>
                <a:latin typeface="+mn-lt"/>
                <a:ea typeface="+mn-ea"/>
                <a:cs typeface="+mn-cs"/>
              </a:rPr>
              <a:t>, desk-sharing, and other alternative workplace strategies to reduce office-related expenses workplace space/power/cooling requirements. An added benefit is better environmental stewardship as a result of reduced commuter emissions. Fewer servers lead to reduced power and cooling requirements.</a:t>
            </a:r>
          </a:p>
          <a:p>
            <a:pPr lvl="0"/>
            <a:r>
              <a:rPr lang="en-US" sz="1200" b="1" i="1" kern="1200" dirty="0" smtClean="0">
                <a:solidFill>
                  <a:schemeClr val="tx1"/>
                </a:solidFill>
                <a:latin typeface="+mn-lt"/>
                <a:ea typeface="+mn-ea"/>
                <a:cs typeface="+mn-cs"/>
              </a:rPr>
              <a:t>Protect intellectual property and minimize risk</a:t>
            </a:r>
            <a:endParaRPr lang="en-US" sz="1200" kern="1200" dirty="0" smtClean="0">
              <a:solidFill>
                <a:schemeClr val="tx1"/>
              </a:solidFill>
              <a:latin typeface="+mn-lt"/>
              <a:ea typeface="+mn-ea"/>
              <a:cs typeface="+mn-cs"/>
            </a:endParaRPr>
          </a:p>
          <a:p>
            <a:pPr marL="164592" lvl="0" indent="-164592">
              <a:buFont typeface="Arial" pitchFamily="34" charset="0"/>
              <a:buChar char="•"/>
            </a:pPr>
            <a:r>
              <a:rPr lang="en-US" sz="1200" b="1" i="1" kern="1200" dirty="0" smtClean="0">
                <a:solidFill>
                  <a:schemeClr val="tx1"/>
                </a:solidFill>
                <a:latin typeface="+mn-lt"/>
                <a:ea typeface="+mn-ea"/>
                <a:cs typeface="+mn-cs"/>
              </a:rPr>
              <a:t>Corporate security policies</a:t>
            </a:r>
            <a:r>
              <a:rPr lang="en-US" sz="1200" kern="1200" dirty="0" smtClean="0">
                <a:solidFill>
                  <a:schemeClr val="tx1"/>
                </a:solidFill>
                <a:latin typeface="+mn-lt"/>
                <a:ea typeface="+mn-ea"/>
                <a:cs typeface="+mn-cs"/>
              </a:rPr>
              <a:t>. Extend corporate security policies to virtual environments with comprehensive security access control and auditing capabilities. </a:t>
            </a:r>
          </a:p>
          <a:p>
            <a:pPr marL="164592" indent="-164592">
              <a:buFont typeface="Arial" pitchFamily="34" charset="0"/>
              <a:buChar char="•"/>
            </a:pPr>
            <a:r>
              <a:rPr lang="en-US" sz="1200" b="1" i="1" kern="1200" dirty="0" smtClean="0">
                <a:solidFill>
                  <a:schemeClr val="tx1"/>
                </a:solidFill>
                <a:latin typeface="+mn-lt"/>
                <a:ea typeface="+mn-ea"/>
                <a:cs typeface="+mn-cs"/>
              </a:rPr>
              <a:t>Compliance control</a:t>
            </a:r>
            <a:r>
              <a:rPr lang="en-US" sz="1200" b="1"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 Because all desktops are centrally managed, it is easier to ensure compliance of corporate, industry, and governmental regulations and policies. Desktops are provisioned consistently using pre-defined templates. Monitor, log, and report on user activity to ensure corporate and regulatory compliance requirements are met. Changes can be replicated to desktop templates and be immediately implemented</a:t>
            </a:r>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17</a:t>
            </a:fld>
            <a:endParaRPr lang="de-DE"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lvl="0"/>
            <a:r>
              <a:rPr lang="en-US" sz="1200" b="1" i="1" kern="1200" dirty="0" smtClean="0">
                <a:solidFill>
                  <a:schemeClr val="tx1"/>
                </a:solidFill>
                <a:latin typeface="+mn-lt"/>
                <a:ea typeface="+mn-ea"/>
                <a:cs typeface="+mn-cs"/>
              </a:rPr>
              <a:t>Work and collaborate from anywhere</a:t>
            </a:r>
            <a:endParaRPr lang="en-US" sz="1200" kern="1200" dirty="0" smtClean="0">
              <a:solidFill>
                <a:schemeClr val="tx1"/>
              </a:solidFill>
              <a:latin typeface="+mn-lt"/>
              <a:ea typeface="+mn-ea"/>
              <a:cs typeface="+mn-cs"/>
            </a:endParaRPr>
          </a:p>
          <a:p>
            <a:pPr lvl="1">
              <a:buFont typeface="Arial" pitchFamily="34" charset="0"/>
              <a:buChar char="•"/>
            </a:pPr>
            <a:r>
              <a:rPr lang="en-US" sz="1200" b="1" i="1" kern="1200" dirty="0" smtClean="0">
                <a:solidFill>
                  <a:schemeClr val="tx1"/>
                </a:solidFill>
                <a:latin typeface="+mn-lt"/>
                <a:ea typeface="+mn-ea"/>
                <a:cs typeface="+mn-cs"/>
              </a:rPr>
              <a:t>Any device. </a:t>
            </a:r>
            <a:r>
              <a:rPr lang="en-US" sz="1200" kern="1200" dirty="0" smtClean="0">
                <a:solidFill>
                  <a:schemeClr val="tx1"/>
                </a:solidFill>
                <a:latin typeface="+mn-lt"/>
                <a:ea typeface="+mn-ea"/>
                <a:cs typeface="+mn-cs"/>
              </a:rPr>
              <a:t>Over a billion consumer devices across the globe, including Cisco endpoints, can access secure desktops and Windows, web, or </a:t>
            </a:r>
            <a:r>
              <a:rPr lang="en-US" sz="1200" kern="1200" dirty="0" err="1" smtClean="0">
                <a:solidFill>
                  <a:schemeClr val="tx1"/>
                </a:solidFill>
                <a:latin typeface="+mn-lt"/>
                <a:ea typeface="+mn-ea"/>
                <a:cs typeface="+mn-cs"/>
              </a:rPr>
              <a:t>SaaS</a:t>
            </a:r>
            <a:r>
              <a:rPr lang="en-US" sz="1200" kern="1200" dirty="0" smtClean="0">
                <a:solidFill>
                  <a:schemeClr val="tx1"/>
                </a:solidFill>
                <a:latin typeface="+mn-lt"/>
                <a:ea typeface="+mn-ea"/>
                <a:cs typeface="+mn-cs"/>
              </a:rPr>
              <a:t> apps through Citrix Receiver, enabling new levels of virtual work styles, business continuity, and user mobility.</a:t>
            </a:r>
          </a:p>
          <a:p>
            <a:pPr lvl="1">
              <a:buFont typeface="Arial" pitchFamily="34" charset="0"/>
              <a:buChar char="•"/>
            </a:pPr>
            <a:r>
              <a:rPr lang="en-US" sz="1200" b="1" i="1" kern="1200" dirty="0" smtClean="0">
                <a:solidFill>
                  <a:schemeClr val="tx1"/>
                </a:solidFill>
                <a:latin typeface="+mn-lt"/>
                <a:ea typeface="+mn-ea"/>
                <a:cs typeface="+mn-cs"/>
              </a:rPr>
              <a:t>Anywhere. </a:t>
            </a:r>
            <a:r>
              <a:rPr lang="en-US" sz="1200" kern="1200" dirty="0" smtClean="0">
                <a:solidFill>
                  <a:schemeClr val="tx1"/>
                </a:solidFill>
                <a:latin typeface="+mn-lt"/>
                <a:ea typeface="+mn-ea"/>
                <a:cs typeface="+mn-cs"/>
              </a:rPr>
              <a:t>Users of any type (employees, contractors, and partners) can access their corporate desktop services regardless of their location.</a:t>
            </a:r>
          </a:p>
          <a:p>
            <a:pPr lvl="1">
              <a:buFont typeface="Arial" pitchFamily="34" charset="0"/>
              <a:buChar char="•"/>
            </a:pPr>
            <a:r>
              <a:rPr lang="en-US" sz="1200" b="1" i="1" kern="1200" dirty="0" smtClean="0">
                <a:solidFill>
                  <a:schemeClr val="tx1"/>
                </a:solidFill>
                <a:latin typeface="+mn-lt"/>
                <a:ea typeface="+mn-ea"/>
                <a:cs typeface="+mn-cs"/>
              </a:rPr>
              <a:t>Follow-me services</a:t>
            </a:r>
            <a:r>
              <a:rPr lang="en-US" sz="1200" kern="1200" dirty="0" smtClean="0">
                <a:solidFill>
                  <a:schemeClr val="tx1"/>
                </a:solidFill>
                <a:latin typeface="+mn-lt"/>
                <a:ea typeface="+mn-ea"/>
                <a:cs typeface="+mn-cs"/>
              </a:rPr>
              <a:t>. Desktops, applications, data, and meetings follow the user, where ever they are, on any device.</a:t>
            </a:r>
          </a:p>
          <a:p>
            <a:pPr lvl="1">
              <a:buFont typeface="Arial" pitchFamily="34" charset="0"/>
              <a:buChar char="•"/>
            </a:pPr>
            <a:r>
              <a:rPr lang="en-US" sz="1200" b="1" i="1" kern="1200" dirty="0" smtClean="0">
                <a:solidFill>
                  <a:schemeClr val="tx1"/>
                </a:solidFill>
                <a:latin typeface="+mn-lt"/>
                <a:ea typeface="+mn-ea"/>
                <a:cs typeface="+mn-cs"/>
              </a:rPr>
              <a:t>Integrated communications and collaboration. </a:t>
            </a:r>
            <a:r>
              <a:rPr lang="en-US" sz="1200" kern="1200" dirty="0" smtClean="0">
                <a:solidFill>
                  <a:schemeClr val="tx1"/>
                </a:solidFill>
                <a:latin typeface="+mn-lt"/>
                <a:ea typeface="+mn-ea"/>
                <a:cs typeface="+mn-cs"/>
              </a:rPr>
              <a:t>Communications and collaboration are integrated with the virtual desktop to deliver a rich voice and video collaborative experience.</a:t>
            </a:r>
          </a:p>
          <a:p>
            <a:pPr lvl="0"/>
            <a:r>
              <a:rPr lang="en-US" sz="1200" b="1" i="1" kern="1200" dirty="0" smtClean="0">
                <a:solidFill>
                  <a:schemeClr val="tx1"/>
                </a:solidFill>
                <a:latin typeface="+mn-lt"/>
                <a:ea typeface="+mn-ea"/>
                <a:cs typeface="+mn-cs"/>
              </a:rPr>
              <a:t>Connect to virtual desktop and cloud services</a:t>
            </a:r>
            <a:endParaRPr lang="en-US" sz="1200" kern="1200" dirty="0" smtClean="0">
              <a:solidFill>
                <a:schemeClr val="tx1"/>
              </a:solidFill>
              <a:latin typeface="+mn-lt"/>
              <a:ea typeface="+mn-ea"/>
              <a:cs typeface="+mn-cs"/>
            </a:endParaRPr>
          </a:p>
          <a:p>
            <a:pPr marL="164592" lvl="0" indent="-164592">
              <a:buFont typeface="Arial" pitchFamily="34" charset="0"/>
              <a:buChar char="•"/>
            </a:pPr>
            <a:r>
              <a:rPr lang="en-US" sz="1200" b="1" i="1" kern="1200" dirty="0" smtClean="0">
                <a:solidFill>
                  <a:schemeClr val="tx1"/>
                </a:solidFill>
                <a:latin typeface="+mn-lt"/>
                <a:ea typeface="+mn-ea"/>
                <a:cs typeface="+mn-cs"/>
              </a:rPr>
              <a:t>On-demand access.</a:t>
            </a:r>
            <a:r>
              <a:rPr lang="en-US" sz="1200" kern="1200" dirty="0" smtClean="0">
                <a:solidFill>
                  <a:schemeClr val="tx1"/>
                </a:solidFill>
                <a:latin typeface="+mn-lt"/>
                <a:ea typeface="+mn-ea"/>
                <a:cs typeface="+mn-cs"/>
              </a:rPr>
              <a:t> Instant and seamless access experience to desktop, applications, collaboration tools, and data, regardless of device or location.</a:t>
            </a:r>
          </a:p>
          <a:p>
            <a:pPr marL="164592" lvl="0" indent="-164592">
              <a:buFont typeface="Arial" pitchFamily="34" charset="0"/>
              <a:buChar char="•"/>
            </a:pPr>
            <a:r>
              <a:rPr lang="en-US" sz="1200" b="1" i="1" kern="1200" dirty="0" smtClean="0">
                <a:solidFill>
                  <a:schemeClr val="tx1"/>
                </a:solidFill>
                <a:latin typeface="+mn-lt"/>
                <a:ea typeface="+mn-ea"/>
                <a:cs typeface="+mn-cs"/>
              </a:rPr>
              <a:t>For everyone.</a:t>
            </a:r>
            <a:r>
              <a:rPr lang="en-US" sz="1200" kern="1200" dirty="0" smtClean="0">
                <a:solidFill>
                  <a:schemeClr val="tx1"/>
                </a:solidFill>
                <a:latin typeface="+mn-lt"/>
                <a:ea typeface="+mn-ea"/>
                <a:cs typeface="+mn-cs"/>
              </a:rPr>
              <a:t> Desktop services and experience tailored to the user’s role and relationship to the company.</a:t>
            </a:r>
          </a:p>
          <a:p>
            <a:pPr marL="164592" lvl="0" indent="-164592">
              <a:buFont typeface="Arial" pitchFamily="34" charset="0"/>
              <a:buChar char="•"/>
            </a:pPr>
            <a:r>
              <a:rPr lang="en-US" sz="1200" b="1" i="1" kern="1200" dirty="0" smtClean="0">
                <a:solidFill>
                  <a:schemeClr val="tx1"/>
                </a:solidFill>
                <a:latin typeface="+mn-lt"/>
                <a:ea typeface="+mn-ea"/>
                <a:cs typeface="+mn-cs"/>
              </a:rPr>
              <a:t>Self-service.</a:t>
            </a:r>
            <a:r>
              <a:rPr lang="en-US" sz="1200" kern="1200" dirty="0" smtClean="0">
                <a:solidFill>
                  <a:schemeClr val="tx1"/>
                </a:solidFill>
                <a:latin typeface="+mn-lt"/>
                <a:ea typeface="+mn-ea"/>
                <a:cs typeface="+mn-cs"/>
              </a:rPr>
              <a:t> Fast and intuitive self-service access to a full catalog of desktops, applications, and user support services from a personalized enterprise storefront. Users can easily view, subscribe, or request access, which automatically initiates the appropriate workflows to grant the right access, when and where they need it.</a:t>
            </a:r>
          </a:p>
          <a:p>
            <a:pPr marL="164592" lvl="0" indent="-164592">
              <a:buFont typeface="Arial" pitchFamily="34" charset="0"/>
              <a:buChar char="•"/>
            </a:pPr>
            <a:r>
              <a:rPr lang="en-US" sz="1200" b="1" i="1" kern="1200" dirty="0" smtClean="0">
                <a:solidFill>
                  <a:schemeClr val="tx1"/>
                </a:solidFill>
                <a:latin typeface="+mn-lt"/>
                <a:ea typeface="+mn-ea"/>
                <a:cs typeface="+mn-cs"/>
              </a:rPr>
              <a:t>Connect with confidence.</a:t>
            </a:r>
            <a:r>
              <a:rPr lang="en-US" sz="1200" kern="1200" dirty="0" smtClean="0">
                <a:solidFill>
                  <a:schemeClr val="tx1"/>
                </a:solidFill>
                <a:latin typeface="+mn-lt"/>
                <a:ea typeface="+mn-ea"/>
                <a:cs typeface="+mn-cs"/>
              </a:rPr>
              <a:t> Desktop and cloud services over a Cisco HDX-aware network help ensure the highest performance by leveraging networks built by an industry leader.</a:t>
            </a:r>
          </a:p>
          <a:p>
            <a:pPr lvl="0"/>
            <a:r>
              <a:rPr lang="en-US" sz="1200" b="1" i="1" kern="1200" dirty="0" smtClean="0">
                <a:solidFill>
                  <a:schemeClr val="tx1"/>
                </a:solidFill>
                <a:latin typeface="+mn-lt"/>
                <a:ea typeface="+mn-ea"/>
                <a:cs typeface="+mn-cs"/>
              </a:rPr>
              <a:t>High-definition user experience</a:t>
            </a:r>
            <a:endParaRPr lang="en-US" sz="1200" kern="1200" dirty="0" smtClean="0">
              <a:solidFill>
                <a:schemeClr val="tx1"/>
              </a:solidFill>
              <a:latin typeface="+mn-lt"/>
              <a:ea typeface="+mn-ea"/>
              <a:cs typeface="+mn-cs"/>
            </a:endParaRPr>
          </a:p>
          <a:p>
            <a:pPr marL="164592" lvl="0" indent="-164592">
              <a:buFont typeface="Arial" pitchFamily="34" charset="0"/>
              <a:buChar char="•"/>
            </a:pPr>
            <a:r>
              <a:rPr lang="en-US" sz="1200" b="1" i="1" kern="1200" dirty="0" smtClean="0">
                <a:solidFill>
                  <a:schemeClr val="tx1"/>
                </a:solidFill>
                <a:latin typeface="+mn-lt"/>
                <a:ea typeface="+mn-ea"/>
                <a:cs typeface="+mn-cs"/>
              </a:rPr>
              <a:t>Consistent performance</a:t>
            </a:r>
            <a:r>
              <a:rPr lang="en-US" sz="1200" i="1"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 Consistent, corporate desktop-like performance on any device, anywhere, at any time, over a Cisco HDX-aware network.</a:t>
            </a:r>
          </a:p>
          <a:p>
            <a:pPr marL="164592" lvl="0" indent="-164592">
              <a:buFont typeface="Arial" pitchFamily="34" charset="0"/>
              <a:buChar char="•"/>
            </a:pPr>
            <a:r>
              <a:rPr lang="en-US" sz="1200" b="1" i="1" kern="1200" dirty="0" smtClean="0">
                <a:solidFill>
                  <a:schemeClr val="tx1"/>
                </a:solidFill>
                <a:latin typeface="+mn-lt"/>
                <a:ea typeface="+mn-ea"/>
                <a:cs typeface="+mn-cs"/>
              </a:rPr>
              <a:t>Always on.</a:t>
            </a:r>
            <a:r>
              <a:rPr lang="en-US" sz="1200" kern="1200" dirty="0" smtClean="0">
                <a:solidFill>
                  <a:schemeClr val="tx1"/>
                </a:solidFill>
                <a:latin typeface="+mn-lt"/>
                <a:ea typeface="+mn-ea"/>
                <a:cs typeface="+mn-cs"/>
              </a:rPr>
              <a:t> Desktop services and data are always available, even after a dropped connection or device failure.</a:t>
            </a:r>
          </a:p>
          <a:p>
            <a:pPr marL="164592" lvl="0" indent="-164592">
              <a:buFont typeface="Arial" pitchFamily="34" charset="0"/>
              <a:buChar char="•"/>
            </a:pPr>
            <a:r>
              <a:rPr lang="en-US" sz="1200" b="1" i="1" kern="1200" dirty="0" smtClean="0">
                <a:solidFill>
                  <a:schemeClr val="tx1"/>
                </a:solidFill>
                <a:latin typeface="+mn-lt"/>
                <a:ea typeface="+mn-ea"/>
                <a:cs typeface="+mn-cs"/>
              </a:rPr>
              <a:t>Offline support.</a:t>
            </a:r>
            <a:r>
              <a:rPr lang="en-US" sz="1200" kern="1200" dirty="0" smtClean="0">
                <a:solidFill>
                  <a:schemeClr val="tx1"/>
                </a:solidFill>
                <a:latin typeface="+mn-lt"/>
                <a:ea typeface="+mn-ea"/>
                <a:cs typeface="+mn-cs"/>
              </a:rPr>
              <a:t> Ability to work offline, with automatic synch back to the datacenter.</a:t>
            </a:r>
          </a:p>
          <a:p>
            <a:pPr marL="164592" lvl="0" indent="-164592">
              <a:buFont typeface="Arial" pitchFamily="34" charset="0"/>
              <a:buChar char="•"/>
            </a:pPr>
            <a:r>
              <a:rPr lang="en-US" sz="1200" b="1" i="1" kern="1200" dirty="0" smtClean="0">
                <a:solidFill>
                  <a:schemeClr val="tx1"/>
                </a:solidFill>
                <a:latin typeface="+mn-lt"/>
                <a:ea typeface="+mn-ea"/>
                <a:cs typeface="+mn-cs"/>
              </a:rPr>
              <a:t>Seamless use of local resources.</a:t>
            </a:r>
            <a:r>
              <a:rPr lang="en-US" sz="1200" kern="1200" dirty="0" smtClean="0">
                <a:solidFill>
                  <a:schemeClr val="tx1"/>
                </a:solidFill>
                <a:latin typeface="+mn-lt"/>
                <a:ea typeface="+mn-ea"/>
                <a:cs typeface="+mn-cs"/>
              </a:rPr>
              <a:t> Seamless plug-n-play support for USB peripherals, multiple monitors, USB headsets, webcams, </a:t>
            </a:r>
            <a:r>
              <a:rPr lang="en-US" sz="1200" kern="1200" dirty="0" err="1" smtClean="0">
                <a:solidFill>
                  <a:schemeClr val="tx1"/>
                </a:solidFill>
                <a:latin typeface="+mn-lt"/>
                <a:ea typeface="+mn-ea"/>
                <a:cs typeface="+mn-cs"/>
              </a:rPr>
              <a:t>smartphones</a:t>
            </a:r>
            <a:r>
              <a:rPr lang="en-US" sz="1200" kern="1200" dirty="0" smtClean="0">
                <a:solidFill>
                  <a:schemeClr val="tx1"/>
                </a:solidFill>
                <a:latin typeface="+mn-lt"/>
                <a:ea typeface="+mn-ea"/>
                <a:cs typeface="+mn-cs"/>
              </a:rPr>
              <a:t>, smartcards, scanners, and printers with the virtual desktop.</a:t>
            </a:r>
          </a:p>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18</a:t>
            </a:fld>
            <a:endParaRPr lang="de-DE"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lvl="0"/>
            <a:r>
              <a:rPr lang="en-US" sz="1200" b="1" i="1" kern="1200" dirty="0" smtClean="0">
                <a:solidFill>
                  <a:schemeClr val="tx1"/>
                </a:solidFill>
                <a:latin typeface="+mn-lt"/>
                <a:ea typeface="+mn-ea"/>
                <a:cs typeface="+mn-cs"/>
              </a:rPr>
              <a:t>Validated, tested, and supported solution</a:t>
            </a:r>
            <a:endParaRPr lang="en-US" sz="1200" kern="1200" dirty="0" smtClean="0">
              <a:solidFill>
                <a:schemeClr val="tx1"/>
              </a:solidFill>
              <a:latin typeface="+mn-lt"/>
              <a:ea typeface="+mn-ea"/>
              <a:cs typeface="+mn-cs"/>
            </a:endParaRPr>
          </a:p>
          <a:p>
            <a:pPr lvl="1">
              <a:buFont typeface="Arial" pitchFamily="34" charset="0"/>
              <a:buChar char="•"/>
            </a:pPr>
            <a:r>
              <a:rPr lang="en-US" sz="1200" b="1" i="1" kern="1200" dirty="0" smtClean="0">
                <a:solidFill>
                  <a:schemeClr val="tx1"/>
                </a:solidFill>
                <a:latin typeface="+mn-lt"/>
                <a:ea typeface="+mn-ea"/>
                <a:cs typeface="+mn-cs"/>
              </a:rPr>
              <a:t>Integrated solution</a:t>
            </a:r>
            <a:r>
              <a:rPr lang="en-US" sz="1200" i="1"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 Management and deployment are simplified with a single, integrated desktop virtualization and rich media solution that spans from the datacenter, to networking, to the end device, anywhere. </a:t>
            </a:r>
          </a:p>
          <a:p>
            <a:pPr lvl="1">
              <a:buFont typeface="Arial" pitchFamily="34" charset="0"/>
              <a:buChar char="•"/>
            </a:pPr>
            <a:r>
              <a:rPr lang="en-US" sz="1200" b="1" i="1" kern="1200" dirty="0" smtClean="0">
                <a:solidFill>
                  <a:schemeClr val="tx1"/>
                </a:solidFill>
                <a:latin typeface="+mn-lt"/>
                <a:ea typeface="+mn-ea"/>
                <a:cs typeface="+mn-cs"/>
              </a:rPr>
              <a:t>Tested and validated.</a:t>
            </a:r>
            <a:r>
              <a:rPr lang="en-US" sz="1200" kern="1200" dirty="0" smtClean="0">
                <a:solidFill>
                  <a:schemeClr val="tx1"/>
                </a:solidFill>
                <a:latin typeface="+mn-lt"/>
                <a:ea typeface="+mn-ea"/>
                <a:cs typeface="+mn-cs"/>
              </a:rPr>
              <a:t> Optimizations and integrations are fully validated and tested by both companies, reducing the integration burden and speeding deployments.</a:t>
            </a:r>
          </a:p>
          <a:p>
            <a:pPr lvl="1">
              <a:buFont typeface="Arial" pitchFamily="34" charset="0"/>
              <a:buChar char="•"/>
            </a:pPr>
            <a:r>
              <a:rPr lang="en-US" sz="1200" b="1" i="1" kern="1200" dirty="0" smtClean="0">
                <a:solidFill>
                  <a:schemeClr val="tx1"/>
                </a:solidFill>
                <a:latin typeface="+mn-lt"/>
                <a:ea typeface="+mn-ea"/>
                <a:cs typeface="+mn-cs"/>
              </a:rPr>
              <a:t>Support services.</a:t>
            </a:r>
            <a:r>
              <a:rPr lang="en-US" sz="1200" kern="1200" dirty="0" smtClean="0">
                <a:solidFill>
                  <a:schemeClr val="tx1"/>
                </a:solidFill>
                <a:latin typeface="+mn-lt"/>
                <a:ea typeface="+mn-ea"/>
                <a:cs typeface="+mn-cs"/>
              </a:rPr>
              <a:t> Cisco acts as a first point of contact for technical support across the entire VXI solution set, including Cisco and 3rd-party partner products. Customers can call either Citrix or Cisco and the companies will work to address interoperability issues.</a:t>
            </a:r>
          </a:p>
          <a:p>
            <a:pPr lvl="1">
              <a:buFont typeface="Arial" pitchFamily="34" charset="0"/>
              <a:buChar char="•"/>
            </a:pPr>
            <a:r>
              <a:rPr lang="en-US" sz="1200" b="1" i="1" kern="1200" dirty="0" smtClean="0">
                <a:solidFill>
                  <a:schemeClr val="tx1"/>
                </a:solidFill>
                <a:latin typeface="+mn-lt"/>
                <a:ea typeface="+mn-ea"/>
                <a:cs typeface="+mn-cs"/>
              </a:rPr>
              <a:t>Joint roadmap and on-going innovation</a:t>
            </a:r>
            <a:r>
              <a:rPr lang="en-US" sz="1200" b="1"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 Over time, Cisco and Citrix will add product enhancements and increase product line capabilities, based on a joint roadmap designed to deliver a superior user experience and on-going value to the business.</a:t>
            </a:r>
          </a:p>
          <a:p>
            <a:pPr lvl="0"/>
            <a:r>
              <a:rPr lang="en-US" sz="1200" b="1" i="1" kern="1200" dirty="0" smtClean="0">
                <a:solidFill>
                  <a:schemeClr val="tx1"/>
                </a:solidFill>
                <a:latin typeface="+mn-lt"/>
                <a:ea typeface="+mn-ea"/>
                <a:cs typeface="+mn-cs"/>
              </a:rPr>
              <a:t>Scalable infrastructure</a:t>
            </a:r>
            <a:r>
              <a:rPr lang="en-US" sz="1200" kern="1200" dirty="0" smtClean="0">
                <a:solidFill>
                  <a:schemeClr val="tx1"/>
                </a:solidFill>
                <a:latin typeface="+mn-lt"/>
                <a:ea typeface="+mn-ea"/>
                <a:cs typeface="+mn-cs"/>
              </a:rPr>
              <a:t> </a:t>
            </a:r>
          </a:p>
          <a:p>
            <a:pPr marL="164592" lvl="0" indent="-164592">
              <a:buFont typeface="Arial" pitchFamily="34" charset="0"/>
              <a:buChar char="•"/>
            </a:pPr>
            <a:r>
              <a:rPr lang="en-US" sz="1200" b="1" i="1" kern="1200" dirty="0" smtClean="0">
                <a:solidFill>
                  <a:schemeClr val="tx1"/>
                </a:solidFill>
                <a:latin typeface="+mn-lt"/>
                <a:ea typeface="+mn-ea"/>
                <a:cs typeface="+mn-cs"/>
              </a:rPr>
              <a:t>Balanced for scalability.</a:t>
            </a:r>
            <a:r>
              <a:rPr lang="en-US" sz="1200" kern="1200" dirty="0" smtClean="0">
                <a:solidFill>
                  <a:schemeClr val="tx1"/>
                </a:solidFill>
                <a:latin typeface="+mn-lt"/>
                <a:ea typeface="+mn-ea"/>
                <a:cs typeface="+mn-cs"/>
              </a:rPr>
              <a:t> The Cisco UCS system balances and optimizes memory, I/O, and CPU, enabling customers to deploy more desktops per server and scale performance linearly, with a full system scaling to support 10s of thousands of virtual desktops. Extended memory and I/O help to provide additional performance and the network can be configured to provide bandwidth on demand.</a:t>
            </a:r>
          </a:p>
          <a:p>
            <a:pPr marL="164592" lvl="0" indent="-164592">
              <a:buFont typeface="Arial" pitchFamily="34" charset="0"/>
              <a:buChar char="•"/>
            </a:pPr>
            <a:r>
              <a:rPr lang="en-US" sz="1200" b="1" i="1" kern="1200" dirty="0" smtClean="0">
                <a:solidFill>
                  <a:schemeClr val="tx1"/>
                </a:solidFill>
                <a:latin typeface="+mn-lt"/>
                <a:ea typeface="+mn-ea"/>
                <a:cs typeface="+mn-cs"/>
              </a:rPr>
              <a:t>Extensible.</a:t>
            </a:r>
            <a:r>
              <a:rPr lang="en-US" sz="1200" kern="1200" dirty="0" smtClean="0">
                <a:solidFill>
                  <a:schemeClr val="tx1"/>
                </a:solidFill>
                <a:latin typeface="+mn-lt"/>
                <a:ea typeface="+mn-ea"/>
                <a:cs typeface="+mn-cs"/>
              </a:rPr>
              <a:t> An extensible end-to-end architecture supports all user profiles and use cases and scales from 100s to 10,000s of users.</a:t>
            </a:r>
          </a:p>
          <a:p>
            <a:pPr marL="164592" lvl="0" indent="-164592">
              <a:buFont typeface="Arial" pitchFamily="34" charset="0"/>
              <a:buChar char="•"/>
            </a:pPr>
            <a:r>
              <a:rPr lang="en-US" sz="1200" b="1" i="1" kern="1200" dirty="0" smtClean="0">
                <a:solidFill>
                  <a:schemeClr val="tx1"/>
                </a:solidFill>
                <a:latin typeface="+mn-lt"/>
                <a:ea typeface="+mn-ea"/>
                <a:cs typeface="+mn-cs"/>
              </a:rPr>
              <a:t>Modular.</a:t>
            </a:r>
            <a:r>
              <a:rPr lang="en-US" sz="1200" kern="1200" dirty="0" smtClean="0">
                <a:solidFill>
                  <a:schemeClr val="tx1"/>
                </a:solidFill>
                <a:latin typeface="+mn-lt"/>
                <a:ea typeface="+mn-ea"/>
                <a:cs typeface="+mn-cs"/>
              </a:rPr>
              <a:t> A modular approach enables customers to build the solution incrementally. Scalable starter and expansion packs are optimized and make it easier to get started or expand and help take the risk out of deployment.</a:t>
            </a:r>
          </a:p>
          <a:p>
            <a:pPr marL="164592" lvl="0" indent="-164592">
              <a:buFont typeface="Arial" pitchFamily="34" charset="0"/>
              <a:buChar char="•"/>
            </a:pPr>
            <a:r>
              <a:rPr lang="en-US" sz="1200" b="1" i="1" kern="1200" dirty="0" smtClean="0">
                <a:solidFill>
                  <a:schemeClr val="tx1"/>
                </a:solidFill>
                <a:latin typeface="+mn-lt"/>
                <a:ea typeface="+mn-ea"/>
                <a:cs typeface="+mn-cs"/>
              </a:rPr>
              <a:t>Open.</a:t>
            </a:r>
            <a:r>
              <a:rPr lang="en-US" sz="1200" kern="1200" dirty="0" smtClean="0">
                <a:solidFill>
                  <a:schemeClr val="tx1"/>
                </a:solidFill>
                <a:latin typeface="+mn-lt"/>
                <a:ea typeface="+mn-ea"/>
                <a:cs typeface="+mn-cs"/>
              </a:rPr>
              <a:t> The solution is open and works with leading storage solutions, hypervisors, value-added solutions, and external cloud services. In addition, Cisco and Citrix are both leading development of emerging cloud technology as members of the </a:t>
            </a:r>
            <a:r>
              <a:rPr lang="en-US" sz="1200" kern="1200" dirty="0" err="1" smtClean="0">
                <a:solidFill>
                  <a:schemeClr val="tx1"/>
                </a:solidFill>
                <a:latin typeface="+mn-lt"/>
                <a:ea typeface="+mn-ea"/>
                <a:cs typeface="+mn-cs"/>
              </a:rPr>
              <a:t>OpenStack</a:t>
            </a:r>
            <a:r>
              <a:rPr lang="en-US" sz="1200" kern="1200" dirty="0" smtClean="0">
                <a:solidFill>
                  <a:schemeClr val="tx1"/>
                </a:solidFill>
                <a:latin typeface="+mn-lt"/>
                <a:ea typeface="+mn-ea"/>
                <a:cs typeface="+mn-cs"/>
              </a:rPr>
              <a:t> community.</a:t>
            </a:r>
          </a:p>
          <a:p>
            <a:pPr lvl="0"/>
            <a:r>
              <a:rPr lang="en-US" sz="1200" b="1" i="1" kern="1200" dirty="0" smtClean="0">
                <a:solidFill>
                  <a:schemeClr val="tx1"/>
                </a:solidFill>
                <a:latin typeface="+mn-lt"/>
                <a:ea typeface="+mn-ea"/>
                <a:cs typeface="+mn-cs"/>
              </a:rPr>
              <a:t>Simplified management </a:t>
            </a:r>
            <a:endParaRPr lang="en-US" sz="1200" kern="1200" dirty="0" smtClean="0">
              <a:solidFill>
                <a:schemeClr val="tx1"/>
              </a:solidFill>
              <a:latin typeface="+mn-lt"/>
              <a:ea typeface="+mn-ea"/>
              <a:cs typeface="+mn-cs"/>
            </a:endParaRPr>
          </a:p>
          <a:p>
            <a:pPr marL="164592" lvl="0" indent="-164592">
              <a:buFont typeface="Arial" pitchFamily="34" charset="0"/>
              <a:buChar char="•"/>
            </a:pPr>
            <a:r>
              <a:rPr lang="en-US" sz="1200" b="1" i="1" kern="1200" dirty="0" smtClean="0">
                <a:solidFill>
                  <a:schemeClr val="tx1"/>
                </a:solidFill>
                <a:latin typeface="+mn-lt"/>
                <a:ea typeface="+mn-ea"/>
                <a:cs typeface="+mn-cs"/>
              </a:rPr>
              <a:t>Infrastructure management</a:t>
            </a:r>
            <a:r>
              <a:rPr lang="en-US" sz="1200" b="1"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 Built from the ground up to support virtualization, Cisco UCS Manager provides unified, centralized, embedded management of all software and hardware components across multiple chassis and thousands of virtual machines. Industry-leading management tools as well as Microsoft App-V and Microsoft System Center can be integrated to automate and simplify infrastructure management.</a:t>
            </a:r>
          </a:p>
          <a:p>
            <a:pPr marL="164592" lvl="0" indent="-164592">
              <a:buFont typeface="Arial" pitchFamily="34" charset="0"/>
              <a:buChar char="•"/>
            </a:pPr>
            <a:r>
              <a:rPr lang="en-US" sz="1200" b="1" i="1" kern="1200" dirty="0" smtClean="0">
                <a:solidFill>
                  <a:schemeClr val="tx1"/>
                </a:solidFill>
                <a:latin typeface="+mn-lt"/>
                <a:ea typeface="+mn-ea"/>
                <a:cs typeface="+mn-cs"/>
              </a:rPr>
              <a:t>Centralized desktop management.</a:t>
            </a:r>
            <a:r>
              <a:rPr lang="en-US" sz="1200" kern="1200" dirty="0" smtClean="0">
                <a:solidFill>
                  <a:schemeClr val="tx1"/>
                </a:solidFill>
                <a:latin typeface="+mn-lt"/>
                <a:ea typeface="+mn-ea"/>
                <a:cs typeface="+mn-cs"/>
              </a:rPr>
              <a:t> Desktops and applications are centrally and virtually managed, providing better control over licenses, application and OS updates and rollouts, and application usage. Devices, OS, applications and user personalization can be separated and maintained as single master images, and then managed from the datacenter, dramatically reducing on-going maintenance efforts and datacenter storage requirements. The infrastructure is automatically optimized to dynamically balance performance, security, endpoint flexibility, and network conditions based on the device, network, user, and security profile. Helpdesk staff can access a single console to monitor, troubleshoot, and fix issues for 1,000 users as easily as for one.</a:t>
            </a:r>
          </a:p>
          <a:p>
            <a:pPr marL="164592" lvl="0" indent="-164592">
              <a:buFont typeface="Arial" pitchFamily="34" charset="0"/>
              <a:buChar char="•"/>
            </a:pPr>
            <a:r>
              <a:rPr lang="en-US" sz="1200" b="1" i="1" kern="1200" dirty="0" smtClean="0">
                <a:solidFill>
                  <a:schemeClr val="tx1"/>
                </a:solidFill>
                <a:latin typeface="+mn-lt"/>
                <a:ea typeface="+mn-ea"/>
                <a:cs typeface="+mn-cs"/>
              </a:rPr>
              <a:t>Rapid provisioning</a:t>
            </a:r>
            <a:r>
              <a:rPr lang="en-US" sz="1200" b="1"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 Infrastructure resources can be quickly provisioned to support increases in demand, thus providing a better user experience and business flexibility. Rapidly provision server, storage, network, and desktop resources for simple and reliable deployment.</a:t>
            </a:r>
          </a:p>
          <a:p>
            <a:pPr lvl="0"/>
            <a:r>
              <a:rPr lang="en-US" sz="1200" b="1" i="1" kern="1200" dirty="0" smtClean="0">
                <a:solidFill>
                  <a:schemeClr val="tx1"/>
                </a:solidFill>
                <a:latin typeface="+mn-lt"/>
                <a:ea typeface="+mn-ea"/>
                <a:cs typeface="+mn-cs"/>
              </a:rPr>
              <a:t>Secure by design</a:t>
            </a:r>
            <a:endParaRPr lang="en-US" sz="1200" kern="1200" dirty="0" smtClean="0">
              <a:solidFill>
                <a:schemeClr val="tx1"/>
              </a:solidFill>
              <a:latin typeface="+mn-lt"/>
              <a:ea typeface="+mn-ea"/>
              <a:cs typeface="+mn-cs"/>
            </a:endParaRPr>
          </a:p>
          <a:p>
            <a:pPr marL="164592" lvl="0" indent="-164592">
              <a:buFont typeface="Arial" pitchFamily="34" charset="0"/>
              <a:buChar char="•"/>
            </a:pPr>
            <a:r>
              <a:rPr lang="en-US" sz="1200" b="1" i="1" kern="1200" dirty="0" smtClean="0">
                <a:solidFill>
                  <a:schemeClr val="tx1"/>
                </a:solidFill>
                <a:latin typeface="+mn-lt"/>
                <a:ea typeface="+mn-ea"/>
                <a:cs typeface="+mn-cs"/>
              </a:rPr>
              <a:t>Centralized, protected dat</a:t>
            </a:r>
            <a:r>
              <a:rPr lang="en-US" sz="1200" b="1" kern="1200" dirty="0" smtClean="0">
                <a:solidFill>
                  <a:schemeClr val="tx1"/>
                </a:solidFill>
                <a:latin typeface="+mn-lt"/>
                <a:ea typeface="+mn-ea"/>
                <a:cs typeface="+mn-cs"/>
              </a:rPr>
              <a:t>a</a:t>
            </a:r>
            <a:r>
              <a:rPr lang="en-US" sz="1200" kern="1200" dirty="0" smtClean="0">
                <a:solidFill>
                  <a:schemeClr val="tx1"/>
                </a:solidFill>
                <a:latin typeface="+mn-lt"/>
                <a:ea typeface="+mn-ea"/>
                <a:cs typeface="+mn-cs"/>
              </a:rPr>
              <a:t>. User data can be more easily and cost-effectively protected from loss, corruption, and theft. All data is centrally located, making it possible to perform full data backups, periodic snapshots, etc. Data is no longer sitting on unprotected desktops or roaming on laptops in public spaces. Any data that does sit on endpoint can be automatically saved in an encrypted folder that is protected at all times from unauthorized users. By centralizing the server, applications, and storage, all data is kept safe within the datacenter, making it easier to detect and isolate threats or malware.</a:t>
            </a:r>
          </a:p>
          <a:p>
            <a:pPr marL="164592" lvl="0" indent="-164592">
              <a:buFont typeface="Arial" pitchFamily="34" charset="0"/>
              <a:buChar char="•"/>
            </a:pPr>
            <a:r>
              <a:rPr lang="en-US" sz="1200" b="1" i="1" kern="1200" dirty="0" smtClean="0">
                <a:solidFill>
                  <a:schemeClr val="tx1"/>
                </a:solidFill>
                <a:latin typeface="+mn-lt"/>
                <a:ea typeface="+mn-ea"/>
                <a:cs typeface="+mn-cs"/>
              </a:rPr>
              <a:t>Granular access policies</a:t>
            </a:r>
            <a:r>
              <a:rPr lang="en-US" sz="1200" b="1"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 Extensive role-based access control enables granular control and enforcement to ensure that intellectual property and privacy are protected. IT has a single point of control for access to any Windows, web, and </a:t>
            </a:r>
            <a:r>
              <a:rPr lang="en-US" sz="1200" kern="1200" dirty="0" err="1" smtClean="0">
                <a:solidFill>
                  <a:schemeClr val="tx1"/>
                </a:solidFill>
                <a:latin typeface="+mn-lt"/>
                <a:ea typeface="+mn-ea"/>
                <a:cs typeface="+mn-cs"/>
              </a:rPr>
              <a:t>SaaS</a:t>
            </a:r>
            <a:r>
              <a:rPr lang="en-US" sz="1200" kern="1200" dirty="0" smtClean="0">
                <a:solidFill>
                  <a:schemeClr val="tx1"/>
                </a:solidFill>
                <a:latin typeface="+mn-lt"/>
                <a:ea typeface="+mn-ea"/>
                <a:cs typeface="+mn-cs"/>
              </a:rPr>
              <a:t> application, desktop, or IT resource. End points are centrally controlled by IT. All data is encrypted and tunneled through a secure network and firewall, enabling IT to restrict access and use.</a:t>
            </a:r>
          </a:p>
          <a:p>
            <a:pPr marL="164592" lvl="0" indent="-164592">
              <a:buFont typeface="Arial" pitchFamily="34" charset="0"/>
              <a:buChar char="•"/>
            </a:pPr>
            <a:r>
              <a:rPr lang="en-US" sz="1200" b="1" i="1" kern="1200" dirty="0" smtClean="0">
                <a:solidFill>
                  <a:schemeClr val="tx1"/>
                </a:solidFill>
                <a:latin typeface="+mn-lt"/>
                <a:ea typeface="+mn-ea"/>
                <a:cs typeface="+mn-cs"/>
              </a:rPr>
              <a:t>Single sign-on</a:t>
            </a:r>
            <a:r>
              <a:rPr lang="en-US" sz="1200" kern="1200" dirty="0" smtClean="0">
                <a:solidFill>
                  <a:schemeClr val="tx1"/>
                </a:solidFill>
                <a:latin typeface="+mn-lt"/>
                <a:ea typeface="+mn-ea"/>
                <a:cs typeface="+mn-cs"/>
              </a:rPr>
              <a:t>. SSL VPN appliances offer a single point of secure remote access with single sign-on capabilities to minimize the number of authentication prompts and enable easy navigation to key resources.</a:t>
            </a:r>
          </a:p>
          <a:p>
            <a:pPr lvl="0"/>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19</a:t>
            </a:fld>
            <a:endParaRPr lang="de-DE"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Cisco VXI and Citrix </a:t>
            </a:r>
            <a:r>
              <a:rPr lang="en-US" dirty="0" err="1" smtClean="0"/>
              <a:t>XenDesktop</a:t>
            </a:r>
            <a:r>
              <a:rPr lang="en-US" baseline="0" dirty="0" smtClean="0"/>
              <a:t> address the requirements of the virtual workspace across industries. For example, in financial services, the solution provides immediate access to new services for faster time to market. For healthcare it provides seamless station-to-station roaming to increase productivity and care. For Education it enables virtual classrooms. And for government it enables productive </a:t>
            </a:r>
            <a:r>
              <a:rPr lang="en-US" baseline="0" dirty="0" err="1" smtClean="0"/>
              <a:t>teleworking</a:t>
            </a:r>
            <a:r>
              <a:rPr lang="en-US" baseline="0" dirty="0" smtClean="0"/>
              <a:t>. Across all industries, the solution helps ease the effort of Windows 7 upgrades, increases mobility, enables users to use their BYOD devices, and enables hot-</a:t>
            </a:r>
            <a:r>
              <a:rPr lang="en-US" baseline="0" dirty="0" err="1" smtClean="0"/>
              <a:t>desking</a:t>
            </a:r>
            <a:r>
              <a:rPr lang="en-US" baseline="0" dirty="0" smtClean="0"/>
              <a:t>. The solution also supports all workgroup profiles from task to knowledge and remote and mobile workers.</a:t>
            </a:r>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20</a:t>
            </a:fld>
            <a:endParaRPr lang="de-DE"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pPr algn="r" rtl="0"/>
            <a:fld id="{4BC089F2-EC6A-4D48-AB7D-A76604158C5A}" type="slidenum">
              <a:rPr lang="en-US" sz="1200" kern="1200">
                <a:solidFill>
                  <a:prstClr val="black"/>
                </a:solidFill>
                <a:latin typeface="Calibri"/>
                <a:ea typeface="+mn-ea"/>
                <a:cs typeface="+mn-cs"/>
              </a:rPr>
              <a:pPr algn="r" rtl="0"/>
              <a:t>3</a:t>
            </a:fld>
            <a:endParaRPr lang="en-US" sz="1200" kern="1200">
              <a:solidFill>
                <a:prstClr val="black"/>
              </a:solidFill>
              <a:latin typeface="Calibri"/>
              <a:ea typeface="+mn-ea"/>
              <a:cs typeface="+mn-cs"/>
            </a:endParaRPr>
          </a:p>
        </p:txBody>
      </p:sp>
      <p:sp>
        <p:nvSpPr>
          <p:cNvPr id="60419" name="Slide Image Placeholder 1"/>
          <p:cNvSpPr>
            <a:spLocks noGrp="1" noRot="1" noChangeAspect="1" noTextEdit="1"/>
          </p:cNvSpPr>
          <p:nvPr>
            <p:ph type="sldImg"/>
          </p:nvPr>
        </p:nvSpPr>
        <p:spPr>
          <a:xfrm>
            <a:off x="-142875" y="390525"/>
            <a:ext cx="7143750" cy="4019550"/>
          </a:xfrm>
          <a:ln/>
        </p:spPr>
      </p:sp>
      <p:sp>
        <p:nvSpPr>
          <p:cNvPr id="60420" name="Notes Placeholder 2"/>
          <p:cNvSpPr>
            <a:spLocks noGrp="1"/>
          </p:cNvSpPr>
          <p:nvPr>
            <p:ph type="body" idx="1"/>
          </p:nvPr>
        </p:nvSpPr>
        <p:spPr>
          <a:noFill/>
          <a:ln/>
        </p:spPr>
        <p:txBody>
          <a:bodyPr/>
          <a:lstStyle/>
          <a:p>
            <a:r>
              <a:rPr lang="en-US" sz="1200" b="0" kern="1200" dirty="0" smtClean="0">
                <a:solidFill>
                  <a:schemeClr val="tx1"/>
                </a:solidFill>
                <a:latin typeface="+mn-lt"/>
                <a:ea typeface="+mn-ea"/>
                <a:cs typeface="+mn-cs"/>
              </a:rPr>
              <a:t>The demanding business environment</a:t>
            </a:r>
            <a:r>
              <a:rPr lang="en-US" sz="1200" b="0" kern="1200" baseline="0" dirty="0" smtClean="0">
                <a:solidFill>
                  <a:schemeClr val="tx1"/>
                </a:solidFill>
                <a:latin typeface="+mn-lt"/>
                <a:ea typeface="+mn-ea"/>
                <a:cs typeface="+mn-cs"/>
              </a:rPr>
              <a:t> we discussed on the previous slide is driving the need for a new workspace. To support rising expectations, the new workspace needs to support new styles of working, bring your device, the ability to access the workspace from any type of device, and executive mobility. It needs to allow users to leverage innovation to access their workspace from any device at any location, including applications, content (data), desktops, and collaboration (voice and video) tools. It also needs to support </a:t>
            </a:r>
            <a:r>
              <a:rPr lang="en-US" sz="1200" b="0" kern="1200" baseline="0" dirty="0" err="1" smtClean="0">
                <a:solidFill>
                  <a:schemeClr val="tx1"/>
                </a:solidFill>
                <a:latin typeface="+mn-lt"/>
                <a:ea typeface="+mn-ea"/>
                <a:cs typeface="+mn-cs"/>
              </a:rPr>
              <a:t>workshifting</a:t>
            </a:r>
            <a:r>
              <a:rPr lang="en-US" sz="1200" b="0" kern="1200" baseline="0" dirty="0" smtClean="0">
                <a:solidFill>
                  <a:schemeClr val="tx1"/>
                </a:solidFill>
                <a:latin typeface="+mn-lt"/>
                <a:ea typeface="+mn-ea"/>
                <a:cs typeface="+mn-cs"/>
              </a:rPr>
              <a:t>.  It needs to enable the company to deploy new workspaces faster to on-board new project teams, partners, and consultants as quickly as possible, so they can become productive from day one. Finally, any solution should help to reduce the cost and management burden of migrating to Windows 7, and simplify the ongoing and onerous tasks of securing access and data, and ensuring compliance with corporate and governmental regulations.</a:t>
            </a:r>
          </a:p>
          <a:p>
            <a:endParaRPr lang="en-US" sz="1200" b="0" kern="1200" dirty="0" smtClean="0">
              <a:solidFill>
                <a:schemeClr val="tx1"/>
              </a:solidFill>
              <a:latin typeface="+mn-lt"/>
              <a:ea typeface="+mn-ea"/>
              <a:cs typeface="+mn-cs"/>
            </a:endParaRPr>
          </a:p>
          <a:p>
            <a:pPr>
              <a:buNone/>
            </a:pPr>
            <a:endParaRPr lang="en-US" sz="1200" b="0" kern="1200" baseline="0" dirty="0" smtClean="0">
              <a:solidFill>
                <a:schemeClr val="tx1"/>
              </a:solidFill>
              <a:latin typeface="+mn-lt"/>
              <a:ea typeface="+mn-ea"/>
              <a:cs typeface="+mn-cs"/>
            </a:endParaRPr>
          </a:p>
          <a:p>
            <a:pPr>
              <a:buNone/>
            </a:pPr>
            <a:r>
              <a:rPr lang="en-US" sz="1200" b="0" kern="1200" baseline="0" dirty="0" smtClean="0">
                <a:solidFill>
                  <a:schemeClr val="tx1"/>
                </a:solidFill>
                <a:latin typeface="+mn-lt"/>
                <a:ea typeface="+mn-ea"/>
                <a:cs typeface="+mn-cs"/>
              </a:rPr>
              <a:t>(SALES TEAMS – Use these slides to generate discussions on what the customer wants to focus on)</a:t>
            </a:r>
            <a:endParaRPr lang="en-US" sz="1200" b="0" kern="1200" dirty="0" smtClean="0">
              <a:solidFill>
                <a:schemeClr val="tx1"/>
              </a:solidFill>
              <a:latin typeface="+mn-lt"/>
              <a:ea typeface="+mn-ea"/>
              <a:cs typeface="+mn-cs"/>
            </a:endParaRP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a:t>
            </a:r>
          </a:p>
          <a:p>
            <a:pPr defTabSz="457200" eaLnBrk="1" hangingPunct="1">
              <a:lnSpc>
                <a:spcPct val="90000"/>
              </a:lnSpc>
              <a:spcBef>
                <a:spcPct val="0"/>
              </a:spcBef>
            </a:pPr>
            <a:r>
              <a:rPr lang="en-US" b="0" dirty="0" smtClean="0"/>
              <a:t>Data</a:t>
            </a:r>
            <a:r>
              <a:rPr lang="en-US" b="0" baseline="0" dirty="0" smtClean="0"/>
              <a:t> Sources</a:t>
            </a:r>
            <a:r>
              <a:rPr lang="en-US" b="0" dirty="0" smtClean="0"/>
              <a:t>:</a:t>
            </a:r>
          </a:p>
          <a:p>
            <a:pPr defTabSz="457200" eaLnBrk="1" hangingPunct="1">
              <a:lnSpc>
                <a:spcPct val="90000"/>
              </a:lnSpc>
              <a:spcBef>
                <a:spcPct val="0"/>
              </a:spcBef>
              <a:buFont typeface="Wingdings" pitchFamily="2" charset="2"/>
              <a:buChar char="§"/>
            </a:pPr>
            <a:r>
              <a:rPr lang="en-US" b="0" dirty="0" smtClean="0"/>
              <a:t>  Rising Expectations (HBR, 9/3/10   "IT in the Age of the Empowered Employee"  http://blogs.hbr.org/cs/2010/09/it_in_the_age_of_empowered_employees.html?cm_sp=</a:t>
            </a:r>
            <a:r>
              <a:rPr lang="en-US" b="0" dirty="0" err="1" smtClean="0"/>
              <a:t>blog_flyout-_-cs-_-it_in_the_age_of_empowered_employees</a:t>
            </a:r>
            <a:r>
              <a:rPr lang="en-US" b="0" dirty="0" smtClean="0"/>
              <a:t>)</a:t>
            </a:r>
          </a:p>
          <a:p>
            <a:pPr defTabSz="457200" eaLnBrk="1" hangingPunct="1">
              <a:lnSpc>
                <a:spcPct val="90000"/>
              </a:lnSpc>
              <a:spcBef>
                <a:spcPct val="0"/>
              </a:spcBef>
              <a:buFont typeface="Wingdings" pitchFamily="2" charset="2"/>
              <a:buChar char="§"/>
            </a:pPr>
            <a:r>
              <a:rPr lang="en-US" b="0" baseline="0" dirty="0" smtClean="0"/>
              <a:t>  </a:t>
            </a:r>
            <a:r>
              <a:rPr lang="en-US" b="0" dirty="0" smtClean="0"/>
              <a:t>Market Velocity</a:t>
            </a:r>
            <a:r>
              <a:rPr lang="en-US" b="0" baseline="0" dirty="0" smtClean="0"/>
              <a:t> </a:t>
            </a:r>
            <a:r>
              <a:rPr lang="en-US" sz="1200" b="0" kern="1200" baseline="0" dirty="0" smtClean="0">
                <a:solidFill>
                  <a:schemeClr val="tx1"/>
                </a:solidFill>
                <a:latin typeface="+mn-lt"/>
                <a:ea typeface="+mn-ea"/>
                <a:cs typeface="+mn-cs"/>
              </a:rPr>
              <a:t>(</a:t>
            </a:r>
            <a:r>
              <a:rPr lang="en-US" sz="1200" b="0" kern="1200" dirty="0" smtClean="0">
                <a:solidFill>
                  <a:schemeClr val="tx1"/>
                </a:solidFill>
                <a:latin typeface="+mn-lt"/>
                <a:ea typeface="+mn-ea"/>
                <a:cs typeface="+mn-cs"/>
              </a:rPr>
              <a:t>Deloitte, - BUILDING SUPPLY CHAIN EXCELLENCE IN EMERGING ECONOMIES (</a:t>
            </a:r>
            <a:r>
              <a:rPr lang="en-US" sz="1200" b="0" u="sng" kern="1200" dirty="0" smtClean="0">
                <a:solidFill>
                  <a:schemeClr val="tx1"/>
                </a:solidFill>
                <a:latin typeface="+mn-lt"/>
                <a:ea typeface="+mn-ea"/>
                <a:cs typeface="+mn-cs"/>
                <a:hlinkClick r:id="rId3"/>
              </a:rPr>
              <a:t>http://www.deloitte.com/assets/Dcom-UnitedStates/Local%20Assets/Documents/us_mfg_chapter2_globalization_engelkoudalopt_optimized.pdf</a:t>
            </a:r>
            <a:r>
              <a:rPr lang="en-US" sz="1200" b="0" kern="1200" dirty="0" smtClean="0">
                <a:solidFill>
                  <a:schemeClr val="tx1"/>
                </a:solidFill>
                <a:latin typeface="+mn-lt"/>
                <a:ea typeface="+mn-ea"/>
                <a:cs typeface="+mn-cs"/>
              </a:rPr>
              <a:t>)</a:t>
            </a:r>
          </a:p>
          <a:p>
            <a:pPr marL="0" marR="0" indent="0" algn="l" defTabSz="457200" rtl="0" eaLnBrk="1" fontAlgn="auto" latinLnBrk="0" hangingPunct="1">
              <a:lnSpc>
                <a:spcPct val="90000"/>
              </a:lnSpc>
              <a:spcBef>
                <a:spcPct val="0"/>
              </a:spcBef>
              <a:spcAft>
                <a:spcPts val="0"/>
              </a:spcAft>
              <a:buClrTx/>
              <a:buSzTx/>
              <a:buFont typeface="Wingdings" pitchFamily="2" charset="2"/>
              <a:buChar char="§"/>
              <a:tabLst/>
              <a:defRPr/>
            </a:pPr>
            <a:r>
              <a:rPr lang="en-US" sz="1200" b="0" kern="1200" dirty="0" smtClean="0">
                <a:solidFill>
                  <a:schemeClr val="tx1"/>
                </a:solidFill>
                <a:latin typeface="+mn-lt"/>
                <a:ea typeface="+mn-ea"/>
                <a:cs typeface="+mn-cs"/>
              </a:rPr>
              <a:t>  Innovation Everywhere (Harvard Business Review  </a:t>
            </a:r>
            <a:r>
              <a:rPr lang="en-US" sz="1200" b="0" u="sng" kern="1200" dirty="0" smtClean="0">
                <a:solidFill>
                  <a:schemeClr val="tx1"/>
                </a:solidFill>
                <a:latin typeface="+mn-lt"/>
                <a:ea typeface="+mn-ea"/>
                <a:cs typeface="+mn-cs"/>
                <a:hlinkClick r:id="rId4"/>
              </a:rPr>
              <a:t>http://hbswk.hbs.edu/archive/5258.html</a:t>
            </a:r>
            <a:r>
              <a:rPr lang="en-US" sz="1200" b="0" u="sng" kern="1200" dirty="0" smtClean="0">
                <a:solidFill>
                  <a:schemeClr val="tx1"/>
                </a:solidFill>
                <a:latin typeface="+mn-lt"/>
                <a:ea typeface="+mn-ea"/>
                <a:cs typeface="+mn-cs"/>
              </a:rPr>
              <a:t>)</a:t>
            </a:r>
          </a:p>
          <a:p>
            <a:pPr>
              <a:buFont typeface="Wingdings" pitchFamily="2" charset="2"/>
              <a:buChar char="§"/>
            </a:pPr>
            <a:r>
              <a:rPr lang="en-US" sz="1200" b="0" u="none" kern="1200" dirty="0" smtClean="0">
                <a:solidFill>
                  <a:schemeClr val="tx1"/>
                </a:solidFill>
                <a:latin typeface="+mn-lt"/>
                <a:ea typeface="+mn-ea"/>
                <a:cs typeface="+mn-cs"/>
              </a:rPr>
              <a:t>  Financial Pressures</a:t>
            </a:r>
            <a:r>
              <a:rPr lang="en-US" sz="1200" b="0" u="none" kern="1200" baseline="0" dirty="0" smtClean="0">
                <a:solidFill>
                  <a:schemeClr val="tx1"/>
                </a:solidFill>
                <a:latin typeface="+mn-lt"/>
                <a:ea typeface="+mn-ea"/>
                <a:cs typeface="+mn-cs"/>
              </a:rPr>
              <a:t>  (</a:t>
            </a:r>
            <a:r>
              <a:rPr lang="en-US" sz="1200" b="0" u="sng" kern="1200" dirty="0" smtClean="0">
                <a:solidFill>
                  <a:schemeClr val="tx1"/>
                </a:solidFill>
                <a:latin typeface="+mn-lt"/>
                <a:ea typeface="+mn-ea"/>
                <a:cs typeface="+mn-cs"/>
                <a:hlinkClick r:id="rId5"/>
              </a:rPr>
              <a:t>AT Kearney (Global Champions 2009) http://www.atkearney.com/images/global/pdf/Global_Champions_2009.pdf</a:t>
            </a:r>
            <a:r>
              <a:rPr lang="en-US" sz="1200" b="0" u="sng" kern="1200" dirty="0" smtClean="0">
                <a:solidFill>
                  <a:schemeClr val="tx1"/>
                </a:solidFill>
                <a:latin typeface="+mn-lt"/>
                <a:ea typeface="+mn-ea"/>
                <a:cs typeface="+mn-cs"/>
              </a:rPr>
              <a:t>)  </a:t>
            </a:r>
            <a:r>
              <a:rPr lang="en-US" sz="1200" b="0" u="none" kern="1200" dirty="0" smtClean="0">
                <a:solidFill>
                  <a:schemeClr val="tx1"/>
                </a:solidFill>
                <a:latin typeface="+mn-lt"/>
                <a:ea typeface="+mn-ea"/>
                <a:cs typeface="+mn-cs"/>
              </a:rPr>
              <a:t>“In fact, of the 2500 companies analyzed,</a:t>
            </a:r>
            <a:r>
              <a:rPr lang="en-US" sz="1200" b="0" u="none" kern="1200" baseline="0" dirty="0" smtClean="0">
                <a:solidFill>
                  <a:schemeClr val="tx1"/>
                </a:solidFill>
                <a:latin typeface="+mn-lt"/>
                <a:ea typeface="+mn-ea"/>
                <a:cs typeface="+mn-cs"/>
              </a:rPr>
              <a:t> only 42 large and internationally operating companies have managed to show any positive value growth over the 5-year period”</a:t>
            </a:r>
            <a:endParaRPr lang="en-US" sz="1200" b="0" kern="1200" dirty="0" smtClean="0">
              <a:solidFill>
                <a:schemeClr val="tx1"/>
              </a:solidFill>
              <a:latin typeface="+mn-lt"/>
              <a:ea typeface="+mn-ea"/>
              <a:cs typeface="+mn-cs"/>
            </a:endParaRPr>
          </a:p>
          <a:p>
            <a:pPr defTabSz="457200" eaLnBrk="1" hangingPunct="1">
              <a:lnSpc>
                <a:spcPct val="90000"/>
              </a:lnSpc>
              <a:spcBef>
                <a:spcPct val="0"/>
              </a:spcBef>
              <a:spcAft>
                <a:spcPts val="300"/>
              </a:spcAft>
              <a:buFontTx/>
              <a:buChar char="•"/>
            </a:pPr>
            <a:endParaRPr lang="en-US" b="0" dirty="0" smtClean="0"/>
          </a:p>
          <a:p>
            <a:pPr defTabSz="457200" eaLnBrk="1" hangingPunct="1">
              <a:lnSpc>
                <a:spcPct val="90000"/>
              </a:lnSpc>
              <a:spcBef>
                <a:spcPct val="0"/>
              </a:spcBef>
              <a:spcAft>
                <a:spcPts val="300"/>
              </a:spcAft>
              <a:buFontTx/>
              <a:buNone/>
            </a:pPr>
            <a:endParaRPr lang="en-US" b="0" dirty="0" smtClean="0"/>
          </a:p>
          <a:p>
            <a:pPr defTabSz="457200" eaLnBrk="1" hangingPunct="1">
              <a:lnSpc>
                <a:spcPct val="90000"/>
              </a:lnSpc>
              <a:spcBef>
                <a:spcPct val="0"/>
              </a:spcBef>
              <a:spcAft>
                <a:spcPts val="300"/>
              </a:spcAft>
              <a:buFontTx/>
              <a:buChar char="•"/>
            </a:pPr>
            <a:endParaRPr lang="en-US" b="0" dirty="0" smtClean="0"/>
          </a:p>
          <a:p>
            <a:pPr defTabSz="457200" eaLnBrk="1" hangingPunct="1">
              <a:lnSpc>
                <a:spcPct val="90000"/>
              </a:lnSpc>
              <a:spcBef>
                <a:spcPct val="0"/>
              </a:spcBef>
            </a:pPr>
            <a:endParaRPr lang="en-US" b="0" dirty="0" smtClean="0"/>
          </a:p>
        </p:txBody>
      </p:sp>
      <p:sp>
        <p:nvSpPr>
          <p:cNvPr id="6042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rtl="0"/>
            <a:fld id="{8702AEE2-D48B-4B4B-B850-25861903D2E9}" type="slidenum">
              <a:rPr lang="en-US" sz="1200" kern="1200">
                <a:solidFill>
                  <a:prstClr val="black"/>
                </a:solidFill>
                <a:latin typeface="Calibri" pitchFamily="34" charset="0"/>
                <a:ea typeface="+mn-ea"/>
                <a:cs typeface="+mn-cs"/>
              </a:rPr>
              <a:pPr algn="r" rtl="0"/>
              <a:t>3</a:t>
            </a:fld>
            <a:endParaRPr lang="en-US" sz="1200" kern="1200">
              <a:solidFill>
                <a:prstClr val="black"/>
              </a:solidFill>
              <a:latin typeface="Calibri" pitchFamily="34" charset="0"/>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1"/>
          <p:cNvSpPr txBox="1">
            <a:spLocks noGrp="1" noChangeArrowheads="1"/>
          </p:cNvSpPr>
          <p:nvPr/>
        </p:nvSpPr>
        <p:spPr bwMode="auto">
          <a:xfrm>
            <a:off x="5800416" y="8538150"/>
            <a:ext cx="795130" cy="282629"/>
          </a:xfrm>
          <a:prstGeom prst="rect">
            <a:avLst/>
          </a:prstGeom>
          <a:noFill/>
          <a:ln w="9525">
            <a:noFill/>
            <a:miter lim="800000"/>
            <a:headEnd/>
            <a:tailEnd/>
          </a:ln>
        </p:spPr>
        <p:txBody>
          <a:bodyPr lIns="18798" tIns="0" rIns="18798" bIns="0" anchor="b">
            <a:prstTxWarp prst="textNoShape">
              <a:avLst/>
            </a:prstTxWarp>
          </a:bodyPr>
          <a:lstStyle/>
          <a:p>
            <a:pPr algn="r" defTabSz="900817"/>
            <a:fld id="{2DDB3A79-E8CF-CF40-B8D4-62CF50EFB882}" type="slidenum">
              <a:rPr lang="en-US" sz="800">
                <a:solidFill>
                  <a:prstClr val="black"/>
                </a:solidFill>
                <a:latin typeface="Calibri"/>
              </a:rPr>
              <a:pPr algn="r" defTabSz="900817"/>
              <a:t>21</a:t>
            </a:fld>
            <a:endParaRPr lang="en-US" sz="800" dirty="0">
              <a:solidFill>
                <a:prstClr val="black"/>
              </a:solidFill>
              <a:latin typeface="Calibri"/>
            </a:endParaRPr>
          </a:p>
        </p:txBody>
      </p:sp>
      <p:sp>
        <p:nvSpPr>
          <p:cNvPr id="126979" name="Rectangle 2"/>
          <p:cNvSpPr>
            <a:spLocks noGrp="1" noRot="1" noChangeAspect="1" noChangeArrowheads="1" noTextEdit="1"/>
          </p:cNvSpPr>
          <p:nvPr>
            <p:ph type="sldImg"/>
          </p:nvPr>
        </p:nvSpPr>
        <p:spPr>
          <a:xfrm>
            <a:off x="-30163" y="238125"/>
            <a:ext cx="6980238" cy="3927475"/>
          </a:xfrm>
          <a:noFill/>
        </p:spPr>
      </p:sp>
      <p:sp>
        <p:nvSpPr>
          <p:cNvPr id="126980" name="Rectangle 3"/>
          <p:cNvSpPr>
            <a:spLocks noGrp="1" noChangeArrowheads="1"/>
          </p:cNvSpPr>
          <p:nvPr>
            <p:ph type="body" idx="1"/>
          </p:nvPr>
        </p:nvSpPr>
        <p:spPr>
          <a:xfrm>
            <a:off x="751647" y="4306552"/>
            <a:ext cx="5350048" cy="4183193"/>
          </a:xfrm>
          <a:noFill/>
          <a:ln/>
        </p:spPr>
        <p:txBody>
          <a:bodyPr lIns="95564" tIns="50131" rIns="95564" bIns="50131"/>
          <a:lstStyle/>
          <a:p>
            <a:pPr marL="0" indent="-112603" defTabSz="1019764"/>
            <a:r>
              <a:rPr lang="en-US" sz="900" dirty="0" smtClean="0"/>
              <a:t>Geometric Limited (BSE: 532312, NSE: GEOMETRIC)  is a leader in Product Lifecycle Management (PLM), Engineering Services and Offshore Product Development (OPD) solutions and technologies.</a:t>
            </a:r>
            <a:endParaRPr lang="en-US" sz="900" dirty="0" smtClean="0">
              <a:ea typeface="ＭＳ Ｐゴシック" pitchFamily="-109" charset="-128"/>
              <a:cs typeface="ＭＳ Ｐゴシック" pitchFamily="-109" charset="-128"/>
            </a:endParaRPr>
          </a:p>
          <a:p>
            <a:pPr marL="0" indent="-112603" defTabSz="1019764"/>
            <a:endParaRPr lang="en-US" sz="900" dirty="0" smtClean="0">
              <a:ea typeface="ＭＳ Ｐゴシック" pitchFamily="-109" charset="-128"/>
              <a:cs typeface="ＭＳ Ｐゴシック" pitchFamily="-109" charset="-128"/>
            </a:endParaRPr>
          </a:p>
          <a:p>
            <a:pPr marL="0" indent="-112603" defTabSz="1019764"/>
            <a:r>
              <a:rPr lang="en-US" sz="900" dirty="0" smtClean="0">
                <a:ea typeface="ＭＳ Ｐゴシック" pitchFamily="-109" charset="-128"/>
                <a:cs typeface="ＭＳ Ｐゴシック" pitchFamily="-109" charset="-128"/>
              </a:rPr>
              <a:t>Challenge:</a:t>
            </a:r>
            <a:r>
              <a:rPr lang="en-US" sz="900" baseline="0" dirty="0" smtClean="0">
                <a:ea typeface="ＭＳ Ｐゴシック" pitchFamily="-109" charset="-128"/>
                <a:cs typeface="ＭＳ Ｐゴシック" pitchFamily="-109" charset="-128"/>
              </a:rPr>
              <a:t>  Adopt a cloud infrastructure to drive higher business productivity, support telecommuting and consumer devices with 3D graphics, and reduce security threat and time spent on management.</a:t>
            </a:r>
          </a:p>
          <a:p>
            <a:pPr marL="0" indent="-112603" defTabSz="1019764"/>
            <a:endParaRPr lang="en-US" sz="900" baseline="0" dirty="0" smtClean="0">
              <a:ea typeface="ＭＳ Ｐゴシック" pitchFamily="-109" charset="-128"/>
              <a:cs typeface="ＭＳ Ｐゴシック" pitchFamily="-109" charset="-128"/>
            </a:endParaRPr>
          </a:p>
          <a:p>
            <a:pPr marL="0" indent="-112603" defTabSz="1019764"/>
            <a:r>
              <a:rPr lang="en-US" sz="900" baseline="0" dirty="0" smtClean="0">
                <a:ea typeface="ＭＳ Ｐゴシック" pitchFamily="-109" charset="-128"/>
                <a:cs typeface="ＭＳ Ｐゴシック" pitchFamily="-109" charset="-128"/>
              </a:rPr>
              <a:t>Solution: </a:t>
            </a:r>
            <a:r>
              <a:rPr lang="en-US" sz="900" dirty="0" smtClean="0"/>
              <a:t>Based on </a:t>
            </a:r>
            <a:r>
              <a:rPr lang="en-US" sz="900" dirty="0" err="1" smtClean="0"/>
              <a:t>NetApp</a:t>
            </a:r>
            <a:r>
              <a:rPr lang="en-US" sz="900" dirty="0" smtClean="0"/>
              <a:t> unified storage, Cisco Unified Computing System, and Citrix </a:t>
            </a:r>
            <a:r>
              <a:rPr lang="en-US" sz="900" dirty="0" err="1" smtClean="0"/>
              <a:t>XenDesktop</a:t>
            </a:r>
            <a:r>
              <a:rPr lang="en-US" sz="900" dirty="0" smtClean="0"/>
              <a:t> </a:t>
            </a:r>
            <a:r>
              <a:rPr lang="en-US" sz="900" dirty="0" err="1" smtClean="0"/>
              <a:t>theVXI</a:t>
            </a:r>
            <a:r>
              <a:rPr lang="en-US" sz="900" dirty="0" smtClean="0"/>
              <a:t> architecture offers templates for easy deployment, a starter kit for the first 300 desktops, and plug-and-play expansion packs to scale to tens of thousands of additional users.</a:t>
            </a:r>
          </a:p>
          <a:p>
            <a:pPr marL="0" indent="-112603" defTabSz="1019764"/>
            <a:endParaRPr lang="en-US" sz="900" dirty="0" smtClean="0">
              <a:ea typeface="ＭＳ Ｐゴシック" pitchFamily="-109" charset="-128"/>
              <a:cs typeface="ＭＳ Ｐゴシック" pitchFamily="-109" charset="-128"/>
            </a:endParaRPr>
          </a:p>
          <a:p>
            <a:pPr marL="0" indent="-112603" defTabSz="1019764"/>
            <a:r>
              <a:rPr lang="en-US" sz="900" dirty="0" smtClean="0">
                <a:ea typeface="ＭＳ Ｐゴシック" pitchFamily="-109" charset="-128"/>
                <a:cs typeface="ＭＳ Ｐゴシック" pitchFamily="-109" charset="-128"/>
              </a:rPr>
              <a:t>Impact: </a:t>
            </a:r>
            <a:r>
              <a:rPr lang="en-US" sz="900" dirty="0" smtClean="0"/>
              <a:t>The deployment allows Geometric employees to access their server-hosted virtual desktop from anywhere and from a broad range of devices, with the cloud infrastructure also helping to drive business productivity and reduced operating costs.</a:t>
            </a:r>
          </a:p>
          <a:p>
            <a:pPr marL="0" indent="-112603" defTabSz="1019764"/>
            <a:endParaRPr lang="en-US" sz="900" dirty="0" smtClean="0">
              <a:ea typeface="ＭＳ Ｐゴシック" pitchFamily="-109" charset="-128"/>
              <a:cs typeface="ＭＳ Ｐゴシック" pitchFamily="-109" charset="-128"/>
            </a:endParaRPr>
          </a:p>
          <a:p>
            <a:pPr marL="0" indent="-112603" defTabSz="1019764"/>
            <a:r>
              <a:rPr lang="en-US" sz="900" dirty="0" smtClean="0"/>
              <a:t>By adopting the VXI solution the company has been able to centralize desktop management and as a result not only reduce the security threat but also reduce the time spent on management (for tasks like installation restoration of OS and other applications).</a:t>
            </a:r>
          </a:p>
          <a:p>
            <a:pPr marL="0" indent="-112603" defTabSz="1019764"/>
            <a:endParaRPr lang="en-US" sz="900" dirty="0" smtClean="0">
              <a:ea typeface="ＭＳ Ｐゴシック" pitchFamily="-109" charset="-128"/>
              <a:cs typeface="ＭＳ Ｐゴシック" pitchFamily="-109" charset="-128"/>
            </a:endParaRPr>
          </a:p>
          <a:p>
            <a:pPr marL="0" indent="-112603" defTabSz="1019764"/>
            <a:r>
              <a:rPr lang="en-US" sz="900" dirty="0" smtClean="0"/>
              <a:t>Cost efficiencies are expected to increase further by enabling longer desktop refresh cycles, resulting in greater opportunity to enable highly secure remote working, telecommuting and use of consumer computing devices.  Geometric is looking to provide end users access to their Virtual Desktops from their own devices or from their homes in the future, and is working towards deploying a Virtual desktop solution for 3D Graphics applications.</a:t>
            </a:r>
          </a:p>
          <a:p>
            <a:pPr marL="0" indent="-112603" defTabSz="1019764"/>
            <a:endParaRPr lang="en-US" sz="900" dirty="0" smtClean="0">
              <a:ea typeface="ＭＳ Ｐゴシック" pitchFamily="-109" charset="-128"/>
              <a:cs typeface="ＭＳ Ｐゴシック" pitchFamily="-109" charset="-128"/>
            </a:endParaRPr>
          </a:p>
          <a:p>
            <a:pPr marL="0" indent="-112603" defTabSz="1019764"/>
            <a:r>
              <a:rPr lang="en-US" sz="900" dirty="0" smtClean="0"/>
              <a:t>A cost reduction of Rs. 1.2 million (approx. USD 27000) is anticipated with the deployment of 600 desktops. Geometric has already achieved significant benefits by an initial deployment of 250 desktops, which will further improve with scale. </a:t>
            </a:r>
            <a:endParaRPr lang="en-US" sz="900" dirty="0">
              <a:ea typeface="ＭＳ Ｐゴシック" pitchFamily="-109" charset="-128"/>
              <a:cs typeface="ＭＳ Ｐゴシック" pitchFamily="-109"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xfrm>
            <a:off x="-142875" y="390525"/>
            <a:ext cx="7143750" cy="4019550"/>
          </a:xfrm>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a:defRPr/>
            </a:pPr>
            <a:r>
              <a:rPr lang="en-US" dirty="0" smtClean="0"/>
              <a:t>Founded in 1907, Seattle Children’s Hospital is one of the nation’s top children’s hospitals. In addition to providing outstanding patient care, the hospital conducts leading-edge pediatric research and serves as an educational resource for patients, families and healthcare professionals.</a:t>
            </a:r>
          </a:p>
          <a:p>
            <a:pPr>
              <a:defRPr/>
            </a:pPr>
            <a:endParaRPr lang="en-US" sz="1200" kern="1200" dirty="0" smtClean="0">
              <a:solidFill>
                <a:schemeClr val="tx1"/>
              </a:solidFill>
              <a:latin typeface="+mn-lt"/>
              <a:ea typeface="+mn-ea"/>
              <a:cs typeface="+mn-cs"/>
            </a:endParaRPr>
          </a:p>
          <a:p>
            <a:pPr>
              <a:defRPr/>
            </a:pPr>
            <a:r>
              <a:rPr lang="en-US" dirty="0" smtClean="0"/>
              <a:t>As a world-class healthcare organization, Seattle Children’s Hospital makes extensive technology resources available to its staff, from electronic medical records to databases of clinical information to real-time patient monitoring systems. In the past, however, healthcare professionals were constrained in their ability to put these resources to work for their patients. “Our doctors and nurses were spending too much of their time interacting with technology rather than patients,” says Jake Hughes, Chief Technical Architect for Infrastructure Systems at Seattle Children’s Hospital. As practitioners moved from offices to team rooms to patient bedsides to shared computers-on-wheels, differences in configuration among the 4,000 – 5,000 workstations in the organization made for an unfamiliar and unpredictable computing experience. With no mobile computing capability, doctors were unable to make effective use of mobile devices or respond remotely to patient needs. IT support was also a constant challenge, with thousands of instances of each of hundreds of applications to manage and troubleshoot; Hughes’ team spent an estimated 90 percent of its time dealing with repetitive issues and errors in the workstation environment.</a:t>
            </a:r>
          </a:p>
          <a:p>
            <a:pPr>
              <a:defRPr/>
            </a:pPr>
            <a:endParaRPr lang="en-US" dirty="0" smtClean="0"/>
          </a:p>
          <a:p>
            <a:pPr>
              <a:defRPr/>
            </a:pPr>
            <a:r>
              <a:rPr lang="en-US" dirty="0" smtClean="0"/>
              <a:t>With Citrix desktop virtualization, practitioners now use single sign-on to log into their desktop and applications on a zero client in a matter of seconds, then spend the rest of their preparation time discussing the patient they are about to see. Once in the clinic room, they can log into the exact same desktop state they’d just left, with the full information and patient context already displayed, in 10-15 seconds. They can begin interacting immediately, including showing the family diagnostic and informational images right on the screen—something they might previously have skipped due to time constraints.</a:t>
            </a:r>
          </a:p>
          <a:p>
            <a:pPr>
              <a:defRPr/>
            </a:pPr>
            <a:endParaRPr lang="en-US" dirty="0" smtClean="0"/>
          </a:p>
          <a:p>
            <a:pPr>
              <a:defRPr/>
            </a:pPr>
            <a:r>
              <a:rPr lang="en-US" dirty="0" smtClean="0"/>
              <a:t>Centralization and single-image management are bringing unprecedented simplicity and consistency to Children’s workstation environment. They can provision applications and complete desktops for new users in a matter of minutes, and log into the same familiar environment—including their own </a:t>
            </a:r>
            <a:r>
              <a:rPr lang="en-US" dirty="0" err="1" smtClean="0"/>
              <a:t>personalizations</a:t>
            </a:r>
            <a:r>
              <a:rPr lang="en-US" dirty="0" smtClean="0"/>
              <a:t>—no matter which machine they use. Updates are made to a single gold master, which becomes available to users on their next log-in.  </a:t>
            </a:r>
          </a:p>
          <a:p>
            <a:pPr>
              <a:defRPr/>
            </a:pPr>
            <a:endParaRPr lang="en-US" dirty="0" smtClean="0"/>
          </a:p>
          <a:p>
            <a:pPr>
              <a:defRPr/>
            </a:pPr>
            <a:r>
              <a:rPr lang="en-US" dirty="0" smtClean="0"/>
              <a:t>Desktop virtualization has helped Seattle Children’s Hospital control IT costs by greatly reducing the number of trouble tickets to be responded to each day. This is complemented by the savings made possible by replacing a workstation environment with a three-year replacement cycle with a less expensive zero client with a 10-year replacement cycle. Taking into account the consolidation of resources from the workstation space into the datacenter, even after our investment in new storage, servers and infrastructure, we estimate roughly $1,000,000 in return on investment within a 4 – 5 year period.</a:t>
            </a:r>
            <a:br>
              <a:rPr lang="en-US" dirty="0" smtClean="0"/>
            </a:br>
            <a:endParaRPr lang="en-US" sz="1200" kern="1200" dirty="0">
              <a:solidFill>
                <a:schemeClr val="tx1"/>
              </a:solidFill>
              <a:latin typeface="+mn-lt"/>
              <a:ea typeface="+mn-ea"/>
              <a:cs typeface="+mn-cs"/>
            </a:endParaRPr>
          </a:p>
        </p:txBody>
      </p:sp>
      <p:sp>
        <p:nvSpPr>
          <p:cNvPr id="1392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73F991-A760-4D1E-AE27-230D42DCCB7C}" type="slidenum">
              <a:rPr lang="en-US" smtClean="0">
                <a:solidFill>
                  <a:srgbClr val="000000"/>
                </a:solidFill>
                <a:latin typeface="Calibri"/>
              </a:rPr>
              <a:pPr fontAlgn="base">
                <a:spcBef>
                  <a:spcPct val="0"/>
                </a:spcBef>
                <a:spcAft>
                  <a:spcPct val="0"/>
                </a:spcAft>
                <a:defRPr/>
              </a:pPr>
              <a:t>22</a:t>
            </a:fld>
            <a:endParaRPr lang="en-US" smtClean="0">
              <a:solidFill>
                <a:srgbClr val="000000"/>
              </a:solidFill>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xfrm>
            <a:off x="-142875" y="390525"/>
            <a:ext cx="7143750" cy="4019550"/>
          </a:xfrm>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a:defRPr/>
            </a:pPr>
            <a:r>
              <a:rPr lang="en-US" sz="1200" kern="1200" dirty="0" smtClean="0">
                <a:solidFill>
                  <a:schemeClr val="tx1"/>
                </a:solidFill>
                <a:latin typeface="+mn-lt"/>
                <a:ea typeface="+mn-ea"/>
                <a:cs typeface="+mn-cs"/>
              </a:rPr>
              <a:t>Challenges: </a:t>
            </a:r>
            <a:r>
              <a:rPr lang="en-US" dirty="0" smtClean="0"/>
              <a:t>transform its computing environment into a flexible service that meets students’ personal work styles, providing access to their data and applications whenever and wherever they work. At the same time, easily  support the new applications and desktop images required every semester.</a:t>
            </a:r>
            <a:r>
              <a:rPr lang="en-US" baseline="0" dirty="0" smtClean="0"/>
              <a:t> Gi</a:t>
            </a:r>
            <a:r>
              <a:rPr lang="en-US" dirty="0" smtClean="0"/>
              <a:t>ve all university students the high degree of flexibility and availability they have come to expect from technology today. The explosion of new technologies that are being leveraged in the classroom is resulting in a significant increase in the amount of data and information that schools like the University of Tennessee at Knoxville need to store and manage.</a:t>
            </a:r>
          </a:p>
          <a:p>
            <a:pPr>
              <a:defRPr/>
            </a:pPr>
            <a:endParaRPr lang="en-US" dirty="0" smtClean="0"/>
          </a:p>
          <a:p>
            <a:pPr>
              <a:defRPr/>
            </a:pPr>
            <a:r>
              <a:rPr lang="en-US" dirty="0" smtClean="0"/>
              <a:t>Solution:</a:t>
            </a:r>
            <a:r>
              <a:rPr lang="en-US" baseline="0" dirty="0" smtClean="0"/>
              <a:t> </a:t>
            </a:r>
            <a:r>
              <a:rPr lang="en-US" dirty="0" err="1" smtClean="0"/>
              <a:t>Apps@UT</a:t>
            </a:r>
            <a:r>
              <a:rPr lang="en-US" dirty="0" smtClean="0"/>
              <a:t> is built on integrated solutions from Citrix, </a:t>
            </a:r>
            <a:r>
              <a:rPr lang="en-US" dirty="0" err="1" smtClean="0"/>
              <a:t>NetApp</a:t>
            </a:r>
            <a:r>
              <a:rPr lang="en-US" dirty="0" smtClean="0"/>
              <a:t> and Cisco, providing a flexible infrastructure that is validated and optimized to work together. the university is building its Citrix </a:t>
            </a:r>
            <a:r>
              <a:rPr lang="en-US" dirty="0" err="1" smtClean="0"/>
              <a:t>XenDesktop</a:t>
            </a:r>
            <a:r>
              <a:rPr lang="en-US" dirty="0" smtClean="0"/>
              <a:t> infrastructure on the Cisco Unified Computing System™ (Cisco UCS™) blade server platform. Cisco UCS offers a compelling mix of performance, scalability and decreased datacenter footprint, which reinforces the energy-saving aspect of </a:t>
            </a:r>
            <a:r>
              <a:rPr lang="en-US" dirty="0" err="1" smtClean="0"/>
              <a:t>Apps@UT</a:t>
            </a:r>
            <a:r>
              <a:rPr lang="en-US" dirty="0" smtClean="0"/>
              <a:t>. Technology partners Cisco and Citrix have jointly published validated design guidance that leverages the tight integration between their respective technologies and helps accelerate UT Knoxville’s time to deployment. Additionally with the Cisco UCS service profiles, UT Knoxville can quickly scale out additional virtual desktops for new students and faculty each year that are optimized to the type of usage and security they require. Additionally, the high-availability features inherent in the </a:t>
            </a:r>
            <a:r>
              <a:rPr lang="en-US" dirty="0" err="1" smtClean="0"/>
              <a:t>NetApp</a:t>
            </a:r>
            <a:r>
              <a:rPr lang="en-US" dirty="0" smtClean="0"/>
              <a:t> platform deliver 24x7 access to desktops and automatically backup student data.</a:t>
            </a:r>
          </a:p>
          <a:p>
            <a:pPr>
              <a:defRPr/>
            </a:pPr>
            <a:endParaRPr lang="en-US" dirty="0" smtClean="0"/>
          </a:p>
          <a:p>
            <a:pPr>
              <a:defRPr/>
            </a:pPr>
            <a:r>
              <a:rPr lang="en-US" dirty="0" smtClean="0"/>
              <a:t>Impact: By implementing Citrix® </a:t>
            </a:r>
            <a:r>
              <a:rPr lang="en-US" dirty="0" err="1" smtClean="0"/>
              <a:t>XenDesktop</a:t>
            </a:r>
            <a:r>
              <a:rPr lang="en-US" dirty="0" smtClean="0"/>
              <a:t>® that runs on a Cisco and </a:t>
            </a:r>
            <a:r>
              <a:rPr lang="en-US" dirty="0" err="1" smtClean="0"/>
              <a:t>NetApp</a:t>
            </a:r>
            <a:r>
              <a:rPr lang="en-US" dirty="0" smtClean="0"/>
              <a:t>® infrastructure to deliver full Windows® desktops and applications as an on-demand service, </a:t>
            </a:r>
            <a:r>
              <a:rPr lang="en-US" dirty="0" err="1" smtClean="0"/>
              <a:t>Apps@UT</a:t>
            </a:r>
            <a:r>
              <a:rPr lang="en-US" dirty="0" smtClean="0"/>
              <a:t> will give UT Knoxville’s more than 27,000 students and staff anytime access to virtual desktops, applications, personal files and network resources. By improving students’ educational experience and helping them make more efficient use of their time, the </a:t>
            </a:r>
            <a:r>
              <a:rPr lang="en-US" dirty="0" err="1" smtClean="0"/>
              <a:t>Apps@UT</a:t>
            </a:r>
            <a:r>
              <a:rPr lang="en-US" dirty="0" smtClean="0"/>
              <a:t> virtualized solutions will give the university a competitive advantage in attracting students to its campus, </a:t>
            </a:r>
          </a:p>
          <a:p>
            <a:pPr>
              <a:defRPr/>
            </a:pPr>
            <a:endParaRPr lang="en-US" dirty="0" smtClean="0"/>
          </a:p>
          <a:p>
            <a:pPr>
              <a:defRPr/>
            </a:pPr>
            <a:r>
              <a:rPr lang="en-US" dirty="0" smtClean="0"/>
              <a:t>By leveraging Citrix virtual solutions for on-demand access to data and applications, the University of Tennessee at Knoxville will enhance students’ learning environment and reduce their financial burden. UT Knoxville has transformed its computing environment into a flexible service that meets students’ personal work styles, providing access to their data and applications whenever and wherever they work. At the same time, the university can expect to save time and money as this virtual environment easily supports the new applications and desktop images required every semester.</a:t>
            </a:r>
          </a:p>
          <a:p>
            <a:pPr>
              <a:defRPr/>
            </a:pPr>
            <a:r>
              <a:rPr lang="en-US" dirty="0" smtClean="0"/>
              <a:t> </a:t>
            </a:r>
          </a:p>
          <a:p>
            <a:pPr>
              <a:defRPr/>
            </a:pPr>
            <a:r>
              <a:rPr lang="en-US" dirty="0" smtClean="0"/>
              <a:t>The Citrix suite of virtual computing solutions is expected to save the university time and resources by enabling easy, centralized management of desktops and applications. This implementation will also reduce the cost of software refreshes, security patches, and other maintenance. In addition, as older PCs in the university labs are phased out and replaced by thin clients under the </a:t>
            </a:r>
            <a:r>
              <a:rPr lang="en-US" dirty="0" err="1" smtClean="0"/>
              <a:t>Apps@UT</a:t>
            </a:r>
            <a:r>
              <a:rPr lang="en-US" dirty="0" smtClean="0"/>
              <a:t> program, the university will generate energy savings and reduce both the frequency and cost of hardware refreshes. </a:t>
            </a:r>
          </a:p>
          <a:p>
            <a:pPr>
              <a:defRPr/>
            </a:pPr>
            <a:endParaRPr lang="en-US" dirty="0" smtClean="0"/>
          </a:p>
          <a:p>
            <a:pPr>
              <a:defRPr/>
            </a:pPr>
            <a:r>
              <a:rPr lang="en-US" dirty="0" smtClean="0"/>
              <a:t>By taking advantage of the 60 percent greater virtual desktop density provided by memory-extension technology in the Cisco Unified Computing platform, education organizations can scale to deliver high performance virtual desktops more easily to more students and faculty each year.” Ultimately, the </a:t>
            </a:r>
            <a:r>
              <a:rPr lang="en-US" dirty="0" err="1" smtClean="0"/>
              <a:t>Apps@UT</a:t>
            </a:r>
            <a:r>
              <a:rPr lang="en-US" dirty="0" smtClean="0"/>
              <a:t> program will enable the university to phase out some of its computer labs as more students and staff rely on remote access for their computing and storage needs.</a:t>
            </a:r>
            <a:br>
              <a:rPr lang="en-US" dirty="0" smtClean="0"/>
            </a:br>
            <a:endParaRPr lang="en-US" sz="1200" kern="1200" dirty="0">
              <a:solidFill>
                <a:schemeClr val="tx1"/>
              </a:solidFill>
              <a:latin typeface="+mn-lt"/>
              <a:ea typeface="+mn-ea"/>
              <a:cs typeface="+mn-cs"/>
            </a:endParaRPr>
          </a:p>
        </p:txBody>
      </p:sp>
      <p:sp>
        <p:nvSpPr>
          <p:cNvPr id="1392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73F991-A760-4D1E-AE27-230D42DCCB7C}" type="slidenum">
              <a:rPr lang="en-US" smtClean="0">
                <a:solidFill>
                  <a:srgbClr val="000000"/>
                </a:solidFill>
                <a:latin typeface="Calibri"/>
              </a:rPr>
              <a:pPr fontAlgn="base">
                <a:spcBef>
                  <a:spcPct val="0"/>
                </a:spcBef>
                <a:spcAft>
                  <a:spcPct val="0"/>
                </a:spcAft>
                <a:defRPr/>
              </a:pPr>
              <a:t>23</a:t>
            </a:fld>
            <a:endParaRPr lang="en-US" smtClean="0">
              <a:solidFill>
                <a:srgbClr val="000000"/>
              </a:solidFill>
              <a:latin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summary, Cisco</a:t>
            </a:r>
            <a:r>
              <a:rPr lang="en-US" baseline="0" dirty="0" smtClean="0"/>
              <a:t> VXI and Citrix </a:t>
            </a:r>
            <a:r>
              <a:rPr lang="en-US" baseline="0" dirty="0" err="1" smtClean="0"/>
              <a:t>XenDesktop</a:t>
            </a:r>
            <a:r>
              <a:rPr lang="en-US" baseline="0" dirty="0" smtClean="0"/>
              <a:t> offer a solution that eases adoption of desktop virtualization and the new virtual workspace while also delivering performance, reliability, and security. The solution makes yesterday’s exceptions today’s assumptions by providing a high-quality user experience on any device, making it better for users of any type in your organization. It provides the scalability, security, and manageable infrastructure to make it easier and better for IT to support the virtual workspace, as well as changes to the business as a result of market velocity and volatility. And by providing greater agility, the ability to attract, retain, and make employees more productive, and lowering TCO and risk, the solution is better for business as a whole. While both companies are leaders in their markets, when providing for the new virtualized workspace, they are truly, better together.</a:t>
            </a:r>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24</a:t>
            </a:fld>
            <a:endParaRPr lang="de-DE"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390525"/>
            <a:ext cx="7143750" cy="4019550"/>
          </a:xfrm>
        </p:spPr>
      </p:sp>
      <p:sp>
        <p:nvSpPr>
          <p:cNvPr id="3" name="Notes Placeholder 2"/>
          <p:cNvSpPr>
            <a:spLocks noGrp="1"/>
          </p:cNvSpPr>
          <p:nvPr>
            <p:ph type="body" idx="1"/>
          </p:nvPr>
        </p:nvSpPr>
        <p:spPr/>
        <p:txBody>
          <a:bodyPr>
            <a:normAutofit/>
          </a:bodyPr>
          <a:lstStyle/>
          <a:p>
            <a:r>
              <a:rPr lang="en-US" dirty="0" smtClean="0"/>
              <a:t>Other</a:t>
            </a:r>
            <a:r>
              <a:rPr lang="en-US" baseline="0" dirty="0" smtClean="0"/>
              <a:t> tools:</a:t>
            </a:r>
          </a:p>
          <a:p>
            <a:endParaRPr lang="en-US" baseline="0" dirty="0" smtClean="0"/>
          </a:p>
          <a:p>
            <a:r>
              <a:rPr lang="en-US" dirty="0" smtClean="0"/>
              <a:t>Learn more about how Citrix </a:t>
            </a:r>
            <a:r>
              <a:rPr lang="en-US" dirty="0" err="1" smtClean="0"/>
              <a:t>XenDesktop</a:t>
            </a:r>
            <a:r>
              <a:rPr lang="en-US" baseline="0" dirty="0" smtClean="0"/>
              <a:t> can help you support different types of workers at Flexcast.citrix.com</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Learn how to accelerate your desktop transformation with the Citrix Desktop Transformation Accelerator.</a:t>
            </a:r>
            <a:endParaRPr lang="en-US" dirty="0" smtClean="0"/>
          </a:p>
          <a:p>
            <a:r>
              <a:rPr lang="en-US" dirty="0" smtClean="0"/>
              <a:t>Citrix Desktop Transformation Accelerator is a FREE, interactive </a:t>
            </a:r>
            <a:r>
              <a:rPr lang="en-US" dirty="0" err="1" smtClean="0"/>
              <a:t>XenDesktop</a:t>
            </a:r>
            <a:r>
              <a:rPr lang="en-US" dirty="0" smtClean="0"/>
              <a:t> assessment, design and deployment tool from the experts. Based on the industry-proven Desktop Transformation Model and real-world </a:t>
            </a:r>
            <a:r>
              <a:rPr lang="en-US" dirty="0" err="1" smtClean="0"/>
              <a:t>XenDesktop</a:t>
            </a:r>
            <a:r>
              <a:rPr lang="en-US" dirty="0" smtClean="0"/>
              <a:t> projects, it simplifies your desktop virtualization planning and installation with tools, decision checklists, best practices, peer benchmarks, documentation and how-to videos - all organized in a no-nonsense, step-by-step way. Perfect for IT managers, architects and administrators who are preparing to install </a:t>
            </a:r>
            <a:r>
              <a:rPr lang="en-US" dirty="0" err="1" smtClean="0"/>
              <a:t>XenDesktop</a:t>
            </a:r>
            <a:r>
              <a:rPr lang="en-US" dirty="0" smtClean="0"/>
              <a:t>, the Desktop Transformation Accelerator ensures you get value quickly from your </a:t>
            </a:r>
            <a:r>
              <a:rPr lang="en-US" dirty="0" err="1" smtClean="0"/>
              <a:t>XenDesktop</a:t>
            </a:r>
            <a:r>
              <a:rPr lang="en-US" dirty="0" smtClean="0"/>
              <a:t> purchase.</a:t>
            </a:r>
          </a:p>
          <a:p>
            <a:endParaRPr lang="en-US" dirty="0" smtClean="0"/>
          </a:p>
          <a:p>
            <a:r>
              <a:rPr lang="en-US" dirty="0" smtClean="0"/>
              <a:t>http://www.citrix.com/successaccelerator/?utm_source=citrixdotcom-xendesktop&amp;utm_medium=web&amp;utm_campaign=citrixdotcom-xendesktop-resources-link-20111013-sacc-xd</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Calculate server TCO with the Cisco UCS TCO-ROI Advisor:</a:t>
            </a:r>
            <a:endParaRPr lang="en-US" dirty="0" smtClean="0"/>
          </a:p>
          <a:p>
            <a:r>
              <a:rPr lang="en-US" dirty="0" smtClean="0"/>
              <a:t>https://express.salire.com/Modules/Analyses/Edit/config.aspx</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Download the Cisco Virtualization Experience Infrastructure CVD for Citrix :</a:t>
            </a:r>
            <a:endParaRPr lang="en-US" dirty="0" smtClean="0"/>
          </a:p>
          <a:p>
            <a:r>
              <a:rPr lang="en-US" dirty="0" smtClean="0"/>
              <a:t>Cisco Validated Design: http://www.cisco.com/en/US/docs/solutions/Enterprise/Data_Center/VXI/CVD/VXI_CVD_Citrix.html</a:t>
            </a:r>
          </a:p>
          <a:p>
            <a:r>
              <a:rPr lang="en-US" dirty="0" smtClean="0"/>
              <a:t>This Cisco Validated Design Guide provides design considerations and guidelines for deploying an end-to-end Cisco® Virtualization Experience Infrastructure (Cisco VXI). This guide is intended for use by network engineers and architects considering the implementation of the Cisco Virtualization Experience Infrastructure system using Citrix </a:t>
            </a:r>
            <a:r>
              <a:rPr lang="en-US" dirty="0" err="1" smtClean="0"/>
              <a:t>XenDesktop</a:t>
            </a:r>
            <a:r>
              <a:rPr lang="en-US" dirty="0" smtClean="0"/>
              <a:t> system and </a:t>
            </a:r>
            <a:r>
              <a:rPr lang="en-US" dirty="0" err="1" smtClean="0"/>
              <a:t>XenApp</a:t>
            </a:r>
            <a:r>
              <a:rPr lang="en-US" dirty="0" smtClean="0"/>
              <a:t>. </a:t>
            </a:r>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25</a:t>
            </a:fld>
            <a:endParaRPr lang="de-DE"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can help you transition</a:t>
            </a:r>
            <a:r>
              <a:rPr lang="en-US" baseline="0" dirty="0" smtClean="0"/>
              <a:t> with a 2-hour deep dive presentation followed by a ½ technical workshop to help define your needs, identify  strategies, and develop a roadmap.</a:t>
            </a:r>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26</a:t>
            </a:fld>
            <a:endParaRPr lang="de-DE"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rgbClr val="FF0000"/>
                </a:solidFill>
              </a:rPr>
              <a:t>With scalable</a:t>
            </a:r>
            <a:r>
              <a:rPr lang="en-US" baseline="0" dirty="0" smtClean="0">
                <a:solidFill>
                  <a:srgbClr val="FF0000"/>
                </a:solidFill>
              </a:rPr>
              <a:t> starter packs and expansion packs, you take the risk out of getting started. The starter pack supports more than 300 virtual desktops. A single UCS instance can support up to 320 blade servers, enabling you to start with a proof of concept and easily scale to thousands of virtual desktops.</a:t>
            </a:r>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r>
              <a:rPr lang="en-US" dirty="0" smtClean="0">
                <a:solidFill>
                  <a:srgbClr val="FF0000"/>
                </a:solidFill>
              </a:rPr>
              <a:t>Note for speaker: Citrix names are changing to Shared</a:t>
            </a:r>
            <a:r>
              <a:rPr lang="en-US" baseline="0" dirty="0" smtClean="0">
                <a:solidFill>
                  <a:srgbClr val="FF0000"/>
                </a:solidFill>
              </a:rPr>
              <a:t> </a:t>
            </a:r>
            <a:r>
              <a:rPr lang="en-US" dirty="0" smtClean="0">
                <a:solidFill>
                  <a:srgbClr val="FF0000"/>
                </a:solidFill>
              </a:rPr>
              <a:t>Desktops and Personal Desktops</a:t>
            </a:r>
          </a:p>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27</a:t>
            </a:fld>
            <a:endParaRPr lang="de-DE"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28</a:t>
            </a:fld>
            <a:endParaRPr lang="de-DE" dirty="0"/>
          </a:p>
        </p:txBody>
      </p:sp>
    </p:spTree>
    <p:extLst>
      <p:ext uri="{BB962C8B-B14F-4D97-AF65-F5344CB8AC3E}">
        <p14:creationId xmlns:p14="http://schemas.microsoft.com/office/powerpoint/2010/main" val="2567833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390525"/>
            <a:ext cx="7143750" cy="40195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A07C73-9061-CD43-88C0-BEB88E0E3A08}"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30</a:t>
            </a:fld>
            <a:endParaRPr lang="de-DE" dirty="0"/>
          </a:p>
        </p:txBody>
      </p:sp>
    </p:spTree>
    <p:extLst>
      <p:ext uri="{BB962C8B-B14F-4D97-AF65-F5344CB8AC3E}">
        <p14:creationId xmlns:p14="http://schemas.microsoft.com/office/powerpoint/2010/main" val="2032397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Point out that analysts</a:t>
            </a:r>
            <a:r>
              <a:rPr lang="en-US" baseline="0" dirty="0" smtClean="0"/>
              <a:t> and industry specialist agree that the transition of the workspace is accelerating. It’s a very important topic for many organizations.</a:t>
            </a:r>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4</a:t>
            </a:fld>
            <a:endParaRPr lang="de-DE"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Cisco and Citrix vision for the new virtual workspace is one that delivers a complete workspace, comprising enterprise, desktop, and web/</a:t>
            </a:r>
            <a:r>
              <a:rPr lang="en-US" baseline="0" dirty="0" err="1" smtClean="0"/>
              <a:t>SaaS</a:t>
            </a:r>
            <a:r>
              <a:rPr lang="en-US" baseline="0" dirty="0" smtClean="0"/>
              <a:t> applications, as well as content/data, voice, and video collaboration. It should give works mobility with the same experience, regardless of their device or location. It should support any device, whether corporate or bring your own, virtual or native, wired or wireless, and tablet or </a:t>
            </a:r>
            <a:r>
              <a:rPr lang="en-US" baseline="0" dirty="0" err="1" smtClean="0"/>
              <a:t>smartphone</a:t>
            </a:r>
            <a:r>
              <a:rPr lang="en-US" baseline="0" dirty="0" smtClean="0"/>
              <a:t>. Voice and video should be integrated into the workspace. And finally, it should provide secure access to all of a user’s enterprise applications and content, where stored on premise or in the cloud. </a:t>
            </a:r>
            <a:endParaRPr lang="en-US" dirty="0" smtClean="0"/>
          </a:p>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5</a:t>
            </a:fld>
            <a:endParaRPr lang="de-DE"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Cisco VXI encompasses the three critical architectures (datacenter,</a:t>
            </a:r>
            <a:r>
              <a:rPr lang="en-US" baseline="0" dirty="0" smtClean="0"/>
              <a:t> collaboration, &amp; borderless networks)</a:t>
            </a:r>
            <a:r>
              <a:rPr lang="en-US" dirty="0" smtClean="0"/>
              <a:t> needed to deliver the next-generation workspace, and Citrix </a:t>
            </a:r>
            <a:r>
              <a:rPr lang="en-US" dirty="0" err="1" smtClean="0"/>
              <a:t>XenDesktop</a:t>
            </a:r>
            <a:r>
              <a:rPr lang="en-US" baseline="0" dirty="0" smtClean="0"/>
              <a:t> runs across these three architectures, making the joint solution an ideal platform for deploying the vision for a next-generation virtual workspace.</a:t>
            </a:r>
          </a:p>
          <a:p>
            <a:endParaRPr lang="en-US" baseline="0" dirty="0" smtClean="0"/>
          </a:p>
          <a:p>
            <a:r>
              <a:rPr lang="en-US" sz="1200" kern="1200" dirty="0" smtClean="0">
                <a:solidFill>
                  <a:schemeClr val="tx1"/>
                </a:solidFill>
                <a:latin typeface="+mn-lt"/>
                <a:ea typeface="+mn-ea"/>
                <a:cs typeface="+mn-cs"/>
              </a:rPr>
              <a:t>Building on an existing partnership, the companies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continue to collaborate on development an/or design validation and optimization with Cisco UCS and </a:t>
            </a:r>
            <a:r>
              <a:rPr lang="en-US" sz="1200" kern="1200" dirty="0" err="1" smtClean="0">
                <a:solidFill>
                  <a:schemeClr val="tx1"/>
                </a:solidFill>
                <a:latin typeface="+mn-lt"/>
                <a:ea typeface="+mn-ea"/>
                <a:cs typeface="+mn-cs"/>
              </a:rPr>
              <a:t>XenDesktop</a:t>
            </a:r>
            <a:r>
              <a:rPr lang="en-US" sz="1200" kern="1200" dirty="0" smtClean="0">
                <a:solidFill>
                  <a:schemeClr val="tx1"/>
                </a:solidFill>
                <a:latin typeface="+mn-lt"/>
                <a:ea typeface="+mn-ea"/>
                <a:cs typeface="+mn-cs"/>
              </a:rPr>
              <a:t> and Citrix </a:t>
            </a:r>
            <a:r>
              <a:rPr lang="en-US" sz="1200" kern="1200" dirty="0" err="1" smtClean="0">
                <a:solidFill>
                  <a:schemeClr val="tx1"/>
                </a:solidFill>
                <a:latin typeface="+mn-lt"/>
                <a:ea typeface="+mn-ea"/>
                <a:cs typeface="+mn-cs"/>
              </a:rPr>
              <a:t>XenServer</a:t>
            </a:r>
            <a:r>
              <a:rPr lang="en-US" sz="1200" kern="1200" baseline="0" dirty="0" smtClean="0">
                <a:solidFill>
                  <a:schemeClr val="tx1"/>
                </a:solidFill>
                <a:latin typeface="+mn-lt"/>
                <a:ea typeface="+mn-ea"/>
                <a:cs typeface="+mn-cs"/>
              </a:rPr>
              <a:t> to further enable the virtual workspace. For example, the companies have already collaborated to optimize Citrix HDX traffic over Cisco WAAS resulting in: </a:t>
            </a:r>
            <a:endParaRPr lang="en-US" dirty="0" smtClean="0"/>
          </a:p>
          <a:p>
            <a:pPr lvl="1"/>
            <a:r>
              <a:rPr lang="en-US" sz="1200" kern="1200" dirty="0" smtClean="0">
                <a:solidFill>
                  <a:schemeClr val="tx1"/>
                </a:solidFill>
                <a:latin typeface="+mn-lt"/>
                <a:ea typeface="+mn-ea"/>
                <a:cs typeface="+mn-cs"/>
              </a:rPr>
              <a:t>Better end-user experience for real-time multimedia streaming applications</a:t>
            </a:r>
          </a:p>
          <a:p>
            <a:pPr lvl="1"/>
            <a:r>
              <a:rPr lang="en-US" sz="1200" kern="1200" dirty="0" smtClean="0">
                <a:solidFill>
                  <a:schemeClr val="tx1"/>
                </a:solidFill>
                <a:latin typeface="+mn-lt"/>
                <a:ea typeface="+mn-ea"/>
                <a:cs typeface="+mn-cs"/>
              </a:rPr>
              <a:t>Better IT management, control, and security over the traffic running over the enterprise network</a:t>
            </a:r>
          </a:p>
          <a:p>
            <a:pPr lvl="1"/>
            <a:r>
              <a:rPr lang="en-US" sz="1200" kern="1200" dirty="0" smtClean="0">
                <a:solidFill>
                  <a:schemeClr val="tx1"/>
                </a:solidFill>
                <a:latin typeface="+mn-lt"/>
                <a:ea typeface="+mn-ea"/>
                <a:cs typeface="+mn-cs"/>
              </a:rPr>
              <a:t>Enable enterprises to run hybrid environments where users can be local or remote, without sacrificing a degradation of service</a:t>
            </a:r>
          </a:p>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6</a:t>
            </a:fld>
            <a:endParaRPr lang="de-DE"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Cisco VXI and Citrix </a:t>
            </a:r>
            <a:r>
              <a:rPr lang="en-US" dirty="0" err="1" smtClean="0"/>
              <a:t>XenDesktop</a:t>
            </a:r>
            <a:r>
              <a:rPr lang="en-US" dirty="0" smtClean="0"/>
              <a:t>, you can build an end-to-end workspace virtualization</a:t>
            </a:r>
            <a:r>
              <a:rPr lang="en-US" baseline="0" dirty="0" smtClean="0"/>
              <a:t> solution. This slides shows how Cisco VXI provides a unified data center, networks that are borderless, and a collaborative workspace. Citrix </a:t>
            </a:r>
            <a:r>
              <a:rPr lang="en-US" baseline="0" dirty="0" err="1" smtClean="0"/>
              <a:t>XendDesktop</a:t>
            </a:r>
            <a:r>
              <a:rPr lang="en-US" baseline="0" dirty="0" smtClean="0"/>
              <a:t> spans across the three pillars of the Citrix VXI solution to provide a complete end-to-end solution.</a:t>
            </a:r>
          </a:p>
          <a:p>
            <a:endParaRPr lang="en-US" baseline="0" dirty="0" smtClean="0"/>
          </a:p>
          <a:p>
            <a:r>
              <a:rPr lang="en-US" baseline="0" dirty="0" smtClean="0"/>
              <a:t>UC Accessories include: Logitech UC Keyboard K725-C with Logitech Mouse M525-C, Logitech Webcam C920-C, </a:t>
            </a:r>
            <a:r>
              <a:rPr lang="en-US" baseline="0" dirty="0" err="1" smtClean="0"/>
              <a:t>Jabra</a:t>
            </a:r>
            <a:r>
              <a:rPr lang="en-US" baseline="0" dirty="0" smtClean="0"/>
              <a:t> Handset 450 for Cisco, and </a:t>
            </a:r>
            <a:r>
              <a:rPr lang="en-US" baseline="0" dirty="0" err="1" smtClean="0"/>
              <a:t>Jabra</a:t>
            </a:r>
            <a:r>
              <a:rPr lang="en-US" baseline="0" dirty="0" smtClean="0"/>
              <a:t> Speak 450 for Cisco.</a:t>
            </a:r>
          </a:p>
          <a:p>
            <a:endParaRPr lang="en-US" baseline="0" dirty="0" smtClean="0"/>
          </a:p>
        </p:txBody>
      </p:sp>
      <p:sp>
        <p:nvSpPr>
          <p:cNvPr id="4" name="Slide Number Placeholder 3"/>
          <p:cNvSpPr>
            <a:spLocks noGrp="1"/>
          </p:cNvSpPr>
          <p:nvPr>
            <p:ph type="sldNum" sz="quarter" idx="10"/>
          </p:nvPr>
        </p:nvSpPr>
        <p:spPr/>
        <p:txBody>
          <a:bodyPr/>
          <a:lstStyle/>
          <a:p>
            <a:fld id="{7D8C2C35-2B8A-446E-BEC0-FD36716C29AC}" type="slidenum">
              <a:rPr lang="de-DE" smtClean="0"/>
              <a:pPr/>
              <a:t>7</a:t>
            </a:fld>
            <a:endParaRPr lang="de-DE"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a:xfrm>
            <a:off x="382588" y="685800"/>
            <a:ext cx="6092825" cy="3429000"/>
          </a:xfrm>
          <a:ln/>
        </p:spPr>
      </p:sp>
      <p:sp>
        <p:nvSpPr>
          <p:cNvPr id="40962" name="Notes Placeholder 2"/>
          <p:cNvSpPr>
            <a:spLocks noGrp="1"/>
          </p:cNvSpPr>
          <p:nvPr>
            <p:ph type="body" idx="1"/>
          </p:nvPr>
        </p:nvSpPr>
        <p:spPr>
          <a:xfrm>
            <a:off x="1143002" y="4343706"/>
            <a:ext cx="4576466" cy="4113893"/>
          </a:xfrm>
          <a:noFill/>
          <a:ln/>
        </p:spPr>
        <p:txBody>
          <a:bodyPr lIns="91391" tIns="45696" rIns="91391" bIns="45696"/>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latin typeface="Arial" charset="0"/>
              </a:rPr>
              <a:t>The Citrix VXI Unified Data Center provides a scalable, simplified, secure data center for the next generation virtual workspace. The integrated solution provides simplicity in deployment and expansion with preconfigured starter kits and expansion packs. </a:t>
            </a:r>
            <a:r>
              <a:rPr lang="en-US" sz="1200" kern="1200" dirty="0" smtClean="0">
                <a:solidFill>
                  <a:schemeClr val="tx1"/>
                </a:solidFill>
                <a:latin typeface="+mn-lt"/>
                <a:ea typeface="+mn-ea"/>
                <a:cs typeface="+mn-cs"/>
              </a:rPr>
              <a:t>Management and deployment are simplified with a single, integrated desktop virtualization and rich media solution that spans from the datacenter, to networking, to the end device, anywhere. </a:t>
            </a:r>
          </a:p>
          <a:p>
            <a:pPr marL="0" indent="0"/>
            <a:endParaRPr lang="en-US" baseline="0" dirty="0" smtClean="0">
              <a:latin typeface="Arial"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Optimizations and integrations are fully validated and tested by both companies, reducing the integration burden and speeding deployments.</a:t>
            </a:r>
          </a:p>
          <a:p>
            <a:pPr marL="0" indent="0"/>
            <a:endParaRPr lang="en-US" baseline="0" dirty="0" smtClean="0">
              <a:latin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Cisco acts as a first point of contact for technical support across the entire VXI solution set, including Cisco and 3rd-party partner products. Customers can call either Citrix or Cisco and the companies will work to address interoperability issues.</a:t>
            </a:r>
          </a:p>
          <a:p>
            <a:pPr marL="0" indent="0"/>
            <a:endParaRPr lang="en-US" baseline="0" dirty="0" smtClean="0">
              <a:latin typeface="Arial" charset="0"/>
            </a:endParaRPr>
          </a:p>
          <a:p>
            <a:pPr marL="0" indent="0"/>
            <a:r>
              <a:rPr lang="en-US" baseline="0" dirty="0" smtClean="0">
                <a:latin typeface="Arial" charset="0"/>
              </a:rPr>
              <a:t>The solution is proven with over 1– joint customers with tens of thousands of virtual desktops that are already running Citrix UCS and Citrix </a:t>
            </a:r>
            <a:r>
              <a:rPr lang="en-US" baseline="0" dirty="0" err="1" smtClean="0">
                <a:latin typeface="Arial" charset="0"/>
              </a:rPr>
              <a:t>XenDesktop</a:t>
            </a:r>
            <a:r>
              <a:rPr lang="en-US" baseline="0" dirty="0" smtClean="0">
                <a:latin typeface="Arial" charset="0"/>
              </a:rPr>
              <a:t>. It’s been adopted across all major industries. And Finally, UCS has over 10,000 customers so the underlying data center is already proven and well accepted in IT departments.</a:t>
            </a:r>
          </a:p>
          <a:p>
            <a:pPr marL="0" indent="0"/>
            <a:endParaRPr lang="en-US" baseline="0" dirty="0" smtClean="0">
              <a:latin typeface="Arial" charset="0"/>
            </a:endParaRPr>
          </a:p>
          <a:p>
            <a:pPr marL="0" indent="0"/>
            <a:r>
              <a:rPr lang="en-US" baseline="0" dirty="0" smtClean="0">
                <a:latin typeface="Arial" charset="0"/>
              </a:rPr>
              <a:t>Remove the </a:t>
            </a:r>
            <a:r>
              <a:rPr lang="en-US" baseline="0" dirty="0" err="1" smtClean="0">
                <a:latin typeface="Arial" charset="0"/>
              </a:rPr>
              <a:t>UCS</a:t>
            </a:r>
            <a:r>
              <a:rPr lang="en-US" baseline="0" dirty="0" smtClean="0">
                <a:latin typeface="Arial" charset="0"/>
              </a:rPr>
              <a:t> existing box and replace it with </a:t>
            </a:r>
            <a:r>
              <a:rPr lang="en-US" baseline="0" dirty="0" err="1" smtClean="0">
                <a:latin typeface="Arial" charset="0"/>
              </a:rPr>
              <a:t>UCS</a:t>
            </a:r>
            <a:r>
              <a:rPr lang="en-US" baseline="0" dirty="0" smtClean="0">
                <a:latin typeface="Arial" charset="0"/>
              </a:rPr>
              <a:t> chassis</a:t>
            </a:r>
            <a:endParaRPr lang="en-US" dirty="0" smtClean="0">
              <a:latin typeface="Arial" charset="0"/>
            </a:endParaRPr>
          </a:p>
        </p:txBody>
      </p:sp>
      <p:sp>
        <p:nvSpPr>
          <p:cNvPr id="40963" name="Slide Number Placeholder 3"/>
          <p:cNvSpPr txBox="1">
            <a:spLocks noGrp="1"/>
          </p:cNvSpPr>
          <p:nvPr/>
        </p:nvSpPr>
        <p:spPr bwMode="auto">
          <a:xfrm>
            <a:off x="6366867" y="8795308"/>
            <a:ext cx="388442" cy="215395"/>
          </a:xfrm>
          <a:prstGeom prst="rect">
            <a:avLst/>
          </a:prstGeom>
          <a:noFill/>
          <a:ln w="9525">
            <a:noFill/>
            <a:miter lim="800000"/>
            <a:headEnd/>
            <a:tailEnd/>
          </a:ln>
        </p:spPr>
        <p:txBody>
          <a:bodyPr lIns="91391" tIns="45696" rIns="91391" bIns="45696" anchor="ctr">
            <a:spAutoFit/>
          </a:bodyPr>
          <a:lstStyle/>
          <a:p>
            <a:pPr algn="r" defTabSz="897804"/>
            <a:fld id="{F35D2E66-AF98-4DA3-9843-5AE50CFC167C}" type="slidenum">
              <a:rPr lang="en-US" sz="800">
                <a:solidFill>
                  <a:srgbClr val="000000"/>
                </a:solidFill>
                <a:latin typeface="Calibri" pitchFamily="34" charset="0"/>
              </a:rPr>
              <a:pPr algn="r" defTabSz="897804"/>
              <a:t>8</a:t>
            </a:fld>
            <a:endParaRPr lang="en-US" sz="800" dirty="0">
              <a:solidFill>
                <a:srgbClr val="000000"/>
              </a:solidFill>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750" y="239713"/>
            <a:ext cx="6977063" cy="3925887"/>
          </a:xfrm>
        </p:spPr>
      </p:sp>
      <p:sp>
        <p:nvSpPr>
          <p:cNvPr id="3" name="Notes Placeholder 2"/>
          <p:cNvSpPr>
            <a:spLocks noGrp="1"/>
          </p:cNvSpPr>
          <p:nvPr>
            <p:ph type="body" idx="1"/>
          </p:nvPr>
        </p:nvSpPr>
        <p:spPr/>
        <p:txBody>
          <a:bodyPr>
            <a:normAutofit/>
          </a:bodyPr>
          <a:lstStyle/>
          <a:p>
            <a:pPr defTabSz="895743"/>
            <a:r>
              <a:rPr lang="en-US" dirty="0" smtClean="0">
                <a:latin typeface="Arial" charset="0"/>
              </a:rPr>
              <a:t>Using the Cisco</a:t>
            </a:r>
            <a:r>
              <a:rPr lang="en-US" baseline="0" dirty="0" smtClean="0">
                <a:latin typeface="Arial" charset="0"/>
              </a:rPr>
              <a:t> Unified Computing System as the basis for your virtual desktop infrastructure unites computing, networking, virtualization, and storage access using technology innovation to bring ideal platform for desktop virtualization</a:t>
            </a:r>
            <a:endParaRPr lang="en-US" dirty="0" smtClean="0">
              <a:latin typeface="Arial" charset="0"/>
            </a:endParaRPr>
          </a:p>
          <a:p>
            <a:pPr defTabSz="895743"/>
            <a:r>
              <a:rPr lang="en-US" dirty="0" smtClean="0">
                <a:latin typeface="Arial" charset="0"/>
              </a:rPr>
              <a:t>Specifically, the Cisco UCS costs</a:t>
            </a:r>
            <a:r>
              <a:rPr lang="en-US" baseline="0" dirty="0" smtClean="0">
                <a:latin typeface="Arial" charset="0"/>
              </a:rPr>
              <a:t> at least 20% less than competitors due to its radically simplified architecture requiring fewer components .</a:t>
            </a:r>
          </a:p>
          <a:p>
            <a:pPr defTabSz="895743"/>
            <a:r>
              <a:rPr lang="en-US" baseline="0" dirty="0" smtClean="0">
                <a:latin typeface="Arial" charset="0"/>
              </a:rPr>
              <a:t>Supports 60% more virtual desktops without impacting user performance</a:t>
            </a:r>
          </a:p>
          <a:p>
            <a:pPr defTabSz="895743"/>
            <a:r>
              <a:rPr lang="en-US" baseline="0" dirty="0" smtClean="0">
                <a:latin typeface="Arial" charset="0"/>
              </a:rPr>
              <a:t>Is easy to deploy and scale</a:t>
            </a:r>
          </a:p>
          <a:p>
            <a:pPr defTabSz="895743"/>
            <a:r>
              <a:rPr lang="en-US" dirty="0" smtClean="0"/>
              <a:t>Massive Scalability – Full system scales to 320 servers </a:t>
            </a:r>
            <a:r>
              <a:rPr lang="en-US" dirty="0" err="1" smtClean="0"/>
              <a:t>x</a:t>
            </a:r>
            <a:r>
              <a:rPr lang="en-US" dirty="0" smtClean="0"/>
              <a:t> 120 virtual desktops/server = up to 38,400 desktops</a:t>
            </a:r>
            <a:endParaRPr lang="en-US" baseline="0" dirty="0" smtClean="0">
              <a:latin typeface="Arial" charset="0"/>
            </a:endParaRPr>
          </a:p>
          <a:p>
            <a:pPr defTabSz="895743"/>
            <a:r>
              <a:rPr lang="en-US" baseline="0" dirty="0" smtClean="0">
                <a:latin typeface="Arial" charset="0"/>
              </a:rPr>
              <a:t>Largest and most cost-effective memory footprint for a 2-socket server combined with screaming fast, secured I/O avoiding bottlenecks</a:t>
            </a:r>
            <a:endParaRPr lang="en-US" dirty="0"/>
          </a:p>
        </p:txBody>
      </p:sp>
      <p:sp>
        <p:nvSpPr>
          <p:cNvPr id="4" name="Slide Number Placeholder 3"/>
          <p:cNvSpPr>
            <a:spLocks noGrp="1"/>
          </p:cNvSpPr>
          <p:nvPr>
            <p:ph type="sldNum" sz="quarter" idx="10"/>
          </p:nvPr>
        </p:nvSpPr>
        <p:spPr/>
        <p:txBody>
          <a:bodyPr/>
          <a:lstStyle/>
          <a:p>
            <a:fld id="{634D9984-92D9-4FC0-9CDC-A25ECE250237}"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xfrm>
            <a:off x="382588" y="685800"/>
            <a:ext cx="6092825"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64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latin typeface="+mn-lt"/>
                <a:ea typeface="+mn-ea"/>
                <a:cs typeface="+mn-cs"/>
              </a:rPr>
              <a:t>Citrix </a:t>
            </a:r>
            <a:r>
              <a:rPr lang="en-US" sz="1200" kern="1200" dirty="0" err="1" smtClean="0">
                <a:solidFill>
                  <a:schemeClr val="tx1"/>
                </a:solidFill>
                <a:latin typeface="+mn-lt"/>
                <a:ea typeface="+mn-ea"/>
                <a:cs typeface="+mn-cs"/>
              </a:rPr>
              <a:t>XenDesktop</a:t>
            </a:r>
            <a:r>
              <a:rPr lang="en-US" sz="1200" kern="1200" dirty="0" smtClean="0">
                <a:solidFill>
                  <a:schemeClr val="tx1"/>
                </a:solidFill>
                <a:latin typeface="+mn-lt"/>
                <a:ea typeface="+mn-ea"/>
                <a:cs typeface="+mn-cs"/>
              </a:rPr>
              <a:t> is a desktop virtualization solution that transforms Windows desktops and apps into an on-demand service available to any user, any device, anywhere. </a:t>
            </a:r>
            <a:r>
              <a:rPr lang="en-US" sz="1200" kern="1200" dirty="0" err="1" smtClean="0">
                <a:solidFill>
                  <a:schemeClr val="tx1"/>
                </a:solidFill>
                <a:latin typeface="+mn-lt"/>
                <a:ea typeface="+mn-ea"/>
                <a:cs typeface="+mn-cs"/>
              </a:rPr>
              <a:t>XenDesktop</a:t>
            </a:r>
            <a:r>
              <a:rPr lang="en-US" sz="1200" kern="1200" dirty="0" smtClean="0">
                <a:solidFill>
                  <a:schemeClr val="tx1"/>
                </a:solidFill>
                <a:latin typeface="+mn-lt"/>
                <a:ea typeface="+mn-ea"/>
                <a:cs typeface="+mn-cs"/>
              </a:rPr>
              <a:t> quickly and securely delivers any type of virtual desktops, Windows, web, and </a:t>
            </a:r>
            <a:r>
              <a:rPr lang="en-US" sz="1200" kern="1200" dirty="0" err="1" smtClean="0">
                <a:solidFill>
                  <a:schemeClr val="tx1"/>
                </a:solidFill>
                <a:latin typeface="+mn-lt"/>
                <a:ea typeface="+mn-ea"/>
                <a:cs typeface="+mn-cs"/>
              </a:rPr>
              <a:t>SaaS</a:t>
            </a:r>
            <a:r>
              <a:rPr lang="en-US" sz="1200" kern="1200" dirty="0" smtClean="0">
                <a:solidFill>
                  <a:schemeClr val="tx1"/>
                </a:solidFill>
                <a:latin typeface="+mn-lt"/>
                <a:ea typeface="+mn-ea"/>
                <a:cs typeface="+mn-cs"/>
              </a:rPr>
              <a:t> applications to PCs, Macs, tablets, </a:t>
            </a:r>
            <a:r>
              <a:rPr lang="en-US" sz="1200" kern="1200" dirty="0" err="1" smtClean="0">
                <a:solidFill>
                  <a:schemeClr val="tx1"/>
                </a:solidFill>
                <a:latin typeface="+mn-lt"/>
                <a:ea typeface="+mn-ea"/>
                <a:cs typeface="+mn-cs"/>
              </a:rPr>
              <a:t>smartphones</a:t>
            </a:r>
            <a:r>
              <a:rPr lang="en-US" sz="1200" kern="1200" dirty="0" smtClean="0">
                <a:solidFill>
                  <a:schemeClr val="tx1"/>
                </a:solidFill>
                <a:latin typeface="+mn-lt"/>
                <a:ea typeface="+mn-ea"/>
                <a:cs typeface="+mn-cs"/>
              </a:rPr>
              <a:t>, laptops, and thin clients — all with a high-definition user</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experience. Citrix </a:t>
            </a:r>
            <a:r>
              <a:rPr lang="en-US" sz="1200" kern="1200" dirty="0" err="1" smtClean="0">
                <a:solidFill>
                  <a:schemeClr val="tx1"/>
                </a:solidFill>
                <a:latin typeface="+mn-lt"/>
                <a:ea typeface="+mn-ea"/>
                <a:cs typeface="+mn-cs"/>
              </a:rPr>
              <a:t>FlexCast</a:t>
            </a:r>
            <a:r>
              <a:rPr lang="en-US" sz="1200" kern="1200" dirty="0" smtClean="0">
                <a:solidFill>
                  <a:schemeClr val="tx1"/>
                </a:solidFill>
                <a:latin typeface="+mn-lt"/>
                <a:ea typeface="+mn-ea"/>
                <a:cs typeface="+mn-cs"/>
              </a:rPr>
              <a:t> delivery technology enables IT to go beyond VDI and deliver virtual desktops to any type of user, including task workers, mobile workers, power users, and contractors. </a:t>
            </a:r>
            <a:r>
              <a:rPr lang="en-US" sz="1200" kern="1200" dirty="0" err="1" smtClean="0">
                <a:solidFill>
                  <a:schemeClr val="tx1"/>
                </a:solidFill>
                <a:latin typeface="+mn-lt"/>
                <a:ea typeface="+mn-ea"/>
                <a:cs typeface="+mn-cs"/>
              </a:rPr>
              <a:t>XenDesktop</a:t>
            </a:r>
            <a:r>
              <a:rPr lang="en-US" sz="1200" kern="1200" dirty="0" smtClean="0">
                <a:solidFill>
                  <a:schemeClr val="tx1"/>
                </a:solidFill>
                <a:latin typeface="+mn-lt"/>
                <a:ea typeface="+mn-ea"/>
                <a:cs typeface="+mn-cs"/>
              </a:rPr>
              <a:t> also helps IT rapidly adapt to business initiatives, such as </a:t>
            </a:r>
            <a:r>
              <a:rPr lang="en-US" sz="1200" kern="1200" dirty="0" err="1" smtClean="0">
                <a:solidFill>
                  <a:schemeClr val="tx1"/>
                </a:solidFill>
                <a:latin typeface="+mn-lt"/>
                <a:ea typeface="+mn-ea"/>
                <a:cs typeface="+mn-cs"/>
              </a:rPr>
              <a:t>offshoring</a:t>
            </a:r>
            <a:r>
              <a:rPr lang="en-US" sz="1200" kern="1200" dirty="0" smtClean="0">
                <a:solidFill>
                  <a:schemeClr val="tx1"/>
                </a:solidFill>
                <a:latin typeface="+mn-lt"/>
                <a:ea typeface="+mn-ea"/>
                <a:cs typeface="+mn-cs"/>
              </a:rPr>
              <a:t>, M&amp;A, and branch expansion by simplifying desktop delivery and enabling user self-service. The open, scalable and proven architecture dramatically simplifies virtual desktop management, support and systems integration, optimizes performance, improves security, and lowers costs. In addition, </a:t>
            </a:r>
            <a:r>
              <a:rPr lang="en-US" sz="1200" kern="1200" dirty="0" err="1" smtClean="0">
                <a:solidFill>
                  <a:schemeClr val="tx1"/>
                </a:solidFill>
                <a:latin typeface="+mn-lt"/>
                <a:ea typeface="+mn-ea"/>
                <a:cs typeface="+mn-cs"/>
              </a:rPr>
              <a:t>XenDesktop</a:t>
            </a:r>
            <a:r>
              <a:rPr lang="en-US" sz="1200" kern="1200" dirty="0" smtClean="0">
                <a:solidFill>
                  <a:schemeClr val="tx1"/>
                </a:solidFill>
                <a:latin typeface="+mn-lt"/>
                <a:ea typeface="+mn-ea"/>
                <a:cs typeface="+mn-cs"/>
              </a:rPr>
              <a:t> is now expanded to included support for Cisco</a:t>
            </a:r>
            <a:r>
              <a:rPr lang="en-US" sz="1200" kern="1200" baseline="0" dirty="0" smtClean="0">
                <a:solidFill>
                  <a:schemeClr val="tx1"/>
                </a:solidFill>
                <a:latin typeface="+mn-lt"/>
                <a:ea typeface="+mn-ea"/>
                <a:cs typeface="+mn-cs"/>
              </a:rPr>
              <a:t> Unified Communications / Jabber deployment.</a:t>
            </a:r>
            <a:endParaRPr lang="en-US" sz="1200" kern="1200" dirty="0" smtClean="0">
              <a:solidFill>
                <a:schemeClr val="tx1"/>
              </a:solidFill>
              <a:latin typeface="+mn-lt"/>
              <a:ea typeface="+mn-ea"/>
              <a:cs typeface="+mn-cs"/>
            </a:endParaRPr>
          </a:p>
          <a:p>
            <a:pPr eaLnBrk="1" hangingPunct="1">
              <a:spcBef>
                <a:spcPct val="0"/>
              </a:spcBef>
            </a:pPr>
            <a:endParaRPr lang="en-US" dirty="0">
              <a:latin typeface="Calibri" charset="0"/>
            </a:endParaRPr>
          </a:p>
        </p:txBody>
      </p:sp>
      <p:sp>
        <p:nvSpPr>
          <p:cNvPr id="1064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19798" indent="-276845" eaLnBrk="0" hangingPunct="0">
              <a:defRPr sz="2400">
                <a:solidFill>
                  <a:schemeClr val="tx1"/>
                </a:solidFill>
                <a:latin typeface="Arial" charset="0"/>
                <a:ea typeface="ＭＳ Ｐゴシック" charset="0"/>
              </a:defRPr>
            </a:lvl2pPr>
            <a:lvl3pPr marL="1107381" indent="-221476" eaLnBrk="0" hangingPunct="0">
              <a:defRPr sz="2400">
                <a:solidFill>
                  <a:schemeClr val="tx1"/>
                </a:solidFill>
                <a:latin typeface="Arial" charset="0"/>
                <a:ea typeface="ＭＳ Ｐゴシック" charset="0"/>
              </a:defRPr>
            </a:lvl3pPr>
            <a:lvl4pPr marL="1550333" indent="-221476" eaLnBrk="0" hangingPunct="0">
              <a:defRPr sz="2400">
                <a:solidFill>
                  <a:schemeClr val="tx1"/>
                </a:solidFill>
                <a:latin typeface="Arial" charset="0"/>
                <a:ea typeface="ＭＳ Ｐゴシック" charset="0"/>
              </a:defRPr>
            </a:lvl4pPr>
            <a:lvl5pPr marL="1993286" indent="-221476" eaLnBrk="0" hangingPunct="0">
              <a:defRPr sz="2400">
                <a:solidFill>
                  <a:schemeClr val="tx1"/>
                </a:solidFill>
                <a:latin typeface="Arial" charset="0"/>
                <a:ea typeface="ＭＳ Ｐゴシック" charset="0"/>
              </a:defRPr>
            </a:lvl5pPr>
            <a:lvl6pPr marL="2436239" indent="-221476" eaLnBrk="0" fontAlgn="base" hangingPunct="0">
              <a:spcBef>
                <a:spcPct val="0"/>
              </a:spcBef>
              <a:spcAft>
                <a:spcPct val="0"/>
              </a:spcAft>
              <a:defRPr sz="2400">
                <a:solidFill>
                  <a:schemeClr val="tx1"/>
                </a:solidFill>
                <a:latin typeface="Arial" charset="0"/>
                <a:ea typeface="ＭＳ Ｐゴシック" charset="0"/>
              </a:defRPr>
            </a:lvl6pPr>
            <a:lvl7pPr marL="2879191" indent="-221476" eaLnBrk="0" fontAlgn="base" hangingPunct="0">
              <a:spcBef>
                <a:spcPct val="0"/>
              </a:spcBef>
              <a:spcAft>
                <a:spcPct val="0"/>
              </a:spcAft>
              <a:defRPr sz="2400">
                <a:solidFill>
                  <a:schemeClr val="tx1"/>
                </a:solidFill>
                <a:latin typeface="Arial" charset="0"/>
                <a:ea typeface="ＭＳ Ｐゴシック" charset="0"/>
              </a:defRPr>
            </a:lvl7pPr>
            <a:lvl8pPr marL="3322144" indent="-221476" eaLnBrk="0" fontAlgn="base" hangingPunct="0">
              <a:spcBef>
                <a:spcPct val="0"/>
              </a:spcBef>
              <a:spcAft>
                <a:spcPct val="0"/>
              </a:spcAft>
              <a:defRPr sz="2400">
                <a:solidFill>
                  <a:schemeClr val="tx1"/>
                </a:solidFill>
                <a:latin typeface="Arial" charset="0"/>
                <a:ea typeface="ＭＳ Ｐゴシック" charset="0"/>
              </a:defRPr>
            </a:lvl8pPr>
            <a:lvl9pPr marL="3765096" indent="-221476"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A90BAB0D-F37C-294F-93C1-44F4ACE6AF07}" type="slidenum">
              <a:rPr lang="en-US" sz="1200">
                <a:latin typeface="Calibri" charset="0"/>
              </a:rPr>
              <a:pPr eaLnBrk="1" fontAlgn="base" hangingPunct="1">
                <a:spcBef>
                  <a:spcPct val="0"/>
                </a:spcBef>
                <a:spcAft>
                  <a:spcPct val="0"/>
                </a:spcAft>
              </a:pPr>
              <a:t>10</a:t>
            </a:fld>
            <a:endParaRPr lang="en-US" sz="1200" dirty="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userDrawn="1"/>
        </p:nvSpPr>
        <p:spPr bwMode="gray">
          <a:xfrm>
            <a:off x="0" y="2247752"/>
            <a:ext cx="12188825" cy="23242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bwMode="gray">
          <a:xfrm>
            <a:off x="1" y="2304607"/>
            <a:ext cx="8839199" cy="22105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ctrTitle"/>
          </p:nvPr>
        </p:nvSpPr>
        <p:spPr bwMode="gray">
          <a:xfrm>
            <a:off x="656169" y="2308193"/>
            <a:ext cx="6878744" cy="978579"/>
          </a:xfrm>
        </p:spPr>
        <p:txBody>
          <a:bodyPr lIns="0" rIns="0" anchor="b" anchorCtr="0">
            <a:normAutofit/>
          </a:bodyPr>
          <a:lstStyle>
            <a:lvl1pPr algn="l">
              <a:lnSpc>
                <a:spcPct val="85000"/>
              </a:lnSpc>
              <a:defRPr kumimoji="0" lang="en-US" sz="3200" b="1" i="0" u="none" strike="noStrike" kern="1200" cap="none" spc="0" normalizeH="0" baseline="0" noProof="0" dirty="0">
                <a:ln>
                  <a:noFill/>
                </a:ln>
                <a:solidFill>
                  <a:schemeClr val="bg1"/>
                </a:solidFill>
                <a:effectLst/>
                <a:uLnTx/>
                <a:uFillTx/>
                <a:latin typeface="Arial" pitchFamily="34" charset="0"/>
                <a:ea typeface="+mj-ea"/>
                <a:cs typeface="Arial"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Click to edit Master title style</a:t>
            </a:r>
            <a:endParaRPr lang="en-US" dirty="0"/>
          </a:p>
        </p:txBody>
      </p:sp>
      <p:sp>
        <p:nvSpPr>
          <p:cNvPr id="3" name="Subtitle 2"/>
          <p:cNvSpPr>
            <a:spLocks noGrp="1"/>
          </p:cNvSpPr>
          <p:nvPr>
            <p:ph type="subTitle" idx="1" hasCustomPrompt="1"/>
          </p:nvPr>
        </p:nvSpPr>
        <p:spPr bwMode="gray">
          <a:xfrm>
            <a:off x="656168" y="3392294"/>
            <a:ext cx="6878743" cy="1066241"/>
          </a:xfrm>
        </p:spPr>
        <p:txBody>
          <a:bodyPr lIns="0" rIns="0">
            <a:normAutofit/>
          </a:bodyPr>
          <a:lstStyle>
            <a:lvl1pPr marL="0" marR="0" indent="0" algn="l" defTabSz="914400" rtl="0" eaLnBrk="1" fontAlgn="auto" latinLnBrk="0" hangingPunct="1">
              <a:lnSpc>
                <a:spcPct val="100000"/>
              </a:lnSpc>
              <a:spcBef>
                <a:spcPts val="600"/>
              </a:spcBef>
              <a:spcAft>
                <a:spcPts val="0"/>
              </a:spcAft>
              <a:buClr>
                <a:schemeClr val="accent1"/>
              </a:buClr>
              <a:buSzPct val="80000"/>
              <a:buFontTx/>
              <a:buNone/>
              <a:tabLst/>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600"/>
              </a:spcBef>
              <a:spcAft>
                <a:spcPts val="0"/>
              </a:spcAft>
              <a:buClr>
                <a:schemeClr val="accent1"/>
              </a:buClr>
              <a:buSzPct val="80000"/>
              <a:buFontTx/>
              <a:buNone/>
              <a:tabLst/>
              <a:defRPr/>
            </a:pPr>
            <a:r>
              <a:rPr kumimoji="0" lang="en-US" sz="1600" b="1"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Speaker’s Name </a:t>
            </a:r>
            <a:r>
              <a:rPr kumimoji="0" lang="en-US" sz="16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 Title </a:t>
            </a:r>
          </a:p>
          <a:p>
            <a:pPr marL="0" marR="0" lvl="0" indent="0" algn="l" defTabSz="914400" rtl="0" eaLnBrk="1" fontAlgn="auto" latinLnBrk="0" hangingPunct="1">
              <a:lnSpc>
                <a:spcPct val="100000"/>
              </a:lnSpc>
              <a:spcBef>
                <a:spcPts val="600"/>
              </a:spcBef>
              <a:spcAft>
                <a:spcPts val="0"/>
              </a:spcAft>
              <a:buClr>
                <a:schemeClr val="accent1"/>
              </a:buClr>
              <a:buSzPct val="80000"/>
              <a:buFontTx/>
              <a:buNone/>
              <a:tabLst/>
              <a:defRPr/>
            </a:pPr>
            <a:r>
              <a:rPr kumimoji="0" lang="en-US" sz="16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Month 00, 2011</a:t>
            </a:r>
          </a:p>
        </p:txBody>
      </p:sp>
      <p:sp>
        <p:nvSpPr>
          <p:cNvPr id="16" name="Picture Placeholder 15"/>
          <p:cNvSpPr>
            <a:spLocks noGrp="1"/>
          </p:cNvSpPr>
          <p:nvPr>
            <p:ph type="pic" sz="quarter" idx="10"/>
          </p:nvPr>
        </p:nvSpPr>
        <p:spPr bwMode="gray">
          <a:xfrm>
            <a:off x="8001033" y="2304608"/>
            <a:ext cx="4187792" cy="2210243"/>
          </a:xfrm>
        </p:spPr>
        <p:txBody>
          <a:bodyPr/>
          <a:lstStyle>
            <a:lvl1pPr>
              <a:buNone/>
              <a:defRPr/>
            </a:lvl1pPr>
          </a:lstStyle>
          <a:p>
            <a:r>
              <a:rPr lang="en-US" smtClean="0"/>
              <a:t>Click icon to add picture</a:t>
            </a:r>
            <a:endParaRPr lang="en-US"/>
          </a:p>
        </p:txBody>
      </p:sp>
      <p:pic>
        <p:nvPicPr>
          <p:cNvPr id="13" name="Picture 2" descr="\\Vs1\TomaWork\Projects\Citrix 4026\5886\iStock_000010827673XSmall.jpg"/>
          <p:cNvPicPr>
            <a:picLocks noChangeAspect="1" noChangeArrowheads="1"/>
          </p:cNvPicPr>
          <p:nvPr userDrawn="1"/>
        </p:nvPicPr>
        <p:blipFill>
          <a:blip r:embed="rId2" cstate="screen"/>
          <a:srcRect/>
          <a:stretch>
            <a:fillRect/>
          </a:stretch>
        </p:blipFill>
        <p:spPr bwMode="auto">
          <a:xfrm>
            <a:off x="8827476" y="2305419"/>
            <a:ext cx="3374136" cy="2218501"/>
          </a:xfrm>
          <a:prstGeom prst="rect">
            <a:avLst/>
          </a:prstGeom>
          <a:noFill/>
        </p:spPr>
      </p:pic>
      <p:grpSp>
        <p:nvGrpSpPr>
          <p:cNvPr id="14" name="Group 16"/>
          <p:cNvGrpSpPr/>
          <p:nvPr userDrawn="1"/>
        </p:nvGrpSpPr>
        <p:grpSpPr bwMode="gray">
          <a:xfrm>
            <a:off x="8400439" y="5270027"/>
            <a:ext cx="2974600" cy="716359"/>
            <a:chOff x="5654566" y="963675"/>
            <a:chExt cx="3186843" cy="767472"/>
          </a:xfrm>
        </p:grpSpPr>
        <p:pic>
          <p:nvPicPr>
            <p:cNvPr id="15" name="Picture 4" descr="http://www.trainingcamp.com/global/images/cisco_logo.jpg"/>
            <p:cNvPicPr>
              <a:picLocks noChangeAspect="1" noChangeArrowheads="1"/>
            </p:cNvPicPr>
            <p:nvPr/>
          </p:nvPicPr>
          <p:blipFill>
            <a:blip r:embed="rId3"/>
            <a:srcRect l="8354" t="20196" r="6666" b="17303"/>
            <a:stretch>
              <a:fillRect/>
            </a:stretch>
          </p:blipFill>
          <p:spPr bwMode="gray">
            <a:xfrm>
              <a:off x="5654566" y="963675"/>
              <a:ext cx="1367161" cy="754145"/>
            </a:xfrm>
            <a:prstGeom prst="rect">
              <a:avLst/>
            </a:prstGeom>
            <a:noFill/>
          </p:spPr>
        </p:pic>
        <p:pic>
          <p:nvPicPr>
            <p:cNvPr id="17" name="Picture 2" descr="http://2.bp.blogspot.com/_zmoEeqomXD4/THgOZej6-VI/AAAAAAAAF8M/ci7C1zipRtA/s320/Citrix-logo.jpg"/>
            <p:cNvPicPr>
              <a:picLocks noChangeAspect="1" noChangeArrowheads="1"/>
            </p:cNvPicPr>
            <p:nvPr/>
          </p:nvPicPr>
          <p:blipFill>
            <a:blip r:embed="rId4"/>
            <a:srcRect t="27806" b="29631"/>
            <a:stretch>
              <a:fillRect/>
            </a:stretch>
          </p:blipFill>
          <p:spPr bwMode="gray">
            <a:xfrm>
              <a:off x="7478261" y="1112900"/>
              <a:ext cx="1363148" cy="580199"/>
            </a:xfrm>
            <a:prstGeom prst="rect">
              <a:avLst/>
            </a:prstGeom>
            <a:noFill/>
          </p:spPr>
        </p:pic>
        <p:cxnSp>
          <p:nvCxnSpPr>
            <p:cNvPr id="18" name="Straight Connector 17"/>
            <p:cNvCxnSpPr/>
            <p:nvPr/>
          </p:nvCxnSpPr>
          <p:spPr bwMode="gray">
            <a:xfrm rot="5400000">
              <a:off x="6906836" y="1367165"/>
              <a:ext cx="72796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wipe dir="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1" y="1573927"/>
            <a:ext cx="11375136" cy="4654296"/>
          </a:xfrm>
          <a:prstGeom prst="rect">
            <a:avLst/>
          </a:prstGeom>
        </p:spPr>
        <p:txBody>
          <a:bodyPr lIns="68586" tIns="34294" rIns="68586" bIns="34294">
            <a:noAutofit/>
          </a:bodyPr>
          <a:lstStyle>
            <a:lvl1pPr>
              <a:spcBef>
                <a:spcPts val="1200"/>
              </a:spcBef>
              <a:spcAft>
                <a:spcPts val="0"/>
              </a:spcAft>
              <a:buClr>
                <a:schemeClr val="bg1">
                  <a:lumMod val="50000"/>
                </a:schemeClr>
              </a:buClr>
              <a:buSzPct val="100000"/>
              <a:buFont typeface="Arial" pitchFamily="34" charset="0"/>
              <a:buChar char="•"/>
              <a:defRPr sz="2400" b="0" baseline="0">
                <a:solidFill>
                  <a:srgbClr val="4D4F53"/>
                </a:solidFill>
                <a:latin typeface="+mj-lt"/>
              </a:defRPr>
            </a:lvl1pPr>
            <a:lvl2pPr marL="298874" indent="-128599">
              <a:spcBef>
                <a:spcPts val="150"/>
              </a:spcBef>
              <a:buClr>
                <a:schemeClr val="bg1">
                  <a:lumMod val="50000"/>
                </a:schemeClr>
              </a:buClr>
              <a:buSzPct val="100000"/>
              <a:buFont typeface="Arial" pitchFamily="34" charset="0"/>
              <a:buChar char="•"/>
              <a:defRPr sz="1800" b="0" baseline="0">
                <a:solidFill>
                  <a:srgbClr val="4D4F53"/>
                </a:solidFill>
                <a:latin typeface="+mj-lt"/>
              </a:defRPr>
            </a:lvl2pPr>
            <a:lvl3pPr marL="427474" indent="-128599">
              <a:buClr>
                <a:schemeClr val="bg1">
                  <a:lumMod val="50000"/>
                </a:schemeClr>
              </a:buClr>
              <a:buSzPct val="115000"/>
              <a:buFont typeface="Arial" pitchFamily="34" charset="0"/>
              <a:buChar char="•"/>
              <a:tabLst>
                <a:tab pos="685862" algn="l"/>
              </a:tabLst>
              <a:defRPr sz="1500" b="0">
                <a:solidFill>
                  <a:srgbClr val="4D4F53"/>
                </a:solidFill>
                <a:latin typeface="Calibri" pitchFamily="34" charset="0"/>
              </a:defRPr>
            </a:lvl3pPr>
            <a:lvl4pPr marL="557264" indent="-129791">
              <a:buClr>
                <a:schemeClr val="bg1">
                  <a:lumMod val="50000"/>
                </a:schemeClr>
              </a:buClr>
              <a:buSzPct val="115000"/>
              <a:buFont typeface="Arial" pitchFamily="34" charset="0"/>
              <a:buChar char="•"/>
              <a:defRPr sz="1200" b="0">
                <a:solidFill>
                  <a:srgbClr val="4D4F53"/>
                </a:solidFill>
                <a:latin typeface="Calibri" pitchFamily="34" charset="0"/>
              </a:defRPr>
            </a:lvl4pPr>
            <a:lvl5pPr marL="685862" indent="-128599">
              <a:buClr>
                <a:schemeClr val="bg1">
                  <a:lumMod val="50000"/>
                </a:schemeClr>
              </a:buClr>
              <a:buSzPct val="115000"/>
              <a:buFont typeface="Arial" pitchFamily="34" charset="0"/>
              <a:buChar char="•"/>
              <a:defRPr sz="1200" b="0">
                <a:solidFill>
                  <a:srgbClr val="4D4F53"/>
                </a:solidFill>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itle 26"/>
          <p:cNvSpPr>
            <a:spLocks noGrp="1"/>
          </p:cNvSpPr>
          <p:nvPr>
            <p:ph type="title"/>
          </p:nvPr>
        </p:nvSpPr>
        <p:spPr>
          <a:xfrm>
            <a:off x="383017" y="622301"/>
            <a:ext cx="11376237" cy="506413"/>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628045405"/>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a:xfrm>
            <a:off x="609441" y="6356361"/>
            <a:ext cx="2844059" cy="365125"/>
          </a:xfrm>
          <a:prstGeom prst="rect">
            <a:avLst/>
          </a:prstGeom>
        </p:spPr>
        <p:txBody>
          <a:bodyPr/>
          <a:lstStyle/>
          <a:p>
            <a:fld id="{27A6914F-9785-4CF8-A4D3-24E0CEC5DEC2}" type="datetimeFigureOut">
              <a:rPr lang="en-US" smtClean="0"/>
              <a:pPr/>
              <a:t>2/9/2013</a:t>
            </a:fld>
            <a:endParaRPr lang="en-US" dirty="0"/>
          </a:p>
        </p:txBody>
      </p:sp>
      <p:sp>
        <p:nvSpPr>
          <p:cNvPr id="5" name="Footer Placeholder 4"/>
          <p:cNvSpPr>
            <a:spLocks noGrp="1"/>
          </p:cNvSpPr>
          <p:nvPr>
            <p:ph type="ftr" sz="quarter" idx="11"/>
          </p:nvPr>
        </p:nvSpPr>
        <p:spPr>
          <a:xfrm>
            <a:off x="4164519" y="6356361"/>
            <a:ext cx="3859795"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5326" y="6356361"/>
            <a:ext cx="2844059" cy="365125"/>
          </a:xfrm>
          <a:prstGeom prst="rect">
            <a:avLst/>
          </a:prstGeom>
        </p:spPr>
        <p:txBody>
          <a:bodyPr/>
          <a:lstStyle/>
          <a:p>
            <a:fld id="{81B42065-6178-44A0-9639-98417E592EF4}"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190" y="432215"/>
            <a:ext cx="11448832" cy="838200"/>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spcBef>
                <a:spcPts val="1200"/>
              </a:spcBef>
              <a:defRPr/>
            </a:lvl1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12"/>
          </p:nvPr>
        </p:nvSpPr>
        <p:spPr/>
        <p:txBody>
          <a:bodyPr/>
          <a:lstStyle/>
          <a:p>
            <a:fld id="{CA0561F9-C18C-4C7E-BCEE-56A17DAEBCA0}" type="slidenum">
              <a:rPr lang="en-US" smtClean="0"/>
              <a:pPr/>
              <a:t>‹#›</a:t>
            </a:fld>
            <a:endParaRPr lang="en-US"/>
          </a:p>
        </p:txBody>
      </p:sp>
    </p:spTree>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3044826"/>
            <a:ext cx="10360501" cy="1362075"/>
          </a:xfrm>
        </p:spPr>
        <p:txBody>
          <a:bodyPr anchor="b" anchorCtr="0"/>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962833" y="4406901"/>
            <a:ext cx="10360501" cy="1500187"/>
          </a:xfrm>
        </p:spPr>
        <p:txBody>
          <a:bodyPr anchor="t" anchorCtr="0"/>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CA0561F9-C18C-4C7E-BCEE-56A17DAEBCA0}" type="slidenum">
              <a:rPr lang="en-US" smtClean="0"/>
              <a:pPr/>
              <a:t>‹#›</a:t>
            </a:fld>
            <a:endParaRPr lang="en-US"/>
          </a:p>
        </p:txBody>
      </p:sp>
    </p:spTree>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441" y="1600201"/>
            <a:ext cx="5383398" cy="452596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6195986" y="1600201"/>
            <a:ext cx="5383398" cy="452596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7" name="Slide Number Placeholder 6"/>
          <p:cNvSpPr>
            <a:spLocks noGrp="1"/>
          </p:cNvSpPr>
          <p:nvPr>
            <p:ph type="sldNum" sz="quarter" idx="12"/>
          </p:nvPr>
        </p:nvSpPr>
        <p:spPr/>
        <p:txBody>
          <a:bodyPr/>
          <a:lstStyle/>
          <a:p>
            <a:fld id="{CA0561F9-C18C-4C7E-BCEE-56A17DAEBCA0}" type="slidenum">
              <a:rPr lang="en-US" smtClean="0"/>
              <a:pPr/>
              <a:t>‹#›</a:t>
            </a:fld>
            <a:endParaRPr lang="en-US"/>
          </a:p>
        </p:txBody>
      </p:sp>
    </p:spTree>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9" name="Slide Number Placeholder 8"/>
          <p:cNvSpPr>
            <a:spLocks noGrp="1"/>
          </p:cNvSpPr>
          <p:nvPr>
            <p:ph type="sldNum" sz="quarter" idx="12"/>
          </p:nvPr>
        </p:nvSpPr>
        <p:spPr/>
        <p:txBody>
          <a:bodyPr/>
          <a:lstStyle/>
          <a:p>
            <a:fld id="{CA0561F9-C18C-4C7E-BCEE-56A17DAEBCA0}" type="slidenum">
              <a:rPr lang="en-US" smtClean="0"/>
              <a:pPr/>
              <a:t>‹#›</a:t>
            </a:fld>
            <a:endParaRPr lang="en-US"/>
          </a:p>
        </p:txBody>
      </p:sp>
    </p:spTree>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normAutofit/>
          </a:body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CA0561F9-C18C-4C7E-BCEE-56A17DAEBCA0}" type="slidenum">
              <a:rPr lang="en-US" smtClean="0"/>
              <a:pPr/>
              <a:t>‹#›</a:t>
            </a:fld>
            <a:endParaRPr lang="en-US"/>
          </a:p>
        </p:txBody>
      </p:sp>
    </p:spTree>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A0561F9-C18C-4C7E-BCEE-56A17DAEBCA0}" type="slidenum">
              <a:rPr lang="en-US" smtClean="0"/>
              <a:pPr/>
              <a:t>‹#›</a:t>
            </a:fld>
            <a:endParaRPr lang="en-US"/>
          </a:p>
        </p:txBody>
      </p:sp>
    </p:spTree>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 (no logo or page 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18080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and Content Blue Gradi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8060" y="304800"/>
            <a:ext cx="9911883" cy="838200"/>
          </a:xfrm>
        </p:spPr>
        <p:txBody>
          <a:bodyPr>
            <a:noAutofit/>
          </a:bodyPr>
          <a:lstStyle/>
          <a:p>
            <a:r>
              <a:rPr lang="en-US" dirty="0" smtClean="0"/>
              <a:t>Slide Title Goes Here</a:t>
            </a:r>
            <a:endParaRPr lang="en-US" dirty="0"/>
          </a:p>
        </p:txBody>
      </p:sp>
      <p:sp>
        <p:nvSpPr>
          <p:cNvPr id="8" name="Text Placeholder 7"/>
          <p:cNvSpPr>
            <a:spLocks noGrp="1"/>
          </p:cNvSpPr>
          <p:nvPr>
            <p:ph type="body" sz="quarter" idx="10" hasCustomPrompt="1"/>
          </p:nvPr>
        </p:nvSpPr>
        <p:spPr>
          <a:xfrm>
            <a:off x="1058060" y="1186542"/>
            <a:ext cx="9911883" cy="381000"/>
          </a:xfrm>
        </p:spPr>
        <p:txBody>
          <a:bodyPr anchor="ctr" anchorCtr="0">
            <a:noAutofit/>
          </a:bodyPr>
          <a:lstStyle>
            <a:lvl1pPr>
              <a:buFontTx/>
              <a:buNone/>
              <a:defRPr sz="2400"/>
            </a:lvl1pPr>
            <a:lvl2pPr>
              <a:defRPr sz="2400"/>
            </a:lvl2pPr>
            <a:lvl3pPr>
              <a:defRPr sz="2400"/>
            </a:lvl3pPr>
            <a:lvl4pPr>
              <a:defRPr sz="2400"/>
            </a:lvl4pPr>
            <a:lvl5pPr>
              <a:defRPr sz="2400"/>
            </a:lvl5pPr>
          </a:lstStyle>
          <a:p>
            <a:pPr lvl="0"/>
            <a:r>
              <a:rPr lang="en-US" dirty="0" smtClean="0"/>
              <a:t>Subtitle Goes Here</a:t>
            </a:r>
            <a:endParaRPr lang="en-US" dirty="0"/>
          </a:p>
        </p:txBody>
      </p:sp>
      <p:sp>
        <p:nvSpPr>
          <p:cNvPr id="3" name="Content Placeholder 2"/>
          <p:cNvSpPr>
            <a:spLocks noGrp="1"/>
          </p:cNvSpPr>
          <p:nvPr>
            <p:ph idx="1" hasCustomPrompt="1"/>
          </p:nvPr>
        </p:nvSpPr>
        <p:spPr/>
        <p:txBody>
          <a:bodyPr>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1" hasCustomPrompt="1"/>
          </p:nvPr>
        </p:nvSpPr>
        <p:spPr>
          <a:xfrm>
            <a:off x="1058058" y="6372424"/>
            <a:ext cx="9945743" cy="307777"/>
          </a:xfrm>
        </p:spPr>
        <p:txBody>
          <a:bodyPr wrap="square" anchor="b" anchorCtr="0">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14 Points</a:t>
            </a:r>
          </a:p>
        </p:txBody>
      </p:sp>
    </p:spTree>
    <p:extLst>
      <p:ext uri="{BB962C8B-B14F-4D97-AF65-F5344CB8AC3E}">
        <p14:creationId xmlns:p14="http://schemas.microsoft.com/office/powerpoint/2010/main" val="1092207268"/>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5996" y="133003"/>
            <a:ext cx="9707213" cy="756458"/>
          </a:xfrm>
          <a:prstGeom prst="rect">
            <a:avLst/>
          </a:prstGeom>
        </p:spPr>
        <p:txBody>
          <a:bodyPr vert="horz" lIns="91440" tIns="45720" rIns="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bwMode="gray">
          <a:xfrm>
            <a:off x="475996" y="1375749"/>
            <a:ext cx="10969943"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bwMode="gray">
          <a:xfrm>
            <a:off x="5677057" y="6397916"/>
            <a:ext cx="749798"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CA0561F9-C18C-4C7E-BCEE-56A17DAEBCA0}" type="slidenum">
              <a:rPr lang="en-US" smtClean="0"/>
              <a:pPr/>
              <a:t>‹#›</a:t>
            </a:fld>
            <a:endParaRPr lang="en-US"/>
          </a:p>
        </p:txBody>
      </p:sp>
      <p:cxnSp>
        <p:nvCxnSpPr>
          <p:cNvPr id="9" name="Straight Connector 8"/>
          <p:cNvCxnSpPr/>
          <p:nvPr/>
        </p:nvCxnSpPr>
        <p:spPr bwMode="gray">
          <a:xfrm>
            <a:off x="0" y="897764"/>
            <a:ext cx="1018320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bwMode="gray">
          <a:xfrm>
            <a:off x="1219200" y="6559594"/>
            <a:ext cx="9694985" cy="298406"/>
            <a:chOff x="1255175" y="6529754"/>
            <a:chExt cx="5769837" cy="0"/>
          </a:xfrm>
        </p:grpSpPr>
        <p:cxnSp>
          <p:nvCxnSpPr>
            <p:cNvPr id="10" name="Straight Connector 9"/>
            <p:cNvCxnSpPr/>
            <p:nvPr userDrawn="1"/>
          </p:nvCxnSpPr>
          <p:spPr bwMode="gray">
            <a:xfrm>
              <a:off x="1255175" y="6529754"/>
              <a:ext cx="268500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a:off x="4340004" y="6529754"/>
              <a:ext cx="268500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5" name="Picture 4" descr="http://www.trainingcamp.com/global/images/cisco_logo.jpg"/>
          <p:cNvPicPr>
            <a:picLocks noChangeAspect="1" noChangeArrowheads="1"/>
          </p:cNvPicPr>
          <p:nvPr userDrawn="1"/>
        </p:nvPicPr>
        <p:blipFill>
          <a:blip r:embed="rId15"/>
          <a:srcRect l="8354" t="20196" r="6666" b="17303"/>
          <a:stretch>
            <a:fillRect/>
          </a:stretch>
        </p:blipFill>
        <p:spPr bwMode="gray">
          <a:xfrm>
            <a:off x="257451" y="6215538"/>
            <a:ext cx="923279" cy="509293"/>
          </a:xfrm>
          <a:prstGeom prst="rect">
            <a:avLst/>
          </a:prstGeom>
          <a:noFill/>
        </p:spPr>
      </p:pic>
      <p:pic>
        <p:nvPicPr>
          <p:cNvPr id="16" name="Picture 2" descr="http://2.bp.blogspot.com/_zmoEeqomXD4/THgOZej6-VI/AAAAAAAAF8M/ci7C1zipRtA/s320/Citrix-logo.jpg"/>
          <p:cNvPicPr>
            <a:picLocks noChangeAspect="1" noChangeArrowheads="1"/>
          </p:cNvPicPr>
          <p:nvPr userDrawn="1"/>
        </p:nvPicPr>
        <p:blipFill>
          <a:blip r:embed="rId16"/>
          <a:srcRect t="27806" b="29631"/>
          <a:stretch>
            <a:fillRect/>
          </a:stretch>
        </p:blipFill>
        <p:spPr bwMode="gray">
          <a:xfrm>
            <a:off x="11069192" y="6323427"/>
            <a:ext cx="909745" cy="387216"/>
          </a:xfrm>
          <a:prstGeom prst="rect">
            <a:avLst/>
          </a:prstGeom>
          <a:noFill/>
        </p:spPr>
      </p:pic>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8" r:id="rId8"/>
    <p:sldLayoutId id="2147483719" r:id="rId9"/>
    <p:sldLayoutId id="2147483720" r:id="rId10"/>
    <p:sldLayoutId id="2147483722" r:id="rId11"/>
    <p:sldLayoutId id="2147483725" r:id="rId12"/>
    <p:sldLayoutId id="2147483914" r:id="rId13"/>
  </p:sldLayoutIdLst>
  <p:transition/>
  <p:timing>
    <p:tnLst>
      <p:par>
        <p:cTn id="1" dur="indefinite" restart="never" nodeType="tmRoot"/>
      </p:par>
    </p:tnLst>
  </p:timing>
  <p:hf hdr="0" ftr="0" dt="0"/>
  <p:txStyles>
    <p:titleStyle>
      <a:lvl1pPr algn="l" defTabSz="914400" rtl="0" eaLnBrk="1" latinLnBrk="0" hangingPunct="1">
        <a:lnSpc>
          <a:spcPct val="85000"/>
        </a:lnSpc>
        <a:spcBef>
          <a:spcPct val="0"/>
        </a:spcBef>
        <a:buNone/>
        <a:defRPr sz="3200" b="1" kern="1200">
          <a:solidFill>
            <a:schemeClr val="accent1"/>
          </a:solidFill>
          <a:latin typeface="Arial" pitchFamily="34" charset="0"/>
          <a:ea typeface="+mj-ea"/>
          <a:cs typeface="Arial" pitchFamily="34" charset="0"/>
        </a:defRPr>
      </a:lvl1pPr>
    </p:titleStyle>
    <p:bodyStyle>
      <a:lvl1pPr marL="173038" indent="-173038" algn="l" defTabSz="914400" rtl="0" eaLnBrk="1" latinLnBrk="0" hangingPunct="1">
        <a:spcBef>
          <a:spcPts val="600"/>
        </a:spcBef>
        <a:buClr>
          <a:schemeClr val="tx2"/>
        </a:buClr>
        <a:buFont typeface="Arial" pitchFamily="34" charset="0"/>
        <a:buChar char="•"/>
        <a:defRPr sz="2000" kern="1200">
          <a:solidFill>
            <a:schemeClr val="tx1"/>
          </a:solidFill>
          <a:latin typeface="Arial" pitchFamily="34" charset="0"/>
          <a:ea typeface="+mn-ea"/>
          <a:cs typeface="Arial" pitchFamily="34" charset="0"/>
        </a:defRPr>
      </a:lvl1pPr>
      <a:lvl2pPr marL="339725" indent="-166688" algn="l" defTabSz="914400" rtl="0" eaLnBrk="1" latinLnBrk="0" hangingPunct="1">
        <a:spcBef>
          <a:spcPts val="600"/>
        </a:spcBef>
        <a:buClr>
          <a:schemeClr val="tx2"/>
        </a:buClr>
        <a:buFont typeface="Arial" pitchFamily="34" charset="0"/>
        <a:buChar char="-"/>
        <a:defRPr sz="1600" kern="1200">
          <a:solidFill>
            <a:schemeClr val="tx2"/>
          </a:solidFill>
          <a:latin typeface="Arial" pitchFamily="34" charset="0"/>
          <a:ea typeface="+mn-ea"/>
          <a:cs typeface="Arial" pitchFamily="34" charset="0"/>
        </a:defRPr>
      </a:lvl2pPr>
      <a:lvl3pPr marL="574675" indent="-174625" algn="l" defTabSz="914400" rtl="0" eaLnBrk="1" latinLnBrk="0" hangingPunct="1">
        <a:spcBef>
          <a:spcPts val="600"/>
        </a:spcBef>
        <a:buClr>
          <a:schemeClr val="tx2"/>
        </a:buClr>
        <a:buFont typeface="Arial" pitchFamily="34" charset="0"/>
        <a:buChar char="•"/>
        <a:defRPr sz="1400" kern="1200">
          <a:solidFill>
            <a:schemeClr val="tx2"/>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tx2"/>
        </a:buClr>
        <a:buFont typeface="Arial" pitchFamily="34" charset="0"/>
        <a:buChar char="–"/>
        <a:defRPr sz="12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buClr>
        <a:buFont typeface="Arial" pitchFamily="34" charset="0"/>
        <a:buChar char="»"/>
        <a:defRPr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png"/><Relationship Id="rId18" Type="http://schemas.openxmlformats.org/officeDocument/2006/relationships/image" Target="../media/image87.png"/><Relationship Id="rId3" Type="http://schemas.openxmlformats.org/officeDocument/2006/relationships/image" Target="../media/image72.emf"/><Relationship Id="rId21" Type="http://schemas.openxmlformats.org/officeDocument/2006/relationships/image" Target="../media/image90.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notesSlide" Target="../notesSlides/notesSlide10.xml"/><Relationship Id="rId16" Type="http://schemas.openxmlformats.org/officeDocument/2006/relationships/image" Target="../media/image85.png"/><Relationship Id="rId20" Type="http://schemas.openxmlformats.org/officeDocument/2006/relationships/image" Target="../media/image89.png"/><Relationship Id="rId1" Type="http://schemas.openxmlformats.org/officeDocument/2006/relationships/slideLayout" Target="../slideLayouts/slideLayout6.xml"/><Relationship Id="rId6" Type="http://schemas.openxmlformats.org/officeDocument/2006/relationships/image" Target="../media/image75.jpeg"/><Relationship Id="rId11" Type="http://schemas.openxmlformats.org/officeDocument/2006/relationships/image" Target="../media/image80.png"/><Relationship Id="rId5" Type="http://schemas.openxmlformats.org/officeDocument/2006/relationships/image" Target="../media/image74.jpeg"/><Relationship Id="rId15" Type="http://schemas.openxmlformats.org/officeDocument/2006/relationships/image" Target="../media/image84.png"/><Relationship Id="rId10" Type="http://schemas.openxmlformats.org/officeDocument/2006/relationships/image" Target="../media/image79.jpeg"/><Relationship Id="rId19" Type="http://schemas.openxmlformats.org/officeDocument/2006/relationships/image" Target="../media/image88.png"/><Relationship Id="rId4" Type="http://schemas.openxmlformats.org/officeDocument/2006/relationships/image" Target="../media/image73.png"/><Relationship Id="rId9" Type="http://schemas.openxmlformats.org/officeDocument/2006/relationships/image" Target="../media/image78.jpeg"/><Relationship Id="rId14" Type="http://schemas.openxmlformats.org/officeDocument/2006/relationships/image" Target="../media/image83.png"/><Relationship Id="rId22"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6.png"/><Relationship Id="rId7"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13.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image" Target="../media/image105.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01.png"/><Relationship Id="rId11" Type="http://schemas.openxmlformats.org/officeDocument/2006/relationships/image" Target="../media/image29.png"/><Relationship Id="rId5" Type="http://schemas.openxmlformats.org/officeDocument/2006/relationships/image" Target="../media/image100.wmf"/><Relationship Id="rId10" Type="http://schemas.openxmlformats.org/officeDocument/2006/relationships/image" Target="../media/image104.png"/><Relationship Id="rId4" Type="http://schemas.openxmlformats.org/officeDocument/2006/relationships/image" Target="../media/image99.png"/><Relationship Id="rId9" Type="http://schemas.openxmlformats.org/officeDocument/2006/relationships/image" Target="../media/image28.png"/><Relationship Id="rId14" Type="http://schemas.openxmlformats.org/officeDocument/2006/relationships/image" Target="../media/image106.png"/></Relationships>
</file>

<file path=ppt/slides/_rels/slide1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08.png"/></Relationships>
</file>

<file path=ppt/slides/_rels/slide1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16.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92.png"/><Relationship Id="rId18" Type="http://schemas.openxmlformats.org/officeDocument/2006/relationships/image" Target="../media/image127.png"/><Relationship Id="rId3" Type="http://schemas.openxmlformats.org/officeDocument/2006/relationships/image" Target="../media/image113.jpeg"/><Relationship Id="rId21" Type="http://schemas.openxmlformats.org/officeDocument/2006/relationships/image" Target="../media/image129.png"/><Relationship Id="rId7" Type="http://schemas.openxmlformats.org/officeDocument/2006/relationships/image" Target="../media/image117.png"/><Relationship Id="rId12" Type="http://schemas.openxmlformats.org/officeDocument/2006/relationships/image" Target="../media/image122.png"/><Relationship Id="rId17" Type="http://schemas.openxmlformats.org/officeDocument/2006/relationships/image" Target="../media/image126.png"/><Relationship Id="rId2" Type="http://schemas.openxmlformats.org/officeDocument/2006/relationships/notesSlide" Target="../notesSlides/notesSlide15.xml"/><Relationship Id="rId16" Type="http://schemas.openxmlformats.org/officeDocument/2006/relationships/image" Target="../media/image125.png"/><Relationship Id="rId20" Type="http://schemas.microsoft.com/office/2007/relationships/hdphoto" Target="../media/hdphoto1.wdp"/><Relationship Id="rId1" Type="http://schemas.openxmlformats.org/officeDocument/2006/relationships/slideLayout" Target="../slideLayouts/slideLayout6.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5" Type="http://schemas.openxmlformats.org/officeDocument/2006/relationships/image" Target="../media/image124.png"/><Relationship Id="rId10" Type="http://schemas.openxmlformats.org/officeDocument/2006/relationships/image" Target="../media/image120.png"/><Relationship Id="rId19" Type="http://schemas.openxmlformats.org/officeDocument/2006/relationships/image" Target="../media/image128.png"/><Relationship Id="rId4" Type="http://schemas.openxmlformats.org/officeDocument/2006/relationships/image" Target="../media/image114.jpeg"/><Relationship Id="rId9" Type="http://schemas.openxmlformats.org/officeDocument/2006/relationships/image" Target="../media/image119.png"/><Relationship Id="rId14" Type="http://schemas.openxmlformats.org/officeDocument/2006/relationships/image" Target="../media/image123.png"/></Relationships>
</file>

<file path=ppt/slides/_rels/slide17.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96.png"/><Relationship Id="rId3" Type="http://schemas.openxmlformats.org/officeDocument/2006/relationships/image" Target="../media/image130.jpeg"/><Relationship Id="rId7" Type="http://schemas.openxmlformats.org/officeDocument/2006/relationships/image" Target="../media/image134.png"/><Relationship Id="rId12" Type="http://schemas.openxmlformats.org/officeDocument/2006/relationships/image" Target="../media/image137.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33.jpeg"/><Relationship Id="rId11" Type="http://schemas.openxmlformats.org/officeDocument/2006/relationships/image" Target="../media/image97.png"/><Relationship Id="rId5" Type="http://schemas.openxmlformats.org/officeDocument/2006/relationships/image" Target="../media/image132.jpeg"/><Relationship Id="rId15" Type="http://schemas.openxmlformats.org/officeDocument/2006/relationships/image" Target="../media/image95.png"/><Relationship Id="rId10" Type="http://schemas.openxmlformats.org/officeDocument/2006/relationships/image" Target="../media/image136.png"/><Relationship Id="rId4" Type="http://schemas.openxmlformats.org/officeDocument/2006/relationships/image" Target="../media/image131.jpeg"/><Relationship Id="rId9" Type="http://schemas.openxmlformats.org/officeDocument/2006/relationships/image" Target="../media/image93.png"/><Relationship Id="rId14" Type="http://schemas.openxmlformats.org/officeDocument/2006/relationships/image" Target="../media/image94.png"/></Relationships>
</file>

<file path=ppt/slides/_rels/slide18.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97.png"/><Relationship Id="rId3" Type="http://schemas.openxmlformats.org/officeDocument/2006/relationships/image" Target="../media/image138.jpeg"/><Relationship Id="rId7" Type="http://schemas.openxmlformats.org/officeDocument/2006/relationships/image" Target="../media/image142.png"/><Relationship Id="rId12" Type="http://schemas.openxmlformats.org/officeDocument/2006/relationships/image" Target="../media/image136.png"/><Relationship Id="rId17" Type="http://schemas.openxmlformats.org/officeDocument/2006/relationships/image" Target="../media/image95.png"/><Relationship Id="rId2" Type="http://schemas.openxmlformats.org/officeDocument/2006/relationships/notesSlide" Target="../notesSlides/notesSlide17.xml"/><Relationship Id="rId16" Type="http://schemas.openxmlformats.org/officeDocument/2006/relationships/image" Target="../media/image94.png"/><Relationship Id="rId1" Type="http://schemas.openxmlformats.org/officeDocument/2006/relationships/slideLayout" Target="../slideLayouts/slideLayout6.xml"/><Relationship Id="rId6" Type="http://schemas.openxmlformats.org/officeDocument/2006/relationships/image" Target="../media/image141.jpeg"/><Relationship Id="rId11" Type="http://schemas.openxmlformats.org/officeDocument/2006/relationships/image" Target="../media/image93.png"/><Relationship Id="rId5" Type="http://schemas.openxmlformats.org/officeDocument/2006/relationships/image" Target="../media/image140.jpeg"/><Relationship Id="rId15" Type="http://schemas.openxmlformats.org/officeDocument/2006/relationships/image" Target="../media/image96.png"/><Relationship Id="rId10" Type="http://schemas.openxmlformats.org/officeDocument/2006/relationships/image" Target="../media/image135.png"/><Relationship Id="rId4" Type="http://schemas.openxmlformats.org/officeDocument/2006/relationships/image" Target="../media/image139.jpeg"/><Relationship Id="rId9" Type="http://schemas.openxmlformats.org/officeDocument/2006/relationships/image" Target="../media/image134.png"/><Relationship Id="rId14" Type="http://schemas.openxmlformats.org/officeDocument/2006/relationships/image" Target="../media/image137.jpeg"/></Relationships>
</file>

<file path=ppt/slides/_rels/slide1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2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137.jpeg"/><Relationship Id="rId13" Type="http://schemas.openxmlformats.org/officeDocument/2006/relationships/image" Target="../media/image130.jpeg"/><Relationship Id="rId3" Type="http://schemas.openxmlformats.org/officeDocument/2006/relationships/image" Target="../media/image134.png"/><Relationship Id="rId7" Type="http://schemas.openxmlformats.org/officeDocument/2006/relationships/image" Target="../media/image97.png"/><Relationship Id="rId12" Type="http://schemas.openxmlformats.org/officeDocument/2006/relationships/image" Target="../media/image132.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36.png"/><Relationship Id="rId11" Type="http://schemas.openxmlformats.org/officeDocument/2006/relationships/image" Target="../media/image95.png"/><Relationship Id="rId5" Type="http://schemas.openxmlformats.org/officeDocument/2006/relationships/image" Target="../media/image93.png"/><Relationship Id="rId10" Type="http://schemas.openxmlformats.org/officeDocument/2006/relationships/image" Target="../media/image94.png"/><Relationship Id="rId4" Type="http://schemas.openxmlformats.org/officeDocument/2006/relationships/image" Target="../media/image135.png"/><Relationship Id="rId9" Type="http://schemas.openxmlformats.org/officeDocument/2006/relationships/image" Target="../media/image96.png"/><Relationship Id="rId14" Type="http://schemas.openxmlformats.org/officeDocument/2006/relationships/image" Target="../media/image155.jpeg"/></Relationships>
</file>

<file path=ppt/slides/_rels/slide2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28.xml.rels><?xml version="1.0" encoding="UTF-8" standalone="yes"?>
<Relationships xmlns="http://schemas.openxmlformats.org/package/2006/relationships"><Relationship Id="rId3" Type="http://schemas.openxmlformats.org/officeDocument/2006/relationships/hyperlink" Target="http://www.citrix.com/cisco"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hyperlink" Target="http://www.cisco.com/go/citrix"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citrix.com/partners/locator" TargetMode="External"/><Relationship Id="rId7" Type="http://schemas.openxmlformats.org/officeDocument/2006/relationships/hyperlink" Target="http://www.cisco.com/en/US/netsol/ns1099/index.html"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hyperlink" Target="http://www.citrix.com/xendesktop" TargetMode="External"/><Relationship Id="rId5" Type="http://schemas.openxmlformats.org/officeDocument/2006/relationships/hyperlink" Target="http://www.citrix.com/cisco" TargetMode="External"/><Relationship Id="rId4" Type="http://schemas.openxmlformats.org/officeDocument/2006/relationships/hyperlink" Target="http://www.cisco.com/web/partner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4.xml"/><Relationship Id="rId16"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jpe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6.gif"/><Relationship Id="rId11" Type="http://schemas.openxmlformats.org/officeDocument/2006/relationships/image" Target="../media/image31.jpeg"/><Relationship Id="rId5" Type="http://schemas.openxmlformats.org/officeDocument/2006/relationships/image" Target="../media/image25.gif"/><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hyperlink" Target="http://cerner.com/public/default.asp" TargetMode="External"/><Relationship Id="rId18" Type="http://schemas.openxmlformats.org/officeDocument/2006/relationships/image" Target="../media/image45.png"/><Relationship Id="rId26" Type="http://schemas.openxmlformats.org/officeDocument/2006/relationships/image" Target="../media/image52.png"/><Relationship Id="rId3" Type="http://schemas.openxmlformats.org/officeDocument/2006/relationships/image" Target="../media/image32.png"/><Relationship Id="rId21" Type="http://schemas.openxmlformats.org/officeDocument/2006/relationships/image" Target="../media/image47.png"/><Relationship Id="rId7" Type="http://schemas.openxmlformats.org/officeDocument/2006/relationships/image" Target="../media/image36.png"/><Relationship Id="rId12" Type="http://schemas.openxmlformats.org/officeDocument/2006/relationships/image" Target="../media/image41.jpeg"/><Relationship Id="rId17" Type="http://schemas.openxmlformats.org/officeDocument/2006/relationships/image" Target="../media/image44.jpeg"/><Relationship Id="rId25" Type="http://schemas.openxmlformats.org/officeDocument/2006/relationships/image" Target="../media/image51.png"/><Relationship Id="rId2" Type="http://schemas.openxmlformats.org/officeDocument/2006/relationships/notesSlide" Target="../notesSlides/notesSlide6.xml"/><Relationship Id="rId16" Type="http://schemas.openxmlformats.org/officeDocument/2006/relationships/image" Target="../media/image43.jpeg"/><Relationship Id="rId20"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50.png"/><Relationship Id="rId5" Type="http://schemas.openxmlformats.org/officeDocument/2006/relationships/image" Target="../media/image34.png"/><Relationship Id="rId15" Type="http://schemas.openxmlformats.org/officeDocument/2006/relationships/hyperlink" Target="http://www.microsoft.com/windows/enterprise/products/windows-7/default.aspx" TargetMode="External"/><Relationship Id="rId23" Type="http://schemas.openxmlformats.org/officeDocument/2006/relationships/image" Target="../media/image49.png"/><Relationship Id="rId28" Type="http://schemas.openxmlformats.org/officeDocument/2006/relationships/image" Target="../media/image54.png"/><Relationship Id="rId10" Type="http://schemas.openxmlformats.org/officeDocument/2006/relationships/image" Target="../media/image39.png"/><Relationship Id="rId19" Type="http://schemas.openxmlformats.org/officeDocument/2006/relationships/image" Target="../media/image46.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2.gif"/><Relationship Id="rId22" Type="http://schemas.openxmlformats.org/officeDocument/2006/relationships/image" Target="../media/image48.jpeg"/><Relationship Id="rId27" Type="http://schemas.openxmlformats.org/officeDocument/2006/relationships/image" Target="../media/image53.jpeg"/></Relationships>
</file>

<file path=ppt/slides/_rels/slide8.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wmf"/><Relationship Id="rId18" Type="http://schemas.openxmlformats.org/officeDocument/2006/relationships/hyperlink" Target="http://www.geometricglobal.com/" TargetMode="External"/><Relationship Id="rId3" Type="http://schemas.openxmlformats.org/officeDocument/2006/relationships/image" Target="../media/image55.jpeg"/><Relationship Id="rId21" Type="http://schemas.openxmlformats.org/officeDocument/2006/relationships/image" Target="../media/image1.jpeg"/><Relationship Id="rId7" Type="http://schemas.openxmlformats.org/officeDocument/2006/relationships/image" Target="../media/image59.jpeg"/><Relationship Id="rId12" Type="http://schemas.openxmlformats.org/officeDocument/2006/relationships/image" Target="../media/image64.jpeg"/><Relationship Id="rId17" Type="http://schemas.openxmlformats.org/officeDocument/2006/relationships/image" Target="../media/image69.gif"/><Relationship Id="rId2" Type="http://schemas.openxmlformats.org/officeDocument/2006/relationships/notesSlide" Target="../notesSlides/notesSlide7.xml"/><Relationship Id="rId16" Type="http://schemas.openxmlformats.org/officeDocument/2006/relationships/image" Target="../media/image68.gif"/><Relationship Id="rId20"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58.jpe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0.jpeg"/><Relationship Id="rId4" Type="http://schemas.openxmlformats.org/officeDocument/2006/relationships/image" Target="../media/image56.jpeg"/><Relationship Id="rId9" Type="http://schemas.openxmlformats.org/officeDocument/2006/relationships/image" Target="../media/image61.png"/><Relationship Id="rId14" Type="http://schemas.openxmlformats.org/officeDocument/2006/relationships/image" Target="../media/image66.wmf"/></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p:cNvSpPr>
            <a:spLocks noGrp="1"/>
          </p:cNvSpPr>
          <p:nvPr>
            <p:ph type="ctrTitle"/>
          </p:nvPr>
        </p:nvSpPr>
        <p:spPr/>
        <p:txBody>
          <a:bodyPr>
            <a:normAutofit/>
          </a:bodyPr>
          <a:lstStyle/>
          <a:p>
            <a:r>
              <a:rPr lang="en-US" sz="2800" dirty="0" smtClean="0"/>
              <a:t>Cisco VXI with Citrix XenDesktop:</a:t>
            </a:r>
            <a:br>
              <a:rPr lang="en-US" sz="2800" dirty="0" smtClean="0"/>
            </a:br>
            <a:r>
              <a:rPr lang="en-US" sz="2400" b="0" dirty="0" smtClean="0"/>
              <a:t>The Next Generation Virtual Workspace</a:t>
            </a:r>
            <a:endParaRPr lang="en-US" sz="2800" b="0" dirty="0"/>
          </a:p>
        </p:txBody>
      </p:sp>
      <p:sp>
        <p:nvSpPr>
          <p:cNvPr id="9" name="Subtitle 8"/>
          <p:cNvSpPr>
            <a:spLocks noGrp="1"/>
          </p:cNvSpPr>
          <p:nvPr>
            <p:ph type="subTitle" idx="1"/>
          </p:nvPr>
        </p:nvSpPr>
        <p:spPr/>
        <p:txBody>
          <a:bodyPr/>
          <a:lstStyle/>
          <a:p>
            <a:endParaRPr lang="en-US"/>
          </a:p>
        </p:txBody>
      </p:sp>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4967415"/>
            <a:ext cx="12188825" cy="1890585"/>
          </a:xfrm>
          <a:prstGeom prst="rect">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itle 13"/>
          <p:cNvSpPr>
            <a:spLocks noGrp="1"/>
          </p:cNvSpPr>
          <p:nvPr>
            <p:ph type="title"/>
          </p:nvPr>
        </p:nvSpPr>
        <p:spPr/>
        <p:txBody>
          <a:bodyPr/>
          <a:lstStyle/>
          <a:p>
            <a:pPr lvl="0"/>
            <a:r>
              <a:rPr lang="en-US" smtClean="0"/>
              <a:t>Citrix XenDesktop</a:t>
            </a:r>
            <a:endParaRPr lang="en-US" dirty="0"/>
          </a:p>
        </p:txBody>
      </p:sp>
      <p:sp>
        <p:nvSpPr>
          <p:cNvPr id="18" name="AutoShape 4"/>
          <p:cNvSpPr>
            <a:spLocks noChangeArrowheads="1"/>
          </p:cNvSpPr>
          <p:nvPr/>
        </p:nvSpPr>
        <p:spPr bwMode="auto">
          <a:xfrm rot="10800000" flipH="1" flipV="1">
            <a:off x="598313" y="1113881"/>
            <a:ext cx="10543822" cy="511720"/>
          </a:xfrm>
          <a:prstGeom prst="roundRect">
            <a:avLst>
              <a:gd name="adj" fmla="val 50000"/>
            </a:avLst>
          </a:prstGeom>
          <a:gradFill flip="none" rotWithShape="1">
            <a:gsLst>
              <a:gs pos="0">
                <a:schemeClr val="accent3"/>
              </a:gs>
              <a:gs pos="100000">
                <a:schemeClr val="accent1">
                  <a:alpha val="0"/>
                </a:schemeClr>
              </a:gs>
            </a:gsLst>
            <a:lin ang="0" scaled="1"/>
            <a:tileRect/>
          </a:gradFill>
          <a:ln>
            <a:headEnd/>
            <a:tailEnd/>
          </a:ln>
          <a:effectLst>
            <a:outerShdw blurRad="50800" dist="25400" dir="5400000" algn="t" rotWithShape="0">
              <a:prstClr val="black">
                <a:alpha val="40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lIns="182880" tIns="45717" rIns="91432" bIns="45717" anchor="ctr"/>
          <a:lstStyle/>
          <a:p>
            <a:pPr>
              <a:defRPr/>
            </a:pPr>
            <a:r>
              <a:rPr lang="en-US"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“Ten Minutes to </a:t>
            </a:r>
            <a:r>
              <a:rPr lang="en-US" sz="2400"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Xen</a:t>
            </a:r>
            <a:r>
              <a:rPr lang="en-US"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t>
            </a:r>
          </a:p>
        </p:txBody>
      </p:sp>
      <p:sp>
        <p:nvSpPr>
          <p:cNvPr id="19" name="AutoShape 4"/>
          <p:cNvSpPr>
            <a:spLocks noChangeArrowheads="1"/>
          </p:cNvSpPr>
          <p:nvPr/>
        </p:nvSpPr>
        <p:spPr bwMode="auto">
          <a:xfrm rot="10800000" flipH="1" flipV="1">
            <a:off x="598312" y="1738157"/>
            <a:ext cx="9550399" cy="511720"/>
          </a:xfrm>
          <a:prstGeom prst="roundRect">
            <a:avLst>
              <a:gd name="adj" fmla="val 50000"/>
            </a:avLst>
          </a:prstGeom>
          <a:gradFill flip="none" rotWithShape="1">
            <a:gsLst>
              <a:gs pos="0">
                <a:schemeClr val="accent3"/>
              </a:gs>
              <a:gs pos="100000">
                <a:schemeClr val="accent1">
                  <a:alpha val="0"/>
                </a:schemeClr>
              </a:gs>
            </a:gsLst>
            <a:lin ang="0" scaled="1"/>
            <a:tileRect/>
          </a:gradFill>
          <a:ln>
            <a:headEnd/>
            <a:tailEnd/>
          </a:ln>
          <a:effectLst>
            <a:outerShdw blurRad="50800" dist="25400" dir="5400000" algn="t" rotWithShape="0">
              <a:prstClr val="black">
                <a:alpha val="40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lIns="182880" tIns="45717" rIns="91432" bIns="45717" anchor="ctr"/>
          <a:lstStyle/>
          <a:p>
            <a:pPr>
              <a:defRPr/>
            </a:pPr>
            <a:r>
              <a:rPr lang="en-US"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Any device, anywhere with Receiver</a:t>
            </a:r>
          </a:p>
        </p:txBody>
      </p:sp>
      <p:sp>
        <p:nvSpPr>
          <p:cNvPr id="20" name="AutoShape 4"/>
          <p:cNvSpPr>
            <a:spLocks noChangeArrowheads="1"/>
          </p:cNvSpPr>
          <p:nvPr/>
        </p:nvSpPr>
        <p:spPr bwMode="auto">
          <a:xfrm rot="10800000" flipH="1" flipV="1">
            <a:off x="598313" y="2362433"/>
            <a:ext cx="8353778" cy="511720"/>
          </a:xfrm>
          <a:prstGeom prst="roundRect">
            <a:avLst>
              <a:gd name="adj" fmla="val 50000"/>
            </a:avLst>
          </a:prstGeom>
          <a:gradFill flip="none" rotWithShape="1">
            <a:gsLst>
              <a:gs pos="0">
                <a:schemeClr val="accent3"/>
              </a:gs>
              <a:gs pos="100000">
                <a:schemeClr val="accent1">
                  <a:alpha val="0"/>
                </a:schemeClr>
              </a:gs>
            </a:gsLst>
            <a:lin ang="0" scaled="1"/>
            <a:tileRect/>
          </a:gradFill>
          <a:ln>
            <a:headEnd/>
            <a:tailEnd/>
          </a:ln>
          <a:effectLst>
            <a:outerShdw blurRad="50800" dist="25400" dir="5400000" algn="t" rotWithShape="0">
              <a:prstClr val="black">
                <a:alpha val="40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lIns="182880" tIns="45717" rIns="91432" bIns="45717" anchor="ctr"/>
          <a:lstStyle/>
          <a:p>
            <a:pPr>
              <a:defRPr/>
            </a:pPr>
            <a:r>
              <a:rPr lang="en-US"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HDX™ user experience</a:t>
            </a:r>
          </a:p>
        </p:txBody>
      </p:sp>
      <p:sp>
        <p:nvSpPr>
          <p:cNvPr id="21" name="AutoShape 4"/>
          <p:cNvSpPr>
            <a:spLocks noChangeArrowheads="1"/>
          </p:cNvSpPr>
          <p:nvPr/>
        </p:nvSpPr>
        <p:spPr bwMode="auto">
          <a:xfrm rot="10800000" flipH="1" flipV="1">
            <a:off x="598313" y="2986709"/>
            <a:ext cx="8353778" cy="511720"/>
          </a:xfrm>
          <a:prstGeom prst="roundRect">
            <a:avLst>
              <a:gd name="adj" fmla="val 50000"/>
            </a:avLst>
          </a:prstGeom>
          <a:gradFill flip="none" rotWithShape="1">
            <a:gsLst>
              <a:gs pos="0">
                <a:schemeClr val="accent3"/>
              </a:gs>
              <a:gs pos="100000">
                <a:schemeClr val="accent1">
                  <a:alpha val="0"/>
                </a:schemeClr>
              </a:gs>
            </a:gsLst>
            <a:lin ang="0" scaled="1"/>
            <a:tileRect/>
          </a:gradFill>
          <a:ln>
            <a:headEnd/>
            <a:tailEnd/>
          </a:ln>
          <a:effectLst>
            <a:outerShdw blurRad="50800" dist="25400" dir="5400000" algn="t" rotWithShape="0">
              <a:prstClr val="black">
                <a:alpha val="40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lIns="182880" tIns="45717" rIns="91432" bIns="45717" anchor="ctr"/>
          <a:lstStyle/>
          <a:p>
            <a:pPr>
              <a:defRPr/>
            </a:pPr>
            <a:r>
              <a:rPr lang="en-US"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Beyond VDI with </a:t>
            </a:r>
            <a:r>
              <a:rPr lang="en-US" sz="2400"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FlexCast</a:t>
            </a:r>
            <a:r>
              <a:rPr lang="en-US"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a:t>
            </a:r>
          </a:p>
        </p:txBody>
      </p:sp>
      <p:sp>
        <p:nvSpPr>
          <p:cNvPr id="22" name="AutoShape 4"/>
          <p:cNvSpPr>
            <a:spLocks noChangeArrowheads="1"/>
          </p:cNvSpPr>
          <p:nvPr/>
        </p:nvSpPr>
        <p:spPr bwMode="auto">
          <a:xfrm rot="10800000" flipH="1" flipV="1">
            <a:off x="598313" y="3610985"/>
            <a:ext cx="8353778" cy="511720"/>
          </a:xfrm>
          <a:prstGeom prst="roundRect">
            <a:avLst>
              <a:gd name="adj" fmla="val 50000"/>
            </a:avLst>
          </a:prstGeom>
          <a:gradFill flip="none" rotWithShape="1">
            <a:gsLst>
              <a:gs pos="0">
                <a:schemeClr val="accent3"/>
              </a:gs>
              <a:gs pos="100000">
                <a:schemeClr val="accent1">
                  <a:alpha val="0"/>
                </a:schemeClr>
              </a:gs>
            </a:gsLst>
            <a:lin ang="0" scaled="1"/>
            <a:tileRect/>
          </a:gradFill>
          <a:ln>
            <a:headEnd/>
            <a:tailEnd/>
          </a:ln>
          <a:effectLst>
            <a:outerShdw blurRad="50800" dist="25400" dir="5400000" algn="t" rotWithShape="0">
              <a:prstClr val="black">
                <a:alpha val="40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lIns="182880" tIns="45717" rIns="91432" bIns="45717" anchor="ctr"/>
          <a:lstStyle/>
          <a:p>
            <a:pPr>
              <a:defRPr/>
            </a:pPr>
            <a:r>
              <a:rPr lang="en-US"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Access Windows, web, or </a:t>
            </a:r>
            <a:r>
              <a:rPr lang="en-US" sz="2400"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SaaS</a:t>
            </a:r>
            <a:r>
              <a:rPr lang="en-US"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apps</a:t>
            </a:r>
          </a:p>
        </p:txBody>
      </p:sp>
      <p:sp>
        <p:nvSpPr>
          <p:cNvPr id="23" name="AutoShape 4"/>
          <p:cNvSpPr>
            <a:spLocks noChangeArrowheads="1"/>
          </p:cNvSpPr>
          <p:nvPr/>
        </p:nvSpPr>
        <p:spPr bwMode="auto">
          <a:xfrm rot="10800000" flipH="1" flipV="1">
            <a:off x="598313" y="4235259"/>
            <a:ext cx="8353778" cy="511720"/>
          </a:xfrm>
          <a:prstGeom prst="roundRect">
            <a:avLst>
              <a:gd name="adj" fmla="val 50000"/>
            </a:avLst>
          </a:prstGeom>
          <a:gradFill flip="none" rotWithShape="1">
            <a:gsLst>
              <a:gs pos="0">
                <a:schemeClr val="accent3"/>
              </a:gs>
              <a:gs pos="100000">
                <a:schemeClr val="accent1">
                  <a:alpha val="0"/>
                </a:schemeClr>
              </a:gs>
            </a:gsLst>
            <a:lin ang="0" scaled="1"/>
            <a:tileRect/>
          </a:gradFill>
          <a:ln>
            <a:headEnd/>
            <a:tailEnd/>
          </a:ln>
          <a:effectLst>
            <a:outerShdw blurRad="50800" dist="25400" dir="5400000" algn="t" rotWithShape="0">
              <a:prstClr val="black">
                <a:alpha val="40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lIns="182880" tIns="45717" rIns="91432" bIns="45717" anchor="ctr"/>
          <a:lstStyle/>
          <a:p>
            <a:pPr>
              <a:defRPr/>
            </a:pPr>
            <a:r>
              <a:rPr lang="en-US"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Open, scalable, proven</a:t>
            </a:r>
          </a:p>
        </p:txBody>
      </p:sp>
      <p:sp>
        <p:nvSpPr>
          <p:cNvPr id="29" name="Oval 28"/>
          <p:cNvSpPr/>
          <p:nvPr/>
        </p:nvSpPr>
        <p:spPr>
          <a:xfrm>
            <a:off x="6355645" y="5377480"/>
            <a:ext cx="5418667" cy="537900"/>
          </a:xfrm>
          <a:prstGeom prst="ellipse">
            <a:avLst/>
          </a:prstGeom>
          <a:gradFill flip="none" rotWithShape="1">
            <a:gsLst>
              <a:gs pos="0">
                <a:schemeClr val="tx1"/>
              </a:gs>
              <a:gs pos="100000">
                <a:schemeClr val="tx1">
                  <a:alpha val="0"/>
                </a:schemeClr>
              </a:gs>
            </a:gsLst>
            <a:path path="shape">
              <a:fillToRect l="50000" t="50000" r="50000" b="50000"/>
            </a:path>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 name="Group 27"/>
          <p:cNvGrpSpPr/>
          <p:nvPr/>
        </p:nvGrpSpPr>
        <p:grpSpPr>
          <a:xfrm>
            <a:off x="7490178" y="2517424"/>
            <a:ext cx="3149600" cy="3149600"/>
            <a:chOff x="7484532" y="2517424"/>
            <a:chExt cx="3149600" cy="3149600"/>
          </a:xfrm>
        </p:grpSpPr>
        <p:grpSp>
          <p:nvGrpSpPr>
            <p:cNvPr id="26" name="Group 25"/>
            <p:cNvGrpSpPr/>
            <p:nvPr/>
          </p:nvGrpSpPr>
          <p:grpSpPr>
            <a:xfrm>
              <a:off x="7484532" y="2517424"/>
              <a:ext cx="3149600" cy="3149600"/>
              <a:chOff x="7484532" y="2302933"/>
              <a:chExt cx="3149600" cy="3149600"/>
            </a:xfrm>
          </p:grpSpPr>
          <p:sp>
            <p:nvSpPr>
              <p:cNvPr id="24" name="Rounded Rectangle 23"/>
              <p:cNvSpPr/>
              <p:nvPr/>
            </p:nvSpPr>
            <p:spPr>
              <a:xfrm>
                <a:off x="7484532" y="2302933"/>
                <a:ext cx="3149600" cy="3149600"/>
              </a:xfrm>
              <a:prstGeom prst="roundRect">
                <a:avLst>
                  <a:gd name="adj" fmla="val 12724"/>
                </a:avLst>
              </a:prstGeom>
              <a:gradFill flip="none" rotWithShape="1">
                <a:gsLst>
                  <a:gs pos="0">
                    <a:schemeClr val="tx1"/>
                  </a:gs>
                  <a:gs pos="50000">
                    <a:schemeClr val="tx1">
                      <a:lumMod val="85000"/>
                      <a:lumOff val="15000"/>
                    </a:schemeClr>
                  </a:gs>
                  <a:gs pos="100000">
                    <a:schemeClr val="tx1">
                      <a:lumMod val="85000"/>
                      <a:lumOff val="15000"/>
                    </a:schemeClr>
                  </a:gs>
                </a:gsLst>
                <a:lin ang="162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0" name="Freeform 6"/>
              <p:cNvSpPr>
                <a:spLocks/>
              </p:cNvSpPr>
              <p:nvPr/>
            </p:nvSpPr>
            <p:spPr bwMode="auto">
              <a:xfrm>
                <a:off x="7600684" y="2399948"/>
                <a:ext cx="2917297" cy="1608418"/>
              </a:xfrm>
              <a:custGeom>
                <a:avLst/>
                <a:gdLst/>
                <a:ahLst/>
                <a:cxnLst>
                  <a:cxn ang="0">
                    <a:pos x="1117" y="0"/>
                  </a:cxn>
                  <a:cxn ang="0">
                    <a:pos x="132" y="0"/>
                  </a:cxn>
                  <a:cxn ang="0">
                    <a:pos x="0" y="132"/>
                  </a:cxn>
                  <a:cxn ang="0">
                    <a:pos x="0" y="484"/>
                  </a:cxn>
                  <a:cxn ang="0">
                    <a:pos x="624" y="689"/>
                  </a:cxn>
                  <a:cxn ang="0">
                    <a:pos x="1249" y="484"/>
                  </a:cxn>
                  <a:cxn ang="0">
                    <a:pos x="1249" y="132"/>
                  </a:cxn>
                  <a:cxn ang="0">
                    <a:pos x="1117" y="0"/>
                  </a:cxn>
                </a:cxnLst>
                <a:rect l="0" t="0" r="r" b="b"/>
                <a:pathLst>
                  <a:path w="1249" h="689">
                    <a:moveTo>
                      <a:pt x="1117" y="0"/>
                    </a:moveTo>
                    <a:cubicBezTo>
                      <a:pt x="132" y="0"/>
                      <a:pt x="132" y="0"/>
                      <a:pt x="132" y="0"/>
                    </a:cubicBezTo>
                    <a:cubicBezTo>
                      <a:pt x="59" y="0"/>
                      <a:pt x="0" y="60"/>
                      <a:pt x="0" y="132"/>
                    </a:cubicBezTo>
                    <a:cubicBezTo>
                      <a:pt x="0" y="484"/>
                      <a:pt x="0" y="484"/>
                      <a:pt x="0" y="484"/>
                    </a:cubicBezTo>
                    <a:cubicBezTo>
                      <a:pt x="142" y="609"/>
                      <a:pt x="369" y="689"/>
                      <a:pt x="624" y="689"/>
                    </a:cubicBezTo>
                    <a:cubicBezTo>
                      <a:pt x="879" y="689"/>
                      <a:pt x="1106" y="609"/>
                      <a:pt x="1249" y="484"/>
                    </a:cubicBezTo>
                    <a:cubicBezTo>
                      <a:pt x="1249" y="132"/>
                      <a:pt x="1249" y="132"/>
                      <a:pt x="1249" y="132"/>
                    </a:cubicBezTo>
                    <a:cubicBezTo>
                      <a:pt x="1249" y="60"/>
                      <a:pt x="1190" y="0"/>
                      <a:pt x="1117" y="0"/>
                    </a:cubicBezTo>
                    <a:close/>
                  </a:path>
                </a:pathLst>
              </a:custGeom>
              <a:gradFill>
                <a:gsLst>
                  <a:gs pos="0">
                    <a:schemeClr val="bg1">
                      <a:alpha val="40000"/>
                    </a:schemeClr>
                  </a:gs>
                  <a:gs pos="100000">
                    <a:schemeClr val="bg1">
                      <a:alpha val="5000"/>
                    </a:schemeClr>
                  </a:gs>
                </a:gsLst>
                <a:lin ang="5400000" scaled="1"/>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mn-lt"/>
                </a:endParaRPr>
              </a:p>
            </p:txBody>
          </p:sp>
        </p:grpSp>
        <p:sp>
          <p:nvSpPr>
            <p:cNvPr id="9" name="TextBox 8"/>
            <p:cNvSpPr txBox="1"/>
            <p:nvPr/>
          </p:nvSpPr>
          <p:spPr>
            <a:xfrm>
              <a:off x="7632437" y="3446904"/>
              <a:ext cx="2853790" cy="1200329"/>
            </a:xfrm>
            <a:prstGeom prst="rect">
              <a:avLst/>
            </a:prstGeom>
            <a:noFill/>
            <a:ln>
              <a:noFill/>
            </a:ln>
          </p:spPr>
          <p:txBody>
            <a:bodyPr wrap="square" anchor="ctr">
              <a:spAutoFit/>
            </a:bodyPr>
            <a:lstStyle/>
            <a:p>
              <a:pPr algn="ctr" fontAlgn="auto">
                <a:spcBef>
                  <a:spcPts val="0"/>
                </a:spcBef>
                <a:spcAft>
                  <a:spcPts val="0"/>
                </a:spcAft>
                <a:defRPr/>
              </a:pPr>
              <a:r>
                <a:rPr lang="en-US" sz="3600" dirty="0">
                  <a:solidFill>
                    <a:schemeClr val="bg1"/>
                  </a:solidFill>
                  <a:effectLst>
                    <a:outerShdw blurRad="38100" dist="38100" dir="2700000" algn="tl">
                      <a:srgbClr val="000000">
                        <a:alpha val="43137"/>
                      </a:srgbClr>
                    </a:outerShdw>
                  </a:effectLst>
                  <a:latin typeface="Arial" pitchFamily="34" charset="0"/>
                  <a:cs typeface="Arial" pitchFamily="34" charset="0"/>
                </a:rPr>
                <a:t>Citrix</a:t>
              </a:r>
            </a:p>
            <a:p>
              <a:pPr algn="ctr" fontAlgn="auto">
                <a:spcBef>
                  <a:spcPts val="0"/>
                </a:spcBef>
                <a:spcAft>
                  <a:spcPts val="0"/>
                </a:spcAft>
                <a:defRPr/>
              </a:pPr>
              <a:r>
                <a:rPr lang="en-US" sz="3600"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XenDesktop</a:t>
              </a:r>
              <a:endParaRPr lang="en-US" sz="36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30" name="Slide Number Placeholder 3"/>
          <p:cNvSpPr>
            <a:spLocks noGrp="1"/>
          </p:cNvSpPr>
          <p:nvPr>
            <p:ph type="sldNum" sz="quarter" idx="12"/>
          </p:nvPr>
        </p:nvSpPr>
        <p:spPr>
          <a:xfrm>
            <a:off x="5677057" y="6397916"/>
            <a:ext cx="749798" cy="365125"/>
          </a:xfrm>
        </p:spPr>
        <p:txBody>
          <a:bodyPr/>
          <a:lstStyle/>
          <a:p>
            <a:fld id="{CA0561F9-C18C-4C7E-BCEE-56A17DAEBCA0}" type="slidenum">
              <a:rPr lang="en-US" smtClean="0"/>
              <a:pPr/>
              <a:t>10</a:t>
            </a:fld>
            <a:endParaRPr lang="en-US" dirty="0"/>
          </a:p>
        </p:txBody>
      </p:sp>
    </p:spTree>
    <p:extLst>
      <p:ext uri="{BB962C8B-B14F-4D97-AF65-F5344CB8AC3E}">
        <p14:creationId xmlns:p14="http://schemas.microsoft.com/office/powerpoint/2010/main" val="2809268963"/>
      </p:ext>
    </p:extLst>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140"/>
          <p:cNvSpPr/>
          <p:nvPr/>
        </p:nvSpPr>
        <p:spPr>
          <a:xfrm>
            <a:off x="0" y="2275021"/>
            <a:ext cx="12188825" cy="1890585"/>
          </a:xfrm>
          <a:prstGeom prst="rect">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4" name="Oval 163"/>
          <p:cNvSpPr/>
          <p:nvPr/>
        </p:nvSpPr>
        <p:spPr>
          <a:xfrm>
            <a:off x="7375863" y="3357015"/>
            <a:ext cx="4206240" cy="266720"/>
          </a:xfrm>
          <a:prstGeom prst="ellipse">
            <a:avLst/>
          </a:prstGeom>
          <a:gradFill flip="none" rotWithShape="1">
            <a:gsLst>
              <a:gs pos="0">
                <a:schemeClr val="tx1"/>
              </a:gs>
              <a:gs pos="100000">
                <a:schemeClr val="tx1">
                  <a:alpha val="0"/>
                </a:schemeClr>
              </a:gs>
            </a:gsLst>
            <a:path path="shape">
              <a:fillToRect l="50000" t="50000" r="50000" b="50000"/>
            </a:path>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61" name="Group 160"/>
          <p:cNvGrpSpPr/>
          <p:nvPr/>
        </p:nvGrpSpPr>
        <p:grpSpPr>
          <a:xfrm>
            <a:off x="806937" y="4411890"/>
            <a:ext cx="10574952" cy="1605727"/>
            <a:chOff x="806937" y="4411890"/>
            <a:chExt cx="10574952" cy="1605727"/>
          </a:xfrm>
        </p:grpSpPr>
        <p:sp>
          <p:nvSpPr>
            <p:cNvPr id="87" name="Rounded Rectangle 86"/>
            <p:cNvSpPr/>
            <p:nvPr/>
          </p:nvSpPr>
          <p:spPr bwMode="gray">
            <a:xfrm>
              <a:off x="806937" y="4411890"/>
              <a:ext cx="10574952" cy="1605727"/>
            </a:xfrm>
            <a:prstGeom prst="roundRect">
              <a:avLst>
                <a:gd name="adj" fmla="val 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a:latin typeface="Arial" pitchFamily="34" charset="0"/>
                <a:cs typeface="Arial" pitchFamily="34" charset="0"/>
              </a:endParaRPr>
            </a:p>
          </p:txBody>
        </p:sp>
        <p:sp>
          <p:nvSpPr>
            <p:cNvPr id="160" name="Right Triangle 159"/>
            <p:cNvSpPr/>
            <p:nvPr/>
          </p:nvSpPr>
          <p:spPr>
            <a:xfrm flipV="1">
              <a:off x="864300" y="4469884"/>
              <a:ext cx="5621167" cy="982649"/>
            </a:xfrm>
            <a:prstGeom prst="rtTriangle">
              <a:avLst/>
            </a:pr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
        <p:nvSpPr>
          <p:cNvPr id="26627" name="Title 1"/>
          <p:cNvSpPr>
            <a:spLocks noGrp="1"/>
          </p:cNvSpPr>
          <p:nvPr>
            <p:ph type="title"/>
          </p:nvPr>
        </p:nvSpPr>
        <p:spPr/>
        <p:txBody>
          <a:bodyPr/>
          <a:lstStyle/>
          <a:p>
            <a:r>
              <a:rPr lang="en-US" smtClean="0"/>
              <a:t>Holistic Desktop Virtualization Solution</a:t>
            </a:r>
            <a:endParaRPr lang="en-US" dirty="0" smtClean="0"/>
          </a:p>
        </p:txBody>
      </p:sp>
      <p:sp>
        <p:nvSpPr>
          <p:cNvPr id="106" name="Slide Number Placeholder 105"/>
          <p:cNvSpPr>
            <a:spLocks noGrp="1"/>
          </p:cNvSpPr>
          <p:nvPr>
            <p:ph type="sldNum" sz="quarter" idx="12"/>
          </p:nvPr>
        </p:nvSpPr>
        <p:spPr/>
        <p:txBody>
          <a:bodyPr/>
          <a:lstStyle/>
          <a:p>
            <a:fld id="{CA0561F9-C18C-4C7E-BCEE-56A17DAEBCA0}" type="slidenum">
              <a:rPr lang="en-US" smtClean="0"/>
              <a:pPr/>
              <a:t>11</a:t>
            </a:fld>
            <a:endParaRPr lang="en-US"/>
          </a:p>
        </p:txBody>
      </p:sp>
      <p:sp>
        <p:nvSpPr>
          <p:cNvPr id="26630" name="Rectangle 229"/>
          <p:cNvSpPr>
            <a:spLocks noChangeArrowheads="1"/>
          </p:cNvSpPr>
          <p:nvPr/>
        </p:nvSpPr>
        <p:spPr bwMode="auto">
          <a:xfrm>
            <a:off x="1210484" y="3756983"/>
            <a:ext cx="2928704" cy="341632"/>
          </a:xfrm>
          <a:prstGeom prst="rect">
            <a:avLst/>
          </a:prstGeom>
          <a:noFill/>
          <a:ln w="9525">
            <a:noFill/>
            <a:miter lim="800000"/>
            <a:headEnd/>
            <a:tailEnd/>
          </a:ln>
        </p:spPr>
        <p:txBody>
          <a:bodyPr>
            <a:spAutoFit/>
          </a:bodyPr>
          <a:lstStyle/>
          <a:p>
            <a:pPr algn="ctr" eaLnBrk="0" hangingPunct="0">
              <a:lnSpc>
                <a:spcPct val="90000"/>
              </a:lnSpc>
            </a:pPr>
            <a:r>
              <a:rPr lang="en-US" dirty="0" smtClean="0">
                <a:solidFill>
                  <a:schemeClr val="accent3"/>
                </a:solidFill>
              </a:rPr>
              <a:t>Any Device</a:t>
            </a:r>
            <a:endParaRPr lang="en-US" dirty="0">
              <a:solidFill>
                <a:schemeClr val="accent3"/>
              </a:solidFill>
            </a:endParaRPr>
          </a:p>
        </p:txBody>
      </p:sp>
      <p:sp>
        <p:nvSpPr>
          <p:cNvPr id="26699" name="TextBox 81"/>
          <p:cNvSpPr txBox="1">
            <a:spLocks noChangeArrowheads="1"/>
          </p:cNvSpPr>
          <p:nvPr/>
        </p:nvSpPr>
        <p:spPr bwMode="gray">
          <a:xfrm>
            <a:off x="9849959" y="4520018"/>
            <a:ext cx="1079242" cy="889474"/>
          </a:xfrm>
          <a:prstGeom prst="rect">
            <a:avLst/>
          </a:prstGeom>
          <a:noFill/>
          <a:ln w="9525">
            <a:noFill/>
            <a:miter lim="800000"/>
            <a:headEnd/>
            <a:tailEnd/>
          </a:ln>
        </p:spPr>
        <p:txBody>
          <a:bodyPr>
            <a:spAutoFit/>
          </a:bodyPr>
          <a:lstStyle/>
          <a:p>
            <a:pPr algn="ctr" eaLnBrk="0" hangingPunct="0">
              <a:lnSpc>
                <a:spcPct val="90000"/>
              </a:lnSpc>
            </a:pPr>
            <a:r>
              <a:rPr lang="en-US" sz="1400" b="1" dirty="0">
                <a:solidFill>
                  <a:schemeClr val="bg1"/>
                </a:solidFill>
                <a:effectLst>
                  <a:outerShdw blurRad="38100" dist="38100" dir="2700000" algn="tl">
                    <a:srgbClr val="000000">
                      <a:alpha val="43137"/>
                    </a:srgbClr>
                  </a:outerShdw>
                </a:effectLst>
              </a:rPr>
              <a:t>Hosted</a:t>
            </a:r>
          </a:p>
          <a:p>
            <a:pPr algn="ctr" eaLnBrk="0" hangingPunct="0">
              <a:lnSpc>
                <a:spcPct val="90000"/>
              </a:lnSpc>
            </a:pPr>
            <a:r>
              <a:rPr lang="en-US" sz="1400" b="1" dirty="0" smtClean="0">
                <a:solidFill>
                  <a:schemeClr val="bg1"/>
                </a:solidFill>
                <a:effectLst>
                  <a:outerShdw blurRad="38100" dist="38100" dir="2700000" algn="tl">
                    <a:srgbClr val="000000">
                      <a:alpha val="43137"/>
                    </a:srgbClr>
                  </a:outerShdw>
                </a:effectLst>
              </a:rPr>
              <a:t>Shared</a:t>
            </a:r>
            <a:endParaRPr lang="en-US" sz="900" dirty="0">
              <a:solidFill>
                <a:schemeClr val="bg1"/>
              </a:solidFill>
              <a:effectLst>
                <a:outerShdw blurRad="38100" dist="38100" dir="2700000" algn="tl">
                  <a:srgbClr val="000000">
                    <a:alpha val="43137"/>
                  </a:srgbClr>
                </a:outerShdw>
              </a:effectLst>
            </a:endParaRPr>
          </a:p>
          <a:p>
            <a:pPr algn="ctr" eaLnBrk="0" hangingPunct="0">
              <a:lnSpc>
                <a:spcPct val="90000"/>
              </a:lnSpc>
              <a:spcBef>
                <a:spcPts val="600"/>
              </a:spcBef>
              <a:defRPr/>
            </a:pPr>
            <a:r>
              <a:rPr lang="en-US" sz="1200" dirty="0" smtClean="0">
                <a:solidFill>
                  <a:schemeClr val="bg1"/>
                </a:solidFill>
                <a:effectLst>
                  <a:outerShdw blurRad="38100" dist="38100" dir="2700000" algn="tl">
                    <a:srgbClr val="000000">
                      <a:alpha val="43137"/>
                    </a:srgbClr>
                  </a:outerShdw>
                </a:effectLst>
                <a:latin typeface="Arial" charset="0"/>
              </a:rPr>
              <a:t>Focused</a:t>
            </a:r>
            <a:br>
              <a:rPr lang="en-US" sz="1200" dirty="0" smtClean="0">
                <a:solidFill>
                  <a:schemeClr val="bg1"/>
                </a:solidFill>
                <a:effectLst>
                  <a:outerShdw blurRad="38100" dist="38100" dir="2700000" algn="tl">
                    <a:srgbClr val="000000">
                      <a:alpha val="43137"/>
                    </a:srgbClr>
                  </a:outerShdw>
                </a:effectLst>
                <a:latin typeface="Arial" charset="0"/>
              </a:rPr>
            </a:br>
            <a:r>
              <a:rPr lang="en-US" sz="1200" dirty="0" smtClean="0">
                <a:solidFill>
                  <a:schemeClr val="bg1"/>
                </a:solidFill>
                <a:effectLst>
                  <a:outerShdw blurRad="38100" dist="38100" dir="2700000" algn="tl">
                    <a:srgbClr val="000000">
                      <a:alpha val="43137"/>
                    </a:srgbClr>
                  </a:outerShdw>
                </a:effectLst>
                <a:latin typeface="Arial" charset="0"/>
              </a:rPr>
              <a:t>Simplicity</a:t>
            </a:r>
            <a:endParaRPr lang="en-US" sz="1200" dirty="0">
              <a:solidFill>
                <a:schemeClr val="bg1"/>
              </a:solidFill>
              <a:effectLst>
                <a:outerShdw blurRad="38100" dist="38100" dir="2700000" algn="tl">
                  <a:srgbClr val="000000">
                    <a:alpha val="43137"/>
                  </a:srgbClr>
                </a:outerShdw>
              </a:effectLst>
              <a:latin typeface="Arial" charset="0"/>
            </a:endParaRPr>
          </a:p>
        </p:txBody>
      </p:sp>
      <p:sp>
        <p:nvSpPr>
          <p:cNvPr id="83" name="TextBox 82"/>
          <p:cNvSpPr txBox="1"/>
          <p:nvPr/>
        </p:nvSpPr>
        <p:spPr bwMode="gray">
          <a:xfrm>
            <a:off x="3042143" y="4520018"/>
            <a:ext cx="1904975" cy="889474"/>
          </a:xfrm>
          <a:prstGeom prst="rect">
            <a:avLst/>
          </a:prstGeom>
          <a:noFill/>
        </p:spPr>
        <p:txBody>
          <a:bodyPr wrap="square">
            <a:spAutoFit/>
          </a:bodyPr>
          <a:lstStyle/>
          <a:p>
            <a:pPr algn="ctr" eaLnBrk="0" hangingPunct="0">
              <a:lnSpc>
                <a:spcPct val="90000"/>
              </a:lnSpc>
              <a:defRPr/>
            </a:pPr>
            <a:r>
              <a:rPr lang="en-US" sz="1400" b="1" dirty="0">
                <a:solidFill>
                  <a:schemeClr val="bg1"/>
                </a:solidFill>
                <a:effectLst>
                  <a:outerShdw blurRad="38100" dist="38100" dir="2700000" algn="tl">
                    <a:srgbClr val="000000">
                      <a:alpha val="43137"/>
                    </a:srgbClr>
                  </a:outerShdw>
                </a:effectLst>
                <a:latin typeface="Arial" charset="0"/>
                <a:cs typeface="+mn-cs"/>
              </a:rPr>
              <a:t>Streamed</a:t>
            </a:r>
          </a:p>
          <a:p>
            <a:pPr algn="ctr" eaLnBrk="0" hangingPunct="0">
              <a:lnSpc>
                <a:spcPct val="90000"/>
              </a:lnSpc>
              <a:defRPr/>
            </a:pPr>
            <a:r>
              <a:rPr lang="en-US" sz="1400" b="1" dirty="0" smtClean="0">
                <a:solidFill>
                  <a:schemeClr val="bg1"/>
                </a:solidFill>
                <a:effectLst>
                  <a:outerShdw blurRad="38100" dist="38100" dir="2700000" algn="tl">
                    <a:srgbClr val="000000">
                      <a:alpha val="43137"/>
                    </a:srgbClr>
                  </a:outerShdw>
                </a:effectLst>
                <a:latin typeface="Arial" charset="0"/>
                <a:cs typeface="+mn-cs"/>
              </a:rPr>
              <a:t>VHD</a:t>
            </a:r>
            <a:endParaRPr lang="en-US" sz="1000" dirty="0">
              <a:solidFill>
                <a:schemeClr val="bg1"/>
              </a:solidFill>
              <a:effectLst>
                <a:outerShdw blurRad="38100" dist="38100" dir="2700000" algn="tl">
                  <a:srgbClr val="000000">
                    <a:alpha val="43137"/>
                  </a:srgbClr>
                </a:outerShdw>
              </a:effectLst>
              <a:latin typeface="Arial" charset="0"/>
              <a:cs typeface="+mn-cs"/>
            </a:endParaRPr>
          </a:p>
          <a:p>
            <a:pPr algn="ctr" eaLnBrk="0" hangingPunct="0">
              <a:lnSpc>
                <a:spcPct val="90000"/>
              </a:lnSpc>
              <a:spcBef>
                <a:spcPts val="600"/>
              </a:spcBef>
              <a:defRPr/>
            </a:pPr>
            <a:r>
              <a:rPr lang="en-US" sz="1200" dirty="0" smtClean="0">
                <a:solidFill>
                  <a:schemeClr val="bg1"/>
                </a:solidFill>
                <a:effectLst>
                  <a:outerShdw blurRad="38100" dist="38100" dir="2700000" algn="tl">
                    <a:srgbClr val="000000">
                      <a:alpha val="43137"/>
                    </a:srgbClr>
                  </a:outerShdw>
                </a:effectLst>
                <a:latin typeface="Arial" charset="0"/>
              </a:rPr>
              <a:t>High</a:t>
            </a:r>
            <a:br>
              <a:rPr lang="en-US" sz="1200" dirty="0" smtClean="0">
                <a:solidFill>
                  <a:schemeClr val="bg1"/>
                </a:solidFill>
                <a:effectLst>
                  <a:outerShdw blurRad="38100" dist="38100" dir="2700000" algn="tl">
                    <a:srgbClr val="000000">
                      <a:alpha val="43137"/>
                    </a:srgbClr>
                  </a:outerShdw>
                </a:effectLst>
                <a:latin typeface="Arial" charset="0"/>
              </a:rPr>
            </a:br>
            <a:r>
              <a:rPr lang="en-US" sz="1200" dirty="0" smtClean="0">
                <a:solidFill>
                  <a:schemeClr val="bg1"/>
                </a:solidFill>
                <a:effectLst>
                  <a:outerShdw blurRad="38100" dist="38100" dir="2700000" algn="tl">
                    <a:srgbClr val="000000">
                      <a:alpha val="43137"/>
                    </a:srgbClr>
                  </a:outerShdw>
                </a:effectLst>
                <a:latin typeface="Arial" charset="0"/>
              </a:rPr>
              <a:t>Performance</a:t>
            </a:r>
            <a:endParaRPr lang="en-US" sz="1200" dirty="0">
              <a:solidFill>
                <a:schemeClr val="bg1"/>
              </a:solidFill>
              <a:effectLst>
                <a:outerShdw blurRad="38100" dist="38100" dir="2700000" algn="tl">
                  <a:srgbClr val="000000">
                    <a:alpha val="43137"/>
                  </a:srgbClr>
                </a:outerShdw>
              </a:effectLst>
              <a:latin typeface="Arial" charset="0"/>
            </a:endParaRPr>
          </a:p>
        </p:txBody>
      </p:sp>
      <p:sp>
        <p:nvSpPr>
          <p:cNvPr id="26701" name="TextBox 83"/>
          <p:cNvSpPr txBox="1">
            <a:spLocks noChangeArrowheads="1"/>
          </p:cNvSpPr>
          <p:nvPr/>
        </p:nvSpPr>
        <p:spPr bwMode="gray">
          <a:xfrm>
            <a:off x="1286933" y="4520018"/>
            <a:ext cx="1404382" cy="889474"/>
          </a:xfrm>
          <a:prstGeom prst="rect">
            <a:avLst/>
          </a:prstGeom>
          <a:noFill/>
          <a:ln w="9525">
            <a:noFill/>
            <a:miter lim="800000"/>
            <a:headEnd/>
            <a:tailEnd/>
          </a:ln>
        </p:spPr>
        <p:txBody>
          <a:bodyPr wrap="square">
            <a:spAutoFit/>
          </a:bodyPr>
          <a:lstStyle/>
          <a:p>
            <a:pPr algn="ctr" eaLnBrk="0" hangingPunct="0">
              <a:lnSpc>
                <a:spcPct val="90000"/>
              </a:lnSpc>
            </a:pPr>
            <a:r>
              <a:rPr lang="en-US" sz="1400" b="1" dirty="0">
                <a:solidFill>
                  <a:schemeClr val="bg1"/>
                </a:solidFill>
                <a:effectLst>
                  <a:outerShdw blurRad="38100" dist="38100" dir="2700000" algn="tl">
                    <a:srgbClr val="000000">
                      <a:alpha val="43137"/>
                    </a:srgbClr>
                  </a:outerShdw>
                </a:effectLst>
              </a:rPr>
              <a:t>Local Virtual</a:t>
            </a:r>
          </a:p>
          <a:p>
            <a:pPr algn="ctr" eaLnBrk="0" hangingPunct="0">
              <a:lnSpc>
                <a:spcPct val="90000"/>
              </a:lnSpc>
            </a:pPr>
            <a:r>
              <a:rPr lang="en-US" sz="1400" b="1" dirty="0" smtClean="0">
                <a:solidFill>
                  <a:schemeClr val="bg1"/>
                </a:solidFill>
                <a:effectLst>
                  <a:outerShdw blurRad="38100" dist="38100" dir="2700000" algn="tl">
                    <a:srgbClr val="000000">
                      <a:alpha val="43137"/>
                    </a:srgbClr>
                  </a:outerShdw>
                </a:effectLst>
              </a:rPr>
              <a:t>Machine</a:t>
            </a:r>
            <a:endParaRPr lang="en-US" sz="900" dirty="0">
              <a:solidFill>
                <a:schemeClr val="bg1"/>
              </a:solidFill>
              <a:effectLst>
                <a:outerShdw blurRad="38100" dist="38100" dir="2700000" algn="tl">
                  <a:srgbClr val="000000">
                    <a:alpha val="43137"/>
                  </a:srgbClr>
                </a:outerShdw>
              </a:effectLst>
            </a:endParaRPr>
          </a:p>
          <a:p>
            <a:pPr algn="ctr" eaLnBrk="0" hangingPunct="0">
              <a:lnSpc>
                <a:spcPct val="90000"/>
              </a:lnSpc>
              <a:spcBef>
                <a:spcPts val="600"/>
              </a:spcBef>
              <a:defRPr/>
            </a:pPr>
            <a:r>
              <a:rPr lang="en-US" sz="1200" dirty="0">
                <a:solidFill>
                  <a:schemeClr val="bg1"/>
                </a:solidFill>
                <a:effectLst>
                  <a:outerShdw blurRad="38100" dist="38100" dir="2700000" algn="tl">
                    <a:srgbClr val="000000">
                      <a:alpha val="43137"/>
                    </a:srgbClr>
                  </a:outerShdw>
                </a:effectLst>
                <a:latin typeface="Arial" charset="0"/>
              </a:rPr>
              <a:t>Flexibility and </a:t>
            </a:r>
            <a:r>
              <a:rPr lang="en-US" sz="1200" dirty="0" smtClean="0">
                <a:solidFill>
                  <a:schemeClr val="bg1"/>
                </a:solidFill>
                <a:effectLst>
                  <a:outerShdw blurRad="38100" dist="38100" dir="2700000" algn="tl">
                    <a:srgbClr val="000000">
                      <a:alpha val="43137"/>
                    </a:srgbClr>
                  </a:outerShdw>
                </a:effectLst>
                <a:latin typeface="Arial" charset="0"/>
              </a:rPr>
              <a:t/>
            </a:r>
            <a:br>
              <a:rPr lang="en-US" sz="1200" dirty="0" smtClean="0">
                <a:solidFill>
                  <a:schemeClr val="bg1"/>
                </a:solidFill>
                <a:effectLst>
                  <a:outerShdw blurRad="38100" dist="38100" dir="2700000" algn="tl">
                    <a:srgbClr val="000000">
                      <a:alpha val="43137"/>
                    </a:srgbClr>
                  </a:outerShdw>
                </a:effectLst>
                <a:latin typeface="Arial" charset="0"/>
              </a:rPr>
            </a:br>
            <a:r>
              <a:rPr lang="en-US" sz="1200" dirty="0" smtClean="0">
                <a:solidFill>
                  <a:schemeClr val="bg1"/>
                </a:solidFill>
                <a:effectLst>
                  <a:outerShdw blurRad="38100" dist="38100" dir="2700000" algn="tl">
                    <a:srgbClr val="000000">
                      <a:alpha val="43137"/>
                    </a:srgbClr>
                  </a:outerShdw>
                </a:effectLst>
                <a:latin typeface="Arial" charset="0"/>
              </a:rPr>
              <a:t>Mobility</a:t>
            </a:r>
            <a:endParaRPr lang="en-US" sz="1200" dirty="0">
              <a:solidFill>
                <a:schemeClr val="bg1"/>
              </a:solidFill>
              <a:effectLst>
                <a:outerShdw blurRad="38100" dist="38100" dir="2700000" algn="tl">
                  <a:srgbClr val="000000">
                    <a:alpha val="43137"/>
                  </a:srgbClr>
                </a:outerShdw>
              </a:effectLst>
              <a:latin typeface="Arial" charset="0"/>
            </a:endParaRPr>
          </a:p>
        </p:txBody>
      </p:sp>
      <p:sp>
        <p:nvSpPr>
          <p:cNvPr id="85" name="TextBox 84"/>
          <p:cNvSpPr txBox="1"/>
          <p:nvPr/>
        </p:nvSpPr>
        <p:spPr bwMode="gray">
          <a:xfrm>
            <a:off x="7280259" y="4520018"/>
            <a:ext cx="2543853" cy="926407"/>
          </a:xfrm>
          <a:prstGeom prst="rect">
            <a:avLst/>
          </a:prstGeom>
          <a:noFill/>
        </p:spPr>
        <p:txBody>
          <a:bodyPr wrap="square">
            <a:spAutoFit/>
          </a:bodyPr>
          <a:lstStyle/>
          <a:p>
            <a:pPr algn="ctr" eaLnBrk="0" hangingPunct="0">
              <a:lnSpc>
                <a:spcPct val="90000"/>
              </a:lnSpc>
              <a:defRPr/>
            </a:pPr>
            <a:r>
              <a:rPr lang="en-US" sz="1400" b="1" dirty="0" smtClean="0">
                <a:solidFill>
                  <a:schemeClr val="bg1"/>
                </a:solidFill>
                <a:effectLst>
                  <a:outerShdw blurRad="38100" dist="38100" dir="2700000" algn="tl">
                    <a:srgbClr val="000000">
                      <a:alpha val="43137"/>
                    </a:srgbClr>
                  </a:outerShdw>
                </a:effectLst>
                <a:latin typeface="Arial" charset="0"/>
                <a:cs typeface="+mn-cs"/>
              </a:rPr>
              <a:t>Hosted Virtual</a:t>
            </a:r>
            <a:br>
              <a:rPr lang="en-US" sz="1400" b="1" dirty="0" smtClean="0">
                <a:solidFill>
                  <a:schemeClr val="bg1"/>
                </a:solidFill>
                <a:effectLst>
                  <a:outerShdw blurRad="38100" dist="38100" dir="2700000" algn="tl">
                    <a:srgbClr val="000000">
                      <a:alpha val="43137"/>
                    </a:srgbClr>
                  </a:outerShdw>
                </a:effectLst>
                <a:latin typeface="Arial" charset="0"/>
                <a:cs typeface="+mn-cs"/>
              </a:rPr>
            </a:br>
            <a:r>
              <a:rPr lang="en-US" sz="1400" b="1" dirty="0" smtClean="0">
                <a:solidFill>
                  <a:schemeClr val="bg1"/>
                </a:solidFill>
                <a:effectLst>
                  <a:outerShdw blurRad="38100" dist="38100" dir="2700000" algn="tl">
                    <a:srgbClr val="000000">
                      <a:alpha val="43137"/>
                    </a:srgbClr>
                  </a:outerShdw>
                </a:effectLst>
                <a:latin typeface="Arial" charset="0"/>
                <a:cs typeface="+mn-cs"/>
              </a:rPr>
              <a:t>Desktop </a:t>
            </a:r>
            <a:r>
              <a:rPr lang="en-US" sz="1400" b="1" dirty="0">
                <a:solidFill>
                  <a:schemeClr val="bg1"/>
                </a:solidFill>
                <a:effectLst>
                  <a:outerShdw blurRad="38100" dist="38100" dir="2700000" algn="tl">
                    <a:srgbClr val="000000">
                      <a:alpha val="43137"/>
                    </a:srgbClr>
                  </a:outerShdw>
                </a:effectLst>
                <a:latin typeface="Arial" charset="0"/>
                <a:cs typeface="+mn-cs"/>
              </a:rPr>
              <a:t>(VDI)</a:t>
            </a:r>
          </a:p>
          <a:p>
            <a:pPr algn="ctr" eaLnBrk="0" hangingPunct="0">
              <a:spcBef>
                <a:spcPts val="600"/>
              </a:spcBef>
              <a:defRPr/>
            </a:pPr>
            <a:r>
              <a:rPr lang="en-US" sz="1200" dirty="0" smtClean="0">
                <a:solidFill>
                  <a:schemeClr val="bg1"/>
                </a:solidFill>
                <a:effectLst>
                  <a:outerShdw blurRad="38100" dist="38100" dir="2700000" algn="tl">
                    <a:srgbClr val="000000">
                      <a:alpha val="43137"/>
                    </a:srgbClr>
                  </a:outerShdw>
                </a:effectLst>
                <a:latin typeface="Arial" charset="0"/>
                <a:cs typeface="+mn-cs"/>
              </a:rPr>
              <a:t>Cost-Effective </a:t>
            </a:r>
            <a:r>
              <a:rPr lang="en-US" sz="1200" dirty="0">
                <a:solidFill>
                  <a:schemeClr val="bg1"/>
                </a:solidFill>
                <a:effectLst>
                  <a:outerShdw blurRad="38100" dist="38100" dir="2700000" algn="tl">
                    <a:srgbClr val="000000">
                      <a:alpha val="43137"/>
                    </a:srgbClr>
                  </a:outerShdw>
                </a:effectLst>
                <a:latin typeface="Arial" charset="0"/>
                <a:cs typeface="+mn-cs"/>
              </a:rPr>
              <a:t/>
            </a:r>
            <a:br>
              <a:rPr lang="en-US" sz="1200" dirty="0">
                <a:solidFill>
                  <a:schemeClr val="bg1"/>
                </a:solidFill>
                <a:effectLst>
                  <a:outerShdw blurRad="38100" dist="38100" dir="2700000" algn="tl">
                    <a:srgbClr val="000000">
                      <a:alpha val="43137"/>
                    </a:srgbClr>
                  </a:outerShdw>
                </a:effectLst>
                <a:latin typeface="Arial" charset="0"/>
                <a:cs typeface="+mn-cs"/>
              </a:rPr>
            </a:br>
            <a:r>
              <a:rPr lang="en-US" sz="1200" dirty="0">
                <a:solidFill>
                  <a:schemeClr val="bg1"/>
                </a:solidFill>
                <a:effectLst>
                  <a:outerShdw blurRad="38100" dist="38100" dir="2700000" algn="tl">
                    <a:srgbClr val="000000">
                      <a:alpha val="43137"/>
                    </a:srgbClr>
                  </a:outerShdw>
                </a:effectLst>
                <a:latin typeface="Arial" charset="0"/>
                <a:cs typeface="+mn-cs"/>
              </a:rPr>
              <a:t>Flexibility</a:t>
            </a:r>
          </a:p>
        </p:txBody>
      </p:sp>
      <p:sp>
        <p:nvSpPr>
          <p:cNvPr id="26698" name="Rectangle 229"/>
          <p:cNvSpPr>
            <a:spLocks noChangeArrowheads="1"/>
          </p:cNvSpPr>
          <p:nvPr/>
        </p:nvSpPr>
        <p:spPr bwMode="gray">
          <a:xfrm>
            <a:off x="5127625" y="4520018"/>
            <a:ext cx="1933574" cy="480131"/>
          </a:xfrm>
          <a:prstGeom prst="rect">
            <a:avLst/>
          </a:prstGeom>
          <a:noFill/>
          <a:ln w="9525">
            <a:noFill/>
            <a:miter lim="800000"/>
            <a:headEnd/>
            <a:tailEnd/>
          </a:ln>
        </p:spPr>
        <p:txBody>
          <a:bodyPr wrap="square">
            <a:spAutoFit/>
          </a:bodyPr>
          <a:lstStyle/>
          <a:p>
            <a:pPr algn="ctr" eaLnBrk="0" hangingPunct="0">
              <a:lnSpc>
                <a:spcPct val="90000"/>
              </a:lnSpc>
            </a:pPr>
            <a:r>
              <a:rPr lang="en-US" sz="1400" b="1" dirty="0" smtClean="0">
                <a:solidFill>
                  <a:schemeClr val="bg1"/>
                </a:solidFill>
                <a:effectLst>
                  <a:outerShdw blurRad="38100" dist="38100" dir="2700000" algn="tl">
                    <a:srgbClr val="000000">
                      <a:alpha val="43137"/>
                    </a:srgbClr>
                  </a:outerShdw>
                </a:effectLst>
              </a:rPr>
              <a:t>Desktop Delivery</a:t>
            </a:r>
            <a:endParaRPr lang="en-US" sz="1400" b="1" dirty="0">
              <a:solidFill>
                <a:schemeClr val="bg1"/>
              </a:solidFill>
              <a:effectLst>
                <a:outerShdw blurRad="38100" dist="38100" dir="2700000" algn="tl">
                  <a:srgbClr val="000000">
                    <a:alpha val="43137"/>
                  </a:srgbClr>
                </a:outerShdw>
              </a:effectLst>
            </a:endParaRPr>
          </a:p>
          <a:p>
            <a:pPr algn="ctr" eaLnBrk="0" hangingPunct="0">
              <a:lnSpc>
                <a:spcPct val="90000"/>
              </a:lnSpc>
            </a:pPr>
            <a:r>
              <a:rPr lang="en-US" sz="1400" b="1" dirty="0">
                <a:solidFill>
                  <a:schemeClr val="bg1"/>
                </a:solidFill>
                <a:effectLst>
                  <a:outerShdw blurRad="38100" dist="38100" dir="2700000" algn="tl">
                    <a:srgbClr val="000000">
                      <a:alpha val="43137"/>
                    </a:srgbClr>
                  </a:outerShdw>
                </a:effectLst>
              </a:rPr>
              <a:t>Models </a:t>
            </a:r>
          </a:p>
        </p:txBody>
      </p:sp>
      <p:sp>
        <p:nvSpPr>
          <p:cNvPr id="26640" name="Rectangle 7"/>
          <p:cNvSpPr>
            <a:spLocks noChangeArrowheads="1"/>
          </p:cNvSpPr>
          <p:nvPr/>
        </p:nvSpPr>
        <p:spPr bwMode="gray">
          <a:xfrm>
            <a:off x="5001638" y="5359566"/>
            <a:ext cx="2185549" cy="534988"/>
          </a:xfrm>
          <a:prstGeom prst="rect">
            <a:avLst/>
          </a:prstGeom>
          <a:noFill/>
          <a:ln w="9525">
            <a:noFill/>
            <a:miter lim="800000"/>
            <a:headEnd/>
            <a:tailEnd/>
          </a:ln>
        </p:spPr>
        <p:txBody>
          <a:bodyPr wrap="square">
            <a:spAutoFit/>
          </a:bodyPr>
          <a:lstStyle/>
          <a:p>
            <a:pPr marL="0" lvl="1" algn="ctr" defTabSz="577850">
              <a:lnSpc>
                <a:spcPct val="90000"/>
              </a:lnSpc>
              <a:spcAft>
                <a:spcPct val="15000"/>
              </a:spcAft>
              <a:buSzPct val="100000"/>
              <a:buNone/>
            </a:pPr>
            <a:r>
              <a:rPr lang="en-US" sz="1600" b="1" dirty="0">
                <a:solidFill>
                  <a:schemeClr val="accent6"/>
                </a:solidFill>
                <a:effectLst>
                  <a:outerShdw blurRad="38100" dist="38100" dir="2700000" algn="tl">
                    <a:srgbClr val="000000">
                      <a:alpha val="43137"/>
                    </a:srgbClr>
                  </a:outerShdw>
                </a:effectLst>
              </a:rPr>
              <a:t>On-Demand Applications</a:t>
            </a:r>
          </a:p>
        </p:txBody>
      </p:sp>
      <p:cxnSp>
        <p:nvCxnSpPr>
          <p:cNvPr id="136" name="Straight Arrow Connector 135"/>
          <p:cNvCxnSpPr/>
          <p:nvPr/>
        </p:nvCxnSpPr>
        <p:spPr bwMode="gray">
          <a:xfrm rot="10800000">
            <a:off x="7165736" y="5626266"/>
            <a:ext cx="3840480" cy="1588"/>
          </a:xfrm>
          <a:prstGeom prst="straightConnector1">
            <a:avLst/>
          </a:prstGeom>
          <a:noFill/>
          <a:ln w="76200" algn="ctr">
            <a:solidFill>
              <a:schemeClr val="accent6"/>
            </a:solidFill>
            <a:round/>
            <a:headEnd type="triangle" w="med" len="med"/>
            <a:tailEnd type="none"/>
          </a:ln>
          <a:effectLst>
            <a:outerShdw blurRad="50800" dist="38100" dir="2700000" algn="tl" rotWithShape="0">
              <a:prstClr val="black">
                <a:alpha val="40000"/>
              </a:prstClr>
            </a:outerShdw>
          </a:effectLst>
          <a:scene3d>
            <a:camera prst="orthographicFront"/>
            <a:lightRig rig="threePt" dir="t"/>
          </a:scene3d>
          <a:sp3d>
            <a:bevelT w="0" h="0"/>
          </a:sp3d>
        </p:spPr>
      </p:cxnSp>
      <p:cxnSp>
        <p:nvCxnSpPr>
          <p:cNvPr id="140" name="Straight Arrow Connector 139"/>
          <p:cNvCxnSpPr/>
          <p:nvPr/>
        </p:nvCxnSpPr>
        <p:spPr bwMode="gray">
          <a:xfrm>
            <a:off x="1182610" y="5626266"/>
            <a:ext cx="3840480" cy="1588"/>
          </a:xfrm>
          <a:prstGeom prst="straightConnector1">
            <a:avLst/>
          </a:prstGeom>
          <a:noFill/>
          <a:ln w="76200" algn="ctr">
            <a:solidFill>
              <a:schemeClr val="accent6"/>
            </a:solidFill>
            <a:round/>
            <a:headEnd type="triangle" w="med" len="med"/>
            <a:tailEnd type="none"/>
          </a:ln>
          <a:effectLst>
            <a:outerShdw blurRad="50800" dist="38100" dir="2700000" algn="tl" rotWithShape="0">
              <a:prstClr val="black">
                <a:alpha val="40000"/>
              </a:prstClr>
            </a:outerShdw>
          </a:effectLst>
          <a:scene3d>
            <a:camera prst="orthographicFront"/>
            <a:lightRig rig="threePt" dir="t"/>
          </a:scene3d>
          <a:sp3d>
            <a:bevelT w="0" h="0"/>
          </a:sp3d>
        </p:spPr>
      </p:cxnSp>
      <p:grpSp>
        <p:nvGrpSpPr>
          <p:cNvPr id="165" name="Group 164"/>
          <p:cNvGrpSpPr/>
          <p:nvPr/>
        </p:nvGrpSpPr>
        <p:grpSpPr>
          <a:xfrm>
            <a:off x="8130068" y="1473201"/>
            <a:ext cx="2697830" cy="2015067"/>
            <a:chOff x="8105638" y="1591732"/>
            <a:chExt cx="2697830" cy="2015067"/>
          </a:xfrm>
        </p:grpSpPr>
        <p:grpSp>
          <p:nvGrpSpPr>
            <p:cNvPr id="163" name="Group 162"/>
            <p:cNvGrpSpPr/>
            <p:nvPr/>
          </p:nvGrpSpPr>
          <p:grpSpPr>
            <a:xfrm>
              <a:off x="8105638" y="1591732"/>
              <a:ext cx="2697830" cy="2015067"/>
              <a:chOff x="8105638" y="1591732"/>
              <a:chExt cx="2697830" cy="2015067"/>
            </a:xfrm>
          </p:grpSpPr>
          <p:sp>
            <p:nvSpPr>
              <p:cNvPr id="90" name="Pentagon 89"/>
              <p:cNvSpPr/>
              <p:nvPr/>
            </p:nvSpPr>
            <p:spPr bwMode="auto">
              <a:xfrm>
                <a:off x="8105638" y="1591732"/>
                <a:ext cx="2697830" cy="2015067"/>
              </a:xfrm>
              <a:prstGeom prst="homePlate">
                <a:avLst>
                  <a:gd name="adj" fmla="val 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a:latin typeface="Arial" pitchFamily="34" charset="0"/>
                  <a:cs typeface="Arial" pitchFamily="34" charset="0"/>
                </a:endParaRPr>
              </a:p>
            </p:txBody>
          </p:sp>
          <p:sp>
            <p:nvSpPr>
              <p:cNvPr id="159" name="Right Triangle 158"/>
              <p:cNvSpPr/>
              <p:nvPr/>
            </p:nvSpPr>
            <p:spPr>
              <a:xfrm flipV="1">
                <a:off x="8145633" y="1642017"/>
                <a:ext cx="2471567" cy="1270516"/>
              </a:xfrm>
              <a:prstGeom prst="rtTriangle">
                <a:avLst/>
              </a:pr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grpSp>
          <p:nvGrpSpPr>
            <p:cNvPr id="11" name="Group 37"/>
            <p:cNvGrpSpPr/>
            <p:nvPr/>
          </p:nvGrpSpPr>
          <p:grpSpPr bwMode="auto">
            <a:xfrm>
              <a:off x="8414928" y="3063807"/>
              <a:ext cx="2085484" cy="314430"/>
              <a:chOff x="4973638" y="-6825244"/>
              <a:chExt cx="8047037" cy="1175330"/>
            </a:xfrm>
            <a:effectLst>
              <a:outerShdw blurRad="139700" dir="5400000" sx="90000" sy="-19000" rotWithShape="0">
                <a:prstClr val="black">
                  <a:alpha val="38000"/>
                </a:prstClr>
              </a:outerShdw>
            </a:effectLst>
          </p:grpSpPr>
          <p:sp>
            <p:nvSpPr>
              <p:cNvPr id="93" name="Freeform 13"/>
              <p:cNvSpPr>
                <a:spLocks/>
              </p:cNvSpPr>
              <p:nvPr/>
            </p:nvSpPr>
            <p:spPr bwMode="auto">
              <a:xfrm>
                <a:off x="7270750" y="-6825244"/>
                <a:ext cx="3422649" cy="1175326"/>
              </a:xfrm>
              <a:custGeom>
                <a:avLst/>
                <a:gdLst/>
                <a:ahLst/>
                <a:cxnLst>
                  <a:cxn ang="0">
                    <a:pos x="2156" y="688"/>
                  </a:cxn>
                  <a:cxn ang="0">
                    <a:pos x="2156" y="449"/>
                  </a:cxn>
                  <a:cxn ang="0">
                    <a:pos x="2156" y="208"/>
                  </a:cxn>
                  <a:cxn ang="0">
                    <a:pos x="2010" y="271"/>
                  </a:cxn>
                  <a:cxn ang="0">
                    <a:pos x="2010" y="0"/>
                  </a:cxn>
                  <a:cxn ang="0">
                    <a:pos x="147" y="0"/>
                  </a:cxn>
                  <a:cxn ang="0">
                    <a:pos x="147" y="271"/>
                  </a:cxn>
                  <a:cxn ang="0">
                    <a:pos x="0" y="208"/>
                  </a:cxn>
                  <a:cxn ang="0">
                    <a:pos x="0" y="449"/>
                  </a:cxn>
                  <a:cxn ang="0">
                    <a:pos x="0" y="688"/>
                  </a:cxn>
                  <a:cxn ang="0">
                    <a:pos x="147" y="630"/>
                  </a:cxn>
                  <a:cxn ang="0">
                    <a:pos x="147" y="897"/>
                  </a:cxn>
                  <a:cxn ang="0">
                    <a:pos x="2010" y="897"/>
                  </a:cxn>
                  <a:cxn ang="0">
                    <a:pos x="2010" y="630"/>
                  </a:cxn>
                  <a:cxn ang="0">
                    <a:pos x="2156" y="688"/>
                  </a:cxn>
                </a:cxnLst>
                <a:rect l="0" t="0" r="r" b="b"/>
                <a:pathLst>
                  <a:path w="2156" h="897">
                    <a:moveTo>
                      <a:pt x="2156" y="688"/>
                    </a:moveTo>
                    <a:lnTo>
                      <a:pt x="2156" y="449"/>
                    </a:lnTo>
                    <a:lnTo>
                      <a:pt x="2156" y="208"/>
                    </a:lnTo>
                    <a:lnTo>
                      <a:pt x="2010" y="271"/>
                    </a:lnTo>
                    <a:lnTo>
                      <a:pt x="2010" y="0"/>
                    </a:lnTo>
                    <a:lnTo>
                      <a:pt x="147" y="0"/>
                    </a:lnTo>
                    <a:lnTo>
                      <a:pt x="147" y="271"/>
                    </a:lnTo>
                    <a:lnTo>
                      <a:pt x="0" y="208"/>
                    </a:lnTo>
                    <a:lnTo>
                      <a:pt x="0" y="449"/>
                    </a:lnTo>
                    <a:lnTo>
                      <a:pt x="0" y="688"/>
                    </a:lnTo>
                    <a:lnTo>
                      <a:pt x="147" y="630"/>
                    </a:lnTo>
                    <a:lnTo>
                      <a:pt x="147" y="897"/>
                    </a:lnTo>
                    <a:lnTo>
                      <a:pt x="2010" y="897"/>
                    </a:lnTo>
                    <a:lnTo>
                      <a:pt x="2010" y="630"/>
                    </a:lnTo>
                    <a:lnTo>
                      <a:pt x="2156" y="688"/>
                    </a:lnTo>
                    <a:close/>
                  </a:path>
                </a:pathLst>
              </a:custGeom>
              <a:gradFill flip="none" rotWithShape="1">
                <a:gsLst>
                  <a:gs pos="0">
                    <a:srgbClr val="D99A1D">
                      <a:shade val="30000"/>
                      <a:satMod val="115000"/>
                    </a:srgbClr>
                  </a:gs>
                  <a:gs pos="50000">
                    <a:srgbClr val="E9A317"/>
                  </a:gs>
                  <a:gs pos="100000">
                    <a:srgbClr val="F1AC23"/>
                  </a:gs>
                </a:gsLst>
                <a:lin ang="162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a:solidFill>
                    <a:schemeClr val="lt1"/>
                  </a:solidFill>
                  <a:latin typeface="+mn-lt"/>
                </a:endParaRPr>
              </a:p>
            </p:txBody>
          </p:sp>
          <p:sp>
            <p:nvSpPr>
              <p:cNvPr id="94" name="Freeform 14"/>
              <p:cNvSpPr>
                <a:spLocks/>
              </p:cNvSpPr>
              <p:nvPr/>
            </p:nvSpPr>
            <p:spPr bwMode="auto">
              <a:xfrm>
                <a:off x="4973638" y="-6825242"/>
                <a:ext cx="2513011" cy="1175326"/>
              </a:xfrm>
              <a:custGeom>
                <a:avLst/>
                <a:gdLst/>
                <a:ahLst/>
                <a:cxnLst>
                  <a:cxn ang="0">
                    <a:pos x="3133" y="1536"/>
                  </a:cxn>
                  <a:cxn ang="0">
                    <a:pos x="3133" y="979"/>
                  </a:cxn>
                  <a:cxn ang="0">
                    <a:pos x="3133" y="418"/>
                  </a:cxn>
                  <a:cxn ang="0">
                    <a:pos x="3453" y="554"/>
                  </a:cxn>
                  <a:cxn ang="0">
                    <a:pos x="3453" y="0"/>
                  </a:cxn>
                  <a:cxn ang="0">
                    <a:pos x="978" y="0"/>
                  </a:cxn>
                  <a:cxn ang="0">
                    <a:pos x="0" y="978"/>
                  </a:cxn>
                  <a:cxn ang="0">
                    <a:pos x="978" y="1956"/>
                  </a:cxn>
                  <a:cxn ang="0">
                    <a:pos x="3453" y="1956"/>
                  </a:cxn>
                  <a:cxn ang="0">
                    <a:pos x="3453" y="1410"/>
                  </a:cxn>
                  <a:cxn ang="0">
                    <a:pos x="3133" y="1536"/>
                  </a:cxn>
                </a:cxnLst>
                <a:rect l="0" t="0" r="r" b="b"/>
                <a:pathLst>
                  <a:path w="3453" h="1956">
                    <a:moveTo>
                      <a:pt x="3133" y="1536"/>
                    </a:moveTo>
                    <a:cubicBezTo>
                      <a:pt x="3133" y="979"/>
                      <a:pt x="3133" y="979"/>
                      <a:pt x="3133" y="979"/>
                    </a:cubicBezTo>
                    <a:cubicBezTo>
                      <a:pt x="3133" y="418"/>
                      <a:pt x="3133" y="418"/>
                      <a:pt x="3133" y="418"/>
                    </a:cubicBezTo>
                    <a:cubicBezTo>
                      <a:pt x="3453" y="554"/>
                      <a:pt x="3453" y="554"/>
                      <a:pt x="3453" y="554"/>
                    </a:cubicBezTo>
                    <a:cubicBezTo>
                      <a:pt x="3453" y="0"/>
                      <a:pt x="3453" y="0"/>
                      <a:pt x="3453" y="0"/>
                    </a:cubicBezTo>
                    <a:cubicBezTo>
                      <a:pt x="978" y="0"/>
                      <a:pt x="978" y="0"/>
                      <a:pt x="978" y="0"/>
                    </a:cubicBezTo>
                    <a:cubicBezTo>
                      <a:pt x="438" y="0"/>
                      <a:pt x="0" y="438"/>
                      <a:pt x="0" y="978"/>
                    </a:cubicBezTo>
                    <a:cubicBezTo>
                      <a:pt x="0" y="1519"/>
                      <a:pt x="438" y="1956"/>
                      <a:pt x="978" y="1956"/>
                    </a:cubicBezTo>
                    <a:cubicBezTo>
                      <a:pt x="3453" y="1956"/>
                      <a:pt x="3453" y="1956"/>
                      <a:pt x="3453" y="1956"/>
                    </a:cubicBezTo>
                    <a:cubicBezTo>
                      <a:pt x="3453" y="1410"/>
                      <a:pt x="3453" y="1410"/>
                      <a:pt x="3453" y="1410"/>
                    </a:cubicBezTo>
                    <a:lnTo>
                      <a:pt x="3133" y="1536"/>
                    </a:lnTo>
                    <a:close/>
                  </a:path>
                </a:pathLst>
              </a:custGeom>
              <a:gradFill flip="none" rotWithShape="1">
                <a:gsLst>
                  <a:gs pos="0">
                    <a:srgbClr val="D99A1D">
                      <a:shade val="30000"/>
                      <a:satMod val="115000"/>
                    </a:srgbClr>
                  </a:gs>
                  <a:gs pos="50000">
                    <a:srgbClr val="E9A317"/>
                  </a:gs>
                  <a:gs pos="100000">
                    <a:srgbClr val="F1AC23"/>
                  </a:gs>
                </a:gsLst>
                <a:lin ang="162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a:solidFill>
                    <a:schemeClr val="lt1"/>
                  </a:solidFill>
                  <a:latin typeface="+mn-lt"/>
                </a:endParaRPr>
              </a:p>
            </p:txBody>
          </p:sp>
          <p:sp>
            <p:nvSpPr>
              <p:cNvPr id="95" name="Freeform 15"/>
              <p:cNvSpPr>
                <a:spLocks/>
              </p:cNvSpPr>
              <p:nvPr/>
            </p:nvSpPr>
            <p:spPr bwMode="auto">
              <a:xfrm>
                <a:off x="10479088" y="-6825240"/>
                <a:ext cx="2541587" cy="1175326"/>
              </a:xfrm>
              <a:custGeom>
                <a:avLst/>
                <a:gdLst/>
                <a:ahLst/>
                <a:cxnLst>
                  <a:cxn ang="0">
                    <a:pos x="2515" y="0"/>
                  </a:cxn>
                  <a:cxn ang="0">
                    <a:pos x="0" y="0"/>
                  </a:cxn>
                  <a:cxn ang="0">
                    <a:pos x="0" y="554"/>
                  </a:cxn>
                  <a:cxn ang="0">
                    <a:pos x="320" y="418"/>
                  </a:cxn>
                  <a:cxn ang="0">
                    <a:pos x="320" y="979"/>
                  </a:cxn>
                  <a:cxn ang="0">
                    <a:pos x="320" y="1536"/>
                  </a:cxn>
                  <a:cxn ang="0">
                    <a:pos x="0" y="1410"/>
                  </a:cxn>
                  <a:cxn ang="0">
                    <a:pos x="0" y="1956"/>
                  </a:cxn>
                  <a:cxn ang="0">
                    <a:pos x="2515" y="1956"/>
                  </a:cxn>
                  <a:cxn ang="0">
                    <a:pos x="3493" y="978"/>
                  </a:cxn>
                  <a:cxn ang="0">
                    <a:pos x="2515" y="0"/>
                  </a:cxn>
                </a:cxnLst>
                <a:rect l="0" t="0" r="r" b="b"/>
                <a:pathLst>
                  <a:path w="3493" h="1956">
                    <a:moveTo>
                      <a:pt x="2515" y="0"/>
                    </a:moveTo>
                    <a:cubicBezTo>
                      <a:pt x="0" y="0"/>
                      <a:pt x="0" y="0"/>
                      <a:pt x="0" y="0"/>
                    </a:cubicBezTo>
                    <a:cubicBezTo>
                      <a:pt x="0" y="554"/>
                      <a:pt x="0" y="554"/>
                      <a:pt x="0" y="554"/>
                    </a:cubicBezTo>
                    <a:cubicBezTo>
                      <a:pt x="320" y="418"/>
                      <a:pt x="320" y="418"/>
                      <a:pt x="320" y="418"/>
                    </a:cubicBezTo>
                    <a:cubicBezTo>
                      <a:pt x="320" y="979"/>
                      <a:pt x="320" y="979"/>
                      <a:pt x="320" y="979"/>
                    </a:cubicBezTo>
                    <a:cubicBezTo>
                      <a:pt x="320" y="1536"/>
                      <a:pt x="320" y="1536"/>
                      <a:pt x="320" y="1536"/>
                    </a:cubicBezTo>
                    <a:cubicBezTo>
                      <a:pt x="0" y="1410"/>
                      <a:pt x="0" y="1410"/>
                      <a:pt x="0" y="1410"/>
                    </a:cubicBezTo>
                    <a:cubicBezTo>
                      <a:pt x="0" y="1956"/>
                      <a:pt x="0" y="1956"/>
                      <a:pt x="0" y="1956"/>
                    </a:cubicBezTo>
                    <a:cubicBezTo>
                      <a:pt x="2515" y="1956"/>
                      <a:pt x="2515" y="1956"/>
                      <a:pt x="2515" y="1956"/>
                    </a:cubicBezTo>
                    <a:cubicBezTo>
                      <a:pt x="3056" y="1956"/>
                      <a:pt x="3493" y="1519"/>
                      <a:pt x="3493" y="978"/>
                    </a:cubicBezTo>
                    <a:cubicBezTo>
                      <a:pt x="3493" y="438"/>
                      <a:pt x="3056" y="0"/>
                      <a:pt x="2515" y="0"/>
                    </a:cubicBezTo>
                    <a:close/>
                  </a:path>
                </a:pathLst>
              </a:custGeom>
              <a:gradFill flip="none" rotWithShape="1">
                <a:gsLst>
                  <a:gs pos="0">
                    <a:srgbClr val="D99A1D">
                      <a:shade val="30000"/>
                      <a:satMod val="115000"/>
                    </a:srgbClr>
                  </a:gs>
                  <a:gs pos="50000">
                    <a:srgbClr val="E9A317"/>
                  </a:gs>
                  <a:gs pos="100000">
                    <a:srgbClr val="F1AC23"/>
                  </a:gs>
                </a:gsLst>
                <a:lin ang="162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a:solidFill>
                    <a:schemeClr val="lt1"/>
                  </a:solidFill>
                  <a:latin typeface="+mn-lt"/>
                </a:endParaRPr>
              </a:p>
            </p:txBody>
          </p:sp>
        </p:grpSp>
        <p:pic>
          <p:nvPicPr>
            <p:cNvPr id="26663" name="Picture 114"/>
            <p:cNvPicPr>
              <a:picLocks noChangeAspect="1" noChangeArrowheads="1"/>
            </p:cNvPicPr>
            <p:nvPr/>
          </p:nvPicPr>
          <p:blipFill>
            <a:blip r:embed="rId3" cstate="print"/>
            <a:srcRect/>
            <a:stretch>
              <a:fillRect/>
            </a:stretch>
          </p:blipFill>
          <p:spPr bwMode="auto">
            <a:xfrm>
              <a:off x="8271404" y="2003196"/>
              <a:ext cx="525042" cy="205723"/>
            </a:xfrm>
            <a:prstGeom prst="rect">
              <a:avLst/>
            </a:prstGeom>
            <a:noFill/>
            <a:ln w="9525" algn="ctr">
              <a:noFill/>
              <a:miter lim="800000"/>
              <a:headEnd/>
              <a:tailEnd/>
            </a:ln>
            <a:effectLst>
              <a:outerShdw blurRad="63500" sx="102000" sy="102000" algn="ctr" rotWithShape="0">
                <a:prstClr val="black">
                  <a:alpha val="40000"/>
                </a:prstClr>
              </a:outerShdw>
            </a:effectLst>
          </p:spPr>
        </p:pic>
        <p:grpSp>
          <p:nvGrpSpPr>
            <p:cNvPr id="13" name="Group 273"/>
            <p:cNvGrpSpPr>
              <a:grpSpLocks/>
            </p:cNvGrpSpPr>
            <p:nvPr/>
          </p:nvGrpSpPr>
          <p:grpSpPr bwMode="auto">
            <a:xfrm>
              <a:off x="9601005" y="2901058"/>
              <a:ext cx="229902" cy="232224"/>
              <a:chOff x="3878009" y="4445637"/>
              <a:chExt cx="765524" cy="765523"/>
            </a:xfrm>
          </p:grpSpPr>
          <p:sp>
            <p:nvSpPr>
              <p:cNvPr id="112" name="Oval 111"/>
              <p:cNvSpPr/>
              <p:nvPr/>
            </p:nvSpPr>
            <p:spPr bwMode="auto">
              <a:xfrm>
                <a:off x="3880406" y="4445143"/>
                <a:ext cx="760941" cy="764710"/>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w="9525" cap="flat" cmpd="sng" algn="ctr">
                <a:solidFill>
                  <a:schemeClr val="bg1"/>
                </a:solidFill>
                <a:prstDash val="solid"/>
                <a:round/>
                <a:headEnd type="none" w="med" len="med"/>
                <a:tailEnd type="none" w="med" len="med"/>
              </a:ln>
              <a:effectLst>
                <a:outerShdw blurRad="127000" algn="ctr" rotWithShape="0">
                  <a:prstClr val="black">
                    <a:alpha val="40000"/>
                  </a:prstClr>
                </a:outerShdw>
              </a:effectLst>
            </p:spPr>
            <p:txBody>
              <a:bodyPr wrap="none" lIns="82124" tIns="41061" rIns="82124" bIns="41061" anchor="ctr"/>
              <a:lstStyle/>
              <a:p>
                <a:pPr algn="ctr" defTabSz="814388" eaLnBrk="0" hangingPunct="0">
                  <a:lnSpc>
                    <a:spcPct val="90000"/>
                  </a:lnSpc>
                  <a:defRPr/>
                </a:pPr>
                <a:endParaRPr lang="en-US" sz="1200" dirty="0"/>
              </a:p>
            </p:txBody>
          </p:sp>
          <p:grpSp>
            <p:nvGrpSpPr>
              <p:cNvPr id="14" name="Group 266"/>
              <p:cNvGrpSpPr>
                <a:grpSpLocks/>
              </p:cNvGrpSpPr>
              <p:nvPr/>
            </p:nvGrpSpPr>
            <p:grpSpPr bwMode="auto">
              <a:xfrm>
                <a:off x="4014174" y="4566148"/>
                <a:ext cx="484120" cy="516674"/>
                <a:chOff x="4061799" y="4566148"/>
                <a:chExt cx="484120" cy="516674"/>
              </a:xfrm>
            </p:grpSpPr>
            <p:sp>
              <p:nvSpPr>
                <p:cNvPr id="114" name="Freeform 7"/>
                <p:cNvSpPr>
                  <a:spLocks noEditPoints="1"/>
                </p:cNvSpPr>
                <p:nvPr/>
              </p:nvSpPr>
              <p:spPr bwMode="auto">
                <a:xfrm>
                  <a:off x="4405977" y="4678102"/>
                  <a:ext cx="138353" cy="324116"/>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a:solidFill>
                      <a:schemeClr val="tx1"/>
                    </a:solidFill>
                  </a:endParaRPr>
                </a:p>
              </p:txBody>
            </p:sp>
            <p:sp>
              <p:nvSpPr>
                <p:cNvPr id="115" name="Freeform 7"/>
                <p:cNvSpPr>
                  <a:spLocks noEditPoints="1"/>
                </p:cNvSpPr>
                <p:nvPr/>
              </p:nvSpPr>
              <p:spPr bwMode="auto">
                <a:xfrm>
                  <a:off x="4066382" y="4673036"/>
                  <a:ext cx="138353" cy="324116"/>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a:solidFill>
                      <a:schemeClr val="tx1"/>
                    </a:solidFill>
                  </a:endParaRPr>
                </a:p>
              </p:txBody>
            </p:sp>
            <p:sp>
              <p:nvSpPr>
                <p:cNvPr id="116" name="Freeform 7"/>
                <p:cNvSpPr>
                  <a:spLocks noEditPoints="1"/>
                </p:cNvSpPr>
                <p:nvPr/>
              </p:nvSpPr>
              <p:spPr bwMode="auto">
                <a:xfrm>
                  <a:off x="4192158" y="4566687"/>
                  <a:ext cx="226396" cy="516559"/>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chemeClr val="bg1"/>
                </a:solidFill>
                <a:ln>
                  <a:noFill/>
                </a:ln>
                <a:effectLst>
                  <a:outerShdw blurRad="63500" sx="102000" sy="102000" algn="ctr"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a:solidFill>
                      <a:schemeClr val="tx1"/>
                    </a:solidFill>
                  </a:endParaRPr>
                </a:p>
              </p:txBody>
            </p:sp>
          </p:grpSp>
        </p:grpSp>
        <p:grpSp>
          <p:nvGrpSpPr>
            <p:cNvPr id="15" name="Group 274"/>
            <p:cNvGrpSpPr>
              <a:grpSpLocks/>
            </p:cNvGrpSpPr>
            <p:nvPr/>
          </p:nvGrpSpPr>
          <p:grpSpPr bwMode="auto">
            <a:xfrm>
              <a:off x="10240593" y="2907864"/>
              <a:ext cx="229902" cy="232224"/>
              <a:chOff x="6278309" y="4445637"/>
              <a:chExt cx="765524" cy="765523"/>
            </a:xfrm>
          </p:grpSpPr>
          <p:sp>
            <p:nvSpPr>
              <p:cNvPr id="118" name="Oval 117"/>
              <p:cNvSpPr/>
              <p:nvPr/>
            </p:nvSpPr>
            <p:spPr bwMode="auto">
              <a:xfrm>
                <a:off x="6275496" y="4448030"/>
                <a:ext cx="767231" cy="764713"/>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w="9525" cap="flat" cmpd="sng" algn="ctr">
                <a:solidFill>
                  <a:schemeClr val="bg1"/>
                </a:solidFill>
                <a:prstDash val="solid"/>
                <a:round/>
                <a:headEnd type="none" w="med" len="med"/>
                <a:tailEnd type="none" w="med" len="med"/>
              </a:ln>
              <a:effectLst>
                <a:outerShdw blurRad="127000" algn="ctr" rotWithShape="0">
                  <a:prstClr val="black">
                    <a:alpha val="40000"/>
                  </a:prstClr>
                </a:outerShdw>
              </a:effectLst>
            </p:spPr>
            <p:txBody>
              <a:bodyPr wrap="none" lIns="82124" tIns="41061" rIns="82124" bIns="41061" anchor="ctr"/>
              <a:lstStyle/>
              <a:p>
                <a:pPr algn="ctr" defTabSz="814388" eaLnBrk="0" hangingPunct="0">
                  <a:lnSpc>
                    <a:spcPct val="90000"/>
                  </a:lnSpc>
                  <a:defRPr/>
                </a:pPr>
                <a:endParaRPr lang="en-US" sz="1200" dirty="0"/>
              </a:p>
            </p:txBody>
          </p:sp>
          <p:grpSp>
            <p:nvGrpSpPr>
              <p:cNvPr id="16" name="Group 270"/>
              <p:cNvGrpSpPr>
                <a:grpSpLocks/>
              </p:cNvGrpSpPr>
              <p:nvPr/>
            </p:nvGrpSpPr>
            <p:grpSpPr bwMode="auto">
              <a:xfrm>
                <a:off x="6427788" y="4615844"/>
                <a:ext cx="475932" cy="455238"/>
                <a:chOff x="6327775" y="1360488"/>
                <a:chExt cx="401638" cy="384175"/>
              </a:xfrm>
            </p:grpSpPr>
            <p:pic>
              <p:nvPicPr>
                <p:cNvPr id="26675" name="Picture 2"/>
                <p:cNvPicPr>
                  <a:picLocks noChangeAspect="1" noChangeArrowheads="1"/>
                </p:cNvPicPr>
                <p:nvPr/>
              </p:nvPicPr>
              <p:blipFill>
                <a:blip r:embed="rId4" cstate="print"/>
                <a:srcRect r="32172"/>
                <a:stretch>
                  <a:fillRect/>
                </a:stretch>
              </p:blipFill>
              <p:spPr bwMode="auto">
                <a:xfrm>
                  <a:off x="6327775" y="1360488"/>
                  <a:ext cx="401638" cy="384175"/>
                </a:xfrm>
                <a:prstGeom prst="rect">
                  <a:avLst/>
                </a:prstGeom>
                <a:noFill/>
                <a:ln w="9525">
                  <a:noFill/>
                  <a:miter lim="800000"/>
                  <a:headEnd/>
                  <a:tailEnd/>
                </a:ln>
              </p:spPr>
            </p:pic>
            <p:sp>
              <p:nvSpPr>
                <p:cNvPr id="26676" name="Freeform 11"/>
                <p:cNvSpPr>
                  <a:spLocks noEditPoints="1"/>
                </p:cNvSpPr>
                <p:nvPr/>
              </p:nvSpPr>
              <p:spPr bwMode="auto">
                <a:xfrm>
                  <a:off x="6430310" y="1437311"/>
                  <a:ext cx="187042" cy="168064"/>
                </a:xfrm>
                <a:custGeom>
                  <a:avLst/>
                  <a:gdLst>
                    <a:gd name="T0" fmla="*/ 187 w 244"/>
                    <a:gd name="T1" fmla="*/ 206 h 220"/>
                    <a:gd name="T2" fmla="*/ 173 w 244"/>
                    <a:gd name="T3" fmla="*/ 160 h 220"/>
                    <a:gd name="T4" fmla="*/ 149 w 244"/>
                    <a:gd name="T5" fmla="*/ 172 h 220"/>
                    <a:gd name="T6" fmla="*/ 179 w 244"/>
                    <a:gd name="T7" fmla="*/ 210 h 220"/>
                    <a:gd name="T8" fmla="*/ 149 w 244"/>
                    <a:gd name="T9" fmla="*/ 172 h 220"/>
                    <a:gd name="T10" fmla="*/ 130 w 244"/>
                    <a:gd name="T11" fmla="*/ 220 h 220"/>
                    <a:gd name="T12" fmla="*/ 140 w 244"/>
                    <a:gd name="T13" fmla="*/ 174 h 220"/>
                    <a:gd name="T14" fmla="*/ 182 w 244"/>
                    <a:gd name="T15" fmla="*/ 153 h 220"/>
                    <a:gd name="T16" fmla="*/ 211 w 244"/>
                    <a:gd name="T17" fmla="*/ 188 h 220"/>
                    <a:gd name="T18" fmla="*/ 225 w 244"/>
                    <a:gd name="T19" fmla="*/ 172 h 220"/>
                    <a:gd name="T20" fmla="*/ 182 w 244"/>
                    <a:gd name="T21" fmla="*/ 153 h 220"/>
                    <a:gd name="T22" fmla="*/ 53 w 244"/>
                    <a:gd name="T23" fmla="*/ 184 h 220"/>
                    <a:gd name="T24" fmla="*/ 67 w 244"/>
                    <a:gd name="T25" fmla="*/ 197 h 220"/>
                    <a:gd name="T26" fmla="*/ 91 w 244"/>
                    <a:gd name="T27" fmla="*/ 158 h 220"/>
                    <a:gd name="T28" fmla="*/ 114 w 244"/>
                    <a:gd name="T29" fmla="*/ 171 h 220"/>
                    <a:gd name="T30" fmla="*/ 121 w 244"/>
                    <a:gd name="T31" fmla="*/ 219 h 220"/>
                    <a:gd name="T32" fmla="*/ 114 w 244"/>
                    <a:gd name="T33" fmla="*/ 171 h 220"/>
                    <a:gd name="T34" fmla="*/ 27 w 244"/>
                    <a:gd name="T35" fmla="*/ 135 h 220"/>
                    <a:gd name="T36" fmla="*/ 73 w 244"/>
                    <a:gd name="T37" fmla="*/ 131 h 220"/>
                    <a:gd name="T38" fmla="*/ 77 w 244"/>
                    <a:gd name="T39" fmla="*/ 140 h 220"/>
                    <a:gd name="T40" fmla="*/ 47 w 244"/>
                    <a:gd name="T41" fmla="*/ 177 h 220"/>
                    <a:gd name="T42" fmla="*/ 77 w 244"/>
                    <a:gd name="T43" fmla="*/ 140 h 220"/>
                    <a:gd name="T44" fmla="*/ 230 w 244"/>
                    <a:gd name="T45" fmla="*/ 164 h 220"/>
                    <a:gd name="T46" fmla="*/ 194 w 244"/>
                    <a:gd name="T47" fmla="*/ 131 h 220"/>
                    <a:gd name="T48" fmla="*/ 194 w 244"/>
                    <a:gd name="T49" fmla="*/ 87 h 220"/>
                    <a:gd name="T50" fmla="*/ 231 w 244"/>
                    <a:gd name="T51" fmla="*/ 58 h 220"/>
                    <a:gd name="T52" fmla="*/ 194 w 244"/>
                    <a:gd name="T53" fmla="*/ 87 h 220"/>
                    <a:gd name="T54" fmla="*/ 128 w 244"/>
                    <a:gd name="T55" fmla="*/ 0 h 220"/>
                    <a:gd name="T56" fmla="*/ 120 w 244"/>
                    <a:gd name="T57" fmla="*/ 47 h 220"/>
                    <a:gd name="T58" fmla="*/ 143 w 244"/>
                    <a:gd name="T59" fmla="*/ 46 h 220"/>
                    <a:gd name="T60" fmla="*/ 137 w 244"/>
                    <a:gd name="T61" fmla="*/ 0 h 220"/>
                    <a:gd name="T62" fmla="*/ 143 w 244"/>
                    <a:gd name="T63" fmla="*/ 46 h 220"/>
                    <a:gd name="T64" fmla="*/ 241 w 244"/>
                    <a:gd name="T65" fmla="*/ 136 h 220"/>
                    <a:gd name="T66" fmla="*/ 198 w 244"/>
                    <a:gd name="T67" fmla="*/ 114 h 220"/>
                    <a:gd name="T68" fmla="*/ 159 w 244"/>
                    <a:gd name="T69" fmla="*/ 50 h 220"/>
                    <a:gd name="T70" fmla="*/ 165 w 244"/>
                    <a:gd name="T71" fmla="*/ 4 h 220"/>
                    <a:gd name="T72" fmla="*/ 159 w 244"/>
                    <a:gd name="T73" fmla="*/ 50 h 220"/>
                    <a:gd name="T74" fmla="*/ 25 w 244"/>
                    <a:gd name="T75" fmla="*/ 126 h 220"/>
                    <a:gd name="T76" fmla="*/ 70 w 244"/>
                    <a:gd name="T77" fmla="*/ 107 h 220"/>
                    <a:gd name="T78" fmla="*/ 94 w 244"/>
                    <a:gd name="T79" fmla="*/ 110 h 220"/>
                    <a:gd name="T80" fmla="*/ 0 w 244"/>
                    <a:gd name="T81" fmla="*/ 95 h 220"/>
                    <a:gd name="T82" fmla="*/ 185 w 244"/>
                    <a:gd name="T83" fmla="*/ 71 h 220"/>
                    <a:gd name="T84" fmla="*/ 214 w 244"/>
                    <a:gd name="T85" fmla="*/ 34 h 220"/>
                    <a:gd name="T86" fmla="*/ 185 w 244"/>
                    <a:gd name="T87" fmla="*/ 71 h 220"/>
                    <a:gd name="T88" fmla="*/ 99 w 244"/>
                    <a:gd name="T89" fmla="*/ 164 h 220"/>
                    <a:gd name="T90" fmla="*/ 92 w 244"/>
                    <a:gd name="T91" fmla="*/ 212 h 220"/>
                    <a:gd name="T92" fmla="*/ 198 w 244"/>
                    <a:gd name="T93" fmla="*/ 104 h 220"/>
                    <a:gd name="T94" fmla="*/ 241 w 244"/>
                    <a:gd name="T95" fmla="*/ 85 h 220"/>
                    <a:gd name="T96" fmla="*/ 198 w 244"/>
                    <a:gd name="T97" fmla="*/ 104 h 220"/>
                    <a:gd name="T98" fmla="*/ 191 w 244"/>
                    <a:gd name="T99" fmla="*/ 16 h 220"/>
                    <a:gd name="T100" fmla="*/ 173 w 244"/>
                    <a:gd name="T101" fmla="*/ 59 h 22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44"/>
                    <a:gd name="T154" fmla="*/ 0 h 220"/>
                    <a:gd name="T155" fmla="*/ 244 w 244"/>
                    <a:gd name="T156" fmla="*/ 220 h 22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44" h="220">
                      <a:moveTo>
                        <a:pt x="166" y="165"/>
                      </a:moveTo>
                      <a:cubicBezTo>
                        <a:pt x="187" y="206"/>
                        <a:pt x="187" y="206"/>
                        <a:pt x="187" y="206"/>
                      </a:cubicBezTo>
                      <a:cubicBezTo>
                        <a:pt x="193" y="203"/>
                        <a:pt x="199" y="199"/>
                        <a:pt x="205" y="194"/>
                      </a:cubicBezTo>
                      <a:cubicBezTo>
                        <a:pt x="173" y="160"/>
                        <a:pt x="173" y="160"/>
                        <a:pt x="173" y="160"/>
                      </a:cubicBezTo>
                      <a:cubicBezTo>
                        <a:pt x="171" y="162"/>
                        <a:pt x="168" y="164"/>
                        <a:pt x="166" y="165"/>
                      </a:cubicBezTo>
                      <a:close/>
                      <a:moveTo>
                        <a:pt x="149" y="172"/>
                      </a:moveTo>
                      <a:cubicBezTo>
                        <a:pt x="159" y="217"/>
                        <a:pt x="159" y="217"/>
                        <a:pt x="159" y="217"/>
                      </a:cubicBezTo>
                      <a:cubicBezTo>
                        <a:pt x="166" y="215"/>
                        <a:pt x="173" y="213"/>
                        <a:pt x="179" y="210"/>
                      </a:cubicBezTo>
                      <a:cubicBezTo>
                        <a:pt x="157" y="169"/>
                        <a:pt x="157" y="169"/>
                        <a:pt x="157" y="169"/>
                      </a:cubicBezTo>
                      <a:cubicBezTo>
                        <a:pt x="155" y="170"/>
                        <a:pt x="152" y="171"/>
                        <a:pt x="149" y="172"/>
                      </a:cubicBezTo>
                      <a:close/>
                      <a:moveTo>
                        <a:pt x="131" y="174"/>
                      </a:moveTo>
                      <a:cubicBezTo>
                        <a:pt x="130" y="220"/>
                        <a:pt x="130" y="220"/>
                        <a:pt x="130" y="220"/>
                      </a:cubicBezTo>
                      <a:cubicBezTo>
                        <a:pt x="137" y="220"/>
                        <a:pt x="144" y="220"/>
                        <a:pt x="150" y="219"/>
                      </a:cubicBezTo>
                      <a:cubicBezTo>
                        <a:pt x="140" y="174"/>
                        <a:pt x="140" y="174"/>
                        <a:pt x="140" y="174"/>
                      </a:cubicBezTo>
                      <a:cubicBezTo>
                        <a:pt x="137" y="174"/>
                        <a:pt x="134" y="174"/>
                        <a:pt x="131" y="174"/>
                      </a:cubicBezTo>
                      <a:close/>
                      <a:moveTo>
                        <a:pt x="182" y="153"/>
                      </a:moveTo>
                      <a:cubicBezTo>
                        <a:pt x="181" y="153"/>
                        <a:pt x="180" y="154"/>
                        <a:pt x="180" y="154"/>
                      </a:cubicBezTo>
                      <a:cubicBezTo>
                        <a:pt x="211" y="188"/>
                        <a:pt x="211" y="188"/>
                        <a:pt x="211" y="188"/>
                      </a:cubicBezTo>
                      <a:cubicBezTo>
                        <a:pt x="213" y="186"/>
                        <a:pt x="214" y="185"/>
                        <a:pt x="216" y="183"/>
                      </a:cubicBezTo>
                      <a:cubicBezTo>
                        <a:pt x="219" y="180"/>
                        <a:pt x="222" y="176"/>
                        <a:pt x="225" y="172"/>
                      </a:cubicBezTo>
                      <a:cubicBezTo>
                        <a:pt x="186" y="147"/>
                        <a:pt x="186" y="147"/>
                        <a:pt x="186" y="147"/>
                      </a:cubicBezTo>
                      <a:cubicBezTo>
                        <a:pt x="184" y="149"/>
                        <a:pt x="183" y="151"/>
                        <a:pt x="182" y="153"/>
                      </a:cubicBezTo>
                      <a:close/>
                      <a:moveTo>
                        <a:pt x="86" y="153"/>
                      </a:moveTo>
                      <a:cubicBezTo>
                        <a:pt x="53" y="184"/>
                        <a:pt x="53" y="184"/>
                        <a:pt x="53" y="184"/>
                      </a:cubicBezTo>
                      <a:cubicBezTo>
                        <a:pt x="55" y="187"/>
                        <a:pt x="58" y="189"/>
                        <a:pt x="60" y="192"/>
                      </a:cubicBezTo>
                      <a:cubicBezTo>
                        <a:pt x="63" y="194"/>
                        <a:pt x="65" y="196"/>
                        <a:pt x="67" y="197"/>
                      </a:cubicBezTo>
                      <a:cubicBezTo>
                        <a:pt x="92" y="158"/>
                        <a:pt x="92" y="158"/>
                        <a:pt x="92" y="158"/>
                      </a:cubicBezTo>
                      <a:cubicBezTo>
                        <a:pt x="91" y="158"/>
                        <a:pt x="91" y="158"/>
                        <a:pt x="91" y="158"/>
                      </a:cubicBezTo>
                      <a:cubicBezTo>
                        <a:pt x="89" y="156"/>
                        <a:pt x="88" y="155"/>
                        <a:pt x="86" y="153"/>
                      </a:cubicBezTo>
                      <a:close/>
                      <a:moveTo>
                        <a:pt x="114" y="171"/>
                      </a:moveTo>
                      <a:cubicBezTo>
                        <a:pt x="101" y="215"/>
                        <a:pt x="101" y="215"/>
                        <a:pt x="101" y="215"/>
                      </a:cubicBezTo>
                      <a:cubicBezTo>
                        <a:pt x="108" y="217"/>
                        <a:pt x="114" y="218"/>
                        <a:pt x="121" y="219"/>
                      </a:cubicBezTo>
                      <a:cubicBezTo>
                        <a:pt x="122" y="173"/>
                        <a:pt x="122" y="173"/>
                        <a:pt x="122" y="173"/>
                      </a:cubicBezTo>
                      <a:cubicBezTo>
                        <a:pt x="120" y="172"/>
                        <a:pt x="117" y="172"/>
                        <a:pt x="114" y="171"/>
                      </a:cubicBezTo>
                      <a:close/>
                      <a:moveTo>
                        <a:pt x="71" y="125"/>
                      </a:moveTo>
                      <a:cubicBezTo>
                        <a:pt x="27" y="135"/>
                        <a:pt x="27" y="135"/>
                        <a:pt x="27" y="135"/>
                      </a:cubicBezTo>
                      <a:cubicBezTo>
                        <a:pt x="28" y="141"/>
                        <a:pt x="30" y="147"/>
                        <a:pt x="33" y="153"/>
                      </a:cubicBezTo>
                      <a:cubicBezTo>
                        <a:pt x="73" y="131"/>
                        <a:pt x="73" y="131"/>
                        <a:pt x="73" y="131"/>
                      </a:cubicBezTo>
                      <a:cubicBezTo>
                        <a:pt x="73" y="129"/>
                        <a:pt x="72" y="127"/>
                        <a:pt x="71" y="125"/>
                      </a:cubicBezTo>
                      <a:close/>
                      <a:moveTo>
                        <a:pt x="77" y="140"/>
                      </a:moveTo>
                      <a:cubicBezTo>
                        <a:pt x="37" y="161"/>
                        <a:pt x="37" y="161"/>
                        <a:pt x="37" y="161"/>
                      </a:cubicBezTo>
                      <a:cubicBezTo>
                        <a:pt x="39" y="167"/>
                        <a:pt x="43" y="172"/>
                        <a:pt x="47" y="177"/>
                      </a:cubicBezTo>
                      <a:cubicBezTo>
                        <a:pt x="81" y="146"/>
                        <a:pt x="81" y="146"/>
                        <a:pt x="81" y="146"/>
                      </a:cubicBezTo>
                      <a:cubicBezTo>
                        <a:pt x="79" y="144"/>
                        <a:pt x="78" y="142"/>
                        <a:pt x="77" y="140"/>
                      </a:cubicBezTo>
                      <a:close/>
                      <a:moveTo>
                        <a:pt x="191" y="140"/>
                      </a:moveTo>
                      <a:cubicBezTo>
                        <a:pt x="230" y="164"/>
                        <a:pt x="230" y="164"/>
                        <a:pt x="230" y="164"/>
                      </a:cubicBezTo>
                      <a:cubicBezTo>
                        <a:pt x="233" y="158"/>
                        <a:pt x="236" y="151"/>
                        <a:pt x="238" y="145"/>
                      </a:cubicBezTo>
                      <a:cubicBezTo>
                        <a:pt x="194" y="131"/>
                        <a:pt x="194" y="131"/>
                        <a:pt x="194" y="131"/>
                      </a:cubicBezTo>
                      <a:cubicBezTo>
                        <a:pt x="193" y="134"/>
                        <a:pt x="192" y="137"/>
                        <a:pt x="191" y="140"/>
                      </a:cubicBezTo>
                      <a:close/>
                      <a:moveTo>
                        <a:pt x="194" y="87"/>
                      </a:moveTo>
                      <a:cubicBezTo>
                        <a:pt x="239" y="76"/>
                        <a:pt x="239" y="76"/>
                        <a:pt x="239" y="76"/>
                      </a:cubicBezTo>
                      <a:cubicBezTo>
                        <a:pt x="237" y="70"/>
                        <a:pt x="234" y="64"/>
                        <a:pt x="231" y="58"/>
                      </a:cubicBezTo>
                      <a:cubicBezTo>
                        <a:pt x="190" y="79"/>
                        <a:pt x="190" y="79"/>
                        <a:pt x="190" y="79"/>
                      </a:cubicBezTo>
                      <a:cubicBezTo>
                        <a:pt x="192" y="82"/>
                        <a:pt x="193" y="84"/>
                        <a:pt x="194" y="87"/>
                      </a:cubicBezTo>
                      <a:close/>
                      <a:moveTo>
                        <a:pt x="126" y="46"/>
                      </a:moveTo>
                      <a:cubicBezTo>
                        <a:pt x="128" y="0"/>
                        <a:pt x="128" y="0"/>
                        <a:pt x="128" y="0"/>
                      </a:cubicBezTo>
                      <a:cubicBezTo>
                        <a:pt x="122" y="0"/>
                        <a:pt x="115" y="1"/>
                        <a:pt x="109" y="2"/>
                      </a:cubicBezTo>
                      <a:cubicBezTo>
                        <a:pt x="120" y="47"/>
                        <a:pt x="120" y="47"/>
                        <a:pt x="120" y="47"/>
                      </a:cubicBezTo>
                      <a:cubicBezTo>
                        <a:pt x="122" y="47"/>
                        <a:pt x="124" y="46"/>
                        <a:pt x="126" y="46"/>
                      </a:cubicBezTo>
                      <a:close/>
                      <a:moveTo>
                        <a:pt x="143" y="46"/>
                      </a:moveTo>
                      <a:cubicBezTo>
                        <a:pt x="156" y="2"/>
                        <a:pt x="156" y="2"/>
                        <a:pt x="156" y="2"/>
                      </a:cubicBezTo>
                      <a:cubicBezTo>
                        <a:pt x="150" y="1"/>
                        <a:pt x="143" y="0"/>
                        <a:pt x="137" y="0"/>
                      </a:cubicBezTo>
                      <a:cubicBezTo>
                        <a:pt x="136" y="46"/>
                        <a:pt x="136" y="46"/>
                        <a:pt x="136" y="46"/>
                      </a:cubicBezTo>
                      <a:cubicBezTo>
                        <a:pt x="138" y="46"/>
                        <a:pt x="140" y="46"/>
                        <a:pt x="143" y="46"/>
                      </a:cubicBezTo>
                      <a:close/>
                      <a:moveTo>
                        <a:pt x="197" y="122"/>
                      </a:moveTo>
                      <a:cubicBezTo>
                        <a:pt x="241" y="136"/>
                        <a:pt x="241" y="136"/>
                        <a:pt x="241" y="136"/>
                      </a:cubicBezTo>
                      <a:cubicBezTo>
                        <a:pt x="242" y="129"/>
                        <a:pt x="243" y="122"/>
                        <a:pt x="244" y="115"/>
                      </a:cubicBezTo>
                      <a:cubicBezTo>
                        <a:pt x="198" y="114"/>
                        <a:pt x="198" y="114"/>
                        <a:pt x="198" y="114"/>
                      </a:cubicBezTo>
                      <a:cubicBezTo>
                        <a:pt x="198" y="117"/>
                        <a:pt x="197" y="120"/>
                        <a:pt x="197" y="122"/>
                      </a:cubicBezTo>
                      <a:close/>
                      <a:moveTo>
                        <a:pt x="159" y="50"/>
                      </a:moveTo>
                      <a:cubicBezTo>
                        <a:pt x="183" y="11"/>
                        <a:pt x="183" y="11"/>
                        <a:pt x="183" y="11"/>
                      </a:cubicBezTo>
                      <a:cubicBezTo>
                        <a:pt x="177" y="8"/>
                        <a:pt x="171" y="6"/>
                        <a:pt x="165" y="4"/>
                      </a:cubicBezTo>
                      <a:cubicBezTo>
                        <a:pt x="152" y="48"/>
                        <a:pt x="152" y="48"/>
                        <a:pt x="152" y="48"/>
                      </a:cubicBezTo>
                      <a:cubicBezTo>
                        <a:pt x="154" y="49"/>
                        <a:pt x="156" y="50"/>
                        <a:pt x="159" y="50"/>
                      </a:cubicBezTo>
                      <a:close/>
                      <a:moveTo>
                        <a:pt x="24" y="99"/>
                      </a:moveTo>
                      <a:cubicBezTo>
                        <a:pt x="23" y="108"/>
                        <a:pt x="24" y="117"/>
                        <a:pt x="25" y="126"/>
                      </a:cubicBezTo>
                      <a:cubicBezTo>
                        <a:pt x="70" y="116"/>
                        <a:pt x="70" y="116"/>
                        <a:pt x="70" y="116"/>
                      </a:cubicBezTo>
                      <a:cubicBezTo>
                        <a:pt x="70" y="113"/>
                        <a:pt x="70" y="110"/>
                        <a:pt x="70" y="107"/>
                      </a:cubicBezTo>
                      <a:cubicBezTo>
                        <a:pt x="92" y="111"/>
                        <a:pt x="92" y="111"/>
                        <a:pt x="92" y="111"/>
                      </a:cubicBezTo>
                      <a:cubicBezTo>
                        <a:pt x="94" y="110"/>
                        <a:pt x="94" y="110"/>
                        <a:pt x="94" y="110"/>
                      </a:cubicBezTo>
                      <a:cubicBezTo>
                        <a:pt x="58" y="39"/>
                        <a:pt x="58" y="39"/>
                        <a:pt x="58" y="39"/>
                      </a:cubicBezTo>
                      <a:cubicBezTo>
                        <a:pt x="0" y="95"/>
                        <a:pt x="0" y="95"/>
                        <a:pt x="0" y="95"/>
                      </a:cubicBezTo>
                      <a:lnTo>
                        <a:pt x="24" y="99"/>
                      </a:lnTo>
                      <a:close/>
                      <a:moveTo>
                        <a:pt x="185" y="71"/>
                      </a:moveTo>
                      <a:cubicBezTo>
                        <a:pt x="226" y="50"/>
                        <a:pt x="226" y="50"/>
                        <a:pt x="226" y="50"/>
                      </a:cubicBezTo>
                      <a:cubicBezTo>
                        <a:pt x="222" y="44"/>
                        <a:pt x="218" y="39"/>
                        <a:pt x="214" y="34"/>
                      </a:cubicBezTo>
                      <a:cubicBezTo>
                        <a:pt x="180" y="65"/>
                        <a:pt x="180" y="65"/>
                        <a:pt x="180" y="65"/>
                      </a:cubicBezTo>
                      <a:cubicBezTo>
                        <a:pt x="182" y="67"/>
                        <a:pt x="184" y="69"/>
                        <a:pt x="185" y="71"/>
                      </a:cubicBezTo>
                      <a:close/>
                      <a:moveTo>
                        <a:pt x="106" y="168"/>
                      </a:moveTo>
                      <a:cubicBezTo>
                        <a:pt x="103" y="166"/>
                        <a:pt x="101" y="165"/>
                        <a:pt x="99" y="164"/>
                      </a:cubicBezTo>
                      <a:cubicBezTo>
                        <a:pt x="75" y="203"/>
                        <a:pt x="75" y="203"/>
                        <a:pt x="75" y="203"/>
                      </a:cubicBezTo>
                      <a:cubicBezTo>
                        <a:pt x="80" y="206"/>
                        <a:pt x="86" y="209"/>
                        <a:pt x="92" y="212"/>
                      </a:cubicBezTo>
                      <a:lnTo>
                        <a:pt x="106" y="168"/>
                      </a:lnTo>
                      <a:close/>
                      <a:moveTo>
                        <a:pt x="198" y="104"/>
                      </a:moveTo>
                      <a:cubicBezTo>
                        <a:pt x="244" y="106"/>
                        <a:pt x="244" y="106"/>
                        <a:pt x="244" y="106"/>
                      </a:cubicBezTo>
                      <a:cubicBezTo>
                        <a:pt x="244" y="99"/>
                        <a:pt x="243" y="92"/>
                        <a:pt x="241" y="85"/>
                      </a:cubicBezTo>
                      <a:cubicBezTo>
                        <a:pt x="196" y="96"/>
                        <a:pt x="196" y="96"/>
                        <a:pt x="196" y="96"/>
                      </a:cubicBezTo>
                      <a:cubicBezTo>
                        <a:pt x="197" y="99"/>
                        <a:pt x="197" y="101"/>
                        <a:pt x="198" y="104"/>
                      </a:cubicBezTo>
                      <a:close/>
                      <a:moveTo>
                        <a:pt x="207" y="27"/>
                      </a:moveTo>
                      <a:cubicBezTo>
                        <a:pt x="202" y="23"/>
                        <a:pt x="197" y="19"/>
                        <a:pt x="191" y="16"/>
                      </a:cubicBezTo>
                      <a:cubicBezTo>
                        <a:pt x="167" y="55"/>
                        <a:pt x="167" y="55"/>
                        <a:pt x="167" y="55"/>
                      </a:cubicBezTo>
                      <a:cubicBezTo>
                        <a:pt x="169" y="56"/>
                        <a:pt x="171" y="57"/>
                        <a:pt x="173" y="59"/>
                      </a:cubicBezTo>
                      <a:lnTo>
                        <a:pt x="207" y="27"/>
                      </a:lnTo>
                      <a:close/>
                    </a:path>
                  </a:pathLst>
                </a:custGeom>
                <a:solidFill>
                  <a:schemeClr val="bg1"/>
                </a:solidFill>
                <a:ln w="9525">
                  <a:noFill/>
                  <a:round/>
                  <a:headEnd/>
                  <a:tailEnd/>
                </a:ln>
              </p:spPr>
              <p:txBody>
                <a:bodyPr/>
                <a:lstStyle/>
                <a:p>
                  <a:pPr algn="ctr" eaLnBrk="0" hangingPunct="0">
                    <a:lnSpc>
                      <a:spcPct val="90000"/>
                    </a:lnSpc>
                  </a:pPr>
                  <a:endParaRPr lang="en-US" sz="1200"/>
                </a:p>
              </p:txBody>
            </p:sp>
          </p:grpSp>
        </p:grpSp>
        <p:grpSp>
          <p:nvGrpSpPr>
            <p:cNvPr id="17" name="Group 60"/>
            <p:cNvGrpSpPr>
              <a:grpSpLocks/>
            </p:cNvGrpSpPr>
            <p:nvPr/>
          </p:nvGrpSpPr>
          <p:grpSpPr bwMode="auto">
            <a:xfrm>
              <a:off x="8814172" y="2910134"/>
              <a:ext cx="242590" cy="235995"/>
              <a:chOff x="238436" y="2755900"/>
              <a:chExt cx="879164" cy="843884"/>
            </a:xfrm>
          </p:grpSpPr>
          <p:sp>
            <p:nvSpPr>
              <p:cNvPr id="123" name="Oval 122"/>
              <p:cNvSpPr/>
              <p:nvPr/>
            </p:nvSpPr>
            <p:spPr bwMode="auto">
              <a:xfrm>
                <a:off x="238376" y="2755876"/>
                <a:ext cx="876111" cy="845998"/>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w="9525" cap="flat" cmpd="sng" algn="ctr">
                <a:solidFill>
                  <a:schemeClr val="bg1"/>
                </a:solidFill>
                <a:prstDash val="solid"/>
                <a:round/>
                <a:headEnd type="none" w="med" len="med"/>
                <a:tailEnd type="none" w="med" len="med"/>
              </a:ln>
              <a:effectLst>
                <a:outerShdw blurRad="127000" algn="ctr" rotWithShape="0">
                  <a:prstClr val="black">
                    <a:alpha val="40000"/>
                  </a:prstClr>
                </a:outerShdw>
              </a:effectLst>
            </p:spPr>
            <p:txBody>
              <a:bodyPr wrap="none" lIns="82124" tIns="41061" rIns="82124" bIns="41061" anchor="ctr"/>
              <a:lstStyle/>
              <a:p>
                <a:pPr algn="ctr" defTabSz="814388" eaLnBrk="0" fontAlgn="auto" hangingPunct="0">
                  <a:lnSpc>
                    <a:spcPct val="90000"/>
                  </a:lnSpc>
                  <a:spcBef>
                    <a:spcPts val="0"/>
                  </a:spcBef>
                  <a:spcAft>
                    <a:spcPts val="0"/>
                  </a:spcAft>
                  <a:defRPr/>
                </a:pPr>
                <a:endParaRPr lang="en-US" sz="1200" dirty="0"/>
              </a:p>
            </p:txBody>
          </p:sp>
          <p:sp>
            <p:nvSpPr>
              <p:cNvPr id="124" name="Freeform 11"/>
              <p:cNvSpPr>
                <a:spLocks noEditPoints="1"/>
              </p:cNvSpPr>
              <p:nvPr/>
            </p:nvSpPr>
            <p:spPr bwMode="auto">
              <a:xfrm>
                <a:off x="341047" y="2838276"/>
                <a:ext cx="670773" cy="681193"/>
              </a:xfrm>
              <a:custGeom>
                <a:avLst/>
                <a:gdLst/>
                <a:ahLst/>
                <a:cxnLst>
                  <a:cxn ang="0">
                    <a:pos x="495" y="3"/>
                  </a:cxn>
                  <a:cxn ang="0">
                    <a:pos x="327" y="146"/>
                  </a:cxn>
                  <a:cxn ang="0">
                    <a:pos x="425" y="182"/>
                  </a:cxn>
                  <a:cxn ang="0">
                    <a:pos x="746" y="183"/>
                  </a:cxn>
                  <a:cxn ang="0">
                    <a:pos x="558" y="0"/>
                  </a:cxn>
                  <a:cxn ang="0">
                    <a:pos x="1036" y="320"/>
                  </a:cxn>
                  <a:cxn ang="0">
                    <a:pos x="1011" y="232"/>
                  </a:cxn>
                  <a:cxn ang="0">
                    <a:pos x="985" y="371"/>
                  </a:cxn>
                  <a:cxn ang="0">
                    <a:pos x="564" y="805"/>
                  </a:cxn>
                  <a:cxn ang="0">
                    <a:pos x="857" y="835"/>
                  </a:cxn>
                  <a:cxn ang="0">
                    <a:pos x="1093" y="401"/>
                  </a:cxn>
                  <a:cxn ang="0">
                    <a:pos x="985" y="371"/>
                  </a:cxn>
                  <a:cxn ang="0">
                    <a:pos x="958" y="364"/>
                  </a:cxn>
                  <a:cxn ang="0">
                    <a:pos x="796" y="259"/>
                  </a:cxn>
                  <a:cxn ang="0">
                    <a:pos x="553" y="783"/>
                  </a:cxn>
                  <a:cxn ang="0">
                    <a:pos x="515" y="768"/>
                  </a:cxn>
                  <a:cxn ang="0">
                    <a:pos x="731" y="281"/>
                  </a:cxn>
                  <a:cxn ang="0">
                    <a:pos x="425" y="206"/>
                  </a:cxn>
                  <a:cxn ang="0">
                    <a:pos x="327" y="249"/>
                  </a:cxn>
                  <a:cxn ang="0">
                    <a:pos x="148" y="602"/>
                  </a:cxn>
                  <a:cxn ang="0">
                    <a:pos x="225" y="701"/>
                  </a:cxn>
                  <a:cxn ang="0">
                    <a:pos x="945" y="288"/>
                  </a:cxn>
                  <a:cxn ang="0">
                    <a:pos x="986" y="200"/>
                  </a:cxn>
                  <a:cxn ang="0">
                    <a:pos x="769" y="186"/>
                  </a:cxn>
                  <a:cxn ang="0">
                    <a:pos x="883" y="890"/>
                  </a:cxn>
                  <a:cxn ang="0">
                    <a:pos x="1037" y="841"/>
                  </a:cxn>
                  <a:cxn ang="0">
                    <a:pos x="865" y="873"/>
                  </a:cxn>
                  <a:cxn ang="0">
                    <a:pos x="561" y="840"/>
                  </a:cxn>
                  <a:cxn ang="0">
                    <a:pos x="369" y="1005"/>
                  </a:cxn>
                  <a:cxn ang="0">
                    <a:pos x="807" y="931"/>
                  </a:cxn>
                  <a:cxn ang="0">
                    <a:pos x="948" y="813"/>
                  </a:cxn>
                  <a:cxn ang="0">
                    <a:pos x="1115" y="557"/>
                  </a:cxn>
                  <a:cxn ang="0">
                    <a:pos x="463" y="819"/>
                  </a:cxn>
                  <a:cxn ang="0">
                    <a:pos x="127" y="698"/>
                  </a:cxn>
                  <a:cxn ang="0">
                    <a:pos x="142" y="929"/>
                  </a:cxn>
                  <a:cxn ang="0">
                    <a:pos x="74" y="647"/>
                  </a:cxn>
                  <a:cxn ang="0">
                    <a:pos x="0" y="557"/>
                  </a:cxn>
                  <a:cxn ang="0">
                    <a:pos x="74" y="647"/>
                  </a:cxn>
                  <a:cxn ang="0">
                    <a:pos x="182" y="430"/>
                  </a:cxn>
                  <a:cxn ang="0">
                    <a:pos x="93" y="250"/>
                  </a:cxn>
                  <a:cxn ang="0">
                    <a:pos x="125" y="596"/>
                  </a:cxn>
                  <a:cxn ang="0">
                    <a:pos x="462" y="856"/>
                  </a:cxn>
                  <a:cxn ang="0">
                    <a:pos x="353" y="987"/>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solidFill>
                <a:srgbClr val="FFFFFF"/>
              </a:solidFill>
              <a:ln w="25400" cap="flat" cmpd="sng" algn="ctr">
                <a:noFill/>
                <a:prstDash val="solid"/>
              </a:ln>
              <a:effectLst>
                <a:outerShdw blurRad="63500" sx="102000" sy="102000" algn="ctr" rotWithShape="0">
                  <a:prstClr val="black">
                    <a:alpha val="71000"/>
                  </a:prstClr>
                </a:outerShdw>
              </a:effectLst>
            </p:spPr>
            <p:txBody>
              <a:bodyPr anchor="ctr"/>
              <a:lstStyle/>
              <a:p>
                <a:pPr algn="ctr" eaLnBrk="0" fontAlgn="auto" hangingPunct="0">
                  <a:lnSpc>
                    <a:spcPct val="90000"/>
                  </a:lnSpc>
                  <a:spcBef>
                    <a:spcPts val="0"/>
                  </a:spcBef>
                  <a:spcAft>
                    <a:spcPts val="0"/>
                  </a:spcAft>
                  <a:defRPr/>
                </a:pPr>
                <a:endParaRPr lang="en-US" sz="1200">
                  <a:latin typeface="Arial" charset="0"/>
                  <a:cs typeface="+mn-cs"/>
                </a:endParaRPr>
              </a:p>
            </p:txBody>
          </p:sp>
        </p:grpSp>
        <p:grpSp>
          <p:nvGrpSpPr>
            <p:cNvPr id="211" name="Group 210"/>
            <p:cNvGrpSpPr/>
            <p:nvPr/>
          </p:nvGrpSpPr>
          <p:grpSpPr>
            <a:xfrm>
              <a:off x="8648616" y="2465595"/>
              <a:ext cx="634007" cy="341737"/>
              <a:chOff x="6635855" y="2529392"/>
              <a:chExt cx="646328" cy="341737"/>
            </a:xfrm>
            <a:effectLst>
              <a:outerShdw blurRad="63500" sx="102000" sy="102000" algn="ctr" rotWithShape="0">
                <a:prstClr val="black">
                  <a:alpha val="40000"/>
                </a:prstClr>
              </a:outerShdw>
            </a:effectLst>
          </p:grpSpPr>
          <p:sp>
            <p:nvSpPr>
              <p:cNvPr id="26644" name="Rectangle 158"/>
              <p:cNvSpPr>
                <a:spLocks noChangeAspect="1" noChangeArrowheads="1"/>
              </p:cNvSpPr>
              <p:nvPr/>
            </p:nvSpPr>
            <p:spPr bwMode="auto">
              <a:xfrm>
                <a:off x="6817924" y="2756300"/>
                <a:ext cx="29488" cy="111735"/>
              </a:xfrm>
              <a:prstGeom prst="rect">
                <a:avLst/>
              </a:prstGeom>
              <a:solidFill>
                <a:schemeClr val="bg1"/>
              </a:solidFill>
              <a:ln w="9525">
                <a:noFill/>
                <a:miter lim="800000"/>
                <a:headEnd/>
                <a:tailEnd/>
              </a:ln>
            </p:spPr>
            <p:txBody>
              <a:bodyPr/>
              <a:lstStyle/>
              <a:p>
                <a:pPr algn="ctr" eaLnBrk="0" hangingPunct="0">
                  <a:lnSpc>
                    <a:spcPct val="90000"/>
                  </a:lnSpc>
                </a:pPr>
                <a:endParaRPr lang="en-US"/>
              </a:p>
            </p:txBody>
          </p:sp>
          <p:sp>
            <p:nvSpPr>
              <p:cNvPr id="26645" name="Freeform 159"/>
              <p:cNvSpPr>
                <a:spLocks noChangeAspect="1"/>
              </p:cNvSpPr>
              <p:nvPr/>
            </p:nvSpPr>
            <p:spPr bwMode="auto">
              <a:xfrm>
                <a:off x="6989707" y="2753206"/>
                <a:ext cx="85377" cy="117923"/>
              </a:xfrm>
              <a:custGeom>
                <a:avLst/>
                <a:gdLst>
                  <a:gd name="T0" fmla="*/ 58 w 58"/>
                  <a:gd name="T1" fmla="*/ 24 h 80"/>
                  <a:gd name="T2" fmla="*/ 42 w 58"/>
                  <a:gd name="T3" fmla="*/ 20 h 80"/>
                  <a:gd name="T4" fmla="*/ 21 w 58"/>
                  <a:gd name="T5" fmla="*/ 40 h 80"/>
                  <a:gd name="T6" fmla="*/ 42 w 58"/>
                  <a:gd name="T7" fmla="*/ 60 h 80"/>
                  <a:gd name="T8" fmla="*/ 58 w 58"/>
                  <a:gd name="T9" fmla="*/ 56 h 80"/>
                  <a:gd name="T10" fmla="*/ 58 w 58"/>
                  <a:gd name="T11" fmla="*/ 77 h 80"/>
                  <a:gd name="T12" fmla="*/ 41 w 58"/>
                  <a:gd name="T13" fmla="*/ 80 h 80"/>
                  <a:gd name="T14" fmla="*/ 0 w 58"/>
                  <a:gd name="T15" fmla="*/ 40 h 80"/>
                  <a:gd name="T16" fmla="*/ 41 w 58"/>
                  <a:gd name="T17" fmla="*/ 0 h 80"/>
                  <a:gd name="T18" fmla="*/ 58 w 58"/>
                  <a:gd name="T19" fmla="*/ 3 h 80"/>
                  <a:gd name="T20" fmla="*/ 58 w 58"/>
                  <a:gd name="T21" fmla="*/ 24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80"/>
                  <a:gd name="T35" fmla="*/ 58 w 58"/>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algn="ctr" eaLnBrk="0" hangingPunct="0">
                  <a:lnSpc>
                    <a:spcPct val="90000"/>
                  </a:lnSpc>
                </a:pPr>
                <a:endParaRPr lang="en-US"/>
              </a:p>
            </p:txBody>
          </p:sp>
          <p:sp>
            <p:nvSpPr>
              <p:cNvPr id="26646" name="Freeform 160"/>
              <p:cNvSpPr>
                <a:spLocks noChangeAspect="1"/>
              </p:cNvSpPr>
              <p:nvPr/>
            </p:nvSpPr>
            <p:spPr bwMode="auto">
              <a:xfrm>
                <a:off x="6694487" y="2753206"/>
                <a:ext cx="85377" cy="117923"/>
              </a:xfrm>
              <a:custGeom>
                <a:avLst/>
                <a:gdLst>
                  <a:gd name="T0" fmla="*/ 58 w 58"/>
                  <a:gd name="T1" fmla="*/ 24 h 80"/>
                  <a:gd name="T2" fmla="*/ 42 w 58"/>
                  <a:gd name="T3" fmla="*/ 20 h 80"/>
                  <a:gd name="T4" fmla="*/ 21 w 58"/>
                  <a:gd name="T5" fmla="*/ 40 h 80"/>
                  <a:gd name="T6" fmla="*/ 42 w 58"/>
                  <a:gd name="T7" fmla="*/ 60 h 80"/>
                  <a:gd name="T8" fmla="*/ 58 w 58"/>
                  <a:gd name="T9" fmla="*/ 56 h 80"/>
                  <a:gd name="T10" fmla="*/ 58 w 58"/>
                  <a:gd name="T11" fmla="*/ 77 h 80"/>
                  <a:gd name="T12" fmla="*/ 40 w 58"/>
                  <a:gd name="T13" fmla="*/ 80 h 80"/>
                  <a:gd name="T14" fmla="*/ 0 w 58"/>
                  <a:gd name="T15" fmla="*/ 40 h 80"/>
                  <a:gd name="T16" fmla="*/ 40 w 58"/>
                  <a:gd name="T17" fmla="*/ 0 h 80"/>
                  <a:gd name="T18" fmla="*/ 58 w 58"/>
                  <a:gd name="T19" fmla="*/ 3 h 80"/>
                  <a:gd name="T20" fmla="*/ 58 w 58"/>
                  <a:gd name="T21" fmla="*/ 24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80"/>
                  <a:gd name="T35" fmla="*/ 58 w 58"/>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algn="ctr" eaLnBrk="0" hangingPunct="0">
                  <a:lnSpc>
                    <a:spcPct val="90000"/>
                  </a:lnSpc>
                </a:pPr>
                <a:endParaRPr lang="en-US"/>
              </a:p>
            </p:txBody>
          </p:sp>
          <p:sp>
            <p:nvSpPr>
              <p:cNvPr id="26647" name="Freeform 161"/>
              <p:cNvSpPr>
                <a:spLocks noChangeAspect="1" noEditPoints="1"/>
              </p:cNvSpPr>
              <p:nvPr/>
            </p:nvSpPr>
            <p:spPr bwMode="auto">
              <a:xfrm>
                <a:off x="7105943" y="2753206"/>
                <a:ext cx="117265" cy="117923"/>
              </a:xfrm>
              <a:custGeom>
                <a:avLst/>
                <a:gdLst>
                  <a:gd name="T0" fmla="*/ 80 w 80"/>
                  <a:gd name="T1" fmla="*/ 40 h 80"/>
                  <a:gd name="T2" fmla="*/ 40 w 80"/>
                  <a:gd name="T3" fmla="*/ 80 h 80"/>
                  <a:gd name="T4" fmla="*/ 0 w 80"/>
                  <a:gd name="T5" fmla="*/ 40 h 80"/>
                  <a:gd name="T6" fmla="*/ 40 w 80"/>
                  <a:gd name="T7" fmla="*/ 0 h 80"/>
                  <a:gd name="T8" fmla="*/ 80 w 80"/>
                  <a:gd name="T9" fmla="*/ 40 h 80"/>
                  <a:gd name="T10" fmla="*/ 40 w 80"/>
                  <a:gd name="T11" fmla="*/ 20 h 80"/>
                  <a:gd name="T12" fmla="*/ 20 w 80"/>
                  <a:gd name="T13" fmla="*/ 40 h 80"/>
                  <a:gd name="T14" fmla="*/ 40 w 80"/>
                  <a:gd name="T15" fmla="*/ 60 h 80"/>
                  <a:gd name="T16" fmla="*/ 60 w 80"/>
                  <a:gd name="T17" fmla="*/ 40 h 80"/>
                  <a:gd name="T18" fmla="*/ 40 w 80"/>
                  <a:gd name="T19" fmla="*/ 20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80"/>
                  <a:gd name="T32" fmla="*/ 80 w 80"/>
                  <a:gd name="T33" fmla="*/ 80 h 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algn="ctr" eaLnBrk="0" hangingPunct="0">
                  <a:lnSpc>
                    <a:spcPct val="90000"/>
                  </a:lnSpc>
                </a:pPr>
                <a:endParaRPr lang="en-US"/>
              </a:p>
            </p:txBody>
          </p:sp>
          <p:sp>
            <p:nvSpPr>
              <p:cNvPr id="26648" name="Freeform 162"/>
              <p:cNvSpPr>
                <a:spLocks noChangeAspect="1"/>
              </p:cNvSpPr>
              <p:nvPr/>
            </p:nvSpPr>
            <p:spPr bwMode="auto">
              <a:xfrm>
                <a:off x="6885472" y="2753206"/>
                <a:ext cx="76462" cy="117923"/>
              </a:xfrm>
              <a:custGeom>
                <a:avLst/>
                <a:gdLst>
                  <a:gd name="T0" fmla="*/ 47 w 52"/>
                  <a:gd name="T1" fmla="*/ 19 h 80"/>
                  <a:gd name="T2" fmla="*/ 32 w 52"/>
                  <a:gd name="T3" fmla="*/ 17 h 80"/>
                  <a:gd name="T4" fmla="*/ 20 w 52"/>
                  <a:gd name="T5" fmla="*/ 23 h 80"/>
                  <a:gd name="T6" fmla="*/ 29 w 52"/>
                  <a:gd name="T7" fmla="*/ 30 h 80"/>
                  <a:gd name="T8" fmla="*/ 34 w 52"/>
                  <a:gd name="T9" fmla="*/ 32 h 80"/>
                  <a:gd name="T10" fmla="*/ 52 w 52"/>
                  <a:gd name="T11" fmla="*/ 54 h 80"/>
                  <a:gd name="T12" fmla="*/ 21 w 52"/>
                  <a:gd name="T13" fmla="*/ 80 h 80"/>
                  <a:gd name="T14" fmla="*/ 0 w 52"/>
                  <a:gd name="T15" fmla="*/ 77 h 80"/>
                  <a:gd name="T16" fmla="*/ 0 w 52"/>
                  <a:gd name="T17" fmla="*/ 60 h 80"/>
                  <a:gd name="T18" fmla="*/ 18 w 52"/>
                  <a:gd name="T19" fmla="*/ 63 h 80"/>
                  <a:gd name="T20" fmla="*/ 32 w 52"/>
                  <a:gd name="T21" fmla="*/ 56 h 80"/>
                  <a:gd name="T22" fmla="*/ 23 w 52"/>
                  <a:gd name="T23" fmla="*/ 48 h 80"/>
                  <a:gd name="T24" fmla="*/ 19 w 52"/>
                  <a:gd name="T25" fmla="*/ 47 h 80"/>
                  <a:gd name="T26" fmla="*/ 0 w 52"/>
                  <a:gd name="T27" fmla="*/ 24 h 80"/>
                  <a:gd name="T28" fmla="*/ 28 w 52"/>
                  <a:gd name="T29" fmla="*/ 0 h 80"/>
                  <a:gd name="T30" fmla="*/ 47 w 52"/>
                  <a:gd name="T31" fmla="*/ 3 h 80"/>
                  <a:gd name="T32" fmla="*/ 47 w 52"/>
                  <a:gd name="T33" fmla="*/ 19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80"/>
                  <a:gd name="T53" fmla="*/ 52 w 52"/>
                  <a:gd name="T54" fmla="*/ 80 h 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algn="ctr" eaLnBrk="0" hangingPunct="0">
                  <a:lnSpc>
                    <a:spcPct val="90000"/>
                  </a:lnSpc>
                </a:pPr>
                <a:endParaRPr lang="en-US"/>
              </a:p>
            </p:txBody>
          </p:sp>
          <p:sp>
            <p:nvSpPr>
              <p:cNvPr id="26649" name="Freeform 163"/>
              <p:cNvSpPr>
                <a:spLocks noChangeAspect="1"/>
              </p:cNvSpPr>
              <p:nvPr/>
            </p:nvSpPr>
            <p:spPr bwMode="auto">
              <a:xfrm>
                <a:off x="6635855" y="2620843"/>
                <a:ext cx="27773" cy="57414"/>
              </a:xfrm>
              <a:custGeom>
                <a:avLst/>
                <a:gdLst>
                  <a:gd name="T0" fmla="*/ 19 w 19"/>
                  <a:gd name="T1" fmla="*/ 10 h 39"/>
                  <a:gd name="T2" fmla="*/ 10 w 19"/>
                  <a:gd name="T3" fmla="*/ 0 h 39"/>
                  <a:gd name="T4" fmla="*/ 0 w 19"/>
                  <a:gd name="T5" fmla="*/ 10 h 39"/>
                  <a:gd name="T6" fmla="*/ 0 w 19"/>
                  <a:gd name="T7" fmla="*/ 30 h 39"/>
                  <a:gd name="T8" fmla="*/ 10 w 19"/>
                  <a:gd name="T9" fmla="*/ 39 h 39"/>
                  <a:gd name="T10" fmla="*/ 19 w 19"/>
                  <a:gd name="T11" fmla="*/ 30 h 39"/>
                  <a:gd name="T12" fmla="*/ 19 w 19"/>
                  <a:gd name="T13" fmla="*/ 10 h 39"/>
                  <a:gd name="T14" fmla="*/ 0 60000 65536"/>
                  <a:gd name="T15" fmla="*/ 0 60000 65536"/>
                  <a:gd name="T16" fmla="*/ 0 60000 65536"/>
                  <a:gd name="T17" fmla="*/ 0 60000 65536"/>
                  <a:gd name="T18" fmla="*/ 0 60000 65536"/>
                  <a:gd name="T19" fmla="*/ 0 60000 65536"/>
                  <a:gd name="T20" fmla="*/ 0 60000 65536"/>
                  <a:gd name="T21" fmla="*/ 0 w 19"/>
                  <a:gd name="T22" fmla="*/ 0 h 39"/>
                  <a:gd name="T23" fmla="*/ 19 w 1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algn="ctr" eaLnBrk="0" hangingPunct="0">
                  <a:lnSpc>
                    <a:spcPct val="90000"/>
                  </a:lnSpc>
                </a:pPr>
                <a:endParaRPr lang="en-US"/>
              </a:p>
            </p:txBody>
          </p:sp>
          <p:sp>
            <p:nvSpPr>
              <p:cNvPr id="26650" name="Freeform 164"/>
              <p:cNvSpPr>
                <a:spLocks noChangeAspect="1"/>
              </p:cNvSpPr>
              <p:nvPr/>
            </p:nvSpPr>
            <p:spPr bwMode="auto">
              <a:xfrm>
                <a:off x="6713689" y="2582337"/>
                <a:ext cx="27773" cy="95920"/>
              </a:xfrm>
              <a:custGeom>
                <a:avLst/>
                <a:gdLst>
                  <a:gd name="T0" fmla="*/ 19 w 19"/>
                  <a:gd name="T1" fmla="*/ 9 h 65"/>
                  <a:gd name="T2" fmla="*/ 9 w 19"/>
                  <a:gd name="T3" fmla="*/ 0 h 65"/>
                  <a:gd name="T4" fmla="*/ 0 w 19"/>
                  <a:gd name="T5" fmla="*/ 9 h 65"/>
                  <a:gd name="T6" fmla="*/ 0 w 19"/>
                  <a:gd name="T7" fmla="*/ 56 h 65"/>
                  <a:gd name="T8" fmla="*/ 9 w 19"/>
                  <a:gd name="T9" fmla="*/ 65 h 65"/>
                  <a:gd name="T10" fmla="*/ 19 w 19"/>
                  <a:gd name="T11" fmla="*/ 56 h 65"/>
                  <a:gd name="T12" fmla="*/ 19 w 19"/>
                  <a:gd name="T13" fmla="*/ 9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algn="ctr" eaLnBrk="0" hangingPunct="0">
                  <a:lnSpc>
                    <a:spcPct val="90000"/>
                  </a:lnSpc>
                </a:pPr>
                <a:endParaRPr lang="en-US"/>
              </a:p>
            </p:txBody>
          </p:sp>
          <p:sp>
            <p:nvSpPr>
              <p:cNvPr id="26651" name="Freeform 165"/>
              <p:cNvSpPr>
                <a:spLocks noChangeAspect="1"/>
              </p:cNvSpPr>
              <p:nvPr/>
            </p:nvSpPr>
            <p:spPr bwMode="auto">
              <a:xfrm>
                <a:off x="6790151" y="2529392"/>
                <a:ext cx="27773" cy="176713"/>
              </a:xfrm>
              <a:custGeom>
                <a:avLst/>
                <a:gdLst>
                  <a:gd name="T0" fmla="*/ 19 w 19"/>
                  <a:gd name="T1" fmla="*/ 9 h 120"/>
                  <a:gd name="T2" fmla="*/ 10 w 19"/>
                  <a:gd name="T3" fmla="*/ 0 h 120"/>
                  <a:gd name="T4" fmla="*/ 0 w 19"/>
                  <a:gd name="T5" fmla="*/ 9 h 120"/>
                  <a:gd name="T6" fmla="*/ 0 w 19"/>
                  <a:gd name="T7" fmla="*/ 111 h 120"/>
                  <a:gd name="T8" fmla="*/ 10 w 19"/>
                  <a:gd name="T9" fmla="*/ 120 h 120"/>
                  <a:gd name="T10" fmla="*/ 19 w 19"/>
                  <a:gd name="T11" fmla="*/ 111 h 120"/>
                  <a:gd name="T12" fmla="*/ 19 w 19"/>
                  <a:gd name="T13" fmla="*/ 9 h 120"/>
                  <a:gd name="T14" fmla="*/ 0 60000 65536"/>
                  <a:gd name="T15" fmla="*/ 0 60000 65536"/>
                  <a:gd name="T16" fmla="*/ 0 60000 65536"/>
                  <a:gd name="T17" fmla="*/ 0 60000 65536"/>
                  <a:gd name="T18" fmla="*/ 0 60000 65536"/>
                  <a:gd name="T19" fmla="*/ 0 60000 65536"/>
                  <a:gd name="T20" fmla="*/ 0 60000 65536"/>
                  <a:gd name="T21" fmla="*/ 0 w 19"/>
                  <a:gd name="T22" fmla="*/ 0 h 120"/>
                  <a:gd name="T23" fmla="*/ 19 w 19"/>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algn="ctr" eaLnBrk="0" hangingPunct="0">
                  <a:lnSpc>
                    <a:spcPct val="90000"/>
                  </a:lnSpc>
                </a:pPr>
                <a:endParaRPr lang="en-US"/>
              </a:p>
            </p:txBody>
          </p:sp>
          <p:sp>
            <p:nvSpPr>
              <p:cNvPr id="26652" name="Freeform 166"/>
              <p:cNvSpPr>
                <a:spLocks noChangeAspect="1"/>
              </p:cNvSpPr>
              <p:nvPr/>
            </p:nvSpPr>
            <p:spPr bwMode="auto">
              <a:xfrm>
                <a:off x="6867985" y="2582337"/>
                <a:ext cx="27773" cy="95920"/>
              </a:xfrm>
              <a:custGeom>
                <a:avLst/>
                <a:gdLst>
                  <a:gd name="T0" fmla="*/ 19 w 19"/>
                  <a:gd name="T1" fmla="*/ 9 h 65"/>
                  <a:gd name="T2" fmla="*/ 9 w 19"/>
                  <a:gd name="T3" fmla="*/ 0 h 65"/>
                  <a:gd name="T4" fmla="*/ 0 w 19"/>
                  <a:gd name="T5" fmla="*/ 9 h 65"/>
                  <a:gd name="T6" fmla="*/ 0 w 19"/>
                  <a:gd name="T7" fmla="*/ 56 h 65"/>
                  <a:gd name="T8" fmla="*/ 9 w 19"/>
                  <a:gd name="T9" fmla="*/ 65 h 65"/>
                  <a:gd name="T10" fmla="*/ 19 w 19"/>
                  <a:gd name="T11" fmla="*/ 56 h 65"/>
                  <a:gd name="T12" fmla="*/ 19 w 19"/>
                  <a:gd name="T13" fmla="*/ 9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algn="ctr" eaLnBrk="0" hangingPunct="0">
                  <a:lnSpc>
                    <a:spcPct val="90000"/>
                  </a:lnSpc>
                </a:pPr>
                <a:endParaRPr lang="en-US"/>
              </a:p>
            </p:txBody>
          </p:sp>
          <p:sp>
            <p:nvSpPr>
              <p:cNvPr id="26653" name="Freeform 167"/>
              <p:cNvSpPr>
                <a:spLocks noChangeAspect="1"/>
              </p:cNvSpPr>
              <p:nvPr/>
            </p:nvSpPr>
            <p:spPr bwMode="auto">
              <a:xfrm>
                <a:off x="6944104" y="2620843"/>
                <a:ext cx="29488" cy="57414"/>
              </a:xfrm>
              <a:custGeom>
                <a:avLst/>
                <a:gdLst>
                  <a:gd name="T0" fmla="*/ 20 w 20"/>
                  <a:gd name="T1" fmla="*/ 10 h 39"/>
                  <a:gd name="T2" fmla="*/ 10 w 20"/>
                  <a:gd name="T3" fmla="*/ 0 h 39"/>
                  <a:gd name="T4" fmla="*/ 0 w 20"/>
                  <a:gd name="T5" fmla="*/ 10 h 39"/>
                  <a:gd name="T6" fmla="*/ 0 w 20"/>
                  <a:gd name="T7" fmla="*/ 30 h 39"/>
                  <a:gd name="T8" fmla="*/ 10 w 20"/>
                  <a:gd name="T9" fmla="*/ 39 h 39"/>
                  <a:gd name="T10" fmla="*/ 20 w 20"/>
                  <a:gd name="T11" fmla="*/ 30 h 39"/>
                  <a:gd name="T12" fmla="*/ 20 w 20"/>
                  <a:gd name="T13" fmla="*/ 10 h 39"/>
                  <a:gd name="T14" fmla="*/ 0 60000 65536"/>
                  <a:gd name="T15" fmla="*/ 0 60000 65536"/>
                  <a:gd name="T16" fmla="*/ 0 60000 65536"/>
                  <a:gd name="T17" fmla="*/ 0 60000 65536"/>
                  <a:gd name="T18" fmla="*/ 0 60000 65536"/>
                  <a:gd name="T19" fmla="*/ 0 60000 65536"/>
                  <a:gd name="T20" fmla="*/ 0 60000 65536"/>
                  <a:gd name="T21" fmla="*/ 0 w 20"/>
                  <a:gd name="T22" fmla="*/ 0 h 39"/>
                  <a:gd name="T23" fmla="*/ 20 w 20"/>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algn="ctr" eaLnBrk="0" hangingPunct="0">
                  <a:lnSpc>
                    <a:spcPct val="90000"/>
                  </a:lnSpc>
                </a:pPr>
                <a:endParaRPr lang="en-US"/>
              </a:p>
            </p:txBody>
          </p:sp>
          <p:sp>
            <p:nvSpPr>
              <p:cNvPr id="26654" name="Freeform 168"/>
              <p:cNvSpPr>
                <a:spLocks noChangeAspect="1"/>
              </p:cNvSpPr>
              <p:nvPr/>
            </p:nvSpPr>
            <p:spPr bwMode="auto">
              <a:xfrm>
                <a:off x="7021938" y="2582337"/>
                <a:ext cx="28116" cy="95920"/>
              </a:xfrm>
              <a:custGeom>
                <a:avLst/>
                <a:gdLst>
                  <a:gd name="T0" fmla="*/ 19 w 19"/>
                  <a:gd name="T1" fmla="*/ 9 h 65"/>
                  <a:gd name="T2" fmla="*/ 10 w 19"/>
                  <a:gd name="T3" fmla="*/ 0 h 65"/>
                  <a:gd name="T4" fmla="*/ 0 w 19"/>
                  <a:gd name="T5" fmla="*/ 9 h 65"/>
                  <a:gd name="T6" fmla="*/ 0 w 19"/>
                  <a:gd name="T7" fmla="*/ 56 h 65"/>
                  <a:gd name="T8" fmla="*/ 10 w 19"/>
                  <a:gd name="T9" fmla="*/ 65 h 65"/>
                  <a:gd name="T10" fmla="*/ 19 w 19"/>
                  <a:gd name="T11" fmla="*/ 56 h 65"/>
                  <a:gd name="T12" fmla="*/ 19 w 19"/>
                  <a:gd name="T13" fmla="*/ 9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algn="ctr" eaLnBrk="0" hangingPunct="0">
                  <a:lnSpc>
                    <a:spcPct val="90000"/>
                  </a:lnSpc>
                </a:pPr>
                <a:endParaRPr lang="en-US"/>
              </a:p>
            </p:txBody>
          </p:sp>
          <p:sp>
            <p:nvSpPr>
              <p:cNvPr id="26655" name="Freeform 169"/>
              <p:cNvSpPr>
                <a:spLocks noChangeAspect="1"/>
              </p:cNvSpPr>
              <p:nvPr/>
            </p:nvSpPr>
            <p:spPr bwMode="auto">
              <a:xfrm>
                <a:off x="7099771" y="2529392"/>
                <a:ext cx="28116" cy="176713"/>
              </a:xfrm>
              <a:custGeom>
                <a:avLst/>
                <a:gdLst>
                  <a:gd name="T0" fmla="*/ 19 w 19"/>
                  <a:gd name="T1" fmla="*/ 9 h 120"/>
                  <a:gd name="T2" fmla="*/ 9 w 19"/>
                  <a:gd name="T3" fmla="*/ 0 h 120"/>
                  <a:gd name="T4" fmla="*/ 0 w 19"/>
                  <a:gd name="T5" fmla="*/ 9 h 120"/>
                  <a:gd name="T6" fmla="*/ 0 w 19"/>
                  <a:gd name="T7" fmla="*/ 111 h 120"/>
                  <a:gd name="T8" fmla="*/ 9 w 19"/>
                  <a:gd name="T9" fmla="*/ 120 h 120"/>
                  <a:gd name="T10" fmla="*/ 19 w 19"/>
                  <a:gd name="T11" fmla="*/ 111 h 120"/>
                  <a:gd name="T12" fmla="*/ 19 w 19"/>
                  <a:gd name="T13" fmla="*/ 9 h 120"/>
                  <a:gd name="T14" fmla="*/ 0 60000 65536"/>
                  <a:gd name="T15" fmla="*/ 0 60000 65536"/>
                  <a:gd name="T16" fmla="*/ 0 60000 65536"/>
                  <a:gd name="T17" fmla="*/ 0 60000 65536"/>
                  <a:gd name="T18" fmla="*/ 0 60000 65536"/>
                  <a:gd name="T19" fmla="*/ 0 60000 65536"/>
                  <a:gd name="T20" fmla="*/ 0 60000 65536"/>
                  <a:gd name="T21" fmla="*/ 0 w 19"/>
                  <a:gd name="T22" fmla="*/ 0 h 120"/>
                  <a:gd name="T23" fmla="*/ 19 w 19"/>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algn="ctr" eaLnBrk="0" hangingPunct="0">
                  <a:lnSpc>
                    <a:spcPct val="90000"/>
                  </a:lnSpc>
                </a:pPr>
                <a:endParaRPr lang="en-US"/>
              </a:p>
            </p:txBody>
          </p:sp>
          <p:sp>
            <p:nvSpPr>
              <p:cNvPr id="26656" name="Freeform 170"/>
              <p:cNvSpPr>
                <a:spLocks noChangeAspect="1"/>
              </p:cNvSpPr>
              <p:nvPr/>
            </p:nvSpPr>
            <p:spPr bwMode="auto">
              <a:xfrm>
                <a:off x="7176234" y="2582337"/>
                <a:ext cx="28116" cy="95920"/>
              </a:xfrm>
              <a:custGeom>
                <a:avLst/>
                <a:gdLst>
                  <a:gd name="T0" fmla="*/ 19 w 19"/>
                  <a:gd name="T1" fmla="*/ 9 h 65"/>
                  <a:gd name="T2" fmla="*/ 10 w 19"/>
                  <a:gd name="T3" fmla="*/ 0 h 65"/>
                  <a:gd name="T4" fmla="*/ 0 w 19"/>
                  <a:gd name="T5" fmla="*/ 9 h 65"/>
                  <a:gd name="T6" fmla="*/ 0 w 19"/>
                  <a:gd name="T7" fmla="*/ 56 h 65"/>
                  <a:gd name="T8" fmla="*/ 10 w 19"/>
                  <a:gd name="T9" fmla="*/ 65 h 65"/>
                  <a:gd name="T10" fmla="*/ 19 w 19"/>
                  <a:gd name="T11" fmla="*/ 56 h 65"/>
                  <a:gd name="T12" fmla="*/ 19 w 19"/>
                  <a:gd name="T13" fmla="*/ 9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algn="ctr" eaLnBrk="0" hangingPunct="0">
                  <a:lnSpc>
                    <a:spcPct val="90000"/>
                  </a:lnSpc>
                </a:pPr>
                <a:endParaRPr lang="en-US"/>
              </a:p>
            </p:txBody>
          </p:sp>
          <p:sp>
            <p:nvSpPr>
              <p:cNvPr id="26657" name="Freeform 171"/>
              <p:cNvSpPr>
                <a:spLocks noChangeAspect="1"/>
              </p:cNvSpPr>
              <p:nvPr/>
            </p:nvSpPr>
            <p:spPr bwMode="auto">
              <a:xfrm>
                <a:off x="7254067" y="2620843"/>
                <a:ext cx="28116" cy="57414"/>
              </a:xfrm>
              <a:custGeom>
                <a:avLst/>
                <a:gdLst>
                  <a:gd name="T0" fmla="*/ 19 w 19"/>
                  <a:gd name="T1" fmla="*/ 10 h 39"/>
                  <a:gd name="T2" fmla="*/ 9 w 19"/>
                  <a:gd name="T3" fmla="*/ 0 h 39"/>
                  <a:gd name="T4" fmla="*/ 0 w 19"/>
                  <a:gd name="T5" fmla="*/ 10 h 39"/>
                  <a:gd name="T6" fmla="*/ 0 w 19"/>
                  <a:gd name="T7" fmla="*/ 30 h 39"/>
                  <a:gd name="T8" fmla="*/ 9 w 19"/>
                  <a:gd name="T9" fmla="*/ 39 h 39"/>
                  <a:gd name="T10" fmla="*/ 19 w 19"/>
                  <a:gd name="T11" fmla="*/ 30 h 39"/>
                  <a:gd name="T12" fmla="*/ 19 w 19"/>
                  <a:gd name="T13" fmla="*/ 10 h 39"/>
                  <a:gd name="T14" fmla="*/ 0 60000 65536"/>
                  <a:gd name="T15" fmla="*/ 0 60000 65536"/>
                  <a:gd name="T16" fmla="*/ 0 60000 65536"/>
                  <a:gd name="T17" fmla="*/ 0 60000 65536"/>
                  <a:gd name="T18" fmla="*/ 0 60000 65536"/>
                  <a:gd name="T19" fmla="*/ 0 60000 65536"/>
                  <a:gd name="T20" fmla="*/ 0 60000 65536"/>
                  <a:gd name="T21" fmla="*/ 0 w 19"/>
                  <a:gd name="T22" fmla="*/ 0 h 39"/>
                  <a:gd name="T23" fmla="*/ 19 w 1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algn="ctr" eaLnBrk="0" hangingPunct="0">
                  <a:lnSpc>
                    <a:spcPct val="90000"/>
                  </a:lnSpc>
                </a:pPr>
                <a:endParaRPr lang="en-US"/>
              </a:p>
            </p:txBody>
          </p:sp>
        </p:grpSp>
        <p:grpSp>
          <p:nvGrpSpPr>
            <p:cNvPr id="197" name="Group 196"/>
            <p:cNvGrpSpPr/>
            <p:nvPr/>
          </p:nvGrpSpPr>
          <p:grpSpPr>
            <a:xfrm>
              <a:off x="9051273" y="1846489"/>
              <a:ext cx="1556299" cy="460150"/>
              <a:chOff x="9864724" y="1556520"/>
              <a:chExt cx="3209923" cy="930985"/>
            </a:xfrm>
          </p:grpSpPr>
          <p:sp>
            <p:nvSpPr>
              <p:cNvPr id="198" name="Rounded Rectangle 197"/>
              <p:cNvSpPr/>
              <p:nvPr/>
            </p:nvSpPr>
            <p:spPr>
              <a:xfrm rot="10800000" flipV="1">
                <a:off x="9864724" y="1556520"/>
                <a:ext cx="3209923" cy="930985"/>
              </a:xfrm>
              <a:prstGeom prst="roundRect">
                <a:avLst>
                  <a:gd name="adj" fmla="val 0"/>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dirty="0">
                  <a:latin typeface="Arial" pitchFamily="34" charset="0"/>
                  <a:cs typeface="Arial" pitchFamily="34" charset="0"/>
                </a:endParaRPr>
              </a:p>
            </p:txBody>
          </p:sp>
          <p:sp>
            <p:nvSpPr>
              <p:cNvPr id="199" name="Rounded Rectangle 34"/>
              <p:cNvSpPr>
                <a:spLocks noChangeArrowheads="1"/>
              </p:cNvSpPr>
              <p:nvPr/>
            </p:nvSpPr>
            <p:spPr bwMode="auto">
              <a:xfrm>
                <a:off x="10033404" y="2094782"/>
                <a:ext cx="889951" cy="245463"/>
              </a:xfrm>
              <a:prstGeom prst="roundRect">
                <a:avLst>
                  <a:gd name="adj" fmla="val 0"/>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91440" rtlCol="0" anchor="ctr"/>
              <a:lstStyle/>
              <a:p>
                <a:pPr algn="ctr">
                  <a:lnSpc>
                    <a:spcPct val="90000"/>
                  </a:lnSpc>
                  <a:defRPr/>
                </a:pPr>
                <a:r>
                  <a:rPr lang="en-US" sz="600" dirty="0">
                    <a:latin typeface="Arial" pitchFamily="34" charset="0"/>
                    <a:cs typeface="Arial" pitchFamily="34" charset="0"/>
                  </a:rPr>
                  <a:t>App</a:t>
                </a:r>
              </a:p>
            </p:txBody>
          </p:sp>
          <p:sp>
            <p:nvSpPr>
              <p:cNvPr id="200" name="Rounded Rectangle 34"/>
              <p:cNvSpPr>
                <a:spLocks noChangeArrowheads="1"/>
              </p:cNvSpPr>
              <p:nvPr/>
            </p:nvSpPr>
            <p:spPr bwMode="auto">
              <a:xfrm>
                <a:off x="11053985" y="2094781"/>
                <a:ext cx="889951" cy="245464"/>
              </a:xfrm>
              <a:prstGeom prst="roundRect">
                <a:avLst>
                  <a:gd name="adj" fmla="val 0"/>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91440" rtlCol="0" anchor="ctr"/>
              <a:lstStyle/>
              <a:p>
                <a:pPr algn="ctr">
                  <a:lnSpc>
                    <a:spcPct val="90000"/>
                  </a:lnSpc>
                  <a:defRPr/>
                </a:pPr>
                <a:r>
                  <a:rPr lang="en-US" sz="600" dirty="0">
                    <a:latin typeface="Arial" pitchFamily="34" charset="0"/>
                    <a:cs typeface="Arial" pitchFamily="34" charset="0"/>
                  </a:rPr>
                  <a:t>App</a:t>
                </a:r>
              </a:p>
            </p:txBody>
          </p:sp>
          <p:sp>
            <p:nvSpPr>
              <p:cNvPr id="201" name="Rounded Rectangle 34"/>
              <p:cNvSpPr>
                <a:spLocks noChangeArrowheads="1"/>
              </p:cNvSpPr>
              <p:nvPr/>
            </p:nvSpPr>
            <p:spPr bwMode="auto">
              <a:xfrm>
                <a:off x="12053300" y="2094781"/>
                <a:ext cx="889951" cy="243930"/>
              </a:xfrm>
              <a:prstGeom prst="roundRect">
                <a:avLst>
                  <a:gd name="adj" fmla="val 0"/>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91440" rtlCol="0" anchor="ctr"/>
              <a:lstStyle/>
              <a:p>
                <a:pPr algn="ctr">
                  <a:lnSpc>
                    <a:spcPct val="90000"/>
                  </a:lnSpc>
                  <a:defRPr/>
                </a:pPr>
                <a:r>
                  <a:rPr lang="en-US" sz="600" dirty="0">
                    <a:latin typeface="Arial" pitchFamily="34" charset="0"/>
                    <a:cs typeface="Arial" pitchFamily="34" charset="0"/>
                  </a:rPr>
                  <a:t>Data</a:t>
                </a:r>
              </a:p>
            </p:txBody>
          </p:sp>
          <p:pic>
            <p:nvPicPr>
              <p:cNvPr id="202" name="Picture 22" descr="PowerPoint_ico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672138" y="1816113"/>
                <a:ext cx="231712" cy="211382"/>
              </a:xfrm>
              <a:prstGeom prst="rect">
                <a:avLst/>
              </a:prstGeom>
              <a:noFill/>
              <a:ln w="9525">
                <a:noFill/>
                <a:miter lim="800000"/>
                <a:headEnd/>
                <a:tailEnd/>
              </a:ln>
            </p:spPr>
          </p:pic>
          <p:pic>
            <p:nvPicPr>
              <p:cNvPr id="203" name="Picture 23" descr="word ico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342162" y="1782793"/>
                <a:ext cx="237409" cy="216580"/>
              </a:xfrm>
              <a:prstGeom prst="rect">
                <a:avLst/>
              </a:prstGeom>
              <a:noFill/>
              <a:ln w="9525">
                <a:noFill/>
                <a:miter lim="800000"/>
                <a:headEnd/>
                <a:tailEnd/>
              </a:ln>
            </p:spPr>
          </p:pic>
          <p:pic>
            <p:nvPicPr>
              <p:cNvPr id="204" name="Picture 10" descr="MS-Office-2003-Outlook-256x25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073601" y="1787280"/>
                <a:ext cx="271596" cy="247767"/>
              </a:xfrm>
              <a:prstGeom prst="rect">
                <a:avLst/>
              </a:prstGeom>
              <a:noFill/>
              <a:ln w="9525">
                <a:noFill/>
                <a:miter lim="800000"/>
                <a:headEnd/>
                <a:tailEnd/>
              </a:ln>
            </p:spPr>
          </p:pic>
          <p:pic>
            <p:nvPicPr>
              <p:cNvPr id="205" name="Picture 9" descr="msie-icon"/>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2678612" y="1782096"/>
                <a:ext cx="254503" cy="220045"/>
              </a:xfrm>
              <a:prstGeom prst="rect">
                <a:avLst/>
              </a:prstGeom>
              <a:noFill/>
              <a:ln w="9525">
                <a:noFill/>
                <a:miter lim="800000"/>
                <a:headEnd/>
                <a:tailEnd/>
              </a:ln>
            </p:spPr>
          </p:pic>
          <p:pic>
            <p:nvPicPr>
              <p:cNvPr id="206" name="Picture 21" descr="excel_icon"/>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2051806" y="1782793"/>
                <a:ext cx="237410" cy="216580"/>
              </a:xfrm>
              <a:prstGeom prst="rect">
                <a:avLst/>
              </a:prstGeom>
              <a:noFill/>
              <a:ln w="9525">
                <a:noFill/>
                <a:miter lim="800000"/>
                <a:headEnd/>
                <a:tailEnd/>
              </a:ln>
            </p:spPr>
          </p:pic>
          <p:pic>
            <p:nvPicPr>
              <p:cNvPr id="207" name="Picture 5" descr="icon_RecentWindowsMedia"/>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398509" y="1818203"/>
                <a:ext cx="220317" cy="200986"/>
              </a:xfrm>
              <a:prstGeom prst="rect">
                <a:avLst/>
              </a:prstGeom>
              <a:noFill/>
              <a:ln w="9525">
                <a:noFill/>
                <a:miter lim="800000"/>
                <a:headEnd/>
                <a:tailEnd/>
              </a:ln>
            </p:spPr>
          </p:pic>
          <p:pic>
            <p:nvPicPr>
              <p:cNvPr id="208" name="Picture 17" descr="quicktimelogo07102002"/>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1653043" y="1783839"/>
                <a:ext cx="233610" cy="211382"/>
              </a:xfrm>
              <a:prstGeom prst="rect">
                <a:avLst/>
              </a:prstGeom>
              <a:noFill/>
              <a:ln w="9525">
                <a:noFill/>
                <a:miter lim="800000"/>
                <a:headEnd/>
                <a:tailEnd/>
              </a:ln>
            </p:spPr>
          </p:pic>
          <p:pic>
            <p:nvPicPr>
              <p:cNvPr id="209" name="Picture 22"/>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1084459" y="1783839"/>
                <a:ext cx="184231" cy="211382"/>
              </a:xfrm>
              <a:prstGeom prst="rect">
                <a:avLst/>
              </a:prstGeom>
              <a:noFill/>
              <a:ln w="9525">
                <a:noFill/>
                <a:miter lim="800000"/>
                <a:headEnd/>
                <a:tailEnd/>
              </a:ln>
            </p:spPr>
          </p:pic>
          <p:pic>
            <p:nvPicPr>
              <p:cNvPr id="210" name="Picture 8" descr="firefox_icon"/>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347166" y="1776175"/>
                <a:ext cx="273496" cy="249500"/>
              </a:xfrm>
              <a:prstGeom prst="rect">
                <a:avLst/>
              </a:prstGeom>
              <a:noFill/>
              <a:ln w="9525">
                <a:noFill/>
                <a:miter lim="800000"/>
                <a:headEnd/>
                <a:tailEnd/>
              </a:ln>
            </p:spPr>
          </p:pic>
        </p:grpSp>
      </p:grpSp>
      <p:grpSp>
        <p:nvGrpSpPr>
          <p:cNvPr id="152" name="Group 151"/>
          <p:cNvGrpSpPr/>
          <p:nvPr/>
        </p:nvGrpSpPr>
        <p:grpSpPr>
          <a:xfrm>
            <a:off x="1157962" y="1440290"/>
            <a:ext cx="3288522" cy="2200458"/>
            <a:chOff x="362097" y="1558821"/>
            <a:chExt cx="3288522" cy="2200458"/>
          </a:xfrm>
        </p:grpSpPr>
        <p:sp>
          <p:nvSpPr>
            <p:cNvPr id="151" name="Oval 150"/>
            <p:cNvSpPr/>
            <p:nvPr/>
          </p:nvSpPr>
          <p:spPr>
            <a:xfrm>
              <a:off x="362097" y="2832775"/>
              <a:ext cx="1884349" cy="287353"/>
            </a:xfrm>
            <a:prstGeom prst="ellipse">
              <a:avLst/>
            </a:prstGeom>
            <a:gradFill flip="none" rotWithShape="1">
              <a:gsLst>
                <a:gs pos="0">
                  <a:schemeClr val="tx1"/>
                </a:gs>
                <a:gs pos="100000">
                  <a:schemeClr val="tx1">
                    <a:alpha val="0"/>
                  </a:schemeClr>
                </a:gs>
              </a:gsLst>
              <a:path path="shape">
                <a:fillToRect l="50000" t="50000" r="50000" b="50000"/>
              </a:path>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7" name="Oval 146"/>
            <p:cNvSpPr/>
            <p:nvPr/>
          </p:nvSpPr>
          <p:spPr>
            <a:xfrm>
              <a:off x="1171794" y="2972378"/>
              <a:ext cx="1884349" cy="390889"/>
            </a:xfrm>
            <a:prstGeom prst="ellipse">
              <a:avLst/>
            </a:prstGeom>
            <a:gradFill flip="none" rotWithShape="1">
              <a:gsLst>
                <a:gs pos="0">
                  <a:schemeClr val="tx1"/>
                </a:gs>
                <a:gs pos="100000">
                  <a:schemeClr val="tx1">
                    <a:alpha val="0"/>
                  </a:schemeClr>
                </a:gs>
              </a:gsLst>
              <a:path path="shape">
                <a:fillToRect l="50000" t="50000" r="50000" b="50000"/>
              </a:path>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6" name="Oval 145"/>
            <p:cNvSpPr/>
            <p:nvPr/>
          </p:nvSpPr>
          <p:spPr>
            <a:xfrm>
              <a:off x="1766270" y="3071264"/>
              <a:ext cx="1884349" cy="390889"/>
            </a:xfrm>
            <a:prstGeom prst="ellipse">
              <a:avLst/>
            </a:prstGeom>
            <a:gradFill flip="none" rotWithShape="1">
              <a:gsLst>
                <a:gs pos="0">
                  <a:schemeClr val="tx1"/>
                </a:gs>
                <a:gs pos="100000">
                  <a:schemeClr val="tx1">
                    <a:alpha val="0"/>
                  </a:schemeClr>
                </a:gs>
              </a:gsLst>
              <a:path path="shape">
                <a:fillToRect l="50000" t="50000" r="50000" b="50000"/>
              </a:path>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7" name="Picture 5" descr="C:\Users\Contractor\Desktop\servicesA.png"/>
            <p:cNvPicPr>
              <a:picLocks noChangeAspect="1" noChangeArrowheads="1"/>
            </p:cNvPicPr>
            <p:nvPr/>
          </p:nvPicPr>
          <p:blipFill>
            <a:blip r:embed="rId14"/>
            <a:srcRect/>
            <a:stretch>
              <a:fillRect/>
            </a:stretch>
          </p:blipFill>
          <p:spPr bwMode="auto">
            <a:xfrm>
              <a:off x="399052" y="1558821"/>
              <a:ext cx="1826895" cy="1666875"/>
            </a:xfrm>
            <a:prstGeom prst="rect">
              <a:avLst/>
            </a:prstGeom>
            <a:noFill/>
            <a:ln w="9525">
              <a:noFill/>
              <a:miter lim="800000"/>
              <a:headEnd/>
              <a:tailEnd/>
            </a:ln>
          </p:spPr>
        </p:pic>
        <p:pic>
          <p:nvPicPr>
            <p:cNvPr id="121" name="Picture 8" descr="C:\Users\Contractor\Desktop\servicesD.png"/>
            <p:cNvPicPr>
              <a:picLocks noChangeAspect="1" noChangeArrowheads="1"/>
            </p:cNvPicPr>
            <p:nvPr/>
          </p:nvPicPr>
          <p:blipFill>
            <a:blip r:embed="rId15"/>
            <a:srcRect/>
            <a:stretch>
              <a:fillRect/>
            </a:stretch>
          </p:blipFill>
          <p:spPr bwMode="auto">
            <a:xfrm>
              <a:off x="1595262" y="2359393"/>
              <a:ext cx="1016794" cy="953452"/>
            </a:xfrm>
            <a:prstGeom prst="rect">
              <a:avLst/>
            </a:prstGeom>
            <a:noFill/>
            <a:ln w="9525">
              <a:noFill/>
              <a:miter lim="800000"/>
              <a:headEnd/>
              <a:tailEnd/>
            </a:ln>
            <a:effectLst/>
          </p:spPr>
        </p:pic>
        <p:pic>
          <p:nvPicPr>
            <p:cNvPr id="126" name="Picture 6" descr="C:\Users\Contractor\Desktop\servicesB.png"/>
            <p:cNvPicPr>
              <a:picLocks noChangeAspect="1" noChangeArrowheads="1"/>
            </p:cNvPicPr>
            <p:nvPr/>
          </p:nvPicPr>
          <p:blipFill>
            <a:blip r:embed="rId16"/>
            <a:srcRect/>
            <a:stretch>
              <a:fillRect/>
            </a:stretch>
          </p:blipFill>
          <p:spPr bwMode="auto">
            <a:xfrm>
              <a:off x="2256518" y="2594222"/>
              <a:ext cx="1109472" cy="758952"/>
            </a:xfrm>
            <a:prstGeom prst="rect">
              <a:avLst/>
            </a:prstGeom>
            <a:noFill/>
            <a:ln w="9525">
              <a:noFill/>
              <a:miter lim="800000"/>
              <a:headEnd/>
              <a:tailEnd/>
            </a:ln>
            <a:effectLst/>
          </p:spPr>
        </p:pic>
        <p:sp>
          <p:nvSpPr>
            <p:cNvPr id="142" name="Oval 141"/>
            <p:cNvSpPr/>
            <p:nvPr/>
          </p:nvSpPr>
          <p:spPr>
            <a:xfrm rot="20577898">
              <a:off x="2610989" y="3538860"/>
              <a:ext cx="529281" cy="220419"/>
            </a:xfrm>
            <a:prstGeom prst="ellipse">
              <a:avLst/>
            </a:prstGeom>
            <a:gradFill flip="none" rotWithShape="1">
              <a:gsLst>
                <a:gs pos="0">
                  <a:schemeClr val="tx1"/>
                </a:gs>
                <a:gs pos="100000">
                  <a:schemeClr val="tx1">
                    <a:alpha val="0"/>
                  </a:schemeClr>
                </a:gs>
              </a:gsLst>
              <a:path path="shape">
                <a:fillToRect l="50000" t="50000" r="50000" b="50000"/>
              </a:path>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1" name="Picture 110" descr="SA_back_3q.png"/>
            <p:cNvPicPr>
              <a:picLocks noChangeAspect="1"/>
            </p:cNvPicPr>
            <p:nvPr/>
          </p:nvPicPr>
          <p:blipFill>
            <a:blip r:embed="rId17" cstate="screen"/>
            <a:srcRect/>
            <a:stretch>
              <a:fillRect/>
            </a:stretch>
          </p:blipFill>
          <p:spPr>
            <a:xfrm>
              <a:off x="2595952" y="3038480"/>
              <a:ext cx="516864" cy="694638"/>
            </a:xfrm>
            <a:prstGeom prst="rect">
              <a:avLst/>
            </a:prstGeom>
          </p:spPr>
        </p:pic>
        <p:sp>
          <p:nvSpPr>
            <p:cNvPr id="149" name="Oval 148"/>
            <p:cNvSpPr/>
            <p:nvPr/>
          </p:nvSpPr>
          <p:spPr>
            <a:xfrm>
              <a:off x="1876791" y="3488910"/>
              <a:ext cx="552304" cy="114570"/>
            </a:xfrm>
            <a:prstGeom prst="ellipse">
              <a:avLst/>
            </a:prstGeom>
            <a:gradFill flip="none" rotWithShape="1">
              <a:gsLst>
                <a:gs pos="0">
                  <a:schemeClr val="tx1"/>
                </a:gs>
                <a:gs pos="100000">
                  <a:schemeClr val="tx1">
                    <a:alpha val="0"/>
                  </a:schemeClr>
                </a:gs>
              </a:gsLst>
              <a:path path="shape">
                <a:fillToRect l="50000" t="50000" r="50000" b="50000"/>
              </a:path>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37" name="Group 136"/>
            <p:cNvGrpSpPr/>
            <p:nvPr/>
          </p:nvGrpSpPr>
          <p:grpSpPr>
            <a:xfrm>
              <a:off x="1981110" y="3038478"/>
              <a:ext cx="288036" cy="519494"/>
              <a:chOff x="1981110" y="2997150"/>
              <a:chExt cx="288036" cy="519494"/>
            </a:xfrm>
          </p:grpSpPr>
          <p:pic>
            <p:nvPicPr>
              <p:cNvPr id="131" name="Picture 9" descr="C:\Users\Contractor\Desktop\servicesE.png"/>
              <p:cNvPicPr>
                <a:picLocks noChangeAspect="1" noChangeArrowheads="1"/>
              </p:cNvPicPr>
              <p:nvPr/>
            </p:nvPicPr>
            <p:blipFill>
              <a:blip r:embed="rId18"/>
              <a:srcRect/>
              <a:stretch>
                <a:fillRect/>
              </a:stretch>
            </p:blipFill>
            <p:spPr bwMode="auto">
              <a:xfrm>
                <a:off x="1981110" y="2997150"/>
                <a:ext cx="288036" cy="519494"/>
              </a:xfrm>
              <a:prstGeom prst="rect">
                <a:avLst/>
              </a:prstGeom>
              <a:noFill/>
              <a:ln w="9525">
                <a:noFill/>
                <a:miter lim="800000"/>
                <a:headEnd/>
                <a:tailEnd/>
              </a:ln>
              <a:effectLst/>
            </p:spPr>
          </p:pic>
          <p:pic>
            <p:nvPicPr>
              <p:cNvPr id="132" name="Picture 10" descr="C:\Users\Contractor\Desktop\servicesF.png"/>
              <p:cNvPicPr>
                <a:picLocks noChangeAspect="1" noChangeArrowheads="1"/>
              </p:cNvPicPr>
              <p:nvPr/>
            </p:nvPicPr>
            <p:blipFill>
              <a:blip r:embed="rId19"/>
              <a:srcRect/>
              <a:stretch>
                <a:fillRect/>
              </a:stretch>
            </p:blipFill>
            <p:spPr bwMode="auto">
              <a:xfrm>
                <a:off x="2132171" y="3088129"/>
                <a:ext cx="93963" cy="224360"/>
              </a:xfrm>
              <a:prstGeom prst="rect">
                <a:avLst/>
              </a:prstGeom>
              <a:noFill/>
              <a:ln w="9525">
                <a:noFill/>
                <a:miter lim="800000"/>
                <a:headEnd/>
                <a:tailEnd/>
              </a:ln>
            </p:spPr>
          </p:pic>
        </p:grpSp>
        <p:sp>
          <p:nvSpPr>
            <p:cNvPr id="150" name="Oval 149"/>
            <p:cNvSpPr/>
            <p:nvPr/>
          </p:nvSpPr>
          <p:spPr>
            <a:xfrm>
              <a:off x="2078051" y="3557548"/>
              <a:ext cx="552304" cy="114570"/>
            </a:xfrm>
            <a:prstGeom prst="ellipse">
              <a:avLst/>
            </a:prstGeom>
            <a:gradFill flip="none" rotWithShape="1">
              <a:gsLst>
                <a:gs pos="0">
                  <a:schemeClr val="tx1"/>
                </a:gs>
                <a:gs pos="100000">
                  <a:schemeClr val="tx1">
                    <a:alpha val="0"/>
                  </a:schemeClr>
                </a:gs>
              </a:gsLst>
              <a:path path="shape">
                <a:fillToRect l="50000" t="50000" r="50000" b="50000"/>
              </a:path>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35" name="Group 134"/>
            <p:cNvGrpSpPr/>
            <p:nvPr/>
          </p:nvGrpSpPr>
          <p:grpSpPr>
            <a:xfrm>
              <a:off x="2222030" y="3131435"/>
              <a:ext cx="264986" cy="490347"/>
              <a:chOff x="2222030" y="3090107"/>
              <a:chExt cx="264986" cy="490347"/>
            </a:xfrm>
          </p:grpSpPr>
          <p:pic>
            <p:nvPicPr>
              <p:cNvPr id="129" name="Picture 7" descr="C:\Users\Contractor\Desktop\servicesC.png"/>
              <p:cNvPicPr>
                <a:picLocks noChangeAspect="1" noChangeArrowheads="1"/>
              </p:cNvPicPr>
              <p:nvPr/>
            </p:nvPicPr>
            <p:blipFill>
              <a:blip r:embed="rId20" cstate="screen"/>
              <a:srcRect/>
              <a:stretch>
                <a:fillRect/>
              </a:stretch>
            </p:blipFill>
            <p:spPr bwMode="auto">
              <a:xfrm>
                <a:off x="2222030" y="3090107"/>
                <a:ext cx="264986" cy="490347"/>
              </a:xfrm>
              <a:prstGeom prst="rect">
                <a:avLst/>
              </a:prstGeom>
              <a:noFill/>
            </p:spPr>
          </p:pic>
          <p:pic>
            <p:nvPicPr>
              <p:cNvPr id="130" name="Picture 10" descr="C:\Users\Contractor\Desktop\servicesF.png"/>
              <p:cNvPicPr>
                <a:picLocks noChangeAspect="1" noChangeArrowheads="1"/>
              </p:cNvPicPr>
              <p:nvPr/>
            </p:nvPicPr>
            <p:blipFill>
              <a:blip r:embed="rId21" cstate="screen"/>
              <a:srcRect/>
              <a:stretch>
                <a:fillRect/>
              </a:stretch>
            </p:blipFill>
            <p:spPr bwMode="auto">
              <a:xfrm>
                <a:off x="2354765" y="3180867"/>
                <a:ext cx="91722" cy="219253"/>
              </a:xfrm>
              <a:prstGeom prst="rect">
                <a:avLst/>
              </a:prstGeom>
              <a:noFill/>
            </p:spPr>
          </p:pic>
        </p:grpSp>
      </p:grpSp>
      <p:cxnSp>
        <p:nvCxnSpPr>
          <p:cNvPr id="143" name="Straight Arrow Connector 142"/>
          <p:cNvCxnSpPr/>
          <p:nvPr/>
        </p:nvCxnSpPr>
        <p:spPr>
          <a:xfrm>
            <a:off x="4318000" y="2442582"/>
            <a:ext cx="3369736" cy="0"/>
          </a:xfrm>
          <a:prstGeom prst="straightConnector1">
            <a:avLst/>
          </a:prstGeom>
          <a:noFill/>
          <a:ln w="63500" algn="ctr">
            <a:solidFill>
              <a:schemeClr val="accent1"/>
            </a:solidFill>
            <a:round/>
            <a:headEnd type="triangle" w="med" len="med"/>
            <a:tailEnd type="none"/>
          </a:ln>
          <a:effectLst/>
          <a:scene3d>
            <a:camera prst="orthographicFront"/>
            <a:lightRig rig="threePt" dir="t"/>
          </a:scene3d>
          <a:sp3d>
            <a:bevelT w="0" h="0"/>
          </a:sp3d>
        </p:spPr>
      </p:cxnSp>
      <p:pic>
        <p:nvPicPr>
          <p:cNvPr id="153" name="Picture 152" descr="Device_cloud_white_3041_default_256.png"/>
          <p:cNvPicPr>
            <a:picLocks noChangeAspect="1"/>
          </p:cNvPicPr>
          <p:nvPr/>
        </p:nvPicPr>
        <p:blipFill>
          <a:blip r:embed="rId22" cstate="print"/>
          <a:srcRect t="14343" b="12965"/>
          <a:stretch>
            <a:fillRect/>
          </a:stretch>
        </p:blipFill>
        <p:spPr>
          <a:xfrm>
            <a:off x="5051045" y="1480427"/>
            <a:ext cx="2086884" cy="1517004"/>
          </a:xfrm>
          <a:prstGeom prst="rect">
            <a:avLst/>
          </a:prstGeom>
          <a:effectLst>
            <a:outerShdw blurRad="127000" algn="ctr" rotWithShape="0">
              <a:prstClr val="black">
                <a:alpha val="40000"/>
              </a:prstClr>
            </a:outerShdw>
          </a:effectLst>
        </p:spPr>
      </p:pic>
      <p:sp>
        <p:nvSpPr>
          <p:cNvPr id="26628" name="Rectangle 229"/>
          <p:cNvSpPr>
            <a:spLocks noChangeArrowheads="1"/>
          </p:cNvSpPr>
          <p:nvPr/>
        </p:nvSpPr>
        <p:spPr bwMode="auto">
          <a:xfrm>
            <a:off x="5164665" y="2211706"/>
            <a:ext cx="1861670" cy="535531"/>
          </a:xfrm>
          <a:prstGeom prst="rect">
            <a:avLst/>
          </a:prstGeom>
          <a:noFill/>
          <a:ln w="9525">
            <a:noFill/>
            <a:miter lim="800000"/>
            <a:headEnd/>
            <a:tailEnd/>
          </a:ln>
        </p:spPr>
        <p:txBody>
          <a:bodyPr wrap="square">
            <a:spAutoFit/>
          </a:bodyPr>
          <a:lstStyle/>
          <a:p>
            <a:pPr algn="ctr" eaLnBrk="0" hangingPunct="0">
              <a:lnSpc>
                <a:spcPct val="90000"/>
              </a:lnSpc>
            </a:pPr>
            <a:r>
              <a:rPr lang="en-US" sz="1600" dirty="0"/>
              <a:t>High-Definition</a:t>
            </a:r>
          </a:p>
          <a:p>
            <a:pPr algn="ctr" eaLnBrk="0" hangingPunct="0">
              <a:lnSpc>
                <a:spcPct val="90000"/>
              </a:lnSpc>
            </a:pPr>
            <a:r>
              <a:rPr lang="en-US" sz="1600" dirty="0"/>
              <a:t>Delivery</a:t>
            </a:r>
          </a:p>
        </p:txBody>
      </p:sp>
      <p:sp>
        <p:nvSpPr>
          <p:cNvPr id="26631" name="Rectangle 229"/>
          <p:cNvSpPr>
            <a:spLocks noChangeArrowheads="1"/>
          </p:cNvSpPr>
          <p:nvPr/>
        </p:nvSpPr>
        <p:spPr bwMode="auto">
          <a:xfrm>
            <a:off x="7934366" y="3756983"/>
            <a:ext cx="3089234" cy="341632"/>
          </a:xfrm>
          <a:prstGeom prst="rect">
            <a:avLst/>
          </a:prstGeom>
          <a:noFill/>
          <a:ln w="9525">
            <a:noFill/>
            <a:miter lim="800000"/>
            <a:headEnd/>
            <a:tailEnd/>
          </a:ln>
        </p:spPr>
        <p:txBody>
          <a:bodyPr wrap="square">
            <a:spAutoFit/>
          </a:bodyPr>
          <a:lstStyle/>
          <a:p>
            <a:pPr algn="ctr" eaLnBrk="0" hangingPunct="0">
              <a:lnSpc>
                <a:spcPct val="90000"/>
              </a:lnSpc>
            </a:pPr>
            <a:r>
              <a:rPr lang="en-US" dirty="0" smtClean="0">
                <a:solidFill>
                  <a:schemeClr val="accent3"/>
                </a:solidFill>
              </a:rPr>
              <a:t>Optimized Infrastructure</a:t>
            </a:r>
            <a:endParaRPr lang="en-US" dirty="0">
              <a:solidFill>
                <a:schemeClr val="accent3"/>
              </a:solidFill>
            </a:endParaRPr>
          </a:p>
        </p:txBody>
      </p:sp>
    </p:spTree>
    <p:extLst>
      <p:ext uri="{BB962C8B-B14F-4D97-AF65-F5344CB8AC3E}">
        <p14:creationId xmlns:p14="http://schemas.microsoft.com/office/powerpoint/2010/main" val="79567080"/>
      </p:ext>
    </p:extLst>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ounded Rectangle 50"/>
          <p:cNvSpPr/>
          <p:nvPr/>
        </p:nvSpPr>
        <p:spPr>
          <a:xfrm>
            <a:off x="5563589" y="1799112"/>
            <a:ext cx="3426032" cy="4417619"/>
          </a:xfrm>
          <a:prstGeom prst="roundRect">
            <a:avLst/>
          </a:prstGeom>
          <a:solidFill>
            <a:schemeClr val="bg1"/>
          </a:solidFill>
          <a:ln w="19050">
            <a:no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Rounded Rectangle 49"/>
          <p:cNvSpPr/>
          <p:nvPr/>
        </p:nvSpPr>
        <p:spPr>
          <a:xfrm>
            <a:off x="9140041" y="1765465"/>
            <a:ext cx="2398816" cy="4417619"/>
          </a:xfrm>
          <a:prstGeom prst="roundRect">
            <a:avLst/>
          </a:prstGeom>
          <a:solidFill>
            <a:schemeClr val="bg1"/>
          </a:solidFill>
          <a:ln w="19050">
            <a:no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Rounded Rectangle 48"/>
          <p:cNvSpPr/>
          <p:nvPr/>
        </p:nvSpPr>
        <p:spPr>
          <a:xfrm>
            <a:off x="3024248" y="1799112"/>
            <a:ext cx="2398816" cy="4417619"/>
          </a:xfrm>
          <a:prstGeom prst="roundRect">
            <a:avLst/>
          </a:prstGeom>
          <a:solidFill>
            <a:schemeClr val="bg1"/>
          </a:solidFill>
          <a:ln w="19050">
            <a:no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Rounded Rectangle 47"/>
          <p:cNvSpPr/>
          <p:nvPr/>
        </p:nvSpPr>
        <p:spPr>
          <a:xfrm>
            <a:off x="484908" y="1799112"/>
            <a:ext cx="2398816" cy="4417619"/>
          </a:xfrm>
          <a:prstGeom prst="roundRect">
            <a:avLst/>
          </a:prstGeom>
          <a:solidFill>
            <a:schemeClr val="bg1"/>
          </a:solidFill>
          <a:ln w="19050">
            <a:no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Rounded Rectangle 39"/>
          <p:cNvSpPr/>
          <p:nvPr/>
        </p:nvSpPr>
        <p:spPr>
          <a:xfrm>
            <a:off x="3014351" y="1816925"/>
            <a:ext cx="2398816" cy="4417619"/>
          </a:xfrm>
          <a:prstGeom prst="roundRect">
            <a:avLst/>
          </a:prstGeom>
          <a:solidFill>
            <a:schemeClr val="accent1">
              <a:alpha val="3000"/>
            </a:schemeClr>
          </a:soli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Rounded Rectangle 46"/>
          <p:cNvSpPr/>
          <p:nvPr/>
        </p:nvSpPr>
        <p:spPr>
          <a:xfrm>
            <a:off x="5551711" y="1816925"/>
            <a:ext cx="3437909" cy="4417619"/>
          </a:xfrm>
          <a:prstGeom prst="roundRect">
            <a:avLst/>
          </a:prstGeom>
          <a:solidFill>
            <a:schemeClr val="accent3">
              <a:alpha val="6000"/>
            </a:schemeClr>
          </a:soli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ounded Rectangle 45"/>
          <p:cNvSpPr/>
          <p:nvPr/>
        </p:nvSpPr>
        <p:spPr>
          <a:xfrm>
            <a:off x="9080662" y="1799112"/>
            <a:ext cx="2398816" cy="4417619"/>
          </a:xfrm>
          <a:prstGeom prst="roundRect">
            <a:avLst/>
          </a:prstGeom>
          <a:solidFill>
            <a:schemeClr val="accent1">
              <a:alpha val="3000"/>
            </a:schemeClr>
          </a:soli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ounded Rectangle 38"/>
          <p:cNvSpPr/>
          <p:nvPr/>
        </p:nvSpPr>
        <p:spPr>
          <a:xfrm>
            <a:off x="451262" y="1816925"/>
            <a:ext cx="2398816" cy="4417619"/>
          </a:xfrm>
          <a:prstGeom prst="roundRect">
            <a:avLst/>
          </a:prstGeom>
          <a:solidFill>
            <a:schemeClr val="accent3">
              <a:alpha val="6000"/>
            </a:schemeClr>
          </a:soli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Citrix </a:t>
            </a:r>
            <a:r>
              <a:rPr lang="en-US" dirty="0" err="1" smtClean="0"/>
              <a:t>XenDesktop</a:t>
            </a:r>
            <a:r>
              <a:rPr lang="en-US" dirty="0" smtClean="0"/>
              <a:t>: Delivery for Every Work Style</a:t>
            </a:r>
            <a:endParaRPr lang="en-US" dirty="0"/>
          </a:p>
        </p:txBody>
      </p:sp>
      <p:sp>
        <p:nvSpPr>
          <p:cNvPr id="3" name="Content Placeholder 2"/>
          <p:cNvSpPr>
            <a:spLocks noGrp="1"/>
          </p:cNvSpPr>
          <p:nvPr>
            <p:ph idx="1"/>
          </p:nvPr>
        </p:nvSpPr>
        <p:spPr>
          <a:xfrm>
            <a:off x="475996" y="1080655"/>
            <a:ext cx="10969943" cy="4821057"/>
          </a:xfrm>
        </p:spPr>
        <p:txBody>
          <a:bodyPr/>
          <a:lstStyle/>
          <a:p>
            <a:pPr marL="0" indent="0">
              <a:buNone/>
            </a:pPr>
            <a:r>
              <a:rPr lang="en-US" dirty="0" smtClean="0"/>
              <a:t>Deliver every type of virtual desktop – each specifically tailored to meet the performance, security, and flexibility requirements of any user, enabling </a:t>
            </a:r>
            <a:r>
              <a:rPr lang="en-US" i="1" dirty="0" smtClean="0"/>
              <a:t>work your way</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CA0561F9-C18C-4C7E-BCEE-56A17DAEBCA0}" type="slidenum">
              <a:rPr lang="en-US" smtClean="0"/>
              <a:pPr/>
              <a:t>12</a:t>
            </a:fld>
            <a:endParaRPr lang="en-US"/>
          </a:p>
        </p:txBody>
      </p:sp>
      <p:sp>
        <p:nvSpPr>
          <p:cNvPr id="5" name="TextBox 4"/>
          <p:cNvSpPr txBox="1"/>
          <p:nvPr/>
        </p:nvSpPr>
        <p:spPr>
          <a:xfrm>
            <a:off x="403761" y="1852551"/>
            <a:ext cx="2529444" cy="646331"/>
          </a:xfrm>
          <a:prstGeom prst="rect">
            <a:avLst/>
          </a:prstGeom>
          <a:noFill/>
        </p:spPr>
        <p:txBody>
          <a:bodyPr wrap="square" rtlCol="0">
            <a:spAutoFit/>
          </a:bodyPr>
          <a:lstStyle/>
          <a:p>
            <a:pPr algn="ctr"/>
            <a:r>
              <a:rPr lang="en-US" dirty="0" smtClean="0">
                <a:solidFill>
                  <a:srgbClr val="BC3618"/>
                </a:solidFill>
              </a:rPr>
              <a:t>Offline access </a:t>
            </a:r>
            <a:br>
              <a:rPr lang="en-US" dirty="0" smtClean="0">
                <a:solidFill>
                  <a:srgbClr val="BC3618"/>
                </a:solidFill>
              </a:rPr>
            </a:br>
            <a:r>
              <a:rPr lang="en-US" dirty="0" smtClean="0">
                <a:solidFill>
                  <a:srgbClr val="BC3618"/>
                </a:solidFill>
              </a:rPr>
              <a:t>to desktops</a:t>
            </a:r>
          </a:p>
        </p:txBody>
      </p:sp>
      <p:sp>
        <p:nvSpPr>
          <p:cNvPr id="6" name="TextBox 5"/>
          <p:cNvSpPr txBox="1"/>
          <p:nvPr/>
        </p:nvSpPr>
        <p:spPr>
          <a:xfrm>
            <a:off x="2954976" y="1852551"/>
            <a:ext cx="2529444" cy="646331"/>
          </a:xfrm>
          <a:prstGeom prst="rect">
            <a:avLst/>
          </a:prstGeom>
          <a:noFill/>
        </p:spPr>
        <p:txBody>
          <a:bodyPr wrap="square" rtlCol="0">
            <a:spAutoFit/>
          </a:bodyPr>
          <a:lstStyle/>
          <a:p>
            <a:pPr algn="ctr"/>
            <a:r>
              <a:rPr lang="en-US" dirty="0" smtClean="0">
                <a:solidFill>
                  <a:schemeClr val="accent3"/>
                </a:solidFill>
              </a:rPr>
              <a:t>LAN-based access </a:t>
            </a:r>
            <a:br>
              <a:rPr lang="en-US" dirty="0" smtClean="0">
                <a:solidFill>
                  <a:schemeClr val="accent3"/>
                </a:solidFill>
              </a:rPr>
            </a:br>
            <a:r>
              <a:rPr lang="en-US" dirty="0" smtClean="0">
                <a:solidFill>
                  <a:schemeClr val="accent3"/>
                </a:solidFill>
              </a:rPr>
              <a:t>to desktops</a:t>
            </a:r>
          </a:p>
        </p:txBody>
      </p:sp>
      <p:sp>
        <p:nvSpPr>
          <p:cNvPr id="7" name="TextBox 6"/>
          <p:cNvSpPr txBox="1"/>
          <p:nvPr/>
        </p:nvSpPr>
        <p:spPr>
          <a:xfrm>
            <a:off x="5921829" y="1852551"/>
            <a:ext cx="2529444" cy="923330"/>
          </a:xfrm>
          <a:prstGeom prst="rect">
            <a:avLst/>
          </a:prstGeom>
          <a:noFill/>
        </p:spPr>
        <p:txBody>
          <a:bodyPr wrap="square" rtlCol="0">
            <a:spAutoFit/>
          </a:bodyPr>
          <a:lstStyle/>
          <a:p>
            <a:pPr algn="ctr"/>
            <a:r>
              <a:rPr lang="en-US" dirty="0" smtClean="0">
                <a:solidFill>
                  <a:schemeClr val="accent2"/>
                </a:solidFill>
              </a:rPr>
              <a:t>Online access to desktops from anywhere</a:t>
            </a:r>
          </a:p>
        </p:txBody>
      </p:sp>
      <p:sp>
        <p:nvSpPr>
          <p:cNvPr id="8" name="TextBox 7"/>
          <p:cNvSpPr txBox="1"/>
          <p:nvPr/>
        </p:nvSpPr>
        <p:spPr>
          <a:xfrm>
            <a:off x="9031184" y="1864427"/>
            <a:ext cx="2529444" cy="923330"/>
          </a:xfrm>
          <a:prstGeom prst="rect">
            <a:avLst/>
          </a:prstGeom>
          <a:noFill/>
        </p:spPr>
        <p:txBody>
          <a:bodyPr wrap="square" rtlCol="0">
            <a:spAutoFit/>
          </a:bodyPr>
          <a:lstStyle/>
          <a:p>
            <a:pPr algn="ctr"/>
            <a:r>
              <a:rPr lang="en-US" dirty="0" smtClean="0"/>
              <a:t>Access to </a:t>
            </a:r>
            <a:br>
              <a:rPr lang="en-US" dirty="0" smtClean="0"/>
            </a:br>
            <a:r>
              <a:rPr lang="en-US" dirty="0" smtClean="0"/>
              <a:t>apps from </a:t>
            </a:r>
            <a:br>
              <a:rPr lang="en-US" dirty="0" smtClean="0"/>
            </a:br>
            <a:r>
              <a:rPr lang="en-US" dirty="0" smtClean="0"/>
              <a:t>anywhere </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2883" y="2848099"/>
            <a:ext cx="1035979" cy="949209"/>
          </a:xfrm>
          <a:prstGeom prst="rect">
            <a:avLst/>
          </a:prstGeom>
          <a:effectLst>
            <a:outerShdw blurRad="177800" dist="38100" dir="16200000" sx="103000" sy="103000" rotWithShape="0">
              <a:prstClr val="black">
                <a:alpha val="40000"/>
              </a:prstClr>
            </a:outerShdw>
          </a:effectLst>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48642" y="2836224"/>
            <a:ext cx="1240005" cy="1013032"/>
          </a:xfrm>
          <a:prstGeom prst="rect">
            <a:avLst/>
          </a:prstGeom>
        </p:spPr>
      </p:pic>
      <p:pic>
        <p:nvPicPr>
          <p:cNvPr id="13" name="Picture 12" descr="Hware2.png"/>
          <p:cNvPicPr>
            <a:picLocks noChangeAspect="1"/>
          </p:cNvPicPr>
          <p:nvPr/>
        </p:nvPicPr>
        <p:blipFill>
          <a:blip r:embed="rId5" cstate="screen"/>
          <a:stretch>
            <a:fillRect/>
          </a:stretch>
        </p:blipFill>
        <p:spPr>
          <a:xfrm>
            <a:off x="3324187" y="3085595"/>
            <a:ext cx="556184" cy="845138"/>
          </a:xfrm>
          <a:prstGeom prst="rect">
            <a:avLst/>
          </a:prstGeom>
        </p:spPr>
      </p:pic>
      <p:sp>
        <p:nvSpPr>
          <p:cNvPr id="14" name="TextBox 13"/>
          <p:cNvSpPr txBox="1"/>
          <p:nvPr/>
        </p:nvSpPr>
        <p:spPr>
          <a:xfrm>
            <a:off x="546266" y="3988130"/>
            <a:ext cx="2185060" cy="369332"/>
          </a:xfrm>
          <a:prstGeom prst="rect">
            <a:avLst/>
          </a:prstGeom>
          <a:noFill/>
        </p:spPr>
        <p:txBody>
          <a:bodyPr wrap="square" rtlCol="0">
            <a:spAutoFit/>
          </a:bodyPr>
          <a:lstStyle/>
          <a:p>
            <a:pPr algn="ctr"/>
            <a:r>
              <a:rPr lang="en-US" dirty="0" smtClean="0"/>
              <a:t>Local device</a:t>
            </a:r>
          </a:p>
        </p:txBody>
      </p:sp>
      <p:sp>
        <p:nvSpPr>
          <p:cNvPr id="15" name="TextBox 14"/>
          <p:cNvSpPr txBox="1"/>
          <p:nvPr/>
        </p:nvSpPr>
        <p:spPr>
          <a:xfrm>
            <a:off x="3392385" y="4190011"/>
            <a:ext cx="1807027" cy="369332"/>
          </a:xfrm>
          <a:prstGeom prst="rect">
            <a:avLst/>
          </a:prstGeom>
          <a:noFill/>
        </p:spPr>
        <p:txBody>
          <a:bodyPr wrap="square" rtlCol="0">
            <a:spAutoFit/>
          </a:bodyPr>
          <a:lstStyle/>
          <a:p>
            <a:pPr algn="ctr"/>
            <a:r>
              <a:rPr lang="en-US" dirty="0" smtClean="0"/>
              <a:t>Office device</a:t>
            </a:r>
          </a:p>
        </p:txBody>
      </p:sp>
      <p:grpSp>
        <p:nvGrpSpPr>
          <p:cNvPr id="26" name="Group 25"/>
          <p:cNvGrpSpPr/>
          <p:nvPr/>
        </p:nvGrpSpPr>
        <p:grpSpPr>
          <a:xfrm>
            <a:off x="6235147" y="2848099"/>
            <a:ext cx="1928062" cy="1279123"/>
            <a:chOff x="5938264" y="3479470"/>
            <a:chExt cx="1928062" cy="1279123"/>
          </a:xfrm>
        </p:grpSpPr>
        <p:pic>
          <p:nvPicPr>
            <p:cNvPr id="20" name="Picture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72219" y="3479470"/>
              <a:ext cx="1255880" cy="1026001"/>
            </a:xfrm>
            <a:prstGeom prst="rect">
              <a:avLst/>
            </a:prstGeom>
          </p:spPr>
        </p:pic>
        <p:pic>
          <p:nvPicPr>
            <p:cNvPr id="23" name="Picture 2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38264" y="3965359"/>
              <a:ext cx="865746" cy="793234"/>
            </a:xfrm>
            <a:prstGeom prst="rect">
              <a:avLst/>
            </a:prstGeom>
            <a:effectLst>
              <a:outerShdw blurRad="177800" dist="38100" dir="16200000" sx="103000" sy="103000" rotWithShape="0">
                <a:prstClr val="black">
                  <a:alpha val="40000"/>
                </a:prstClr>
              </a:outerShdw>
            </a:effectLst>
          </p:spPr>
        </p:pic>
        <p:pic>
          <p:nvPicPr>
            <p:cNvPr id="24" name="Picture 2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751331" y="4386337"/>
              <a:ext cx="456749" cy="257766"/>
            </a:xfrm>
            <a:prstGeom prst="rect">
              <a:avLst/>
            </a:prstGeom>
            <a:effectLst>
              <a:outerShdw blurRad="177800" dist="38100" dir="16200000" sx="103000" sy="103000" rotWithShape="0">
                <a:prstClr val="black">
                  <a:alpha val="40000"/>
                </a:prstClr>
              </a:outerShdw>
            </a:effectLst>
          </p:spPr>
        </p:pic>
        <p:pic>
          <p:nvPicPr>
            <p:cNvPr id="25" name="Picture 24" descr="Hware2.png"/>
            <p:cNvPicPr>
              <a:picLocks noChangeAspect="1"/>
            </p:cNvPicPr>
            <p:nvPr/>
          </p:nvPicPr>
          <p:blipFill>
            <a:blip r:embed="rId5" cstate="screen"/>
            <a:stretch>
              <a:fillRect/>
            </a:stretch>
          </p:blipFill>
          <p:spPr>
            <a:xfrm>
              <a:off x="7146062" y="3618006"/>
              <a:ext cx="556184" cy="845138"/>
            </a:xfrm>
            <a:prstGeom prst="rect">
              <a:avLst/>
            </a:prstGeom>
          </p:spPr>
        </p:pic>
        <p:pic>
          <p:nvPicPr>
            <p:cNvPr id="22" name="Picture 21" descr="C:\Users\james.DUARTE\Desktop\Samsung-Fascinate_H4Web.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473639" y="4363048"/>
              <a:ext cx="200119" cy="384843"/>
            </a:xfrm>
            <a:prstGeom prst="rect">
              <a:avLst/>
            </a:prstGeom>
            <a:noFill/>
            <a:effectLst>
              <a:outerShdw blurRad="177800" dist="38100" dir="16200000" sx="103000" sy="103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397182" y="4110570"/>
              <a:ext cx="469144" cy="599569"/>
            </a:xfrm>
            <a:prstGeom prst="rect">
              <a:avLst/>
            </a:prstGeom>
            <a:effectLst>
              <a:outerShdw blurRad="177800" dist="38100" dir="16200000" sx="103000" sy="103000" rotWithShape="0">
                <a:prstClr val="black">
                  <a:alpha val="40000"/>
                </a:prstClr>
              </a:outerShdw>
            </a:effectLst>
          </p:spPr>
        </p:pic>
      </p:grpSp>
      <p:grpSp>
        <p:nvGrpSpPr>
          <p:cNvPr id="27" name="Group 26"/>
          <p:cNvGrpSpPr/>
          <p:nvPr/>
        </p:nvGrpSpPr>
        <p:grpSpPr>
          <a:xfrm>
            <a:off x="9392005" y="2871850"/>
            <a:ext cx="1928062" cy="1279123"/>
            <a:chOff x="5938264" y="3479470"/>
            <a:chExt cx="1928062" cy="1279123"/>
          </a:xfrm>
        </p:grpSpPr>
        <p:pic>
          <p:nvPicPr>
            <p:cNvPr id="28" name="Picture 2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72219" y="3479470"/>
              <a:ext cx="1255880" cy="1026001"/>
            </a:xfrm>
            <a:prstGeom prst="rect">
              <a:avLst/>
            </a:prstGeom>
          </p:spPr>
        </p:pic>
        <p:pic>
          <p:nvPicPr>
            <p:cNvPr id="29"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38264" y="3965359"/>
              <a:ext cx="865746" cy="793234"/>
            </a:xfrm>
            <a:prstGeom prst="rect">
              <a:avLst/>
            </a:prstGeom>
            <a:effectLst>
              <a:outerShdw blurRad="177800" dist="38100" dir="16200000" sx="103000" sy="103000" rotWithShape="0">
                <a:prstClr val="black">
                  <a:alpha val="40000"/>
                </a:prstClr>
              </a:outerShdw>
            </a:effectLst>
          </p:spPr>
        </p:pic>
        <p:pic>
          <p:nvPicPr>
            <p:cNvPr id="30" name="Picture 2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751331" y="4386337"/>
              <a:ext cx="456749" cy="257766"/>
            </a:xfrm>
            <a:prstGeom prst="rect">
              <a:avLst/>
            </a:prstGeom>
            <a:effectLst>
              <a:outerShdw blurRad="177800" dist="38100" dir="16200000" sx="103000" sy="103000" rotWithShape="0">
                <a:prstClr val="black">
                  <a:alpha val="40000"/>
                </a:prstClr>
              </a:outerShdw>
            </a:effectLst>
          </p:spPr>
        </p:pic>
        <p:pic>
          <p:nvPicPr>
            <p:cNvPr id="31" name="Picture 30" descr="Hware2.png"/>
            <p:cNvPicPr>
              <a:picLocks noChangeAspect="1"/>
            </p:cNvPicPr>
            <p:nvPr/>
          </p:nvPicPr>
          <p:blipFill>
            <a:blip r:embed="rId5" cstate="screen"/>
            <a:stretch>
              <a:fillRect/>
            </a:stretch>
          </p:blipFill>
          <p:spPr>
            <a:xfrm>
              <a:off x="7146062" y="3618006"/>
              <a:ext cx="556184" cy="845138"/>
            </a:xfrm>
            <a:prstGeom prst="rect">
              <a:avLst/>
            </a:prstGeom>
          </p:spPr>
        </p:pic>
        <p:pic>
          <p:nvPicPr>
            <p:cNvPr id="32" name="Picture 31" descr="C:\Users\james.DUARTE\Desktop\Samsung-Fascinate_H4Web.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473639" y="4363048"/>
              <a:ext cx="200119" cy="384843"/>
            </a:xfrm>
            <a:prstGeom prst="rect">
              <a:avLst/>
            </a:prstGeom>
            <a:noFill/>
            <a:effectLst>
              <a:outerShdw blurRad="177800" dist="38100" dir="16200000" sx="103000" sy="103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397182" y="4110570"/>
              <a:ext cx="469144" cy="599569"/>
            </a:xfrm>
            <a:prstGeom prst="rect">
              <a:avLst/>
            </a:prstGeom>
            <a:effectLst>
              <a:outerShdw blurRad="177800" dist="38100" dir="16200000" sx="103000" sy="103000" rotWithShape="0">
                <a:prstClr val="black">
                  <a:alpha val="40000"/>
                </a:prstClr>
              </a:outerShdw>
            </a:effectLst>
          </p:spPr>
        </p:pic>
      </p:grpSp>
      <p:sp>
        <p:nvSpPr>
          <p:cNvPr id="34" name="TextBox 33"/>
          <p:cNvSpPr txBox="1"/>
          <p:nvPr/>
        </p:nvSpPr>
        <p:spPr>
          <a:xfrm>
            <a:off x="6181106" y="4190011"/>
            <a:ext cx="1807027" cy="369332"/>
          </a:xfrm>
          <a:prstGeom prst="rect">
            <a:avLst/>
          </a:prstGeom>
          <a:noFill/>
        </p:spPr>
        <p:txBody>
          <a:bodyPr wrap="square" rtlCol="0">
            <a:spAutoFit/>
          </a:bodyPr>
          <a:lstStyle/>
          <a:p>
            <a:pPr algn="ctr"/>
            <a:r>
              <a:rPr lang="en-US" dirty="0" smtClean="0"/>
              <a:t>Any device</a:t>
            </a:r>
          </a:p>
        </p:txBody>
      </p:sp>
      <p:sp>
        <p:nvSpPr>
          <p:cNvPr id="35" name="TextBox 34"/>
          <p:cNvSpPr txBox="1"/>
          <p:nvPr/>
        </p:nvSpPr>
        <p:spPr>
          <a:xfrm>
            <a:off x="9456717" y="4190011"/>
            <a:ext cx="1807027" cy="646331"/>
          </a:xfrm>
          <a:prstGeom prst="rect">
            <a:avLst/>
          </a:prstGeom>
          <a:noFill/>
        </p:spPr>
        <p:txBody>
          <a:bodyPr wrap="square" rtlCol="0">
            <a:spAutoFit/>
          </a:bodyPr>
          <a:lstStyle/>
          <a:p>
            <a:pPr algn="ctr"/>
            <a:r>
              <a:rPr lang="en-US" dirty="0" smtClean="0"/>
              <a:t>Any device, online or offline</a:t>
            </a:r>
          </a:p>
        </p:txBody>
      </p:sp>
      <p:sp>
        <p:nvSpPr>
          <p:cNvPr id="36" name="Down Arrow 35"/>
          <p:cNvSpPr/>
          <p:nvPr/>
        </p:nvSpPr>
        <p:spPr>
          <a:xfrm rot="2417939">
            <a:off x="6388923" y="4429498"/>
            <a:ext cx="403761" cy="1270659"/>
          </a:xfrm>
          <a:prstGeom prst="downArrow">
            <a:avLst/>
          </a:prstGeom>
          <a:ln>
            <a:tailEnd type="triangle"/>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vert270" rtlCol="0" anchor="ctr"/>
          <a:lstStyle/>
          <a:p>
            <a:pPr algn="ctr"/>
            <a:r>
              <a:rPr lang="en-US" sz="1600" dirty="0" smtClean="0"/>
              <a:t>Personalized</a:t>
            </a:r>
            <a:endParaRPr lang="en-US" sz="1600" dirty="0"/>
          </a:p>
        </p:txBody>
      </p:sp>
      <p:sp>
        <p:nvSpPr>
          <p:cNvPr id="38" name="Down Arrow 37"/>
          <p:cNvSpPr/>
          <p:nvPr/>
        </p:nvSpPr>
        <p:spPr>
          <a:xfrm rot="19041793">
            <a:off x="7467602" y="4403766"/>
            <a:ext cx="403761" cy="1270659"/>
          </a:xfrm>
          <a:prstGeom prst="downArrow">
            <a:avLst/>
          </a:prstGeom>
          <a:ln>
            <a:tailEnd type="triangle"/>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vert" rtlCol="0" anchor="ctr"/>
          <a:lstStyle/>
          <a:p>
            <a:pPr algn="ctr"/>
            <a:r>
              <a:rPr lang="en-US" sz="1600" dirty="0" smtClean="0"/>
              <a:t>Basic</a:t>
            </a:r>
            <a:endParaRPr lang="en-US" sz="1600" dirty="0"/>
          </a:p>
        </p:txBody>
      </p:sp>
      <p:sp>
        <p:nvSpPr>
          <p:cNvPr id="41" name="TextBox 40"/>
          <p:cNvSpPr txBox="1"/>
          <p:nvPr/>
        </p:nvSpPr>
        <p:spPr>
          <a:xfrm>
            <a:off x="498764" y="4672941"/>
            <a:ext cx="2375065" cy="1477328"/>
          </a:xfrm>
          <a:prstGeom prst="rect">
            <a:avLst/>
          </a:prstGeom>
          <a:noFill/>
        </p:spPr>
        <p:txBody>
          <a:bodyPr wrap="square" rtlCol="0">
            <a:spAutoFit/>
          </a:bodyPr>
          <a:lstStyle/>
          <a:p>
            <a:pPr algn="ctr"/>
            <a:r>
              <a:rPr lang="en-US" dirty="0" smtClean="0"/>
              <a:t>Mobile workers w/offline needs</a:t>
            </a:r>
          </a:p>
          <a:p>
            <a:pPr algn="ctr"/>
            <a:r>
              <a:rPr lang="en-US" i="1" dirty="0" smtClean="0"/>
              <a:t>Road warriors</a:t>
            </a:r>
            <a:br>
              <a:rPr lang="en-US" i="1" dirty="0" smtClean="0"/>
            </a:br>
            <a:r>
              <a:rPr lang="en-US" i="1" dirty="0" smtClean="0"/>
              <a:t>Knowledge workers</a:t>
            </a:r>
            <a:br>
              <a:rPr lang="en-US" i="1" dirty="0" smtClean="0"/>
            </a:br>
            <a:r>
              <a:rPr lang="en-US" i="1" dirty="0" smtClean="0"/>
              <a:t>Contractors</a:t>
            </a:r>
          </a:p>
        </p:txBody>
      </p:sp>
      <p:sp>
        <p:nvSpPr>
          <p:cNvPr id="42" name="TextBox 41"/>
          <p:cNvSpPr txBox="1"/>
          <p:nvPr/>
        </p:nvSpPr>
        <p:spPr>
          <a:xfrm>
            <a:off x="3085812" y="4886146"/>
            <a:ext cx="2280063" cy="1200329"/>
          </a:xfrm>
          <a:prstGeom prst="rect">
            <a:avLst/>
          </a:prstGeom>
          <a:noFill/>
        </p:spPr>
        <p:txBody>
          <a:bodyPr wrap="square" rtlCol="0">
            <a:spAutoFit/>
          </a:bodyPr>
          <a:lstStyle/>
          <a:p>
            <a:pPr algn="ctr"/>
            <a:r>
              <a:rPr lang="en-US" dirty="0" smtClean="0"/>
              <a:t>Shared workstations</a:t>
            </a:r>
          </a:p>
          <a:p>
            <a:pPr algn="ctr"/>
            <a:r>
              <a:rPr lang="en-US" i="1" dirty="0" smtClean="0"/>
              <a:t>Labs, conference, training, classrooms, task workers</a:t>
            </a:r>
          </a:p>
        </p:txBody>
      </p:sp>
      <p:sp>
        <p:nvSpPr>
          <p:cNvPr id="43" name="TextBox 42"/>
          <p:cNvSpPr txBox="1"/>
          <p:nvPr/>
        </p:nvSpPr>
        <p:spPr>
          <a:xfrm>
            <a:off x="5490360" y="5539839"/>
            <a:ext cx="1807027" cy="646331"/>
          </a:xfrm>
          <a:prstGeom prst="rect">
            <a:avLst/>
          </a:prstGeom>
          <a:noFill/>
        </p:spPr>
        <p:txBody>
          <a:bodyPr wrap="square" rtlCol="0">
            <a:spAutoFit/>
          </a:bodyPr>
          <a:lstStyle/>
          <a:p>
            <a:pPr algn="ctr"/>
            <a:r>
              <a:rPr lang="en-US" i="1" dirty="0" smtClean="0"/>
              <a:t>Knowledge</a:t>
            </a:r>
            <a:br>
              <a:rPr lang="en-US" i="1" dirty="0" smtClean="0"/>
            </a:br>
            <a:r>
              <a:rPr lang="en-US" i="1" dirty="0" smtClean="0"/>
              <a:t>workers</a:t>
            </a:r>
          </a:p>
        </p:txBody>
      </p:sp>
      <p:sp>
        <p:nvSpPr>
          <p:cNvPr id="44" name="TextBox 43"/>
          <p:cNvSpPr txBox="1"/>
          <p:nvPr/>
        </p:nvSpPr>
        <p:spPr>
          <a:xfrm>
            <a:off x="7281555" y="5539839"/>
            <a:ext cx="1807027" cy="646331"/>
          </a:xfrm>
          <a:prstGeom prst="rect">
            <a:avLst/>
          </a:prstGeom>
          <a:noFill/>
        </p:spPr>
        <p:txBody>
          <a:bodyPr wrap="square" rtlCol="0">
            <a:spAutoFit/>
          </a:bodyPr>
          <a:lstStyle/>
          <a:p>
            <a:pPr algn="ctr"/>
            <a:r>
              <a:rPr lang="en-US" i="1" dirty="0" smtClean="0"/>
              <a:t>Task workers,</a:t>
            </a:r>
            <a:br>
              <a:rPr lang="en-US" i="1" dirty="0" smtClean="0"/>
            </a:br>
            <a:r>
              <a:rPr lang="en-US" i="1" dirty="0" smtClean="0"/>
              <a:t>call centers</a:t>
            </a:r>
          </a:p>
        </p:txBody>
      </p:sp>
      <p:sp>
        <p:nvSpPr>
          <p:cNvPr id="45" name="TextBox 44"/>
          <p:cNvSpPr txBox="1"/>
          <p:nvPr/>
        </p:nvSpPr>
        <p:spPr>
          <a:xfrm>
            <a:off x="9132125" y="5231079"/>
            <a:ext cx="2351315" cy="1200329"/>
          </a:xfrm>
          <a:prstGeom prst="rect">
            <a:avLst/>
          </a:prstGeom>
          <a:noFill/>
        </p:spPr>
        <p:txBody>
          <a:bodyPr wrap="square" rtlCol="0">
            <a:spAutoFit/>
          </a:bodyPr>
          <a:lstStyle/>
          <a:p>
            <a:pPr algn="ctr"/>
            <a:r>
              <a:rPr lang="en-US" dirty="0" smtClean="0"/>
              <a:t>On-demand apps</a:t>
            </a:r>
          </a:p>
          <a:p>
            <a:pPr algn="ctr"/>
            <a:r>
              <a:rPr lang="en-US" i="1" dirty="0" smtClean="0"/>
              <a:t>Knowledge workers</a:t>
            </a:r>
          </a:p>
          <a:p>
            <a:pPr algn="ctr"/>
            <a:r>
              <a:rPr lang="en-US" i="1" dirty="0" smtClean="0"/>
              <a:t>Contractors</a:t>
            </a:r>
          </a:p>
          <a:p>
            <a:pPr algn="ctr"/>
            <a:r>
              <a:rPr lang="en-US" dirty="0" smtClean="0"/>
              <a:t> </a:t>
            </a:r>
          </a:p>
        </p:txBody>
      </p:sp>
      <p:sp>
        <p:nvSpPr>
          <p:cNvPr id="52" name="TextBox 51"/>
          <p:cNvSpPr txBox="1"/>
          <p:nvPr/>
        </p:nvSpPr>
        <p:spPr>
          <a:xfrm>
            <a:off x="7778340" y="4314702"/>
            <a:ext cx="1306284" cy="1015663"/>
          </a:xfrm>
          <a:prstGeom prst="rect">
            <a:avLst/>
          </a:prstGeom>
          <a:noFill/>
        </p:spPr>
        <p:txBody>
          <a:bodyPr wrap="square" rtlCol="0">
            <a:spAutoFit/>
          </a:bodyPr>
          <a:lstStyle/>
          <a:p>
            <a:pPr algn="ctr"/>
            <a:r>
              <a:rPr lang="en-US" sz="1200" i="1" dirty="0" smtClean="0"/>
              <a:t>Factory workers, retail clerks, bank tellers, nurses’ stations</a:t>
            </a:r>
          </a:p>
        </p:txBody>
      </p:sp>
      <p:sp>
        <p:nvSpPr>
          <p:cNvPr id="53" name="TextBox 52"/>
          <p:cNvSpPr txBox="1"/>
          <p:nvPr/>
        </p:nvSpPr>
        <p:spPr>
          <a:xfrm>
            <a:off x="5413171" y="4300848"/>
            <a:ext cx="1306284" cy="646331"/>
          </a:xfrm>
          <a:prstGeom prst="rect">
            <a:avLst/>
          </a:prstGeom>
          <a:noFill/>
        </p:spPr>
        <p:txBody>
          <a:bodyPr wrap="square" rtlCol="0">
            <a:spAutoFit/>
          </a:bodyPr>
          <a:lstStyle/>
          <a:p>
            <a:pPr algn="ctr"/>
            <a:r>
              <a:rPr lang="en-US" sz="1200" i="1" dirty="0" smtClean="0"/>
              <a:t>Execs, engineers, researchers</a:t>
            </a:r>
          </a:p>
        </p:txBody>
      </p:sp>
    </p:spTree>
    <p:extLst>
      <p:ext uri="{BB962C8B-B14F-4D97-AF65-F5344CB8AC3E}">
        <p14:creationId xmlns:p14="http://schemas.microsoft.com/office/powerpoint/2010/main" val="100766458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p:cNvSpPr>
            <a:spLocks noGrp="1"/>
          </p:cNvSpPr>
          <p:nvPr>
            <p:ph type="title"/>
          </p:nvPr>
        </p:nvSpPr>
        <p:spPr/>
        <p:txBody>
          <a:bodyPr/>
          <a:lstStyle/>
          <a:p>
            <a:pPr lvl="0"/>
            <a:r>
              <a:rPr lang="en-US" smtClean="0"/>
              <a:t>Optimized, Secure, Efficient Network</a:t>
            </a:r>
            <a:endParaRPr lang="en-US" dirty="0"/>
          </a:p>
        </p:txBody>
      </p:sp>
      <p:sp>
        <p:nvSpPr>
          <p:cNvPr id="76" name="Content Placeholder 50"/>
          <p:cNvSpPr txBox="1">
            <a:spLocks/>
          </p:cNvSpPr>
          <p:nvPr/>
        </p:nvSpPr>
        <p:spPr>
          <a:xfrm>
            <a:off x="609441" y="1126069"/>
            <a:ext cx="5383398" cy="4525963"/>
          </a:xfrm>
          <a:prstGeom prst="rect">
            <a:avLst/>
          </a:prstGeom>
        </p:spPr>
        <p:txBody>
          <a:bodyPr/>
          <a:lstStyle/>
          <a:p>
            <a:pPr marL="173038" marR="0" lvl="0" indent="-173038" algn="l" defTabSz="914400" rtl="0" eaLnBrk="1" fontAlgn="auto" latinLnBrk="0" hangingPunct="1">
              <a:lnSpc>
                <a:spcPct val="100000"/>
              </a:lnSpc>
              <a:spcBef>
                <a:spcPts val="600"/>
              </a:spcBef>
              <a:spcAft>
                <a:spcPts val="0"/>
              </a:spcAft>
              <a:buClr>
                <a:schemeClr val="tx2"/>
              </a:buClr>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Optimize network to ease and accelerate enterprise-wide</a:t>
            </a:r>
            <a:r>
              <a:rPr kumimoji="0" lang="en-US" sz="20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a:t>
            </a:r>
            <a:r>
              <a:rPr kumimoji="0" lang="en-US"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adoption of desktop virtualization</a:t>
            </a:r>
          </a:p>
        </p:txBody>
      </p:sp>
      <p:sp>
        <p:nvSpPr>
          <p:cNvPr id="77" name="Content Placeholder 58"/>
          <p:cNvSpPr txBox="1">
            <a:spLocks/>
          </p:cNvSpPr>
          <p:nvPr/>
        </p:nvSpPr>
        <p:spPr>
          <a:xfrm>
            <a:off x="6195986" y="1126069"/>
            <a:ext cx="5383398" cy="4525963"/>
          </a:xfrm>
          <a:prstGeom prst="rect">
            <a:avLst/>
          </a:prstGeom>
        </p:spPr>
        <p:txBody>
          <a:bodyPr/>
          <a:lstStyle/>
          <a:p>
            <a:pPr marL="173038" marR="0" lvl="0" indent="-173038" algn="l" defTabSz="914400" rtl="0" eaLnBrk="1" fontAlgn="auto" latinLnBrk="0" hangingPunct="1">
              <a:lnSpc>
                <a:spcPct val="100000"/>
              </a:lnSpc>
              <a:spcBef>
                <a:spcPts val="600"/>
              </a:spcBef>
              <a:spcAft>
                <a:spcPts val="0"/>
              </a:spcAft>
              <a:buClr>
                <a:schemeClr val="tx2"/>
              </a:buClr>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End to end security and policy</a:t>
            </a:r>
            <a:r>
              <a:rPr kumimoji="0" lang="en-US" sz="20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a:t>
            </a:r>
            <a:r>
              <a:rPr kumimoji="0" lang="en-US"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based</a:t>
            </a:r>
            <a:br>
              <a:rPr kumimoji="0" lang="en-US"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br>
            <a:r>
              <a:rPr kumimoji="0" lang="en-US"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on identity and location</a:t>
            </a:r>
          </a:p>
          <a:p>
            <a:pPr marL="173038" marR="0" lvl="0" indent="-173038" algn="l" defTabSz="914400" rtl="0" eaLnBrk="1" fontAlgn="auto" latinLnBrk="0" hangingPunct="1">
              <a:lnSpc>
                <a:spcPct val="100000"/>
              </a:lnSpc>
              <a:spcBef>
                <a:spcPts val="600"/>
              </a:spcBef>
              <a:spcAft>
                <a:spcPts val="0"/>
              </a:spcAft>
              <a:buClr>
                <a:schemeClr val="tx2"/>
              </a:buClr>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Deliver exceptional performance,</a:t>
            </a:r>
            <a:br>
              <a:rPr kumimoji="0" lang="en-US"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br>
            <a:r>
              <a:rPr kumimoji="0" lang="en-US"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reliability and security</a:t>
            </a:r>
          </a:p>
        </p:txBody>
      </p:sp>
      <p:sp>
        <p:nvSpPr>
          <p:cNvPr id="43" name="Rounded Rectangle 42"/>
          <p:cNvSpPr/>
          <p:nvPr/>
        </p:nvSpPr>
        <p:spPr>
          <a:xfrm>
            <a:off x="1667399" y="3798781"/>
            <a:ext cx="8858392" cy="2366682"/>
          </a:xfrm>
          <a:prstGeom prst="roundRect">
            <a:avLst>
              <a:gd name="adj" fmla="val 0"/>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base">
              <a:lnSpc>
                <a:spcPct val="90000"/>
              </a:lnSpc>
              <a:spcBef>
                <a:spcPct val="0"/>
              </a:spcBef>
              <a:spcAft>
                <a:spcPct val="0"/>
              </a:spcAft>
              <a:defRPr/>
            </a:pPr>
            <a:endParaRPr lang="en-US" sz="1600" dirty="0">
              <a:solidFill>
                <a:schemeClr val="tx1"/>
              </a:solidFill>
            </a:endParaRPr>
          </a:p>
        </p:txBody>
      </p:sp>
      <p:grpSp>
        <p:nvGrpSpPr>
          <p:cNvPr id="102" name="Group 63"/>
          <p:cNvGrpSpPr/>
          <p:nvPr/>
        </p:nvGrpSpPr>
        <p:grpSpPr>
          <a:xfrm>
            <a:off x="9097888" y="4380341"/>
            <a:ext cx="377214" cy="681562"/>
            <a:chOff x="3547087" y="3750879"/>
            <a:chExt cx="377214" cy="681562"/>
          </a:xfrm>
        </p:grpSpPr>
        <p:pic>
          <p:nvPicPr>
            <p:cNvPr id="103" name="Picture 5" descr="10 - KeypadDVOCallInitiated"/>
            <p:cNvPicPr>
              <a:picLocks noChangeAspect="1" noChangeArrowheads="1"/>
            </p:cNvPicPr>
            <p:nvPr/>
          </p:nvPicPr>
          <p:blipFill>
            <a:blip r:embed="rId3" cstate="screen"/>
            <a:srcRect/>
            <a:stretch>
              <a:fillRect/>
            </a:stretch>
          </p:blipFill>
          <p:spPr bwMode="auto">
            <a:xfrm>
              <a:off x="3547087" y="3750879"/>
              <a:ext cx="377214" cy="681562"/>
            </a:xfrm>
            <a:prstGeom prst="rect">
              <a:avLst/>
            </a:prstGeom>
            <a:noFill/>
            <a:ln>
              <a:noFill/>
            </a:ln>
          </p:spPr>
        </p:pic>
        <p:pic>
          <p:nvPicPr>
            <p:cNvPr id="104" name="Picture 2"/>
            <p:cNvPicPr>
              <a:picLocks noChangeAspect="1" noChangeArrowheads="1"/>
            </p:cNvPicPr>
            <p:nvPr/>
          </p:nvPicPr>
          <p:blipFill>
            <a:blip r:embed="rId4" cstate="screen"/>
            <a:srcRect/>
            <a:stretch>
              <a:fillRect/>
            </a:stretch>
          </p:blipFill>
          <p:spPr bwMode="auto">
            <a:xfrm>
              <a:off x="3581400" y="3864769"/>
              <a:ext cx="304800" cy="447675"/>
            </a:xfrm>
            <a:prstGeom prst="roundRect">
              <a:avLst>
                <a:gd name="adj" fmla="val 4167"/>
              </a:avLst>
            </a:prstGeom>
            <a:noFill/>
            <a:ln w="9525">
              <a:noFill/>
              <a:miter lim="800000"/>
              <a:headEnd/>
              <a:tailEnd/>
            </a:ln>
            <a:effectLst>
              <a:innerShdw blurRad="114300">
                <a:prstClr val="black"/>
              </a:innerShdw>
            </a:effectLst>
          </p:spPr>
        </p:pic>
      </p:grpSp>
      <p:pic>
        <p:nvPicPr>
          <p:cNvPr id="47" name="Picture 47"/>
          <p:cNvPicPr>
            <a:picLocks noChangeAspect="1" noChangeArrowheads="1"/>
          </p:cNvPicPr>
          <p:nvPr/>
        </p:nvPicPr>
        <p:blipFill>
          <a:blip r:embed="rId5" cstate="screen"/>
          <a:srcRect/>
          <a:stretch>
            <a:fillRect/>
          </a:stretch>
        </p:blipFill>
        <p:spPr bwMode="auto">
          <a:xfrm>
            <a:off x="2262365" y="5207473"/>
            <a:ext cx="444562" cy="293894"/>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69" name="Right Arrow 68"/>
          <p:cNvSpPr/>
          <p:nvPr/>
        </p:nvSpPr>
        <p:spPr>
          <a:xfrm>
            <a:off x="3555309" y="4437481"/>
            <a:ext cx="859221" cy="309489"/>
          </a:xfrm>
          <a:prstGeom prst="rightArrow">
            <a:avLst/>
          </a:prstGeom>
          <a:gradFill>
            <a:gsLst>
              <a:gs pos="0">
                <a:schemeClr val="tx1">
                  <a:lumMod val="50000"/>
                  <a:lumOff val="50000"/>
                </a:schemeClr>
              </a:gs>
              <a:gs pos="100000">
                <a:schemeClr val="accent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ight Arrow 69"/>
          <p:cNvSpPr/>
          <p:nvPr/>
        </p:nvSpPr>
        <p:spPr>
          <a:xfrm flipH="1">
            <a:off x="3555309" y="4701250"/>
            <a:ext cx="817179" cy="309489"/>
          </a:xfrm>
          <a:prstGeom prst="rightArrow">
            <a:avLst/>
          </a:prstGeom>
          <a:gradFill>
            <a:gsLst>
              <a:gs pos="0">
                <a:schemeClr val="tx1">
                  <a:lumMod val="50000"/>
                  <a:lumOff val="50000"/>
                </a:schemeClr>
              </a:gs>
              <a:gs pos="100000">
                <a:schemeClr val="accent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ight Arrow 70"/>
          <p:cNvSpPr/>
          <p:nvPr/>
        </p:nvSpPr>
        <p:spPr>
          <a:xfrm>
            <a:off x="6507813" y="4454414"/>
            <a:ext cx="1060704" cy="309489"/>
          </a:xfrm>
          <a:prstGeom prst="rightArrow">
            <a:avLst/>
          </a:prstGeom>
          <a:gradFill>
            <a:gsLst>
              <a:gs pos="0">
                <a:schemeClr val="tx1">
                  <a:lumMod val="50000"/>
                  <a:lumOff val="50000"/>
                </a:schemeClr>
              </a:gs>
              <a:gs pos="100000">
                <a:schemeClr val="accent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ight Arrow 71"/>
          <p:cNvSpPr/>
          <p:nvPr/>
        </p:nvSpPr>
        <p:spPr>
          <a:xfrm flipH="1">
            <a:off x="6625213" y="4718183"/>
            <a:ext cx="943303" cy="309489"/>
          </a:xfrm>
          <a:prstGeom prst="rightArrow">
            <a:avLst/>
          </a:prstGeom>
          <a:gradFill>
            <a:gsLst>
              <a:gs pos="0">
                <a:schemeClr val="tx1">
                  <a:lumMod val="50000"/>
                  <a:lumOff val="50000"/>
                </a:schemeClr>
              </a:gs>
              <a:gs pos="100000">
                <a:schemeClr val="accent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8" name="Picture 2"/>
          <p:cNvPicPr>
            <a:picLocks noChangeAspect="1" noChangeArrowheads="1"/>
          </p:cNvPicPr>
          <p:nvPr/>
        </p:nvPicPr>
        <p:blipFill>
          <a:blip r:embed="rId6" cstate="print"/>
          <a:srcRect l="936" t="13229" r="6626" b="13290"/>
          <a:stretch>
            <a:fillRect/>
          </a:stretch>
        </p:blipFill>
        <p:spPr bwMode="auto">
          <a:xfrm>
            <a:off x="2251678" y="4513088"/>
            <a:ext cx="903097" cy="625004"/>
          </a:xfrm>
          <a:prstGeom prst="roundRect">
            <a:avLst>
              <a:gd name="adj" fmla="val 4167"/>
            </a:avLst>
          </a:prstGeom>
          <a:solidFill>
            <a:srgbClr val="FFFFFF"/>
          </a:solidFill>
          <a:ln w="381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99" name="Group 55"/>
          <p:cNvGrpSpPr/>
          <p:nvPr/>
        </p:nvGrpSpPr>
        <p:grpSpPr>
          <a:xfrm>
            <a:off x="8535028" y="4556902"/>
            <a:ext cx="672923" cy="587098"/>
            <a:chOff x="1295400" y="3733800"/>
            <a:chExt cx="1013094" cy="732615"/>
          </a:xfrm>
        </p:grpSpPr>
        <p:pic>
          <p:nvPicPr>
            <p:cNvPr id="100" name="Picture 99" descr="tablet2.png"/>
            <p:cNvPicPr>
              <a:picLocks noChangeAspect="1"/>
            </p:cNvPicPr>
            <p:nvPr/>
          </p:nvPicPr>
          <p:blipFill>
            <a:blip r:embed="rId7" cstate="screen"/>
            <a:stretch>
              <a:fillRect/>
            </a:stretch>
          </p:blipFill>
          <p:spPr>
            <a:xfrm>
              <a:off x="1295400" y="3733800"/>
              <a:ext cx="1013094" cy="732615"/>
            </a:xfrm>
            <a:prstGeom prst="rect">
              <a:avLst/>
            </a:prstGeom>
            <a:effectLst>
              <a:outerShdw blurRad="50800" dist="38100" dir="5400000" algn="t" rotWithShape="0">
                <a:prstClr val="black">
                  <a:alpha val="40000"/>
                </a:prstClr>
              </a:outerShdw>
              <a:reflection blurRad="6350" stA="52000" endA="300" endPos="35000" dir="5400000" sy="-100000" algn="bl" rotWithShape="0"/>
            </a:effectLst>
            <a:scene3d>
              <a:camera prst="orthographicFront"/>
              <a:lightRig rig="threePt" dir="t"/>
            </a:scene3d>
            <a:sp3d>
              <a:bevelT/>
            </a:sp3d>
          </p:spPr>
        </p:pic>
        <p:pic>
          <p:nvPicPr>
            <p:cNvPr id="101" name="Picture 2"/>
            <p:cNvPicPr>
              <a:picLocks noChangeAspect="1" noChangeArrowheads="1"/>
            </p:cNvPicPr>
            <p:nvPr/>
          </p:nvPicPr>
          <p:blipFill>
            <a:blip r:embed="rId8" cstate="screen"/>
            <a:srcRect/>
            <a:stretch>
              <a:fillRect/>
            </a:stretch>
          </p:blipFill>
          <p:spPr bwMode="auto">
            <a:xfrm>
              <a:off x="1373166" y="3819526"/>
              <a:ext cx="855683" cy="461962"/>
            </a:xfrm>
            <a:prstGeom prst="roundRect">
              <a:avLst>
                <a:gd name="adj" fmla="val 7315"/>
              </a:avLst>
            </a:prstGeom>
            <a:noFill/>
            <a:ln w="9525">
              <a:noFill/>
              <a:miter lim="800000"/>
              <a:headEnd/>
              <a:tailEnd/>
            </a:ln>
            <a:effectLst>
              <a:innerShdw blurRad="114300">
                <a:prstClr val="black"/>
              </a:innerShdw>
            </a:effectLst>
          </p:spPr>
        </p:pic>
      </p:grpSp>
      <p:pic>
        <p:nvPicPr>
          <p:cNvPr id="81" name="Picture 80" descr="Device_cloud_white_3041_default_256.png"/>
          <p:cNvPicPr>
            <a:picLocks noChangeAspect="1"/>
          </p:cNvPicPr>
          <p:nvPr/>
        </p:nvPicPr>
        <p:blipFill>
          <a:blip r:embed="rId9" cstate="print"/>
          <a:srcRect t="14343" b="12965"/>
          <a:stretch>
            <a:fillRect/>
          </a:stretch>
        </p:blipFill>
        <p:spPr>
          <a:xfrm>
            <a:off x="4477426" y="3969625"/>
            <a:ext cx="2086884" cy="1517004"/>
          </a:xfrm>
          <a:prstGeom prst="rect">
            <a:avLst/>
          </a:prstGeom>
          <a:effectLst>
            <a:outerShdw blurRad="127000" algn="ctr" rotWithShape="0">
              <a:prstClr val="black">
                <a:alpha val="40000"/>
              </a:prstClr>
            </a:outerShdw>
          </a:effectLst>
        </p:spPr>
      </p:pic>
      <p:grpSp>
        <p:nvGrpSpPr>
          <p:cNvPr id="89" name="Group 88"/>
          <p:cNvGrpSpPr/>
          <p:nvPr/>
        </p:nvGrpSpPr>
        <p:grpSpPr>
          <a:xfrm>
            <a:off x="1586377" y="3144870"/>
            <a:ext cx="9016072" cy="682064"/>
            <a:chOff x="3095031" y="2247404"/>
            <a:chExt cx="3200400" cy="682064"/>
          </a:xfrm>
        </p:grpSpPr>
        <p:sp>
          <p:nvSpPr>
            <p:cNvPr id="85" name="Rectangle 84"/>
            <p:cNvSpPr/>
            <p:nvPr/>
          </p:nvSpPr>
          <p:spPr>
            <a:xfrm>
              <a:off x="3095031" y="2247404"/>
              <a:ext cx="3200400" cy="682064"/>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dirty="0">
                <a:latin typeface="Arial" pitchFamily="34" charset="0"/>
                <a:cs typeface="Arial" pitchFamily="34" charset="0"/>
              </a:endParaRPr>
            </a:p>
          </p:txBody>
        </p:sp>
        <p:sp>
          <p:nvSpPr>
            <p:cNvPr id="86" name="Right Triangle 85"/>
            <p:cNvSpPr/>
            <p:nvPr/>
          </p:nvSpPr>
          <p:spPr>
            <a:xfrm flipV="1">
              <a:off x="3109202" y="2285486"/>
              <a:ext cx="1785196" cy="406914"/>
            </a:xfrm>
            <a:prstGeom prst="rtTriangle">
              <a:avLst/>
            </a:pr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87" name="TextBox 64"/>
            <p:cNvSpPr txBox="1">
              <a:spLocks noChangeArrowheads="1"/>
            </p:cNvSpPr>
            <p:nvPr/>
          </p:nvSpPr>
          <p:spPr bwMode="auto">
            <a:xfrm>
              <a:off x="3282441" y="2357604"/>
              <a:ext cx="2825580" cy="461665"/>
            </a:xfrm>
            <a:prstGeom prst="rect">
              <a:avLst/>
            </a:prstGeom>
            <a:noFill/>
            <a:ln w="9525">
              <a:noFill/>
              <a:miter lim="800000"/>
              <a:headEnd/>
              <a:tailEnd/>
            </a:ln>
          </p:spPr>
          <p:txBody>
            <a:bodyPr wrap="square" anchor="ctr" anchorCtr="0">
              <a:spAutoFit/>
            </a:bodyPr>
            <a:lstStyle/>
            <a:p>
              <a:pPr algn="ctr"/>
              <a:r>
                <a:rPr lang="en-US" sz="2400" dirty="0" smtClean="0">
                  <a:solidFill>
                    <a:schemeClr val="bg1"/>
                  </a:solidFill>
                  <a:effectLst>
                    <a:outerShdw blurRad="38100" dist="38100" dir="2700000" algn="tl">
                      <a:srgbClr val="000000">
                        <a:alpha val="43137"/>
                      </a:srgbClr>
                    </a:outerShdw>
                  </a:effectLst>
                </a:rPr>
                <a:t>Deliver Rich End-user Virtual Experiences</a:t>
              </a:r>
            </a:p>
          </p:txBody>
        </p:sp>
      </p:grpSp>
      <p:pic>
        <p:nvPicPr>
          <p:cNvPr id="68" name="Picture 148" descr="07-0644_MacBookPro"/>
          <p:cNvPicPr preferRelativeResize="0">
            <a:picLocks noChangeAspect="1" noChangeArrowheads="1"/>
          </p:cNvPicPr>
          <p:nvPr/>
        </p:nvPicPr>
        <p:blipFill>
          <a:blip r:embed="rId10" cstate="screen"/>
          <a:srcRect/>
          <a:stretch>
            <a:fillRect/>
          </a:stretch>
        </p:blipFill>
        <p:spPr bwMode="auto">
          <a:xfrm>
            <a:off x="8695061" y="5076941"/>
            <a:ext cx="919976" cy="450561"/>
          </a:xfrm>
          <a:prstGeom prst="rect">
            <a:avLst/>
          </a:prstGeom>
          <a:noFill/>
          <a:ln w="9525">
            <a:noFill/>
            <a:miter lim="800000"/>
            <a:headEnd/>
            <a:tailEnd/>
          </a:ln>
        </p:spPr>
      </p:pic>
      <p:grpSp>
        <p:nvGrpSpPr>
          <p:cNvPr id="83" name="Group 66"/>
          <p:cNvGrpSpPr/>
          <p:nvPr/>
        </p:nvGrpSpPr>
        <p:grpSpPr>
          <a:xfrm>
            <a:off x="7675434" y="4446345"/>
            <a:ext cx="948321" cy="982012"/>
            <a:chOff x="1295400" y="4842759"/>
            <a:chExt cx="1216296" cy="980165"/>
          </a:xfrm>
        </p:grpSpPr>
        <p:grpSp>
          <p:nvGrpSpPr>
            <p:cNvPr id="88" name="Group 31"/>
            <p:cNvGrpSpPr/>
            <p:nvPr/>
          </p:nvGrpSpPr>
          <p:grpSpPr>
            <a:xfrm>
              <a:off x="1295400" y="4842759"/>
              <a:ext cx="1216296" cy="980165"/>
              <a:chOff x="6001061" y="319087"/>
              <a:chExt cx="2820725" cy="2302416"/>
            </a:xfrm>
            <a:effectLst>
              <a:outerShdw blurRad="50800" dist="38100" dir="5400000" algn="t" rotWithShape="0">
                <a:prstClr val="black">
                  <a:alpha val="40000"/>
                </a:prstClr>
              </a:outerShdw>
              <a:reflection blurRad="6350" stA="52000" endA="300" endPos="35000" dir="5400000" sy="-100000" algn="bl" rotWithShape="0"/>
            </a:effectLst>
          </p:grpSpPr>
          <p:pic>
            <p:nvPicPr>
              <p:cNvPr id="94" name="Picture 93" descr="flatpanelcomputer-copy.png"/>
              <p:cNvPicPr>
                <a:picLocks noChangeAspect="1"/>
              </p:cNvPicPr>
              <p:nvPr/>
            </p:nvPicPr>
            <p:blipFill>
              <a:blip r:embed="rId11" cstate="screen"/>
              <a:stretch>
                <a:fillRect/>
              </a:stretch>
            </p:blipFill>
            <p:spPr>
              <a:xfrm>
                <a:off x="6001061" y="319087"/>
                <a:ext cx="2820725" cy="2302416"/>
              </a:xfrm>
              <a:prstGeom prst="rect">
                <a:avLst/>
              </a:prstGeom>
            </p:spPr>
          </p:pic>
          <p:pic>
            <p:nvPicPr>
              <p:cNvPr id="97" name="Picture 11" descr="converj_vdi.png"/>
              <p:cNvPicPr>
                <a:picLocks noChangeAspect="1"/>
              </p:cNvPicPr>
              <p:nvPr/>
            </p:nvPicPr>
            <p:blipFill>
              <a:blip r:embed="rId12" cstate="screen"/>
              <a:srcRect/>
              <a:stretch>
                <a:fillRect/>
              </a:stretch>
            </p:blipFill>
            <p:spPr bwMode="auto">
              <a:xfrm>
                <a:off x="6105085" y="400595"/>
                <a:ext cx="2620907" cy="1663336"/>
              </a:xfrm>
              <a:prstGeom prst="rect">
                <a:avLst/>
              </a:prstGeom>
              <a:noFill/>
              <a:ln w="9525">
                <a:noFill/>
                <a:miter lim="800000"/>
                <a:headEnd/>
                <a:tailEnd/>
              </a:ln>
              <a:effectLst>
                <a:innerShdw blurRad="114300">
                  <a:prstClr val="black"/>
                </a:innerShdw>
              </a:effectLst>
            </p:spPr>
          </p:pic>
        </p:grpSp>
        <p:pic>
          <p:nvPicPr>
            <p:cNvPr id="91" name="Picture 2"/>
            <p:cNvPicPr>
              <a:picLocks noChangeAspect="1" noChangeArrowheads="1"/>
            </p:cNvPicPr>
            <p:nvPr/>
          </p:nvPicPr>
          <p:blipFill>
            <a:blip r:embed="rId13" cstate="screen"/>
            <a:srcRect/>
            <a:stretch>
              <a:fillRect/>
            </a:stretch>
          </p:blipFill>
          <p:spPr bwMode="auto">
            <a:xfrm>
              <a:off x="1336676" y="4874953"/>
              <a:ext cx="1132680" cy="711459"/>
            </a:xfrm>
            <a:prstGeom prst="rect">
              <a:avLst/>
            </a:prstGeom>
            <a:noFill/>
            <a:ln w="9525">
              <a:noFill/>
              <a:miter lim="800000"/>
              <a:headEnd/>
              <a:tailEnd/>
            </a:ln>
            <a:effectLst>
              <a:innerShdw blurRad="114300">
                <a:prstClr val="black"/>
              </a:innerShdw>
            </a:effectLst>
          </p:spPr>
        </p:pic>
      </p:grpSp>
      <p:grpSp>
        <p:nvGrpSpPr>
          <p:cNvPr id="73" name="Group 78"/>
          <p:cNvGrpSpPr/>
          <p:nvPr/>
        </p:nvGrpSpPr>
        <p:grpSpPr>
          <a:xfrm>
            <a:off x="2799540" y="4944316"/>
            <a:ext cx="995794" cy="625743"/>
            <a:chOff x="10045057" y="4562986"/>
            <a:chExt cx="1005642" cy="701148"/>
          </a:xfrm>
        </p:grpSpPr>
        <p:pic>
          <p:nvPicPr>
            <p:cNvPr id="79" name="Picture 14" descr="C:\Users\testuser\AppData\Local\Temp\VMwareDnD\5dd1dd5a\DGRM_Server_VMs_basic_6_ESX_blue_R2_Q308.png"/>
            <p:cNvPicPr>
              <a:picLocks noChangeAspect="1" noChangeArrowheads="1"/>
            </p:cNvPicPr>
            <p:nvPr/>
          </p:nvPicPr>
          <p:blipFill>
            <a:blip r:embed="rId14" cstate="screen"/>
            <a:srcRect/>
            <a:stretch>
              <a:fillRect/>
            </a:stretch>
          </p:blipFill>
          <p:spPr bwMode="auto">
            <a:xfrm>
              <a:off x="10045057" y="4562986"/>
              <a:ext cx="1005642" cy="701148"/>
            </a:xfrm>
            <a:prstGeom prst="rect">
              <a:avLst/>
            </a:prstGeom>
            <a:noFill/>
            <a:ln w="9525">
              <a:noFill/>
              <a:miter lim="800000"/>
              <a:headEnd/>
              <a:tailEnd/>
            </a:ln>
          </p:spPr>
        </p:pic>
        <p:sp>
          <p:nvSpPr>
            <p:cNvPr id="82" name="WordArt 99"/>
            <p:cNvSpPr>
              <a:spLocks noChangeArrowheads="1" noChangeShapeType="1" noTextEdit="1"/>
            </p:cNvSpPr>
            <p:nvPr/>
          </p:nvSpPr>
          <p:spPr bwMode="auto">
            <a:xfrm>
              <a:off x="10097413" y="4868644"/>
              <a:ext cx="416489" cy="218161"/>
            </a:xfrm>
            <a:prstGeom prst="rect">
              <a:avLst/>
            </a:prstGeom>
          </p:spPr>
          <p:txBody>
            <a:bodyPr wrap="none" fromWordArt="1">
              <a:prstTxWarp prst="textSlantDown">
                <a:avLst>
                  <a:gd name="adj" fmla="val 28569"/>
                </a:avLst>
              </a:prstTxWarp>
            </a:bodyPr>
            <a:lstStyle/>
            <a:p>
              <a:pPr algn="ctr" fontAlgn="base">
                <a:spcBef>
                  <a:spcPct val="0"/>
                </a:spcBef>
                <a:spcAft>
                  <a:spcPct val="0"/>
                </a:spcAft>
              </a:pPr>
              <a:r>
                <a:rPr lang="en-US" sz="3600" b="1" kern="10" dirty="0">
                  <a:ln w="1905"/>
                  <a:gradFill>
                    <a:gsLst>
                      <a:gs pos="0">
                        <a:srgbClr val="B21A1A">
                          <a:shade val="20000"/>
                          <a:satMod val="200000"/>
                        </a:srgbClr>
                      </a:gs>
                      <a:gs pos="78000">
                        <a:srgbClr val="B21A1A">
                          <a:tint val="90000"/>
                          <a:shade val="89000"/>
                          <a:satMod val="220000"/>
                        </a:srgbClr>
                      </a:gs>
                      <a:gs pos="100000">
                        <a:srgbClr val="B21A1A">
                          <a:tint val="12000"/>
                          <a:satMod val="255000"/>
                        </a:srgbClr>
                      </a:gs>
                    </a:gsLst>
                    <a:lin ang="5400000"/>
                  </a:gradFill>
                  <a:effectLst>
                    <a:innerShdw blurRad="69850" dist="43180" dir="5400000">
                      <a:srgbClr val="000000">
                        <a:alpha val="65000"/>
                      </a:srgbClr>
                    </a:innerShdw>
                  </a:effectLst>
                  <a:latin typeface="Arial Narrow"/>
                  <a:cs typeface="Arial Narrow"/>
                </a:rPr>
                <a:t>Hypervisor</a:t>
              </a:r>
            </a:p>
          </p:txBody>
        </p:sp>
      </p:grpSp>
      <p:sp>
        <p:nvSpPr>
          <p:cNvPr id="92" name="Slide Number Placeholder 3"/>
          <p:cNvSpPr>
            <a:spLocks noGrp="1"/>
          </p:cNvSpPr>
          <p:nvPr>
            <p:ph type="sldNum" sz="quarter" idx="12"/>
          </p:nvPr>
        </p:nvSpPr>
        <p:spPr>
          <a:xfrm>
            <a:off x="5677057" y="6397916"/>
            <a:ext cx="749798" cy="365125"/>
          </a:xfrm>
        </p:spPr>
        <p:txBody>
          <a:bodyPr/>
          <a:lstStyle/>
          <a:p>
            <a:fld id="{CA0561F9-C18C-4C7E-BCEE-56A17DAEBCA0}" type="slidenum">
              <a:rPr lang="en-US" smtClean="0"/>
              <a:pPr/>
              <a:t>13</a:t>
            </a:fld>
            <a:endParaRPr lang="en-US"/>
          </a:p>
        </p:txBody>
      </p:sp>
    </p:spTree>
    <p:extLst>
      <p:ext uri="{BB962C8B-B14F-4D97-AF65-F5344CB8AC3E}">
        <p14:creationId xmlns:p14="http://schemas.microsoft.com/office/powerpoint/2010/main" val="1646865964"/>
      </p:ext>
    </p:extLst>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Cisco WAAS Optimized for XenDesktop</a:t>
            </a:r>
            <a:endParaRPr lang="en-US" dirty="0"/>
          </a:p>
        </p:txBody>
      </p:sp>
      <p:sp>
        <p:nvSpPr>
          <p:cNvPr id="23" name="TextBox 22"/>
          <p:cNvSpPr txBox="1"/>
          <p:nvPr/>
        </p:nvSpPr>
        <p:spPr>
          <a:xfrm>
            <a:off x="405232" y="2535893"/>
            <a:ext cx="2492990" cy="707886"/>
          </a:xfrm>
          <a:prstGeom prst="rect">
            <a:avLst/>
          </a:prstGeom>
          <a:noFill/>
        </p:spPr>
        <p:txBody>
          <a:bodyPr wrap="none" rtlCol="0">
            <a:spAutoFit/>
          </a:bodyPr>
          <a:lstStyle/>
          <a:p>
            <a:r>
              <a:rPr lang="en-US" sz="2000" dirty="0" smtClean="0">
                <a:solidFill>
                  <a:schemeClr val="accent3"/>
                </a:solidFill>
              </a:rPr>
              <a:t>High performance </a:t>
            </a:r>
            <a:br>
              <a:rPr lang="en-US" sz="2000" dirty="0" smtClean="0">
                <a:solidFill>
                  <a:schemeClr val="accent3"/>
                </a:solidFill>
              </a:rPr>
            </a:br>
            <a:r>
              <a:rPr lang="en-US" sz="2000" dirty="0" smtClean="0">
                <a:solidFill>
                  <a:schemeClr val="accent3"/>
                </a:solidFill>
              </a:rPr>
              <a:t>over Cisco networks</a:t>
            </a:r>
            <a:endParaRPr lang="en-US" sz="2000" dirty="0">
              <a:solidFill>
                <a:schemeClr val="accent3"/>
              </a:solidFill>
            </a:endParaRPr>
          </a:p>
        </p:txBody>
      </p:sp>
      <p:grpSp>
        <p:nvGrpSpPr>
          <p:cNvPr id="32" name="Group 31"/>
          <p:cNvGrpSpPr/>
          <p:nvPr/>
        </p:nvGrpSpPr>
        <p:grpSpPr>
          <a:xfrm>
            <a:off x="6487343" y="1095936"/>
            <a:ext cx="3200400" cy="4882043"/>
            <a:chOff x="2903120" y="1186248"/>
            <a:chExt cx="2689654" cy="4882043"/>
          </a:xfrm>
        </p:grpSpPr>
        <p:sp>
          <p:nvSpPr>
            <p:cNvPr id="33" name="Round Same Side Corner Rectangle 32"/>
            <p:cNvSpPr/>
            <p:nvPr/>
          </p:nvSpPr>
          <p:spPr>
            <a:xfrm>
              <a:off x="2941662" y="1322388"/>
              <a:ext cx="2612571" cy="4745903"/>
            </a:xfrm>
            <a:prstGeom prst="round2SameRect">
              <a:avLst>
                <a:gd name="adj1" fmla="val 0"/>
                <a:gd name="adj2" fmla="val 0"/>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nvGrpSpPr>
            <p:cNvPr id="34" name="Group 20"/>
            <p:cNvGrpSpPr/>
            <p:nvPr/>
          </p:nvGrpSpPr>
          <p:grpSpPr>
            <a:xfrm>
              <a:off x="2903120" y="1186248"/>
              <a:ext cx="2689654" cy="766729"/>
              <a:chOff x="321276" y="1421025"/>
              <a:chExt cx="2743200" cy="1717000"/>
            </a:xfrm>
          </p:grpSpPr>
          <p:grpSp>
            <p:nvGrpSpPr>
              <p:cNvPr id="35" name="Group 55"/>
              <p:cNvGrpSpPr/>
              <p:nvPr/>
            </p:nvGrpSpPr>
            <p:grpSpPr>
              <a:xfrm>
                <a:off x="321276" y="1421025"/>
                <a:ext cx="2743200" cy="1717000"/>
                <a:chOff x="321276" y="1421025"/>
                <a:chExt cx="2743200" cy="1717000"/>
              </a:xfrm>
            </p:grpSpPr>
            <p:sp>
              <p:nvSpPr>
                <p:cNvPr id="37" name="Rectangle 36"/>
                <p:cNvSpPr/>
                <p:nvPr/>
              </p:nvSpPr>
              <p:spPr>
                <a:xfrm>
                  <a:off x="321276" y="1421025"/>
                  <a:ext cx="2743200" cy="1717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dirty="0">
                    <a:latin typeface="Arial" pitchFamily="34" charset="0"/>
                    <a:cs typeface="Arial" pitchFamily="34" charset="0"/>
                  </a:endParaRPr>
                </a:p>
              </p:txBody>
            </p:sp>
            <p:sp>
              <p:nvSpPr>
                <p:cNvPr id="39" name="Right Triangle 38"/>
                <p:cNvSpPr/>
                <p:nvPr/>
              </p:nvSpPr>
              <p:spPr>
                <a:xfrm flipV="1">
                  <a:off x="363707" y="1506307"/>
                  <a:ext cx="2533135" cy="1201958"/>
                </a:xfrm>
                <a:prstGeom prst="rtTriangle">
                  <a:avLst/>
                </a:pr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
            <p:nvSpPr>
              <p:cNvPr id="36" name="TextBox 64"/>
              <p:cNvSpPr txBox="1">
                <a:spLocks noChangeArrowheads="1"/>
              </p:cNvSpPr>
              <p:nvPr/>
            </p:nvSpPr>
            <p:spPr bwMode="auto">
              <a:xfrm>
                <a:off x="481913" y="1486910"/>
                <a:ext cx="2421926" cy="1585228"/>
              </a:xfrm>
              <a:prstGeom prst="rect">
                <a:avLst/>
              </a:prstGeom>
              <a:noFill/>
              <a:ln w="9525">
                <a:noFill/>
                <a:miter lim="800000"/>
                <a:headEnd/>
                <a:tailEnd/>
              </a:ln>
            </p:spPr>
            <p:txBody>
              <a:bodyPr wrap="square" anchor="ctr" anchorCtr="0">
                <a:spAutoFit/>
              </a:bodyPr>
              <a:lstStyle/>
              <a:p>
                <a:pPr algn="ctr"/>
                <a:r>
                  <a:rPr lang="en-US" sz="2000" dirty="0" smtClean="0">
                    <a:solidFill>
                      <a:schemeClr val="bg1"/>
                    </a:solidFill>
                    <a:effectLst>
                      <a:outerShdw blurRad="38100" dist="38100" dir="2700000" algn="tl">
                        <a:srgbClr val="000000">
                          <a:alpha val="43137"/>
                        </a:srgbClr>
                      </a:outerShdw>
                    </a:effectLst>
                  </a:rPr>
                  <a:t>High Quality</a:t>
                </a:r>
                <a:br>
                  <a:rPr lang="en-US" sz="2000" dirty="0" smtClean="0">
                    <a:solidFill>
                      <a:schemeClr val="bg1"/>
                    </a:solidFill>
                    <a:effectLst>
                      <a:outerShdw blurRad="38100" dist="38100" dir="2700000" algn="tl">
                        <a:srgbClr val="000000">
                          <a:alpha val="43137"/>
                        </a:srgbClr>
                      </a:outerShdw>
                    </a:effectLst>
                  </a:rPr>
                </a:br>
                <a:r>
                  <a:rPr lang="en-US" sz="2000" dirty="0" smtClean="0">
                    <a:solidFill>
                      <a:schemeClr val="bg1"/>
                    </a:solidFill>
                    <a:effectLst>
                      <a:outerShdw blurRad="38100" dist="38100" dir="2700000" algn="tl">
                        <a:srgbClr val="000000">
                          <a:alpha val="43137"/>
                        </a:srgbClr>
                      </a:outerShdw>
                    </a:effectLst>
                  </a:rPr>
                  <a:t>User Experience</a:t>
                </a:r>
              </a:p>
            </p:txBody>
          </p:sp>
        </p:grpSp>
      </p:grpSp>
      <p:grpSp>
        <p:nvGrpSpPr>
          <p:cNvPr id="40" name="Group 39"/>
          <p:cNvGrpSpPr/>
          <p:nvPr/>
        </p:nvGrpSpPr>
        <p:grpSpPr>
          <a:xfrm>
            <a:off x="3095031" y="1095936"/>
            <a:ext cx="3200400" cy="4882043"/>
            <a:chOff x="2903120" y="1186248"/>
            <a:chExt cx="2689654" cy="4882043"/>
          </a:xfrm>
        </p:grpSpPr>
        <p:sp>
          <p:nvSpPr>
            <p:cNvPr id="41" name="Round Same Side Corner Rectangle 40"/>
            <p:cNvSpPr/>
            <p:nvPr/>
          </p:nvSpPr>
          <p:spPr>
            <a:xfrm>
              <a:off x="2941662" y="1322388"/>
              <a:ext cx="2612571" cy="4745903"/>
            </a:xfrm>
            <a:prstGeom prst="round2SameRect">
              <a:avLst>
                <a:gd name="adj1" fmla="val 0"/>
                <a:gd name="adj2" fmla="val 0"/>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nvGrpSpPr>
            <p:cNvPr id="42" name="Group 20"/>
            <p:cNvGrpSpPr/>
            <p:nvPr/>
          </p:nvGrpSpPr>
          <p:grpSpPr>
            <a:xfrm>
              <a:off x="2903120" y="1186248"/>
              <a:ext cx="2689654" cy="766729"/>
              <a:chOff x="321276" y="1421025"/>
              <a:chExt cx="2743200" cy="1717000"/>
            </a:xfrm>
          </p:grpSpPr>
          <p:grpSp>
            <p:nvGrpSpPr>
              <p:cNvPr id="43" name="Group 55"/>
              <p:cNvGrpSpPr/>
              <p:nvPr/>
            </p:nvGrpSpPr>
            <p:grpSpPr>
              <a:xfrm>
                <a:off x="321276" y="1421025"/>
                <a:ext cx="2743200" cy="1717000"/>
                <a:chOff x="321276" y="1421025"/>
                <a:chExt cx="2743200" cy="1717000"/>
              </a:xfrm>
            </p:grpSpPr>
            <p:sp>
              <p:nvSpPr>
                <p:cNvPr id="45" name="Rectangle 44"/>
                <p:cNvSpPr/>
                <p:nvPr/>
              </p:nvSpPr>
              <p:spPr>
                <a:xfrm>
                  <a:off x="321276" y="1421025"/>
                  <a:ext cx="2743200" cy="1717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dirty="0">
                    <a:latin typeface="Arial" pitchFamily="34" charset="0"/>
                    <a:cs typeface="Arial" pitchFamily="34" charset="0"/>
                  </a:endParaRPr>
                </a:p>
              </p:txBody>
            </p:sp>
            <p:sp>
              <p:nvSpPr>
                <p:cNvPr id="46" name="Right Triangle 45"/>
                <p:cNvSpPr/>
                <p:nvPr/>
              </p:nvSpPr>
              <p:spPr>
                <a:xfrm flipV="1">
                  <a:off x="354031" y="1506307"/>
                  <a:ext cx="2533135" cy="1201958"/>
                </a:xfrm>
                <a:prstGeom prst="rtTriangle">
                  <a:avLst/>
                </a:pr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
            <p:nvSpPr>
              <p:cNvPr id="44" name="TextBox 64"/>
              <p:cNvSpPr txBox="1">
                <a:spLocks noChangeArrowheads="1"/>
              </p:cNvSpPr>
              <p:nvPr/>
            </p:nvSpPr>
            <p:spPr bwMode="auto">
              <a:xfrm>
                <a:off x="481913" y="1831524"/>
                <a:ext cx="2421926" cy="896000"/>
              </a:xfrm>
              <a:prstGeom prst="rect">
                <a:avLst/>
              </a:prstGeom>
              <a:noFill/>
              <a:ln w="9525">
                <a:noFill/>
                <a:miter lim="800000"/>
                <a:headEnd/>
                <a:tailEnd/>
              </a:ln>
            </p:spPr>
            <p:txBody>
              <a:bodyPr wrap="square" anchor="ctr" anchorCtr="0">
                <a:spAutoFit/>
              </a:bodyPr>
              <a:lstStyle/>
              <a:p>
                <a:pPr algn="ctr"/>
                <a:r>
                  <a:rPr lang="en-US" sz="2000" dirty="0" smtClean="0">
                    <a:solidFill>
                      <a:schemeClr val="bg1"/>
                    </a:solidFill>
                    <a:effectLst>
                      <a:outerShdw blurRad="38100" dist="38100" dir="2700000" algn="tl">
                        <a:srgbClr val="000000">
                          <a:alpha val="43137"/>
                        </a:srgbClr>
                      </a:outerShdw>
                    </a:effectLst>
                  </a:rPr>
                  <a:t>Jointly Supported</a:t>
                </a:r>
              </a:p>
            </p:txBody>
          </p:sp>
        </p:grpSp>
      </p:grpSp>
      <p:pic>
        <p:nvPicPr>
          <p:cNvPr id="17" name="Picture 16" descr="MAJ43405_wbx_video.jpg"/>
          <p:cNvPicPr>
            <a:picLocks noChangeAspect="1"/>
          </p:cNvPicPr>
          <p:nvPr/>
        </p:nvPicPr>
        <p:blipFill>
          <a:blip r:embed="rId3" cstate="screen"/>
          <a:srcRect/>
          <a:stretch>
            <a:fillRect/>
          </a:stretch>
        </p:blipFill>
        <p:spPr>
          <a:xfrm>
            <a:off x="6753316" y="2049340"/>
            <a:ext cx="2668455" cy="1642126"/>
          </a:xfrm>
          <a:prstGeom prst="rect">
            <a:avLst/>
          </a:prstGeom>
          <a:noFill/>
          <a:ln w="25400">
            <a:solidFill>
              <a:schemeClr val="bg1"/>
            </a:solidFill>
            <a:miter lim="800000"/>
            <a:headEnd/>
            <a:tailEnd/>
          </a:ln>
          <a:effectLst>
            <a:outerShdw blurRad="63500" algn="ctr" rotWithShape="0">
              <a:prstClr val="black">
                <a:alpha val="40000"/>
              </a:prstClr>
            </a:outerShdw>
          </a:effectLst>
        </p:spPr>
      </p:pic>
      <p:sp>
        <p:nvSpPr>
          <p:cNvPr id="16" name="Content Placeholder 2"/>
          <p:cNvSpPr txBox="1">
            <a:spLocks/>
          </p:cNvSpPr>
          <p:nvPr/>
        </p:nvSpPr>
        <p:spPr>
          <a:xfrm>
            <a:off x="6712902" y="3833592"/>
            <a:ext cx="2743200" cy="1908215"/>
          </a:xfrm>
          <a:prstGeom prst="rect">
            <a:avLst/>
          </a:prstGeom>
        </p:spPr>
        <p:txBody>
          <a:bodyPr wrap="square" lIns="45720" rIns="45720">
            <a:spAutoFit/>
          </a:bodyPr>
          <a:lstStyle/>
          <a:p>
            <a:pPr marL="231775" marR="0" lvl="1" indent="-231775" algn="l" defTabSz="914400" rtl="0" eaLnBrk="1" fontAlgn="auto" latinLnBrk="0" hangingPunct="1">
              <a:lnSpc>
                <a:spcPct val="100000"/>
              </a:lnSpc>
              <a:spcBef>
                <a:spcPts val="600"/>
              </a:spcBef>
              <a:spcAft>
                <a:spcPts val="0"/>
              </a:spcAft>
              <a:buClr>
                <a:schemeClr val="tx2"/>
              </a:buClr>
              <a:buSzTx/>
              <a:buFont typeface="Arial" pitchFamily="34" charset="0"/>
              <a:buChar char="•"/>
              <a:tabLst/>
              <a:defRPr/>
            </a:pPr>
            <a:r>
              <a:rPr kumimoji="0" lang="en-US" sz="1400" b="0" i="0" u="none" strike="noStrike" kern="1200" cap="none" spc="0" normalizeH="0" baseline="0" noProof="0" dirty="0" smtClean="0">
                <a:ln>
                  <a:noFill/>
                </a:ln>
                <a:effectLst/>
                <a:uLnTx/>
                <a:uFillTx/>
                <a:latin typeface="Arial" pitchFamily="34" charset="0"/>
                <a:cs typeface="Arial" pitchFamily="34" charset="0"/>
              </a:rPr>
              <a:t>LAN-like experience</a:t>
            </a:r>
          </a:p>
          <a:p>
            <a:pPr marL="231775" marR="0" lvl="1" indent="-231775" algn="l" defTabSz="914400" rtl="0" eaLnBrk="1" fontAlgn="auto" latinLnBrk="0" hangingPunct="1">
              <a:lnSpc>
                <a:spcPct val="100000"/>
              </a:lnSpc>
              <a:spcBef>
                <a:spcPts val="600"/>
              </a:spcBef>
              <a:spcAft>
                <a:spcPts val="0"/>
              </a:spcAft>
              <a:buClr>
                <a:schemeClr val="tx2"/>
              </a:buClr>
              <a:buSzTx/>
              <a:buFont typeface="Arial" pitchFamily="34" charset="0"/>
              <a:buChar char="•"/>
              <a:tabLst/>
              <a:defRPr/>
            </a:pPr>
            <a:r>
              <a:rPr kumimoji="0" lang="en-US" sz="1400" b="0" i="0" u="none" strike="noStrike" kern="1200" cap="none" spc="0" normalizeH="0" baseline="0" noProof="0" dirty="0" smtClean="0">
                <a:ln>
                  <a:noFill/>
                </a:ln>
                <a:effectLst/>
                <a:uLnTx/>
                <a:uFillTx/>
                <a:latin typeface="Arial" pitchFamily="34" charset="0"/>
                <a:cs typeface="Arial" pitchFamily="34" charset="0"/>
              </a:rPr>
              <a:t>Improved application </a:t>
            </a:r>
            <a:r>
              <a:rPr lang="en-US" sz="1400" noProof="0" dirty="0" smtClean="0">
                <a:latin typeface="Arial" pitchFamily="34" charset="0"/>
                <a:cs typeface="Arial" pitchFamily="34" charset="0"/>
              </a:rPr>
              <a:t>pe</a:t>
            </a:r>
            <a:r>
              <a:rPr kumimoji="0" lang="en-US" sz="1400" b="0" i="0" u="none" strike="noStrike" kern="1200" cap="none" spc="0" normalizeH="0" baseline="0" noProof="0" dirty="0" smtClean="0">
                <a:ln>
                  <a:noFill/>
                </a:ln>
                <a:effectLst/>
                <a:uLnTx/>
                <a:uFillTx/>
                <a:latin typeface="Arial" pitchFamily="34" charset="0"/>
                <a:cs typeface="Arial" pitchFamily="34" charset="0"/>
              </a:rPr>
              <a:t>rformance</a:t>
            </a:r>
          </a:p>
          <a:p>
            <a:pPr marL="231775" marR="0" lvl="1" indent="-231775" algn="l" defTabSz="914400" rtl="0" eaLnBrk="1" fontAlgn="auto" latinLnBrk="0" hangingPunct="1">
              <a:lnSpc>
                <a:spcPct val="100000"/>
              </a:lnSpc>
              <a:spcBef>
                <a:spcPts val="600"/>
              </a:spcBef>
              <a:spcAft>
                <a:spcPts val="0"/>
              </a:spcAft>
              <a:buClr>
                <a:schemeClr val="tx2"/>
              </a:buClr>
              <a:buSzTx/>
              <a:buFont typeface="Arial" pitchFamily="34" charset="0"/>
              <a:buChar char="•"/>
              <a:tabLst/>
              <a:defRPr/>
            </a:pPr>
            <a:r>
              <a:rPr kumimoji="0" lang="en-US" sz="1400" b="0" i="0" u="none" strike="noStrike" kern="1200" cap="none" spc="0" normalizeH="0" baseline="0" noProof="0" dirty="0" smtClean="0">
                <a:ln>
                  <a:noFill/>
                </a:ln>
                <a:effectLst/>
                <a:uLnTx/>
                <a:uFillTx/>
                <a:latin typeface="Arial" pitchFamily="34" charset="0"/>
                <a:cs typeface="Arial" pitchFamily="34" charset="0"/>
              </a:rPr>
              <a:t>HD-quality </a:t>
            </a:r>
            <a:r>
              <a:rPr lang="en-US" sz="1400" noProof="0" dirty="0" smtClean="0">
                <a:latin typeface="Arial" pitchFamily="34" charset="0"/>
                <a:cs typeface="Arial" pitchFamily="34" charset="0"/>
              </a:rPr>
              <a:t>vi</a:t>
            </a:r>
            <a:r>
              <a:rPr kumimoji="0" lang="en-US" sz="1400" b="0" i="0" u="none" strike="noStrike" kern="1200" cap="none" spc="0" normalizeH="0" baseline="0" noProof="0" dirty="0" smtClean="0">
                <a:ln>
                  <a:noFill/>
                </a:ln>
                <a:effectLst/>
                <a:uLnTx/>
                <a:uFillTx/>
                <a:latin typeface="Arial" pitchFamily="34" charset="0"/>
                <a:cs typeface="Arial" pitchFamily="34" charset="0"/>
              </a:rPr>
              <a:t>deo</a:t>
            </a:r>
          </a:p>
          <a:p>
            <a:pPr marL="231775" marR="0" lvl="1" indent="-231775" algn="l" defTabSz="914400" rtl="0" eaLnBrk="1" fontAlgn="auto" latinLnBrk="0" hangingPunct="1">
              <a:lnSpc>
                <a:spcPct val="100000"/>
              </a:lnSpc>
              <a:spcBef>
                <a:spcPts val="600"/>
              </a:spcBef>
              <a:spcAft>
                <a:spcPts val="0"/>
              </a:spcAft>
              <a:buClr>
                <a:schemeClr val="tx2"/>
              </a:buClr>
              <a:buSzTx/>
              <a:buFont typeface="Arial" pitchFamily="34" charset="0"/>
              <a:buChar char="•"/>
              <a:tabLst/>
              <a:defRPr/>
            </a:pPr>
            <a:r>
              <a:rPr kumimoji="0" lang="en-US" sz="1400" b="0" i="0" u="none" strike="noStrike" kern="1200" cap="none" spc="0" normalizeH="0" baseline="0" noProof="0" dirty="0" smtClean="0">
                <a:ln>
                  <a:noFill/>
                </a:ln>
                <a:effectLst/>
                <a:uLnTx/>
                <a:uFillTx/>
                <a:latin typeface="Arial" pitchFamily="34" charset="0"/>
                <a:cs typeface="Arial" pitchFamily="34" charset="0"/>
              </a:rPr>
              <a:t>Faster print </a:t>
            </a:r>
            <a:r>
              <a:rPr lang="en-US" sz="1400" dirty="0" smtClean="0">
                <a:latin typeface="Arial" pitchFamily="34" charset="0"/>
                <a:cs typeface="Arial" pitchFamily="34" charset="0"/>
              </a:rPr>
              <a:t>job</a:t>
            </a:r>
            <a:r>
              <a:rPr kumimoji="0" lang="en-US" sz="1400" b="0" i="0" u="none" strike="noStrike" kern="1200" cap="none" spc="0" normalizeH="0" baseline="0" noProof="0" dirty="0" smtClean="0">
                <a:ln>
                  <a:noFill/>
                </a:ln>
                <a:effectLst/>
                <a:uLnTx/>
                <a:uFillTx/>
                <a:latin typeface="Arial" pitchFamily="34" charset="0"/>
                <a:cs typeface="Arial" pitchFamily="34" charset="0"/>
              </a:rPr>
              <a:t>s</a:t>
            </a:r>
          </a:p>
          <a:p>
            <a:pPr marL="231775" marR="0" lvl="1" indent="-231775" algn="l" defTabSz="914400" rtl="0" eaLnBrk="1" fontAlgn="auto" latinLnBrk="0" hangingPunct="1">
              <a:lnSpc>
                <a:spcPct val="100000"/>
              </a:lnSpc>
              <a:spcBef>
                <a:spcPts val="600"/>
              </a:spcBef>
              <a:spcAft>
                <a:spcPts val="0"/>
              </a:spcAft>
              <a:buClr>
                <a:schemeClr val="tx2"/>
              </a:buClr>
              <a:buSzTx/>
              <a:buFont typeface="Arial" pitchFamily="34" charset="0"/>
              <a:buChar char="•"/>
              <a:tabLst/>
              <a:defRPr/>
            </a:pPr>
            <a:r>
              <a:rPr kumimoji="0" lang="en-US" sz="1400" b="0" i="0" u="none" strike="noStrike" kern="1200" cap="none" spc="0" normalizeH="0" baseline="0" noProof="0" dirty="0" smtClean="0">
                <a:ln>
                  <a:noFill/>
                </a:ln>
                <a:effectLst/>
                <a:uLnTx/>
                <a:uFillTx/>
                <a:latin typeface="Arial" pitchFamily="34" charset="0"/>
                <a:cs typeface="Arial" pitchFamily="34" charset="0"/>
              </a:rPr>
              <a:t>Single solution for virtual</a:t>
            </a:r>
            <a:br>
              <a:rPr kumimoji="0" lang="en-US" sz="1400" b="0" i="0" u="none" strike="noStrike" kern="1200" cap="none" spc="0" normalizeH="0" baseline="0" noProof="0" dirty="0" smtClean="0">
                <a:ln>
                  <a:noFill/>
                </a:ln>
                <a:effectLst/>
                <a:uLnTx/>
                <a:uFillTx/>
                <a:latin typeface="Arial" pitchFamily="34" charset="0"/>
                <a:cs typeface="Arial" pitchFamily="34" charset="0"/>
              </a:rPr>
            </a:br>
            <a:r>
              <a:rPr kumimoji="0" lang="en-US" sz="1400" b="0" i="0" u="none" strike="noStrike" kern="1200" cap="none" spc="0" normalizeH="0" baseline="0" noProof="0" dirty="0" smtClean="0">
                <a:ln>
                  <a:noFill/>
                </a:ln>
                <a:effectLst/>
                <a:uLnTx/>
                <a:uFillTx/>
                <a:latin typeface="Arial" pitchFamily="34" charset="0"/>
                <a:cs typeface="Arial" pitchFamily="34" charset="0"/>
              </a:rPr>
              <a:t>and</a:t>
            </a:r>
            <a:r>
              <a:rPr lang="en-US" sz="1400" dirty="0" smtClean="0">
                <a:latin typeface="Arial" pitchFamily="34" charset="0"/>
                <a:cs typeface="Arial" pitchFamily="34" charset="0"/>
              </a:rPr>
              <a:t> </a:t>
            </a:r>
            <a:r>
              <a:rPr kumimoji="0" lang="en-US" sz="1400" b="0" i="0" u="none" strike="noStrike" kern="1200" cap="none" spc="0" normalizeH="0" baseline="0" noProof="0" dirty="0" smtClean="0">
                <a:ln>
                  <a:noFill/>
                </a:ln>
                <a:effectLst/>
                <a:uLnTx/>
                <a:uFillTx/>
                <a:latin typeface="Arial" pitchFamily="34" charset="0"/>
                <a:cs typeface="Arial" pitchFamily="34" charset="0"/>
              </a:rPr>
              <a:t>physical desktops</a:t>
            </a:r>
            <a:endParaRPr kumimoji="0" lang="en-US" sz="1400" b="0" i="0" u="none" strike="noStrike" kern="1200" cap="none" spc="0" normalizeH="0" baseline="0" noProof="0" dirty="0" smtClean="0">
              <a:ln>
                <a:noFill/>
              </a:ln>
              <a:effectLst/>
              <a:uLnTx/>
              <a:uFillTx/>
              <a:latin typeface="Arial" pitchFamily="34" charset="0"/>
              <a:ea typeface="+mn-ea"/>
              <a:cs typeface="Arial" pitchFamily="34" charset="0"/>
            </a:endParaRPr>
          </a:p>
        </p:txBody>
      </p:sp>
      <p:sp>
        <p:nvSpPr>
          <p:cNvPr id="47" name="Rectangle 46"/>
          <p:cNvSpPr/>
          <p:nvPr/>
        </p:nvSpPr>
        <p:spPr>
          <a:xfrm>
            <a:off x="949326" y="6001435"/>
            <a:ext cx="10290174" cy="400110"/>
          </a:xfrm>
          <a:prstGeom prst="rect">
            <a:avLst/>
          </a:prstGeom>
        </p:spPr>
        <p:txBody>
          <a:bodyPr wrap="square">
            <a:spAutoFit/>
          </a:bodyPr>
          <a:lstStyle/>
          <a:p>
            <a:pPr algn="ctr"/>
            <a:r>
              <a:rPr lang="en-US" sz="2000" b="1" dirty="0" smtClean="0">
                <a:solidFill>
                  <a:schemeClr val="accent3"/>
                </a:solidFill>
              </a:rPr>
              <a:t>Cisco WAAS Now Optimized for Citrix </a:t>
            </a:r>
            <a:r>
              <a:rPr lang="en-US" sz="2000" b="1" dirty="0" err="1" smtClean="0">
                <a:solidFill>
                  <a:schemeClr val="accent3"/>
                </a:solidFill>
              </a:rPr>
              <a:t>XenDesktop</a:t>
            </a:r>
            <a:endParaRPr lang="en-US" sz="2000" b="1" dirty="0" smtClean="0">
              <a:solidFill>
                <a:schemeClr val="accent3"/>
              </a:solidFill>
            </a:endParaRPr>
          </a:p>
        </p:txBody>
      </p:sp>
      <p:sp>
        <p:nvSpPr>
          <p:cNvPr id="49" name="Slide Number Placeholder 3"/>
          <p:cNvSpPr>
            <a:spLocks noGrp="1"/>
          </p:cNvSpPr>
          <p:nvPr>
            <p:ph type="sldNum" sz="quarter" idx="12"/>
          </p:nvPr>
        </p:nvSpPr>
        <p:spPr>
          <a:xfrm>
            <a:off x="5677057" y="6397916"/>
            <a:ext cx="749798" cy="365125"/>
          </a:xfrm>
        </p:spPr>
        <p:txBody>
          <a:bodyPr/>
          <a:lstStyle/>
          <a:p>
            <a:fld id="{CA0561F9-C18C-4C7E-BCEE-56A17DAEBCA0}" type="slidenum">
              <a:rPr lang="en-US" smtClean="0"/>
              <a:pPr/>
              <a:t>14</a:t>
            </a:fld>
            <a:endParaRPr lang="en-US"/>
          </a:p>
        </p:txBody>
      </p:sp>
      <p:sp>
        <p:nvSpPr>
          <p:cNvPr id="50" name="Content Placeholder 2"/>
          <p:cNvSpPr txBox="1">
            <a:spLocks/>
          </p:cNvSpPr>
          <p:nvPr/>
        </p:nvSpPr>
        <p:spPr>
          <a:xfrm>
            <a:off x="3323631" y="3833592"/>
            <a:ext cx="2743200" cy="1615827"/>
          </a:xfrm>
          <a:prstGeom prst="rect">
            <a:avLst/>
          </a:prstGeom>
        </p:spPr>
        <p:txBody>
          <a:bodyPr wrap="square" lIns="45720" rIns="45720">
            <a:spAutoFit/>
          </a:bodyPr>
          <a:lstStyle/>
          <a:p>
            <a:pPr marL="231775" lvl="1" indent="-231775">
              <a:spcBef>
                <a:spcPts val="600"/>
              </a:spcBef>
              <a:buClr>
                <a:schemeClr val="tx2"/>
              </a:buClr>
              <a:buSzTx/>
              <a:buFont typeface="Arial" pitchFamily="34" charset="0"/>
              <a:buChar char="•"/>
              <a:defRPr/>
            </a:pPr>
            <a:r>
              <a:rPr lang="en-US" sz="1400" dirty="0" smtClean="0">
                <a:solidFill>
                  <a:schemeClr val="tx1"/>
                </a:solidFill>
                <a:latin typeface="Arial" pitchFamily="34" charset="0"/>
                <a:cs typeface="Arial" pitchFamily="34" charset="0"/>
              </a:rPr>
              <a:t>First third-party networking vendor to optimize HDX traffic</a:t>
            </a:r>
          </a:p>
          <a:p>
            <a:pPr marL="231775" lvl="1" indent="-231775">
              <a:spcBef>
                <a:spcPts val="600"/>
              </a:spcBef>
              <a:buClr>
                <a:schemeClr val="tx2"/>
              </a:buClr>
              <a:buSzTx/>
              <a:buFont typeface="Arial" pitchFamily="34" charset="0"/>
              <a:buChar char="•"/>
              <a:defRPr/>
            </a:pPr>
            <a:r>
              <a:rPr lang="en-US" sz="1400" dirty="0" smtClean="0">
                <a:solidFill>
                  <a:schemeClr val="tx1"/>
                </a:solidFill>
                <a:latin typeface="Arial" pitchFamily="34" charset="0"/>
                <a:cs typeface="Arial" pitchFamily="34" charset="0"/>
              </a:rPr>
              <a:t>Fully supported by Citrix</a:t>
            </a:r>
          </a:p>
          <a:p>
            <a:pPr marL="231775" lvl="1" indent="-231775">
              <a:spcBef>
                <a:spcPts val="600"/>
              </a:spcBef>
              <a:buClr>
                <a:schemeClr val="tx2"/>
              </a:buClr>
              <a:buSzTx/>
              <a:buFont typeface="Arial" pitchFamily="34" charset="0"/>
              <a:buChar char="•"/>
              <a:defRPr/>
            </a:pPr>
            <a:r>
              <a:rPr lang="en-US" sz="1400" dirty="0" smtClean="0">
                <a:solidFill>
                  <a:schemeClr val="tx1"/>
                </a:solidFill>
                <a:latin typeface="Arial" pitchFamily="34" charset="0"/>
                <a:cs typeface="Arial" pitchFamily="34" charset="0"/>
              </a:rPr>
              <a:t>Easy automated deployment</a:t>
            </a:r>
          </a:p>
          <a:p>
            <a:pPr marL="231775" lvl="1" indent="-231775">
              <a:spcBef>
                <a:spcPts val="600"/>
              </a:spcBef>
              <a:buClr>
                <a:schemeClr val="tx2"/>
              </a:buClr>
              <a:buSzTx/>
              <a:buFont typeface="Arial" pitchFamily="34" charset="0"/>
              <a:buChar char="•"/>
              <a:defRPr/>
            </a:pPr>
            <a:r>
              <a:rPr lang="en-US" sz="1400" dirty="0" smtClean="0">
                <a:solidFill>
                  <a:schemeClr val="tx1"/>
                </a:solidFill>
                <a:latin typeface="Arial" pitchFamily="34" charset="0"/>
                <a:cs typeface="Arial" pitchFamily="34" charset="0"/>
              </a:rPr>
              <a:t>Transparent interoperability </a:t>
            </a:r>
          </a:p>
        </p:txBody>
      </p:sp>
      <p:pic>
        <p:nvPicPr>
          <p:cNvPr id="51" name="Picture 50" descr="citrix_logo.png"/>
          <p:cNvPicPr>
            <a:picLocks noChangeAspect="1"/>
          </p:cNvPicPr>
          <p:nvPr/>
        </p:nvPicPr>
        <p:blipFill>
          <a:blip r:embed="rId4" cstate="screen"/>
          <a:stretch>
            <a:fillRect/>
          </a:stretch>
        </p:blipFill>
        <p:spPr>
          <a:xfrm>
            <a:off x="3758995" y="2103183"/>
            <a:ext cx="1872473" cy="1534441"/>
          </a:xfrm>
          <a:prstGeom prst="rect">
            <a:avLst/>
          </a:prstGeom>
          <a:noFill/>
          <a:ln>
            <a:noFill/>
          </a:ln>
          <a:effectLst>
            <a:outerShdw blurRad="635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pic>
    </p:spTree>
    <p:extLst>
      <p:ext uri="{BB962C8B-B14F-4D97-AF65-F5344CB8AC3E}">
        <p14:creationId xmlns:p14="http://schemas.microsoft.com/office/powerpoint/2010/main" val="787948845"/>
      </p:ext>
    </p:extLst>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p:cNvSpPr/>
          <p:nvPr/>
        </p:nvSpPr>
        <p:spPr>
          <a:xfrm>
            <a:off x="5813778" y="905078"/>
            <a:ext cx="4380088" cy="5172941"/>
          </a:xfrm>
          <a:prstGeom prst="round2SameRect">
            <a:avLst>
              <a:gd name="adj1" fmla="val 0"/>
              <a:gd name="adj2" fmla="val 0"/>
            </a:avLst>
          </a:prstGeom>
          <a:gradFill flip="none" rotWithShape="1">
            <a:gsLst>
              <a:gs pos="0">
                <a:schemeClr val="accent3">
                  <a:lumMod val="20000"/>
                  <a:lumOff val="8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28675" name="Title 3"/>
          <p:cNvSpPr>
            <a:spLocks noGrp="1"/>
          </p:cNvSpPr>
          <p:nvPr>
            <p:ph type="title"/>
          </p:nvPr>
        </p:nvSpPr>
        <p:spPr/>
        <p:txBody>
          <a:bodyPr/>
          <a:lstStyle/>
          <a:p>
            <a:r>
              <a:rPr lang="en-US" smtClean="0"/>
              <a:t>Business Quality Collaborative Workspace </a:t>
            </a:r>
            <a:endParaRPr lang="en-US" dirty="0" smtClean="0"/>
          </a:p>
        </p:txBody>
      </p:sp>
      <p:sp>
        <p:nvSpPr>
          <p:cNvPr id="20" name="Slide Number Placeholder 3"/>
          <p:cNvSpPr>
            <a:spLocks noGrp="1"/>
          </p:cNvSpPr>
          <p:nvPr>
            <p:ph type="sldNum" sz="quarter" idx="12"/>
          </p:nvPr>
        </p:nvSpPr>
        <p:spPr/>
        <p:txBody>
          <a:bodyPr/>
          <a:lstStyle/>
          <a:p>
            <a:fld id="{CA0561F9-C18C-4C7E-BCEE-56A17DAEBCA0}" type="slidenum">
              <a:rPr lang="en-US" smtClean="0"/>
              <a:pPr/>
              <a:t>15</a:t>
            </a:fld>
            <a:endParaRPr lang="en-US"/>
          </a:p>
        </p:txBody>
      </p:sp>
      <p:pic>
        <p:nvPicPr>
          <p:cNvPr id="13" name="Picture 12"/>
          <p:cNvPicPr>
            <a:picLocks noChangeAspect="1"/>
          </p:cNvPicPr>
          <p:nvPr/>
        </p:nvPicPr>
        <p:blipFill>
          <a:blip r:embed="rId3" cstate="screen"/>
          <a:stretch>
            <a:fillRect/>
          </a:stretch>
        </p:blipFill>
        <p:spPr>
          <a:xfrm>
            <a:off x="6084712" y="1038329"/>
            <a:ext cx="1529957" cy="3358812"/>
          </a:xfrm>
          <a:prstGeom prst="rect">
            <a:avLst/>
          </a:prstGeom>
          <a:effectLst>
            <a:outerShdw blurRad="127000" algn="ctr" rotWithShape="0">
              <a:prstClr val="black">
                <a:alpha val="40000"/>
              </a:prstClr>
            </a:outerShdw>
          </a:effectLst>
        </p:spPr>
      </p:pic>
      <p:pic>
        <p:nvPicPr>
          <p:cNvPr id="14" name="Picture 38" descr="9971 shot.PNG"/>
          <p:cNvPicPr>
            <a:picLocks noChangeAspect="1"/>
          </p:cNvPicPr>
          <p:nvPr/>
        </p:nvPicPr>
        <p:blipFill>
          <a:blip r:embed="rId4" cstate="screen"/>
          <a:srcRect/>
          <a:stretch>
            <a:fillRect/>
          </a:stretch>
        </p:blipFill>
        <p:spPr bwMode="auto">
          <a:xfrm>
            <a:off x="7810501" y="3144607"/>
            <a:ext cx="1596690" cy="1276982"/>
          </a:xfrm>
          <a:prstGeom prst="rect">
            <a:avLst/>
          </a:prstGeom>
          <a:ln>
            <a:noFill/>
          </a:ln>
          <a:effectLst>
            <a:outerShdw blurRad="127000" algn="ctr" rotWithShape="0">
              <a:prstClr val="black">
                <a:alpha val="40000"/>
              </a:prstClr>
            </a:outerShdw>
          </a:effectLst>
        </p:spPr>
      </p:pic>
      <p:pic>
        <p:nvPicPr>
          <p:cNvPr id="15" name="Picture 2"/>
          <p:cNvPicPr>
            <a:picLocks noChangeAspect="1" noChangeArrowheads="1"/>
          </p:cNvPicPr>
          <p:nvPr/>
        </p:nvPicPr>
        <p:blipFill>
          <a:blip r:embed="rId5" cstate="screen"/>
          <a:srcRect/>
          <a:stretch>
            <a:fillRect/>
          </a:stretch>
        </p:blipFill>
        <p:spPr bwMode="auto">
          <a:xfrm>
            <a:off x="7642532" y="1317330"/>
            <a:ext cx="2226610" cy="1823790"/>
          </a:xfrm>
          <a:prstGeom prst="rect">
            <a:avLst/>
          </a:prstGeom>
          <a:noFill/>
          <a:ln w="9525">
            <a:noFill/>
            <a:miter lim="800000"/>
            <a:headEnd/>
            <a:tailEnd/>
          </a:ln>
          <a:effectLst>
            <a:outerShdw blurRad="127000" algn="ctr" rotWithShape="0">
              <a:prstClr val="black">
                <a:alpha val="40000"/>
              </a:prstClr>
            </a:outerShdw>
          </a:effectLst>
        </p:spPr>
      </p:pic>
      <p:pic>
        <p:nvPicPr>
          <p:cNvPr id="16" name="Picture 2"/>
          <p:cNvPicPr>
            <a:picLocks noChangeAspect="1" noChangeArrowheads="1"/>
          </p:cNvPicPr>
          <p:nvPr/>
        </p:nvPicPr>
        <p:blipFill>
          <a:blip r:embed="rId6" cstate="screen"/>
          <a:srcRect/>
          <a:stretch>
            <a:fillRect/>
          </a:stretch>
        </p:blipFill>
        <p:spPr bwMode="auto">
          <a:xfrm>
            <a:off x="6229457" y="4316177"/>
            <a:ext cx="3520251" cy="1997484"/>
          </a:xfrm>
          <a:prstGeom prst="rect">
            <a:avLst/>
          </a:prstGeom>
          <a:noFill/>
          <a:ln w="9525">
            <a:noFill/>
            <a:miter lim="800000"/>
            <a:headEnd/>
            <a:tailEnd/>
          </a:ln>
          <a:effectLst>
            <a:outerShdw blurRad="127000" algn="ctr" rotWithShape="0">
              <a:prstClr val="black">
                <a:alpha val="40000"/>
              </a:prstClr>
            </a:outerShdw>
          </a:effectLst>
        </p:spPr>
      </p:pic>
      <p:sp>
        <p:nvSpPr>
          <p:cNvPr id="19" name="Content Placeholder 47"/>
          <p:cNvSpPr txBox="1">
            <a:spLocks/>
          </p:cNvSpPr>
          <p:nvPr/>
        </p:nvSpPr>
        <p:spPr>
          <a:xfrm>
            <a:off x="475998" y="1375749"/>
            <a:ext cx="4491114" cy="4525963"/>
          </a:xfrm>
          <a:prstGeom prst="rect">
            <a:avLst/>
          </a:prstGeom>
        </p:spPr>
        <p:txBody>
          <a:bodyPr/>
          <a:lstStyle/>
          <a:p>
            <a:pPr marL="173038" marR="0" lvl="0" indent="-173038" algn="l" defTabSz="914400" rtl="0" eaLnBrk="1" fontAlgn="auto" latinLnBrk="0" hangingPunct="1">
              <a:lnSpc>
                <a:spcPct val="100000"/>
              </a:lnSpc>
              <a:spcBef>
                <a:spcPts val="1800"/>
              </a:spcBef>
              <a:spcAft>
                <a:spcPts val="0"/>
              </a:spcAft>
              <a:buClr>
                <a:schemeClr val="tx2"/>
              </a:buClr>
              <a:buSzTx/>
              <a:buFont typeface="Arial" pitchFamily="34" charset="0"/>
              <a:buNone/>
              <a:tabLst/>
              <a:defRPr/>
            </a:pPr>
            <a:r>
              <a:rPr kumimoji="0" lang="en-US" sz="2400" b="0" i="0" u="none" strike="noStrike" kern="1200" cap="none" spc="0" normalizeH="0" baseline="0" noProof="0" dirty="0" smtClean="0">
                <a:ln>
                  <a:noFill/>
                </a:ln>
                <a:solidFill>
                  <a:schemeClr val="accent3"/>
                </a:solidFill>
                <a:effectLst/>
                <a:uLnTx/>
                <a:uFillTx/>
                <a:latin typeface="Arial" pitchFamily="34" charset="0"/>
                <a:ea typeface="+mn-ea"/>
                <a:cs typeface="Arial" pitchFamily="34" charset="0"/>
              </a:rPr>
              <a:t>Citrix Receiver</a:t>
            </a:r>
          </a:p>
          <a:p>
            <a:pPr marL="173038" marR="0" lvl="0" indent="-173038" algn="l" defTabSz="914400" rtl="0" eaLnBrk="1" fontAlgn="auto" latinLnBrk="0" hangingPunct="1">
              <a:lnSpc>
                <a:spcPct val="100000"/>
              </a:lnSpc>
              <a:spcBef>
                <a:spcPts val="600"/>
              </a:spcBef>
              <a:spcAft>
                <a:spcPts val="0"/>
              </a:spcAft>
              <a:buClr>
                <a:schemeClr val="tx2"/>
              </a:buClr>
              <a:buSzTx/>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Leverage the latest devices with</a:t>
            </a:r>
            <a:br>
              <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br>
            <a:r>
              <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 universal client</a:t>
            </a:r>
          </a:p>
          <a:p>
            <a:pPr marL="173038" marR="0" lvl="0" indent="-173038" algn="l" defTabSz="914400" rtl="0" eaLnBrk="1" fontAlgn="auto" latinLnBrk="0" hangingPunct="1">
              <a:lnSpc>
                <a:spcPct val="100000"/>
              </a:lnSpc>
              <a:spcBef>
                <a:spcPts val="600"/>
              </a:spcBef>
              <a:spcAft>
                <a:spcPts val="0"/>
              </a:spcAft>
              <a:buClr>
                <a:schemeClr val="tx2"/>
              </a:buClr>
              <a:buSzTx/>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Enable end-user flexibility, choice</a:t>
            </a:r>
            <a:br>
              <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br>
            <a:r>
              <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and productivity</a:t>
            </a:r>
          </a:p>
          <a:p>
            <a:pPr marL="173038" marR="0" lvl="0" indent="-173038" algn="l" defTabSz="914400" rtl="0" eaLnBrk="1" fontAlgn="auto" latinLnBrk="0" hangingPunct="1">
              <a:lnSpc>
                <a:spcPct val="100000"/>
              </a:lnSpc>
              <a:spcBef>
                <a:spcPts val="1800"/>
              </a:spcBef>
              <a:spcAft>
                <a:spcPts val="0"/>
              </a:spcAft>
              <a:buClr>
                <a:schemeClr val="tx2"/>
              </a:buClr>
              <a:buSzTx/>
              <a:buFont typeface="Arial" pitchFamily="34" charset="0"/>
              <a:buNone/>
              <a:tabLst/>
              <a:defRPr/>
            </a:pPr>
            <a:r>
              <a:rPr kumimoji="0" lang="en-US" sz="2400" b="0" i="0" u="none" strike="noStrike" kern="1200" cap="none" spc="0" normalizeH="0" baseline="0" noProof="0" dirty="0" smtClean="0">
                <a:ln>
                  <a:noFill/>
                </a:ln>
                <a:solidFill>
                  <a:schemeClr val="accent3"/>
                </a:solidFill>
                <a:effectLst/>
                <a:uLnTx/>
                <a:uFillTx/>
                <a:latin typeface="Arial" pitchFamily="34" charset="0"/>
                <a:ea typeface="+mn-ea"/>
                <a:cs typeface="Arial" pitchFamily="34" charset="0"/>
              </a:rPr>
              <a:t>Cisco Unified Communications</a:t>
            </a:r>
          </a:p>
          <a:p>
            <a:pPr marL="173038" marR="0" lvl="0" indent="-173038" algn="l" defTabSz="914400" rtl="0" eaLnBrk="1" fontAlgn="auto" latinLnBrk="0" hangingPunct="1">
              <a:lnSpc>
                <a:spcPct val="100000"/>
              </a:lnSpc>
              <a:spcBef>
                <a:spcPts val="600"/>
              </a:spcBef>
              <a:spcAft>
                <a:spcPts val="0"/>
              </a:spcAft>
              <a:buClr>
                <a:schemeClr val="tx2"/>
              </a:buClr>
              <a:buSzTx/>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Simple, intuitive, integrated user experience</a:t>
            </a:r>
          </a:p>
          <a:p>
            <a:pPr marL="173038" marR="0" lvl="0" indent="-173038" algn="l" defTabSz="914400" rtl="0" eaLnBrk="1" fontAlgn="auto" latinLnBrk="0" hangingPunct="1">
              <a:lnSpc>
                <a:spcPct val="100000"/>
              </a:lnSpc>
              <a:spcBef>
                <a:spcPts val="600"/>
              </a:spcBef>
              <a:spcAft>
                <a:spcPts val="0"/>
              </a:spcAft>
              <a:buClr>
                <a:schemeClr val="tx2"/>
              </a:buClr>
              <a:buSzTx/>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Voice soft phone or desk phone control</a:t>
            </a:r>
          </a:p>
          <a:p>
            <a:pPr marL="173038" marR="0" lvl="0" indent="-173038" algn="l" defTabSz="914400" rtl="0" eaLnBrk="1" fontAlgn="auto" latinLnBrk="0" hangingPunct="1">
              <a:lnSpc>
                <a:spcPct val="100000"/>
              </a:lnSpc>
              <a:spcBef>
                <a:spcPts val="600"/>
              </a:spcBef>
              <a:spcAft>
                <a:spcPts val="0"/>
              </a:spcAft>
              <a:buClr>
                <a:schemeClr val="tx2"/>
              </a:buClr>
              <a:buSzTx/>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Video- and audio-rich experience—secure high definition</a:t>
            </a:r>
          </a:p>
          <a:p>
            <a:pPr marL="173038" marR="0" lvl="0" indent="-173038" algn="l" defTabSz="914400" rtl="0" eaLnBrk="1" fontAlgn="auto" latinLnBrk="0" hangingPunct="1">
              <a:lnSpc>
                <a:spcPct val="100000"/>
              </a:lnSpc>
              <a:spcBef>
                <a:spcPts val="600"/>
              </a:spcBef>
              <a:spcAft>
                <a:spcPts val="0"/>
              </a:spcAft>
              <a:buClr>
                <a:schemeClr val="tx2"/>
              </a:buClr>
              <a:buSzTx/>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Interoperate with Cisco </a:t>
            </a:r>
            <a:r>
              <a:rPr kumimoji="0" lang="en-US" sz="16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TelePresence</a:t>
            </a:r>
            <a:r>
              <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IP Video Phones, 3rd-party video solutions</a:t>
            </a:r>
          </a:p>
          <a:p>
            <a:pPr marL="173038" marR="0" lvl="0" indent="-173038" algn="l" defTabSz="914400" rtl="0" eaLnBrk="1" fontAlgn="auto" latinLnBrk="0" hangingPunct="1">
              <a:lnSpc>
                <a:spcPct val="100000"/>
              </a:lnSpc>
              <a:spcBef>
                <a:spcPts val="600"/>
              </a:spcBef>
              <a:spcAft>
                <a:spcPts val="0"/>
              </a:spcAft>
              <a:buClr>
                <a:schemeClr val="tx2"/>
              </a:buClr>
              <a:buSzTx/>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Cisco Jabber—messaging, sharing, conferencing</a:t>
            </a:r>
          </a:p>
          <a:p>
            <a:pPr marL="173038" marR="0" lvl="0" indent="-173038" algn="l" defTabSz="914400" rtl="0" eaLnBrk="1" fontAlgn="auto" latinLnBrk="0" hangingPunct="1">
              <a:lnSpc>
                <a:spcPct val="100000"/>
              </a:lnSpc>
              <a:spcBef>
                <a:spcPts val="1800"/>
              </a:spcBef>
              <a:spcAft>
                <a:spcPts val="0"/>
              </a:spcAft>
              <a:buClr>
                <a:schemeClr val="tx2"/>
              </a:buClr>
              <a:buSzTx/>
              <a:buFont typeface="Arial" pitchFamily="34" charset="0"/>
              <a:buChar char="•"/>
              <a:tabLst/>
              <a:defRPr/>
            </a:pPr>
            <a:endParaRPr kumimoji="0" lang="en-US"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4967415"/>
            <a:ext cx="12188825" cy="1890585"/>
          </a:xfrm>
          <a:prstGeom prst="rect">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Oval 45"/>
          <p:cNvSpPr/>
          <p:nvPr/>
        </p:nvSpPr>
        <p:spPr>
          <a:xfrm>
            <a:off x="7913076" y="5328910"/>
            <a:ext cx="834014" cy="197361"/>
          </a:xfrm>
          <a:prstGeom prst="ellipse">
            <a:avLst/>
          </a:prstGeom>
          <a:gradFill flip="none" rotWithShape="1">
            <a:gsLst>
              <a:gs pos="0">
                <a:schemeClr val="tx1"/>
              </a:gs>
              <a:gs pos="100000">
                <a:schemeClr val="tx1">
                  <a:alpha val="0"/>
                </a:schemeClr>
              </a:gs>
            </a:gsLst>
            <a:path path="shape">
              <a:fillToRect l="50000" t="50000" r="50000" b="50000"/>
            </a:path>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Oval 46"/>
          <p:cNvSpPr/>
          <p:nvPr/>
        </p:nvSpPr>
        <p:spPr>
          <a:xfrm>
            <a:off x="8537748" y="5345658"/>
            <a:ext cx="834014" cy="197361"/>
          </a:xfrm>
          <a:prstGeom prst="ellipse">
            <a:avLst/>
          </a:prstGeom>
          <a:gradFill flip="none" rotWithShape="1">
            <a:gsLst>
              <a:gs pos="0">
                <a:schemeClr val="tx1"/>
              </a:gs>
              <a:gs pos="100000">
                <a:schemeClr val="tx1">
                  <a:alpha val="0"/>
                </a:schemeClr>
              </a:gs>
            </a:gsLst>
            <a:path path="shape">
              <a:fillToRect l="50000" t="50000" r="50000" b="50000"/>
            </a:path>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Oval 47"/>
          <p:cNvSpPr/>
          <p:nvPr/>
        </p:nvSpPr>
        <p:spPr>
          <a:xfrm>
            <a:off x="8237973" y="5241825"/>
            <a:ext cx="834014" cy="197361"/>
          </a:xfrm>
          <a:prstGeom prst="ellipse">
            <a:avLst/>
          </a:prstGeom>
          <a:gradFill flip="none" rotWithShape="1">
            <a:gsLst>
              <a:gs pos="0">
                <a:schemeClr val="tx1"/>
              </a:gs>
              <a:gs pos="100000">
                <a:schemeClr val="tx1">
                  <a:alpha val="0"/>
                </a:schemeClr>
              </a:gs>
            </a:gsLst>
            <a:path path="shape">
              <a:fillToRect l="50000" t="50000" r="50000" b="50000"/>
            </a:path>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Oval 43"/>
          <p:cNvSpPr/>
          <p:nvPr/>
        </p:nvSpPr>
        <p:spPr>
          <a:xfrm>
            <a:off x="9475592" y="5558347"/>
            <a:ext cx="2019722" cy="252941"/>
          </a:xfrm>
          <a:prstGeom prst="ellipse">
            <a:avLst/>
          </a:prstGeom>
          <a:gradFill flip="none" rotWithShape="1">
            <a:gsLst>
              <a:gs pos="0">
                <a:schemeClr val="tx1"/>
              </a:gs>
              <a:gs pos="100000">
                <a:schemeClr val="tx1">
                  <a:alpha val="0"/>
                </a:schemeClr>
              </a:gs>
            </a:gsLst>
            <a:path path="shape">
              <a:fillToRect l="50000" t="50000" r="50000" b="50000"/>
            </a:path>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Oval 44"/>
          <p:cNvSpPr/>
          <p:nvPr/>
        </p:nvSpPr>
        <p:spPr>
          <a:xfrm>
            <a:off x="10389993" y="5323886"/>
            <a:ext cx="1652956" cy="252941"/>
          </a:xfrm>
          <a:prstGeom prst="ellipse">
            <a:avLst/>
          </a:prstGeom>
          <a:gradFill flip="none" rotWithShape="1">
            <a:gsLst>
              <a:gs pos="0">
                <a:schemeClr val="tx1"/>
              </a:gs>
              <a:gs pos="100000">
                <a:schemeClr val="tx1">
                  <a:alpha val="0"/>
                </a:schemeClr>
              </a:gs>
            </a:gsLst>
            <a:path path="shape">
              <a:fillToRect l="50000" t="50000" r="50000" b="50000"/>
            </a:path>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Any Device, Anywhere, Fixed and Mobile</a:t>
            </a:r>
            <a:endParaRPr lang="en-US" dirty="0"/>
          </a:p>
        </p:txBody>
      </p:sp>
      <p:sp>
        <p:nvSpPr>
          <p:cNvPr id="43" name="Slide Number Placeholder 3"/>
          <p:cNvSpPr>
            <a:spLocks noGrp="1"/>
          </p:cNvSpPr>
          <p:nvPr>
            <p:ph type="sldNum" sz="quarter" idx="12"/>
          </p:nvPr>
        </p:nvSpPr>
        <p:spPr/>
        <p:txBody>
          <a:bodyPr/>
          <a:lstStyle/>
          <a:p>
            <a:fld id="{CA0561F9-C18C-4C7E-BCEE-56A17DAEBCA0}" type="slidenum">
              <a:rPr lang="en-US" smtClean="0"/>
              <a:pPr/>
              <a:t>16</a:t>
            </a:fld>
            <a:endParaRPr lang="en-US"/>
          </a:p>
        </p:txBody>
      </p:sp>
      <p:sp>
        <p:nvSpPr>
          <p:cNvPr id="16" name="Rectangle 15"/>
          <p:cNvSpPr/>
          <p:nvPr/>
        </p:nvSpPr>
        <p:spPr>
          <a:xfrm>
            <a:off x="4061361" y="1841658"/>
            <a:ext cx="8127465" cy="1203023"/>
          </a:xfrm>
          <a:prstGeom prst="rect">
            <a:avLst/>
          </a:prstGeom>
          <a:gradFill flip="none" rotWithShape="1">
            <a:gsLst>
              <a:gs pos="0">
                <a:schemeClr val="bg2">
                  <a:lumMod val="90000"/>
                </a:schemeClr>
              </a:gs>
              <a:gs pos="100000">
                <a:schemeClr val="bg2">
                  <a:lumMod val="90000"/>
                  <a:alpha val="0"/>
                </a:schemeClr>
              </a:gs>
            </a:gsLst>
            <a:lin ang="162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fontAlgn="auto">
              <a:lnSpc>
                <a:spcPct val="100000"/>
              </a:lnSpc>
              <a:spcBef>
                <a:spcPts val="0"/>
              </a:spcBef>
              <a:spcAft>
                <a:spcPts val="0"/>
              </a:spcAft>
              <a:buClrTx/>
              <a:buSzTx/>
              <a:buFontTx/>
              <a:buNone/>
              <a:tabLst/>
              <a:defRPr/>
            </a:pPr>
            <a:endParaRPr lang="en-US" dirty="0" smtClean="0">
              <a:latin typeface="+mn-lt"/>
            </a:endParaRPr>
          </a:p>
        </p:txBody>
      </p:sp>
      <p:sp>
        <p:nvSpPr>
          <p:cNvPr id="18" name="TextBox 17"/>
          <p:cNvSpPr txBox="1"/>
          <p:nvPr/>
        </p:nvSpPr>
        <p:spPr>
          <a:xfrm>
            <a:off x="4064000" y="1073210"/>
            <a:ext cx="2846364" cy="400110"/>
          </a:xfrm>
          <a:prstGeom prst="rect">
            <a:avLst/>
          </a:prstGeom>
          <a:noFill/>
        </p:spPr>
        <p:txBody>
          <a:bodyPr wrap="square" rtlCol="0">
            <a:spAutoFit/>
          </a:bodyPr>
          <a:lstStyle/>
          <a:p>
            <a:r>
              <a:rPr lang="en-US" sz="2000" b="1" dirty="0" smtClean="0">
                <a:solidFill>
                  <a:schemeClr val="accent3"/>
                </a:solidFill>
              </a:rPr>
              <a:t>Corporate Owned</a:t>
            </a:r>
            <a:endParaRPr lang="en-US" sz="2000" b="1" dirty="0">
              <a:solidFill>
                <a:schemeClr val="accent3"/>
              </a:solidFill>
            </a:endParaRPr>
          </a:p>
        </p:txBody>
      </p:sp>
      <p:sp>
        <p:nvSpPr>
          <p:cNvPr id="21" name="TextBox 20"/>
          <p:cNvSpPr txBox="1"/>
          <p:nvPr/>
        </p:nvSpPr>
        <p:spPr>
          <a:xfrm>
            <a:off x="4064000" y="3761127"/>
            <a:ext cx="1276669" cy="400110"/>
          </a:xfrm>
          <a:prstGeom prst="rect">
            <a:avLst/>
          </a:prstGeom>
          <a:noFill/>
        </p:spPr>
        <p:txBody>
          <a:bodyPr wrap="square" rtlCol="0">
            <a:spAutoFit/>
          </a:bodyPr>
          <a:lstStyle/>
          <a:p>
            <a:r>
              <a:rPr lang="en-US" sz="2000" b="1" dirty="0" err="1" smtClean="0">
                <a:solidFill>
                  <a:schemeClr val="accent3"/>
                </a:solidFill>
              </a:rPr>
              <a:t>BYoD</a:t>
            </a:r>
            <a:endParaRPr lang="en-US" sz="2000" b="1" dirty="0">
              <a:solidFill>
                <a:schemeClr val="accent3"/>
              </a:solidFill>
            </a:endParaRPr>
          </a:p>
        </p:txBody>
      </p:sp>
      <p:sp>
        <p:nvSpPr>
          <p:cNvPr id="57" name="Rounded Rectangle 56"/>
          <p:cNvSpPr/>
          <p:nvPr/>
        </p:nvSpPr>
        <p:spPr bwMode="auto">
          <a:xfrm>
            <a:off x="5360257" y="5912060"/>
            <a:ext cx="1350050" cy="307777"/>
          </a:xfrm>
          <a:prstGeom prst="roundRect">
            <a:avLst>
              <a:gd name="adj" fmla="val 0"/>
            </a:avLst>
          </a:prstGeom>
        </p:spPr>
        <p:txBody>
          <a:bodyPr wrap="none">
            <a:spAutoFit/>
          </a:bodyPr>
          <a:lstStyle/>
          <a:p>
            <a:pPr algn="ctr" fontAlgn="base">
              <a:spcBef>
                <a:spcPct val="0"/>
              </a:spcBef>
              <a:spcAft>
                <a:spcPct val="0"/>
              </a:spcAft>
              <a:defRPr/>
            </a:pPr>
            <a:r>
              <a:rPr lang="en-US" sz="1400" dirty="0" smtClean="0">
                <a:solidFill>
                  <a:schemeClr val="accent3"/>
                </a:solidFill>
                <a:latin typeface="Arial"/>
              </a:rPr>
              <a:t>PCs and Macs</a:t>
            </a:r>
          </a:p>
        </p:txBody>
      </p:sp>
      <p:grpSp>
        <p:nvGrpSpPr>
          <p:cNvPr id="59" name="Group 46"/>
          <p:cNvGrpSpPr/>
          <p:nvPr/>
        </p:nvGrpSpPr>
        <p:grpSpPr>
          <a:xfrm>
            <a:off x="9887148" y="4042589"/>
            <a:ext cx="1772359" cy="1647360"/>
            <a:chOff x="7175867" y="3688548"/>
            <a:chExt cx="1772359" cy="1839090"/>
          </a:xfrm>
        </p:grpSpPr>
        <p:pic>
          <p:nvPicPr>
            <p:cNvPr id="66" name="Picture 2"/>
            <p:cNvPicPr>
              <a:picLocks noChangeAspect="1" noChangeArrowheads="1"/>
            </p:cNvPicPr>
            <p:nvPr/>
          </p:nvPicPr>
          <p:blipFill>
            <a:blip r:embed="rId3" cstate="screen"/>
            <a:srcRect/>
            <a:stretch>
              <a:fillRect/>
            </a:stretch>
          </p:blipFill>
          <p:spPr bwMode="auto">
            <a:xfrm>
              <a:off x="7998981" y="4671954"/>
              <a:ext cx="949245" cy="590950"/>
            </a:xfrm>
            <a:prstGeom prst="roundRect">
              <a:avLst/>
            </a:prstGeom>
            <a:noFill/>
            <a:ln w="9525">
              <a:noFill/>
              <a:miter lim="800000"/>
              <a:headEnd/>
              <a:tailEnd/>
            </a:ln>
            <a:effectLst/>
          </p:spPr>
        </p:pic>
        <p:pic>
          <p:nvPicPr>
            <p:cNvPr id="67" name="Picture 4" descr="http://images.apple.com/ipad/features/images/overview_homescreen_20100225.jpg"/>
            <p:cNvPicPr>
              <a:picLocks noChangeAspect="1" noChangeArrowheads="1"/>
            </p:cNvPicPr>
            <p:nvPr/>
          </p:nvPicPr>
          <p:blipFill>
            <a:blip r:embed="rId4" cstate="screen"/>
            <a:srcRect/>
            <a:stretch>
              <a:fillRect/>
            </a:stretch>
          </p:blipFill>
          <p:spPr bwMode="auto">
            <a:xfrm>
              <a:off x="7175867" y="3688548"/>
              <a:ext cx="1220414" cy="1839090"/>
            </a:xfrm>
            <a:prstGeom prst="roundRect">
              <a:avLst>
                <a:gd name="adj" fmla="val 7412"/>
              </a:avLst>
            </a:prstGeom>
            <a:noFill/>
            <a:effectLst/>
          </p:spPr>
        </p:pic>
      </p:grpSp>
      <p:sp>
        <p:nvSpPr>
          <p:cNvPr id="60" name="Rounded Rectangle 59"/>
          <p:cNvSpPr/>
          <p:nvPr/>
        </p:nvSpPr>
        <p:spPr bwMode="auto">
          <a:xfrm>
            <a:off x="10397583" y="5912060"/>
            <a:ext cx="751488" cy="307777"/>
          </a:xfrm>
          <a:prstGeom prst="roundRect">
            <a:avLst>
              <a:gd name="adj" fmla="val 0"/>
            </a:avLst>
          </a:prstGeom>
        </p:spPr>
        <p:txBody>
          <a:bodyPr wrap="none">
            <a:spAutoFit/>
          </a:bodyPr>
          <a:lstStyle/>
          <a:p>
            <a:pPr algn="ctr" fontAlgn="base">
              <a:spcBef>
                <a:spcPct val="0"/>
              </a:spcBef>
              <a:spcAft>
                <a:spcPct val="0"/>
              </a:spcAft>
              <a:defRPr/>
            </a:pPr>
            <a:r>
              <a:rPr lang="en-US" sz="1400" dirty="0" smtClean="0">
                <a:solidFill>
                  <a:schemeClr val="accent3"/>
                </a:solidFill>
                <a:latin typeface="Arial"/>
              </a:rPr>
              <a:t>Tablets</a:t>
            </a:r>
          </a:p>
        </p:txBody>
      </p:sp>
      <p:pic>
        <p:nvPicPr>
          <p:cNvPr id="63" name="Picture 3" descr="smartphone"/>
          <p:cNvPicPr>
            <a:picLocks noChangeAspect="1" noChangeArrowheads="1"/>
          </p:cNvPicPr>
          <p:nvPr/>
        </p:nvPicPr>
        <p:blipFill>
          <a:blip r:embed="rId5" cstate="screen"/>
          <a:srcRect/>
          <a:stretch>
            <a:fillRect/>
          </a:stretch>
        </p:blipFill>
        <p:spPr bwMode="auto">
          <a:xfrm>
            <a:off x="8450121" y="4594578"/>
            <a:ext cx="405193" cy="753243"/>
          </a:xfrm>
          <a:prstGeom prst="rect">
            <a:avLst/>
          </a:prstGeom>
          <a:noFill/>
          <a:effectLst/>
        </p:spPr>
      </p:pic>
      <p:pic>
        <p:nvPicPr>
          <p:cNvPr id="64" name="Picture 2" descr="Z:\Documents\1- Projects\09 Summit\Graphics\iPhone.png"/>
          <p:cNvPicPr>
            <a:picLocks noChangeAspect="1" noChangeArrowheads="1"/>
          </p:cNvPicPr>
          <p:nvPr/>
        </p:nvPicPr>
        <p:blipFill>
          <a:blip r:embed="rId6" cstate="screen"/>
          <a:srcRect/>
          <a:stretch>
            <a:fillRect/>
          </a:stretch>
        </p:blipFill>
        <p:spPr bwMode="auto">
          <a:xfrm>
            <a:off x="8124191" y="4692529"/>
            <a:ext cx="415583" cy="748047"/>
          </a:xfrm>
          <a:prstGeom prst="rect">
            <a:avLst/>
          </a:prstGeom>
          <a:noFill/>
        </p:spPr>
      </p:pic>
      <p:pic>
        <p:nvPicPr>
          <p:cNvPr id="65" name="Picture 64" descr="HTC HD.png"/>
          <p:cNvPicPr>
            <a:picLocks noChangeAspect="1"/>
          </p:cNvPicPr>
          <p:nvPr/>
        </p:nvPicPr>
        <p:blipFill>
          <a:blip r:embed="rId7" cstate="screen"/>
          <a:stretch>
            <a:fillRect/>
          </a:stretch>
        </p:blipFill>
        <p:spPr>
          <a:xfrm>
            <a:off x="8736894" y="4653887"/>
            <a:ext cx="463631" cy="834784"/>
          </a:xfrm>
          <a:prstGeom prst="rect">
            <a:avLst/>
          </a:prstGeom>
        </p:spPr>
      </p:pic>
      <p:sp>
        <p:nvSpPr>
          <p:cNvPr id="62" name="Rounded Rectangle 61"/>
          <p:cNvSpPr/>
          <p:nvPr/>
        </p:nvSpPr>
        <p:spPr bwMode="auto">
          <a:xfrm>
            <a:off x="8037828" y="5912060"/>
            <a:ext cx="1249060" cy="307777"/>
          </a:xfrm>
          <a:prstGeom prst="roundRect">
            <a:avLst>
              <a:gd name="adj" fmla="val 0"/>
            </a:avLst>
          </a:prstGeom>
        </p:spPr>
        <p:txBody>
          <a:bodyPr wrap="none">
            <a:spAutoFit/>
          </a:bodyPr>
          <a:lstStyle/>
          <a:p>
            <a:pPr algn="ctr" fontAlgn="base">
              <a:spcBef>
                <a:spcPct val="0"/>
              </a:spcBef>
              <a:spcAft>
                <a:spcPct val="0"/>
              </a:spcAft>
              <a:defRPr/>
            </a:pPr>
            <a:r>
              <a:rPr lang="en-US" sz="1400" dirty="0" err="1" smtClean="0">
                <a:solidFill>
                  <a:schemeClr val="accent3"/>
                </a:solidFill>
                <a:latin typeface="Arial"/>
              </a:rPr>
              <a:t>Smartphones</a:t>
            </a:r>
            <a:endParaRPr lang="en-US" sz="1400" dirty="0" smtClean="0">
              <a:solidFill>
                <a:schemeClr val="accent3"/>
              </a:solidFill>
              <a:latin typeface="Arial"/>
            </a:endParaRPr>
          </a:p>
        </p:txBody>
      </p:sp>
      <p:sp>
        <p:nvSpPr>
          <p:cNvPr id="41" name="Content Placeholder 33"/>
          <p:cNvSpPr txBox="1">
            <a:spLocks/>
          </p:cNvSpPr>
          <p:nvPr/>
        </p:nvSpPr>
        <p:spPr>
          <a:xfrm>
            <a:off x="475997" y="2596444"/>
            <a:ext cx="3260626" cy="3260112"/>
          </a:xfrm>
          <a:prstGeom prst="rect">
            <a:avLst/>
          </a:prstGeom>
        </p:spPr>
        <p:txBody>
          <a:bodyPr/>
          <a:lstStyle/>
          <a:p>
            <a:pPr marL="227013" marR="0" lvl="0" indent="-227013" algn="l" defTabSz="914400" rtl="0" eaLnBrk="1" fontAlgn="auto" latinLnBrk="0" hangingPunct="1">
              <a:lnSpc>
                <a:spcPct val="100000"/>
              </a:lnSpc>
              <a:spcBef>
                <a:spcPts val="900"/>
              </a:spcBef>
              <a:spcAft>
                <a:spcPts val="0"/>
              </a:spcAft>
              <a:buClr>
                <a:schemeClr val="tx2"/>
              </a:buClr>
              <a:buSzTx/>
              <a:buFont typeface="Arial" pitchFamily="34" charset="0"/>
              <a:buChar char="•"/>
              <a:tabLst>
                <a:tab pos="227013" algn="l"/>
              </a:tabLst>
              <a:defRPr/>
            </a:pPr>
            <a:r>
              <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Leverage the latest devices with a universal client</a:t>
            </a:r>
          </a:p>
          <a:p>
            <a:pPr marL="227013" marR="0" lvl="0" indent="-227013" algn="l" defTabSz="914400" rtl="0" eaLnBrk="1" fontAlgn="auto" latinLnBrk="0" hangingPunct="1">
              <a:lnSpc>
                <a:spcPct val="100000"/>
              </a:lnSpc>
              <a:spcBef>
                <a:spcPts val="900"/>
              </a:spcBef>
              <a:spcAft>
                <a:spcPts val="0"/>
              </a:spcAft>
              <a:buClr>
                <a:schemeClr val="tx2"/>
              </a:buClr>
              <a:buSzTx/>
              <a:buFont typeface="Arial" pitchFamily="34" charset="0"/>
              <a:buChar char="•"/>
              <a:tabLst>
                <a:tab pos="227013" algn="l"/>
              </a:tabLst>
              <a:defRPr/>
            </a:pPr>
            <a:r>
              <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Enable end-user flexibility, choice and productivity</a:t>
            </a:r>
          </a:p>
          <a:p>
            <a:pPr marL="227013" marR="0" lvl="2" indent="-227013" algn="l" defTabSz="914400" rtl="0" eaLnBrk="1" fontAlgn="auto" latinLnBrk="0" hangingPunct="1">
              <a:lnSpc>
                <a:spcPct val="100000"/>
              </a:lnSpc>
              <a:spcBef>
                <a:spcPts val="900"/>
              </a:spcBef>
              <a:spcAft>
                <a:spcPts val="0"/>
              </a:spcAft>
              <a:buClr>
                <a:schemeClr val="tx2"/>
              </a:buClr>
              <a:buSzTx/>
              <a:buFont typeface="Arial" pitchFamily="34" charset="0"/>
              <a:buChar char="•"/>
              <a:tabLst>
                <a:tab pos="227013" algn="l"/>
              </a:tabLst>
              <a:defRPr/>
            </a:pPr>
            <a:r>
              <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Simple, fast, self-service installation and auto-updates</a:t>
            </a:r>
          </a:p>
          <a:p>
            <a:pPr marL="227013" marR="0" lvl="2" indent="-227013" algn="l" defTabSz="914400" rtl="0" eaLnBrk="1" fontAlgn="auto" latinLnBrk="0" hangingPunct="1">
              <a:lnSpc>
                <a:spcPct val="100000"/>
              </a:lnSpc>
              <a:spcBef>
                <a:spcPts val="900"/>
              </a:spcBef>
              <a:spcAft>
                <a:spcPts val="0"/>
              </a:spcAft>
              <a:buClr>
                <a:schemeClr val="tx2"/>
              </a:buClr>
              <a:buSzTx/>
              <a:buFont typeface="Arial" pitchFamily="34" charset="0"/>
              <a:buChar char="•"/>
              <a:tabLst>
                <a:tab pos="227013" algn="l"/>
              </a:tabLst>
              <a:defRPr/>
            </a:pPr>
            <a:r>
              <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Support for 1B+ mobile devices</a:t>
            </a:r>
            <a:endParaRPr kumimoji="0" lang="en-US"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49" name="Oval 48"/>
          <p:cNvSpPr/>
          <p:nvPr/>
        </p:nvSpPr>
        <p:spPr>
          <a:xfrm>
            <a:off x="5676880" y="5192889"/>
            <a:ext cx="2560320" cy="767643"/>
          </a:xfrm>
          <a:prstGeom prst="ellipse">
            <a:avLst/>
          </a:prstGeom>
          <a:gradFill flip="none" rotWithShape="1">
            <a:gsLst>
              <a:gs pos="0">
                <a:schemeClr val="tx1"/>
              </a:gs>
              <a:gs pos="100000">
                <a:schemeClr val="tx1">
                  <a:alpha val="0"/>
                </a:schemeClr>
              </a:gs>
            </a:gsLst>
            <a:path path="shape">
              <a:fillToRect l="50000" t="50000" r="50000" b="50000"/>
            </a:path>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Oval 55"/>
          <p:cNvSpPr/>
          <p:nvPr/>
        </p:nvSpPr>
        <p:spPr>
          <a:xfrm>
            <a:off x="3904526" y="5530125"/>
            <a:ext cx="2019722" cy="252941"/>
          </a:xfrm>
          <a:prstGeom prst="ellipse">
            <a:avLst/>
          </a:prstGeom>
          <a:gradFill flip="none" rotWithShape="1">
            <a:gsLst>
              <a:gs pos="0">
                <a:schemeClr val="tx1"/>
              </a:gs>
              <a:gs pos="100000">
                <a:schemeClr val="tx1">
                  <a:alpha val="0"/>
                </a:schemeClr>
              </a:gs>
            </a:gsLst>
            <a:path path="shape">
              <a:fillToRect l="50000" t="50000" r="50000" b="50000"/>
            </a:path>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Oval 70"/>
          <p:cNvSpPr/>
          <p:nvPr/>
        </p:nvSpPr>
        <p:spPr>
          <a:xfrm>
            <a:off x="4519768" y="4916312"/>
            <a:ext cx="2693831" cy="767643"/>
          </a:xfrm>
          <a:prstGeom prst="ellipse">
            <a:avLst/>
          </a:prstGeom>
          <a:gradFill flip="none" rotWithShape="1">
            <a:gsLst>
              <a:gs pos="0">
                <a:schemeClr val="tx1"/>
              </a:gs>
              <a:gs pos="100000">
                <a:schemeClr val="tx1">
                  <a:alpha val="0"/>
                </a:schemeClr>
              </a:gs>
            </a:gsLst>
            <a:path path="shape">
              <a:fillToRect l="50000" t="50000" r="50000" b="50000"/>
            </a:path>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8" name="Picture 67" descr="HP_HDX_900_Desktop_PC_Monitor_highres.png"/>
          <p:cNvPicPr>
            <a:picLocks noChangeAspect="1"/>
          </p:cNvPicPr>
          <p:nvPr/>
        </p:nvPicPr>
        <p:blipFill>
          <a:blip r:embed="rId8" cstate="screen"/>
          <a:stretch>
            <a:fillRect/>
          </a:stretch>
        </p:blipFill>
        <p:spPr>
          <a:xfrm>
            <a:off x="5189011" y="4052711"/>
            <a:ext cx="1768030" cy="1501771"/>
          </a:xfrm>
          <a:prstGeom prst="rect">
            <a:avLst/>
          </a:prstGeom>
        </p:spPr>
      </p:pic>
      <p:pic>
        <p:nvPicPr>
          <p:cNvPr id="69" name="Picture 3"/>
          <p:cNvPicPr>
            <a:picLocks noChangeAspect="1" noChangeArrowheads="1"/>
          </p:cNvPicPr>
          <p:nvPr/>
        </p:nvPicPr>
        <p:blipFill>
          <a:blip r:embed="rId9" cstate="screen"/>
          <a:srcRect/>
          <a:stretch>
            <a:fillRect/>
          </a:stretch>
        </p:blipFill>
        <p:spPr bwMode="auto">
          <a:xfrm>
            <a:off x="4176891" y="4420187"/>
            <a:ext cx="1471276" cy="1244319"/>
          </a:xfrm>
          <a:prstGeom prst="rect">
            <a:avLst/>
          </a:prstGeom>
          <a:noFill/>
          <a:ln w="9525">
            <a:noFill/>
            <a:miter lim="800000"/>
            <a:headEnd/>
            <a:tailEnd/>
          </a:ln>
          <a:effectLst/>
        </p:spPr>
      </p:pic>
      <p:pic>
        <p:nvPicPr>
          <p:cNvPr id="70" name="Picture 69" descr="Thinkpad.png"/>
          <p:cNvPicPr>
            <a:picLocks noChangeAspect="1"/>
          </p:cNvPicPr>
          <p:nvPr/>
        </p:nvPicPr>
        <p:blipFill>
          <a:blip r:embed="rId10" cstate="screen"/>
          <a:stretch>
            <a:fillRect/>
          </a:stretch>
        </p:blipFill>
        <p:spPr>
          <a:xfrm>
            <a:off x="6303965" y="4731269"/>
            <a:ext cx="1306510" cy="935857"/>
          </a:xfrm>
          <a:prstGeom prst="rect">
            <a:avLst/>
          </a:prstGeom>
        </p:spPr>
      </p:pic>
      <p:sp>
        <p:nvSpPr>
          <p:cNvPr id="75" name="Rectangle 74"/>
          <p:cNvSpPr/>
          <p:nvPr/>
        </p:nvSpPr>
        <p:spPr>
          <a:xfrm>
            <a:off x="4334241" y="3106692"/>
            <a:ext cx="1149674" cy="307777"/>
          </a:xfrm>
          <a:prstGeom prst="rect">
            <a:avLst/>
          </a:prstGeom>
        </p:spPr>
        <p:txBody>
          <a:bodyPr wrap="none">
            <a:spAutoFit/>
          </a:bodyPr>
          <a:lstStyle/>
          <a:p>
            <a:pPr algn="ctr"/>
            <a:r>
              <a:rPr lang="en-US" sz="1400" dirty="0" smtClean="0">
                <a:solidFill>
                  <a:schemeClr val="accent3"/>
                </a:solidFill>
              </a:rPr>
              <a:t>Zero Clients</a:t>
            </a:r>
            <a:endParaRPr lang="en-US" sz="1400" dirty="0">
              <a:solidFill>
                <a:schemeClr val="accent3"/>
              </a:solidFill>
            </a:endParaRPr>
          </a:p>
        </p:txBody>
      </p:sp>
      <p:sp>
        <p:nvSpPr>
          <p:cNvPr id="76" name="Rectangle 75"/>
          <p:cNvSpPr/>
          <p:nvPr/>
        </p:nvSpPr>
        <p:spPr>
          <a:xfrm>
            <a:off x="9200526" y="3114331"/>
            <a:ext cx="2153274" cy="307777"/>
          </a:xfrm>
          <a:prstGeom prst="rect">
            <a:avLst/>
          </a:prstGeom>
        </p:spPr>
        <p:txBody>
          <a:bodyPr wrap="square">
            <a:spAutoFit/>
          </a:bodyPr>
          <a:lstStyle/>
          <a:p>
            <a:pPr algn="ctr"/>
            <a:r>
              <a:rPr lang="en-US" sz="1400" dirty="0" smtClean="0">
                <a:solidFill>
                  <a:schemeClr val="accent3"/>
                </a:solidFill>
              </a:rPr>
              <a:t>Software Appliance</a:t>
            </a:r>
          </a:p>
        </p:txBody>
      </p:sp>
      <p:sp>
        <p:nvSpPr>
          <p:cNvPr id="77" name="Rectangle 76"/>
          <p:cNvSpPr/>
          <p:nvPr/>
        </p:nvSpPr>
        <p:spPr>
          <a:xfrm>
            <a:off x="5704751" y="3106692"/>
            <a:ext cx="1713867" cy="307777"/>
          </a:xfrm>
          <a:prstGeom prst="rect">
            <a:avLst/>
          </a:prstGeom>
        </p:spPr>
        <p:txBody>
          <a:bodyPr wrap="none">
            <a:spAutoFit/>
          </a:bodyPr>
          <a:lstStyle/>
          <a:p>
            <a:pPr algn="ctr"/>
            <a:r>
              <a:rPr lang="en-US" sz="1400" dirty="0" smtClean="0">
                <a:solidFill>
                  <a:schemeClr val="accent3"/>
                </a:solidFill>
              </a:rPr>
              <a:t>Zero &amp; Thin Clients</a:t>
            </a:r>
            <a:endParaRPr lang="en-US" sz="1400" dirty="0">
              <a:solidFill>
                <a:schemeClr val="accent3"/>
              </a:solidFill>
            </a:endParaRPr>
          </a:p>
        </p:txBody>
      </p:sp>
      <p:sp>
        <p:nvSpPr>
          <p:cNvPr id="78" name="Rectangle 77"/>
          <p:cNvSpPr/>
          <p:nvPr/>
        </p:nvSpPr>
        <p:spPr>
          <a:xfrm>
            <a:off x="7700145" y="3072940"/>
            <a:ext cx="1450782" cy="307777"/>
          </a:xfrm>
          <a:prstGeom prst="rect">
            <a:avLst/>
          </a:prstGeom>
        </p:spPr>
        <p:txBody>
          <a:bodyPr wrap="none">
            <a:spAutoFit/>
          </a:bodyPr>
          <a:lstStyle/>
          <a:p>
            <a:pPr algn="ctr"/>
            <a:r>
              <a:rPr lang="en-US" sz="1400" dirty="0" smtClean="0">
                <a:solidFill>
                  <a:schemeClr val="accent3"/>
                </a:solidFill>
              </a:rPr>
              <a:t>UC Accessories</a:t>
            </a:r>
            <a:endParaRPr lang="en-US" sz="1400" dirty="0">
              <a:solidFill>
                <a:schemeClr val="accent3"/>
              </a:solidFill>
            </a:endParaRPr>
          </a:p>
        </p:txBody>
      </p:sp>
      <p:cxnSp>
        <p:nvCxnSpPr>
          <p:cNvPr id="81" name="Straight Connector 80"/>
          <p:cNvCxnSpPr/>
          <p:nvPr/>
        </p:nvCxnSpPr>
        <p:spPr>
          <a:xfrm>
            <a:off x="4064000" y="3044681"/>
            <a:ext cx="8124825"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5" name="Oval 84"/>
          <p:cNvSpPr/>
          <p:nvPr/>
        </p:nvSpPr>
        <p:spPr>
          <a:xfrm>
            <a:off x="3928532" y="1964267"/>
            <a:ext cx="1952979" cy="1162755"/>
          </a:xfrm>
          <a:prstGeom prst="ellipse">
            <a:avLst/>
          </a:prstGeom>
          <a:gradFill flip="none" rotWithShape="1">
            <a:gsLst>
              <a:gs pos="0">
                <a:schemeClr val="tx1"/>
              </a:gs>
              <a:gs pos="100000">
                <a:schemeClr val="tx1">
                  <a:alpha val="0"/>
                </a:schemeClr>
              </a:gs>
            </a:gsLst>
            <a:path path="shape">
              <a:fillToRect l="50000" t="50000" r="50000" b="50000"/>
            </a:path>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5" name="Picture 34" descr="BP_3q_back_01.png"/>
          <p:cNvPicPr>
            <a:picLocks noChangeAspect="1"/>
          </p:cNvPicPr>
          <p:nvPr/>
        </p:nvPicPr>
        <p:blipFill>
          <a:blip r:embed="rId11" cstate="screen"/>
          <a:srcRect/>
          <a:stretch>
            <a:fillRect/>
          </a:stretch>
        </p:blipFill>
        <p:spPr>
          <a:xfrm>
            <a:off x="4002261" y="1642092"/>
            <a:ext cx="1818180" cy="1402610"/>
          </a:xfrm>
          <a:prstGeom prst="rect">
            <a:avLst/>
          </a:prstGeom>
        </p:spPr>
      </p:pic>
      <p:sp>
        <p:nvSpPr>
          <p:cNvPr id="86" name="Oval 85"/>
          <p:cNvSpPr/>
          <p:nvPr/>
        </p:nvSpPr>
        <p:spPr>
          <a:xfrm rot="20844715">
            <a:off x="6080177" y="2424775"/>
            <a:ext cx="910631" cy="588105"/>
          </a:xfrm>
          <a:prstGeom prst="ellipse">
            <a:avLst/>
          </a:prstGeom>
          <a:gradFill flip="none" rotWithShape="1">
            <a:gsLst>
              <a:gs pos="0">
                <a:schemeClr val="tx1">
                  <a:alpha val="50000"/>
                </a:schemeClr>
              </a:gs>
              <a:gs pos="100000">
                <a:schemeClr val="tx1">
                  <a:alpha val="0"/>
                </a:schemeClr>
              </a:gs>
            </a:gsLst>
            <a:path path="shape">
              <a:fillToRect l="50000" t="50000" r="50000" b="50000"/>
            </a:path>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7" name="Picture 36"/>
          <p:cNvPicPr>
            <a:picLocks noChangeAspect="1"/>
          </p:cNvPicPr>
          <p:nvPr/>
        </p:nvPicPr>
        <p:blipFill>
          <a:blip r:embed="rId12" cstate="screen"/>
          <a:stretch>
            <a:fillRect/>
          </a:stretch>
        </p:blipFill>
        <p:spPr>
          <a:xfrm>
            <a:off x="6216252" y="1725219"/>
            <a:ext cx="690863" cy="1201501"/>
          </a:xfrm>
          <a:prstGeom prst="rect">
            <a:avLst/>
          </a:prstGeom>
          <a:effectLst/>
        </p:spPr>
      </p:pic>
      <p:sp>
        <p:nvSpPr>
          <p:cNvPr id="87" name="Oval 86"/>
          <p:cNvSpPr/>
          <p:nvPr/>
        </p:nvSpPr>
        <p:spPr>
          <a:xfrm rot="19743521">
            <a:off x="6429506" y="2458955"/>
            <a:ext cx="1302987" cy="588105"/>
          </a:xfrm>
          <a:prstGeom prst="ellipse">
            <a:avLst/>
          </a:prstGeom>
          <a:gradFill flip="none" rotWithShape="1">
            <a:gsLst>
              <a:gs pos="0">
                <a:schemeClr val="tx1">
                  <a:alpha val="50000"/>
                </a:schemeClr>
              </a:gs>
              <a:gs pos="100000">
                <a:schemeClr val="tx1">
                  <a:alpha val="0"/>
                </a:schemeClr>
              </a:gs>
            </a:gsLst>
            <a:path path="shape">
              <a:fillToRect l="50000" t="50000" r="50000" b="50000"/>
            </a:path>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8" name="Picture 37" descr="Hware2.png"/>
          <p:cNvPicPr>
            <a:picLocks noChangeAspect="1"/>
          </p:cNvPicPr>
          <p:nvPr/>
        </p:nvPicPr>
        <p:blipFill>
          <a:blip r:embed="rId13" cstate="screen"/>
          <a:stretch>
            <a:fillRect/>
          </a:stretch>
        </p:blipFill>
        <p:spPr>
          <a:xfrm>
            <a:off x="6618461" y="1705105"/>
            <a:ext cx="775410" cy="1178259"/>
          </a:xfrm>
          <a:prstGeom prst="rect">
            <a:avLst/>
          </a:prstGeom>
        </p:spPr>
      </p:pic>
      <p:sp>
        <p:nvSpPr>
          <p:cNvPr id="88" name="Oval 87"/>
          <p:cNvSpPr/>
          <p:nvPr/>
        </p:nvSpPr>
        <p:spPr>
          <a:xfrm>
            <a:off x="9199692" y="2371146"/>
            <a:ext cx="2043289" cy="767643"/>
          </a:xfrm>
          <a:prstGeom prst="ellipse">
            <a:avLst/>
          </a:prstGeom>
          <a:gradFill flip="none" rotWithShape="1">
            <a:gsLst>
              <a:gs pos="0">
                <a:schemeClr val="tx1"/>
              </a:gs>
              <a:gs pos="100000">
                <a:schemeClr val="tx1">
                  <a:alpha val="0"/>
                </a:schemeClr>
              </a:gs>
            </a:gsLst>
            <a:path path="shape">
              <a:fillToRect l="50000" t="50000" r="50000" b="50000"/>
            </a:path>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9" name="Group 41"/>
          <p:cNvGrpSpPr/>
          <p:nvPr/>
        </p:nvGrpSpPr>
        <p:grpSpPr>
          <a:xfrm>
            <a:off x="9469899" y="1830823"/>
            <a:ext cx="1449337" cy="1020907"/>
            <a:chOff x="5284298" y="1932707"/>
            <a:chExt cx="1201877" cy="1020907"/>
          </a:xfrm>
        </p:grpSpPr>
        <p:grpSp>
          <p:nvGrpSpPr>
            <p:cNvPr id="50" name="Group 22"/>
            <p:cNvGrpSpPr/>
            <p:nvPr/>
          </p:nvGrpSpPr>
          <p:grpSpPr>
            <a:xfrm>
              <a:off x="5284298" y="1932707"/>
              <a:ext cx="1201877" cy="1020907"/>
              <a:chOff x="3869315" y="2150486"/>
              <a:chExt cx="969962" cy="823912"/>
            </a:xfrm>
            <a:effectLst/>
          </p:grpSpPr>
          <p:pic>
            <p:nvPicPr>
              <p:cNvPr id="52" name="Picture 129" descr="laptop_cutout"/>
              <p:cNvPicPr>
                <a:picLocks noChangeAspect="1" noChangeArrowheads="1"/>
              </p:cNvPicPr>
              <p:nvPr/>
            </p:nvPicPr>
            <p:blipFill>
              <a:blip r:embed="rId14" cstate="screen"/>
              <a:srcRect/>
              <a:stretch>
                <a:fillRect/>
              </a:stretch>
            </p:blipFill>
            <p:spPr bwMode="auto">
              <a:xfrm>
                <a:off x="3869315" y="2150486"/>
                <a:ext cx="969962" cy="823912"/>
              </a:xfrm>
              <a:prstGeom prst="rect">
                <a:avLst/>
              </a:prstGeom>
              <a:noFill/>
            </p:spPr>
          </p:pic>
          <p:grpSp>
            <p:nvGrpSpPr>
              <p:cNvPr id="53" name="Group 10"/>
              <p:cNvGrpSpPr/>
              <p:nvPr/>
            </p:nvGrpSpPr>
            <p:grpSpPr>
              <a:xfrm>
                <a:off x="4007311" y="2187751"/>
                <a:ext cx="695657" cy="441149"/>
                <a:chOff x="6782188" y="4647518"/>
                <a:chExt cx="2048054" cy="1473882"/>
              </a:xfrm>
            </p:grpSpPr>
            <p:pic>
              <p:nvPicPr>
                <p:cNvPr id="54" name="Picture 53" descr="converj_vdi.png"/>
                <p:cNvPicPr>
                  <a:picLocks noChangeAspect="1"/>
                </p:cNvPicPr>
                <p:nvPr/>
              </p:nvPicPr>
              <p:blipFill>
                <a:blip r:embed="rId15" cstate="screen"/>
                <a:srcRect/>
                <a:stretch>
                  <a:fillRect/>
                </a:stretch>
              </p:blipFill>
              <p:spPr bwMode="auto">
                <a:xfrm>
                  <a:off x="6847785" y="4701867"/>
                  <a:ext cx="1982457" cy="1405567"/>
                </a:xfrm>
                <a:prstGeom prst="rect">
                  <a:avLst/>
                </a:prstGeom>
                <a:noFill/>
                <a:ln>
                  <a:noFill/>
                </a:ln>
              </p:spPr>
            </p:pic>
            <p:pic>
              <p:nvPicPr>
                <p:cNvPr id="55" name="Picture 3" descr="HUB_Rich.png"/>
                <p:cNvPicPr>
                  <a:picLocks noChangeAspect="1"/>
                </p:cNvPicPr>
                <p:nvPr/>
              </p:nvPicPr>
              <p:blipFill>
                <a:blip r:embed="rId16" cstate="screen"/>
                <a:srcRect/>
                <a:stretch>
                  <a:fillRect/>
                </a:stretch>
              </p:blipFill>
              <p:spPr bwMode="auto">
                <a:xfrm>
                  <a:off x="6782188" y="4647518"/>
                  <a:ext cx="739387" cy="1473882"/>
                </a:xfrm>
                <a:prstGeom prst="rect">
                  <a:avLst/>
                </a:prstGeom>
                <a:noFill/>
                <a:ln>
                  <a:noFill/>
                </a:ln>
              </p:spPr>
            </p:pic>
          </p:grpSp>
        </p:grpSp>
        <p:sp>
          <p:nvSpPr>
            <p:cNvPr id="51" name="Rectangle 50"/>
            <p:cNvSpPr/>
            <p:nvPr/>
          </p:nvSpPr>
          <p:spPr>
            <a:xfrm>
              <a:off x="5455288" y="1978882"/>
              <a:ext cx="311194" cy="541447"/>
            </a:xfrm>
            <a:prstGeom prst="rect">
              <a:avLst/>
            </a:prstGeom>
            <a:noFill/>
            <a:ln w="38100" cap="flat" cmpd="sng" algn="ctr">
              <a:solidFill>
                <a:srgbClr val="F68B1F"/>
              </a:solidFill>
              <a:prstDash val="solid"/>
              <a:round/>
              <a:headEnd type="none" w="med" len="med"/>
              <a:tailEnd type="none" w="med" len="med"/>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90" name="Rounded Rectangle 89"/>
          <p:cNvSpPr/>
          <p:nvPr/>
        </p:nvSpPr>
        <p:spPr>
          <a:xfrm>
            <a:off x="1197645" y="1376976"/>
            <a:ext cx="1895511" cy="801167"/>
          </a:xfrm>
          <a:prstGeom prst="roundRect">
            <a:avLst>
              <a:gd name="adj" fmla="val 0"/>
            </a:avLst>
          </a:prstGeom>
          <a:gradFill flip="none" rotWithShape="1">
            <a:gsLst>
              <a:gs pos="0">
                <a:schemeClr val="accent3">
                  <a:lumMod val="20000"/>
                  <a:lumOff val="80000"/>
                </a:schemeClr>
              </a:gs>
              <a:gs pos="100000">
                <a:schemeClr val="bg2">
                  <a:lumMod val="90000"/>
                  <a:alpha val="0"/>
                </a:schemeClr>
              </a:gs>
            </a:gsLst>
            <a:lin ang="108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74" name="TextBox 73"/>
          <p:cNvSpPr txBox="1"/>
          <p:nvPr/>
        </p:nvSpPr>
        <p:spPr>
          <a:xfrm>
            <a:off x="1956159" y="1454394"/>
            <a:ext cx="1095172" cy="646331"/>
          </a:xfrm>
          <a:prstGeom prst="rect">
            <a:avLst/>
          </a:prstGeom>
          <a:noFill/>
        </p:spPr>
        <p:txBody>
          <a:bodyPr wrap="none" rtlCol="0">
            <a:spAutoFit/>
          </a:bodyPr>
          <a:lstStyle/>
          <a:p>
            <a:r>
              <a:rPr lang="en-US" dirty="0" smtClean="0"/>
              <a:t>Citrix</a:t>
            </a:r>
            <a:br>
              <a:rPr lang="en-US" dirty="0" smtClean="0"/>
            </a:br>
            <a:r>
              <a:rPr lang="en-US" dirty="0" smtClean="0"/>
              <a:t>Receiver</a:t>
            </a:r>
            <a:endParaRPr lang="en-US" dirty="0"/>
          </a:p>
        </p:txBody>
      </p:sp>
      <p:pic>
        <p:nvPicPr>
          <p:cNvPr id="73" name="Picture 72" descr="025_Receiver_h32bit_512.png"/>
          <p:cNvPicPr>
            <a:picLocks noChangeAspect="1"/>
          </p:cNvPicPr>
          <p:nvPr/>
        </p:nvPicPr>
        <p:blipFill>
          <a:blip r:embed="rId17" cstate="screen"/>
          <a:stretch>
            <a:fillRect/>
          </a:stretch>
        </p:blipFill>
        <p:spPr>
          <a:xfrm>
            <a:off x="538163" y="1144093"/>
            <a:ext cx="1271240" cy="1266932"/>
          </a:xfrm>
          <a:prstGeom prst="rect">
            <a:avLst/>
          </a:prstGeom>
        </p:spPr>
      </p:pic>
      <p:sp>
        <p:nvSpPr>
          <p:cNvPr id="80" name="Oval 79"/>
          <p:cNvSpPr/>
          <p:nvPr/>
        </p:nvSpPr>
        <p:spPr>
          <a:xfrm>
            <a:off x="7536940" y="2373421"/>
            <a:ext cx="2043289" cy="767643"/>
          </a:xfrm>
          <a:prstGeom prst="ellipse">
            <a:avLst/>
          </a:prstGeom>
          <a:gradFill flip="none" rotWithShape="1">
            <a:gsLst>
              <a:gs pos="0">
                <a:schemeClr val="tx1"/>
              </a:gs>
              <a:gs pos="100000">
                <a:schemeClr val="tx1">
                  <a:alpha val="0"/>
                </a:schemeClr>
              </a:gs>
            </a:gsLst>
            <a:path path="shape">
              <a:fillToRect l="50000" t="50000" r="50000" b="50000"/>
            </a:path>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8" name="Group 57"/>
          <p:cNvGrpSpPr/>
          <p:nvPr/>
        </p:nvGrpSpPr>
        <p:grpSpPr>
          <a:xfrm>
            <a:off x="7580785" y="1695763"/>
            <a:ext cx="1770507" cy="1170267"/>
            <a:chOff x="906651" y="1"/>
            <a:chExt cx="10375521" cy="6858000"/>
          </a:xfrm>
          <a:effectLst>
            <a:outerShdw blurRad="50800" dist="38100" dir="5400000" algn="t" rotWithShape="0">
              <a:prstClr val="black">
                <a:alpha val="40000"/>
              </a:prstClr>
            </a:outerShdw>
            <a:reflection blurRad="6350" stA="23000" endPos="11000" dir="5400000" sy="-100000" algn="bl" rotWithShape="0"/>
          </a:effectLst>
        </p:grpSpPr>
        <p:pic>
          <p:nvPicPr>
            <p:cNvPr id="61" name="Picture 60" descr="Screen shot 2012-11-29 at 10.43.12 AM.png"/>
            <p:cNvPicPr>
              <a:picLocks noChangeAspect="1"/>
            </p:cNvPicPr>
            <p:nvPr/>
          </p:nvPicPr>
          <p:blipFill rotWithShape="1">
            <a:blip r:embed="rId18">
              <a:extLst>
                <a:ext uri="{28A0092B-C50C-407E-A947-70E740481C1C}">
                  <a14:useLocalDpi xmlns:a14="http://schemas.microsoft.com/office/drawing/2010/main" val="0"/>
                </a:ext>
              </a:extLst>
            </a:blip>
            <a:srcRect l="7825" t="-113" r="7825" b="25"/>
            <a:stretch/>
          </p:blipFill>
          <p:spPr>
            <a:xfrm>
              <a:off x="906651" y="1"/>
              <a:ext cx="10375521" cy="6858000"/>
            </a:xfrm>
            <a:prstGeom prst="rect">
              <a:avLst/>
            </a:prstGeom>
            <a:noFill/>
            <a:ln w="9525">
              <a:solidFill>
                <a:schemeClr val="bg1"/>
              </a:solidFill>
            </a:ln>
          </p:spPr>
        </p:pic>
        <p:pic>
          <p:nvPicPr>
            <p:cNvPr id="72" name="Picture 71" descr="P2P.png"/>
            <p:cNvPicPr>
              <a:picLocks noChangeAspect="1"/>
            </p:cNvPicPr>
            <p:nvPr/>
          </p:nvPicPr>
          <p:blipFill>
            <a:blip r:embed="rId19" cstate="screen">
              <a:extLst>
                <a:ext uri="{BEBA8EAE-BF5A-486C-A8C5-ECC9F3942E4B}">
                  <a14:imgProps xmlns:a14="http://schemas.microsoft.com/office/drawing/2010/main">
                    <a14:imgLayer r:embed="rId20">
                      <a14:imgEffect>
                        <a14:sharpenSoften amount="50000"/>
                      </a14:imgEffect>
                    </a14:imgLayer>
                  </a14:imgProps>
                </a:ext>
                <a:ext uri="{28A0092B-C50C-407E-A947-70E740481C1C}">
                  <a14:useLocalDpi xmlns:a14="http://schemas.microsoft.com/office/drawing/2010/main"/>
                </a:ext>
              </a:extLst>
            </a:blip>
            <a:stretch>
              <a:fillRect/>
            </a:stretch>
          </p:blipFill>
          <p:spPr>
            <a:xfrm>
              <a:off x="5216744" y="1101590"/>
              <a:ext cx="2782668" cy="2420757"/>
            </a:xfrm>
            <a:prstGeom prst="rect">
              <a:avLst/>
            </a:prstGeom>
          </p:spPr>
        </p:pic>
        <p:pic>
          <p:nvPicPr>
            <p:cNvPr id="79" name="Picture 78" descr="JabberWinHub.png"/>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808412" y="1007706"/>
              <a:ext cx="1408332" cy="2543298"/>
            </a:xfrm>
            <a:prstGeom prst="rect">
              <a:avLst/>
            </a:prstGeom>
          </p:spPr>
        </p:pic>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ound Same Side Corner Rectangle 84"/>
          <p:cNvSpPr/>
          <p:nvPr/>
        </p:nvSpPr>
        <p:spPr>
          <a:xfrm>
            <a:off x="5239271" y="1608664"/>
            <a:ext cx="2235200" cy="1196622"/>
          </a:xfrm>
          <a:prstGeom prst="round2SameRect">
            <a:avLst>
              <a:gd name="adj1" fmla="val 0"/>
              <a:gd name="adj2" fmla="val 0"/>
            </a:avLst>
          </a:prstGeom>
          <a:gradFill flip="none" rotWithShape="1">
            <a:gsLst>
              <a:gs pos="0">
                <a:schemeClr val="bg2">
                  <a:lumMod val="90000"/>
                </a:schemeClr>
              </a:gs>
              <a:gs pos="100000">
                <a:schemeClr val="bg2">
                  <a:lumMod val="90000"/>
                  <a:alpha val="0"/>
                </a:schemeClr>
              </a:gs>
            </a:gsLst>
            <a:lin ang="162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2" name="Title 1"/>
          <p:cNvSpPr>
            <a:spLocks noGrp="1"/>
          </p:cNvSpPr>
          <p:nvPr>
            <p:ph type="title"/>
          </p:nvPr>
        </p:nvSpPr>
        <p:spPr/>
        <p:txBody>
          <a:bodyPr/>
          <a:lstStyle/>
          <a:p>
            <a:r>
              <a:rPr lang="en-US" smtClean="0"/>
              <a:t>Better for Business</a:t>
            </a:r>
            <a:endParaRPr lang="en-US" dirty="0"/>
          </a:p>
        </p:txBody>
      </p:sp>
      <p:sp>
        <p:nvSpPr>
          <p:cNvPr id="25" name="Slide Number Placeholder 3"/>
          <p:cNvSpPr>
            <a:spLocks noGrp="1"/>
          </p:cNvSpPr>
          <p:nvPr>
            <p:ph type="sldNum" sz="quarter" idx="12"/>
          </p:nvPr>
        </p:nvSpPr>
        <p:spPr/>
        <p:txBody>
          <a:bodyPr/>
          <a:lstStyle/>
          <a:p>
            <a:fld id="{CA0561F9-C18C-4C7E-BCEE-56A17DAEBCA0}" type="slidenum">
              <a:rPr lang="en-US" smtClean="0"/>
              <a:pPr/>
              <a:t>17</a:t>
            </a:fld>
            <a:endParaRPr lang="en-US"/>
          </a:p>
        </p:txBody>
      </p:sp>
      <p:sp>
        <p:nvSpPr>
          <p:cNvPr id="29" name="TextBox 28"/>
          <p:cNvSpPr txBox="1"/>
          <p:nvPr/>
        </p:nvSpPr>
        <p:spPr>
          <a:xfrm>
            <a:off x="2024714" y="1085490"/>
            <a:ext cx="3638560" cy="369332"/>
          </a:xfrm>
          <a:prstGeom prst="rect">
            <a:avLst/>
          </a:prstGeom>
          <a:noFill/>
        </p:spPr>
        <p:txBody>
          <a:bodyPr wrap="none" rtlCol="0">
            <a:spAutoFit/>
          </a:bodyPr>
          <a:lstStyle/>
          <a:p>
            <a:r>
              <a:rPr lang="en-US" b="1" dirty="0" smtClean="0">
                <a:solidFill>
                  <a:schemeClr val="accent3"/>
                </a:solidFill>
              </a:rPr>
              <a:t>Greater Agility and Productivity</a:t>
            </a:r>
            <a:endParaRPr lang="en-US" b="1" dirty="0">
              <a:solidFill>
                <a:schemeClr val="accent3"/>
              </a:solidFill>
            </a:endParaRPr>
          </a:p>
        </p:txBody>
      </p:sp>
      <p:pic>
        <p:nvPicPr>
          <p:cNvPr id="58" name="Picture 57" descr="stock-photo-13732097-pen-and-checklist.jpg"/>
          <p:cNvPicPr>
            <a:picLocks noChangeAspect="1"/>
          </p:cNvPicPr>
          <p:nvPr/>
        </p:nvPicPr>
        <p:blipFill>
          <a:blip r:embed="rId3" cstate="screen"/>
          <a:stretch>
            <a:fillRect/>
          </a:stretch>
        </p:blipFill>
        <p:spPr>
          <a:xfrm>
            <a:off x="5634122" y="5017894"/>
            <a:ext cx="1855120" cy="1382906"/>
          </a:xfrm>
          <a:prstGeom prst="rect">
            <a:avLst/>
          </a:prstGeom>
          <a:noFill/>
          <a:ln w="25400">
            <a:noFill/>
            <a:miter lim="800000"/>
            <a:headEnd/>
            <a:tailEnd/>
          </a:ln>
          <a:effectLst/>
        </p:spPr>
      </p:pic>
      <p:sp>
        <p:nvSpPr>
          <p:cNvPr id="40" name="TextBox 39"/>
          <p:cNvSpPr txBox="1"/>
          <p:nvPr/>
        </p:nvSpPr>
        <p:spPr>
          <a:xfrm>
            <a:off x="7133280" y="5416960"/>
            <a:ext cx="2624436" cy="584775"/>
          </a:xfrm>
          <a:prstGeom prst="rect">
            <a:avLst/>
          </a:prstGeom>
          <a:noFill/>
        </p:spPr>
        <p:txBody>
          <a:bodyPr wrap="none" rtlCol="0">
            <a:spAutoFit/>
          </a:bodyPr>
          <a:lstStyle/>
          <a:p>
            <a:r>
              <a:rPr lang="en-US" sz="1600" dirty="0" smtClean="0"/>
              <a:t>Compliance control</a:t>
            </a:r>
            <a:br>
              <a:rPr lang="en-US" sz="1600" dirty="0" smtClean="0"/>
            </a:br>
            <a:r>
              <a:rPr lang="en-US" sz="1600" dirty="0" smtClean="0"/>
              <a:t>corporate security policies</a:t>
            </a:r>
            <a:endParaRPr lang="en-US" sz="1600" dirty="0"/>
          </a:p>
        </p:txBody>
      </p:sp>
      <p:sp>
        <p:nvSpPr>
          <p:cNvPr id="41" name="TextBox 40"/>
          <p:cNvSpPr txBox="1"/>
          <p:nvPr/>
        </p:nvSpPr>
        <p:spPr>
          <a:xfrm>
            <a:off x="2024714" y="5341918"/>
            <a:ext cx="3809697" cy="369332"/>
          </a:xfrm>
          <a:prstGeom prst="rect">
            <a:avLst/>
          </a:prstGeom>
          <a:noFill/>
        </p:spPr>
        <p:txBody>
          <a:bodyPr wrap="none" rtlCol="0">
            <a:spAutoFit/>
          </a:bodyPr>
          <a:lstStyle/>
          <a:p>
            <a:r>
              <a:rPr lang="en-US" b="1" dirty="0" smtClean="0">
                <a:solidFill>
                  <a:schemeClr val="accent3"/>
                </a:solidFill>
              </a:rPr>
              <a:t>Minimized Risk and IP Protection</a:t>
            </a:r>
            <a:endParaRPr lang="en-US" b="1" dirty="0">
              <a:solidFill>
                <a:schemeClr val="accent3"/>
              </a:solidFill>
            </a:endParaRPr>
          </a:p>
        </p:txBody>
      </p:sp>
      <p:grpSp>
        <p:nvGrpSpPr>
          <p:cNvPr id="60" name="Group 55"/>
          <p:cNvGrpSpPr/>
          <p:nvPr/>
        </p:nvGrpSpPr>
        <p:grpSpPr>
          <a:xfrm>
            <a:off x="2101910" y="3369731"/>
            <a:ext cx="7985006" cy="1473200"/>
            <a:chOff x="321276" y="1421027"/>
            <a:chExt cx="2453113" cy="1433384"/>
          </a:xfrm>
        </p:grpSpPr>
        <p:sp>
          <p:nvSpPr>
            <p:cNvPr id="62" name="Rectangle 61"/>
            <p:cNvSpPr/>
            <p:nvPr/>
          </p:nvSpPr>
          <p:spPr>
            <a:xfrm>
              <a:off x="321276" y="1421027"/>
              <a:ext cx="2453113" cy="1433384"/>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dirty="0">
                <a:latin typeface="Arial" pitchFamily="34" charset="0"/>
                <a:cs typeface="Arial" pitchFamily="34" charset="0"/>
              </a:endParaRPr>
            </a:p>
          </p:txBody>
        </p:sp>
        <p:sp>
          <p:nvSpPr>
            <p:cNvPr id="63" name="Right Triangle 62"/>
            <p:cNvSpPr/>
            <p:nvPr/>
          </p:nvSpPr>
          <p:spPr>
            <a:xfrm flipV="1">
              <a:off x="335969" y="1473353"/>
              <a:ext cx="1314751" cy="901638"/>
            </a:xfrm>
            <a:prstGeom prst="rtTriangle">
              <a:avLst/>
            </a:pr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
        <p:nvSpPr>
          <p:cNvPr id="49" name="Round Same Side Corner Rectangle 48"/>
          <p:cNvSpPr/>
          <p:nvPr/>
        </p:nvSpPr>
        <p:spPr>
          <a:xfrm>
            <a:off x="2309804" y="1608664"/>
            <a:ext cx="2235200" cy="1196622"/>
          </a:xfrm>
          <a:prstGeom prst="round2SameRect">
            <a:avLst>
              <a:gd name="adj1" fmla="val 0"/>
              <a:gd name="adj2" fmla="val 0"/>
            </a:avLst>
          </a:prstGeom>
          <a:gradFill flip="none" rotWithShape="1">
            <a:gsLst>
              <a:gs pos="0">
                <a:schemeClr val="bg2">
                  <a:lumMod val="90000"/>
                </a:schemeClr>
              </a:gs>
              <a:gs pos="100000">
                <a:schemeClr val="bg2">
                  <a:lumMod val="90000"/>
                  <a:alpha val="0"/>
                </a:schemeClr>
              </a:gs>
            </a:gsLst>
            <a:lin ang="162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pic>
        <p:nvPicPr>
          <p:cNvPr id="24" name="Picture 23" descr="stock-photo-16468623-balancing-stones.jpg"/>
          <p:cNvPicPr>
            <a:picLocks noChangeAspect="1"/>
          </p:cNvPicPr>
          <p:nvPr/>
        </p:nvPicPr>
        <p:blipFill>
          <a:blip r:embed="rId4"/>
          <a:srcRect l="-6545" t="17561" r="-6545" b="17561"/>
          <a:stretch>
            <a:fillRect/>
          </a:stretch>
        </p:blipFill>
        <p:spPr>
          <a:xfrm>
            <a:off x="7065536" y="3484808"/>
            <a:ext cx="2871563" cy="1228016"/>
          </a:xfrm>
          <a:prstGeom prst="rect">
            <a:avLst/>
          </a:prstGeom>
          <a:solidFill>
            <a:schemeClr val="bg1"/>
          </a:solidFill>
          <a:ln w="25400">
            <a:solidFill>
              <a:schemeClr val="bg1"/>
            </a:solidFill>
            <a:miter lim="800000"/>
            <a:headEnd/>
            <a:tailEnd/>
          </a:ln>
          <a:effectLst>
            <a:outerShdw blurRad="63500" algn="ctr" rotWithShape="0">
              <a:prstClr val="black">
                <a:alpha val="40000"/>
              </a:prstClr>
            </a:outerShdw>
          </a:effectLst>
        </p:spPr>
      </p:pic>
      <p:sp>
        <p:nvSpPr>
          <p:cNvPr id="26" name="Content Placeholder 2"/>
          <p:cNvSpPr txBox="1">
            <a:spLocks/>
          </p:cNvSpPr>
          <p:nvPr/>
        </p:nvSpPr>
        <p:spPr bwMode="gray">
          <a:xfrm>
            <a:off x="2294016" y="3529388"/>
            <a:ext cx="4507834" cy="1153886"/>
          </a:xfrm>
          <a:prstGeom prst="rect">
            <a:avLst/>
          </a:prstGeom>
        </p:spPr>
        <p:txBody>
          <a:bodyPr vert="horz" lIns="91440" tIns="45720" rIns="91440" bIns="45720" rtlCol="0">
            <a:noAutofit/>
          </a:bodyPr>
          <a:lstStyle/>
          <a:p>
            <a:pPr marL="173038" marR="0" lvl="0" indent="-173038" algn="l" defTabSz="914400" rtl="0" eaLnBrk="1" fontAlgn="auto" latinLnBrk="0" hangingPunct="1">
              <a:lnSpc>
                <a:spcPct val="100000"/>
              </a:lnSpc>
              <a:spcBef>
                <a:spcPts val="1800"/>
              </a:spcBef>
              <a:spcAft>
                <a:spcPts val="0"/>
              </a:spcAft>
              <a:buClr>
                <a:schemeClr val="tx2"/>
              </a:buClr>
              <a:buSzTx/>
              <a:tabLst/>
              <a:defRPr/>
            </a:pPr>
            <a:r>
              <a:rPr kumimoji="0" lang="en-US"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Arial" pitchFamily="34" charset="0"/>
              </a:rPr>
              <a:t>Lower hardware and operating costs</a:t>
            </a:r>
          </a:p>
          <a:p>
            <a:pPr marL="339725" marR="0" lvl="1" indent="-166688" algn="l" defTabSz="914400" rtl="0" eaLnBrk="1" fontAlgn="auto" latinLnBrk="0" hangingPunct="1">
              <a:lnSpc>
                <a:spcPct val="100000"/>
              </a:lnSpc>
              <a:spcBef>
                <a:spcPts val="600"/>
              </a:spcBef>
              <a:spcAft>
                <a:spcPts val="0"/>
              </a:spcAft>
              <a:buClr>
                <a:schemeClr val="bg1"/>
              </a:buClr>
              <a:buSzTx/>
              <a:buFont typeface="Arial" pitchFamily="34" charset="0"/>
              <a:buChar char="-"/>
              <a:tabLst/>
              <a:defRPr/>
            </a:pPr>
            <a:r>
              <a:rPr kumimoji="0" lang="en-US" sz="14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Arial" pitchFamily="34" charset="0"/>
              </a:rPr>
              <a:t>More</a:t>
            </a:r>
            <a:r>
              <a:rPr kumimoji="0" lang="en-US" sz="1400" b="0" i="0" u="none" strike="noStrike" kern="1200" cap="none"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Arial" pitchFamily="34" charset="0"/>
              </a:rPr>
              <a:t> virtual desktops/server, reduced desktop cost, streamlined management, better resource management, environmental savings</a:t>
            </a:r>
            <a:endParaRPr kumimoji="0" lang="en-US" sz="14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pic>
        <p:nvPicPr>
          <p:cNvPr id="28" name="Picture 27" descr="stock-photo-17016084-earth-connections.jpg"/>
          <p:cNvPicPr>
            <a:picLocks noChangeAspect="1"/>
          </p:cNvPicPr>
          <p:nvPr/>
        </p:nvPicPr>
        <p:blipFill>
          <a:blip r:embed="rId5" cstate="screen"/>
          <a:stretch>
            <a:fillRect/>
          </a:stretch>
        </p:blipFill>
        <p:spPr>
          <a:xfrm>
            <a:off x="2602946" y="1630609"/>
            <a:ext cx="1648917" cy="914400"/>
          </a:xfrm>
          <a:prstGeom prst="rect">
            <a:avLst/>
          </a:prstGeom>
          <a:noFill/>
          <a:ln w="25400">
            <a:solidFill>
              <a:schemeClr val="bg1"/>
            </a:solidFill>
            <a:miter lim="800000"/>
            <a:headEnd/>
            <a:tailEnd/>
          </a:ln>
          <a:effectLst>
            <a:outerShdw blurRad="63500" algn="ctr" rotWithShape="0">
              <a:prstClr val="black">
                <a:alpha val="40000"/>
              </a:prstClr>
            </a:outerShdw>
          </a:effectLst>
        </p:spPr>
      </p:pic>
      <p:grpSp>
        <p:nvGrpSpPr>
          <p:cNvPr id="48" name="Group 47"/>
          <p:cNvGrpSpPr/>
          <p:nvPr/>
        </p:nvGrpSpPr>
        <p:grpSpPr>
          <a:xfrm>
            <a:off x="2243009" y="2692398"/>
            <a:ext cx="2368791" cy="564444"/>
            <a:chOff x="1808098" y="-564444"/>
            <a:chExt cx="2368791" cy="564444"/>
          </a:xfrm>
        </p:grpSpPr>
        <p:grpSp>
          <p:nvGrpSpPr>
            <p:cNvPr id="44" name="Group 55"/>
            <p:cNvGrpSpPr/>
            <p:nvPr/>
          </p:nvGrpSpPr>
          <p:grpSpPr>
            <a:xfrm>
              <a:off x="1808098" y="-564444"/>
              <a:ext cx="2368791" cy="564444"/>
              <a:chOff x="321276" y="1421027"/>
              <a:chExt cx="2743200" cy="1433384"/>
            </a:xfrm>
          </p:grpSpPr>
          <p:sp>
            <p:nvSpPr>
              <p:cNvPr id="46" name="Rectangle 45"/>
              <p:cNvSpPr/>
              <p:nvPr/>
            </p:nvSpPr>
            <p:spPr>
              <a:xfrm>
                <a:off x="321276" y="1421027"/>
                <a:ext cx="2743200" cy="1433384"/>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dirty="0">
                  <a:latin typeface="Arial" pitchFamily="34" charset="0"/>
                  <a:cs typeface="Arial" pitchFamily="34" charset="0"/>
                </a:endParaRPr>
              </a:p>
            </p:txBody>
          </p:sp>
          <p:sp>
            <p:nvSpPr>
              <p:cNvPr id="47" name="Right Triangle 46"/>
              <p:cNvSpPr/>
              <p:nvPr/>
            </p:nvSpPr>
            <p:spPr>
              <a:xfrm flipV="1">
                <a:off x="356913" y="1506307"/>
                <a:ext cx="2533135" cy="901638"/>
              </a:xfrm>
              <a:prstGeom prst="rtTriangle">
                <a:avLst/>
              </a:pr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
          <p:nvSpPr>
            <p:cNvPr id="30" name="TextBox 29"/>
            <p:cNvSpPr txBox="1"/>
            <p:nvPr/>
          </p:nvSpPr>
          <p:spPr>
            <a:xfrm>
              <a:off x="1876643" y="-513054"/>
              <a:ext cx="2231701" cy="461665"/>
            </a:xfrm>
            <a:prstGeom prst="rect">
              <a:avLst/>
            </a:prstGeom>
            <a:noFill/>
          </p:spPr>
          <p:txBody>
            <a:bodyPr wrap="none" rtlCol="0">
              <a:spAutoFit/>
            </a:bodyPr>
            <a:lstStyle/>
            <a:p>
              <a:pPr algn="ctr"/>
              <a:r>
                <a:rPr lang="en-US" sz="1200" dirty="0" smtClean="0">
                  <a:solidFill>
                    <a:schemeClr val="bg1"/>
                  </a:solidFill>
                  <a:effectLst>
                    <a:outerShdw blurRad="38100" dist="38100" dir="2700000" algn="tl">
                      <a:srgbClr val="000000">
                        <a:alpha val="43137"/>
                      </a:srgbClr>
                    </a:outerShdw>
                  </a:effectLst>
                </a:rPr>
                <a:t>Quickly Deploy New Services,</a:t>
              </a:r>
              <a:br>
                <a:rPr lang="en-US" sz="1200" dirty="0" smtClean="0">
                  <a:solidFill>
                    <a:schemeClr val="bg1"/>
                  </a:solidFill>
                  <a:effectLst>
                    <a:outerShdw blurRad="38100" dist="38100" dir="2700000" algn="tl">
                      <a:srgbClr val="000000">
                        <a:alpha val="43137"/>
                      </a:srgbClr>
                    </a:outerShdw>
                  </a:effectLst>
                </a:rPr>
              </a:br>
              <a:r>
                <a:rPr lang="en-US" sz="1200" dirty="0" smtClean="0">
                  <a:solidFill>
                    <a:schemeClr val="bg1"/>
                  </a:solidFill>
                  <a:effectLst>
                    <a:outerShdw blurRad="38100" dist="38100" dir="2700000" algn="tl">
                      <a:srgbClr val="000000">
                        <a:alpha val="43137"/>
                      </a:srgbClr>
                    </a:outerShdw>
                  </a:effectLst>
                </a:rPr>
                <a:t>Apps, Policies World-wide</a:t>
              </a:r>
              <a:endParaRPr lang="en-US" sz="1200" dirty="0">
                <a:solidFill>
                  <a:schemeClr val="bg1"/>
                </a:solidFill>
                <a:effectLst>
                  <a:outerShdw blurRad="38100" dist="38100" dir="2700000" algn="tl">
                    <a:srgbClr val="000000">
                      <a:alpha val="43137"/>
                    </a:srgbClr>
                  </a:outerShdw>
                </a:effectLst>
              </a:endParaRPr>
            </a:p>
          </p:txBody>
        </p:sp>
      </p:grpSp>
      <p:sp>
        <p:nvSpPr>
          <p:cNvPr id="50" name="Round Same Side Corner Rectangle 49"/>
          <p:cNvSpPr/>
          <p:nvPr/>
        </p:nvSpPr>
        <p:spPr>
          <a:xfrm>
            <a:off x="8095834" y="1608664"/>
            <a:ext cx="1765772" cy="1196622"/>
          </a:xfrm>
          <a:prstGeom prst="round2SameRect">
            <a:avLst>
              <a:gd name="adj1" fmla="val 0"/>
              <a:gd name="adj2" fmla="val 0"/>
            </a:avLst>
          </a:prstGeom>
          <a:gradFill flip="none" rotWithShape="1">
            <a:gsLst>
              <a:gs pos="0">
                <a:schemeClr val="bg2">
                  <a:lumMod val="90000"/>
                </a:schemeClr>
              </a:gs>
              <a:gs pos="100000">
                <a:schemeClr val="bg2">
                  <a:lumMod val="90000"/>
                  <a:alpha val="0"/>
                </a:schemeClr>
              </a:gs>
            </a:gsLst>
            <a:lin ang="162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nvGrpSpPr>
          <p:cNvPr id="51" name="Group 50"/>
          <p:cNvGrpSpPr/>
          <p:nvPr/>
        </p:nvGrpSpPr>
        <p:grpSpPr>
          <a:xfrm>
            <a:off x="8028571" y="2692398"/>
            <a:ext cx="1900299" cy="564444"/>
            <a:chOff x="1808098" y="-564444"/>
            <a:chExt cx="2248569" cy="564444"/>
          </a:xfrm>
        </p:grpSpPr>
        <p:grpSp>
          <p:nvGrpSpPr>
            <p:cNvPr id="52" name="Group 55"/>
            <p:cNvGrpSpPr/>
            <p:nvPr/>
          </p:nvGrpSpPr>
          <p:grpSpPr>
            <a:xfrm>
              <a:off x="1808098" y="-564444"/>
              <a:ext cx="2248569" cy="564444"/>
              <a:chOff x="321276" y="1421027"/>
              <a:chExt cx="2603976" cy="1433384"/>
            </a:xfrm>
          </p:grpSpPr>
          <p:sp>
            <p:nvSpPr>
              <p:cNvPr id="54" name="Rectangle 53"/>
              <p:cNvSpPr/>
              <p:nvPr/>
            </p:nvSpPr>
            <p:spPr>
              <a:xfrm>
                <a:off x="321276" y="1421027"/>
                <a:ext cx="2603976" cy="1433384"/>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dirty="0">
                  <a:latin typeface="Arial" pitchFamily="34" charset="0"/>
                  <a:cs typeface="Arial" pitchFamily="34" charset="0"/>
                </a:endParaRPr>
              </a:p>
            </p:txBody>
          </p:sp>
          <p:sp>
            <p:nvSpPr>
              <p:cNvPr id="55" name="Right Triangle 54"/>
              <p:cNvSpPr/>
              <p:nvPr/>
            </p:nvSpPr>
            <p:spPr>
              <a:xfrm flipV="1">
                <a:off x="372383" y="1506305"/>
                <a:ext cx="2444586" cy="901638"/>
              </a:xfrm>
              <a:prstGeom prst="rtTriangle">
                <a:avLst/>
              </a:pr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
          <p:nvSpPr>
            <p:cNvPr id="53" name="TextBox 52"/>
            <p:cNvSpPr txBox="1"/>
            <p:nvPr/>
          </p:nvSpPr>
          <p:spPr>
            <a:xfrm>
              <a:off x="1949352" y="-513054"/>
              <a:ext cx="1952704" cy="461665"/>
            </a:xfrm>
            <a:prstGeom prst="rect">
              <a:avLst/>
            </a:prstGeom>
            <a:noFill/>
          </p:spPr>
          <p:txBody>
            <a:bodyPr wrap="none" rtlCol="0">
              <a:spAutoFit/>
            </a:bodyPr>
            <a:lstStyle/>
            <a:p>
              <a:pPr algn="ctr"/>
              <a:r>
                <a:rPr lang="en-US" sz="1200" dirty="0" smtClean="0">
                  <a:solidFill>
                    <a:schemeClr val="bg1"/>
                  </a:solidFill>
                  <a:effectLst>
                    <a:outerShdw blurRad="38100" dist="38100" dir="2700000" algn="tl">
                      <a:srgbClr val="000000">
                        <a:alpha val="43137"/>
                      </a:srgbClr>
                    </a:outerShdw>
                  </a:effectLst>
                </a:rPr>
                <a:t>Mobile, Interactive</a:t>
              </a:r>
              <a:br>
                <a:rPr lang="en-US" sz="1200" dirty="0" smtClean="0">
                  <a:solidFill>
                    <a:schemeClr val="bg1"/>
                  </a:solidFill>
                  <a:effectLst>
                    <a:outerShdw blurRad="38100" dist="38100" dir="2700000" algn="tl">
                      <a:srgbClr val="000000">
                        <a:alpha val="43137"/>
                      </a:srgbClr>
                    </a:outerShdw>
                  </a:effectLst>
                </a:rPr>
              </a:br>
              <a:r>
                <a:rPr lang="en-US" sz="1200" dirty="0" smtClean="0">
                  <a:solidFill>
                    <a:schemeClr val="bg1"/>
                  </a:solidFill>
                  <a:effectLst>
                    <a:outerShdw blurRad="38100" dist="38100" dir="2700000" algn="tl">
                      <a:srgbClr val="000000">
                        <a:alpha val="43137"/>
                      </a:srgbClr>
                    </a:outerShdw>
                  </a:effectLst>
                </a:rPr>
                <a:t>Productive Workforce</a:t>
              </a:r>
            </a:p>
          </p:txBody>
        </p:sp>
      </p:grpSp>
      <p:pic>
        <p:nvPicPr>
          <p:cNvPr id="27" name="Picture 26" descr="stock-photo-14377944-four-business-people-with-puzzle.jpg"/>
          <p:cNvPicPr>
            <a:picLocks noChangeAspect="1"/>
          </p:cNvPicPr>
          <p:nvPr/>
        </p:nvPicPr>
        <p:blipFill>
          <a:blip r:embed="rId6" cstate="screen"/>
          <a:stretch>
            <a:fillRect/>
          </a:stretch>
        </p:blipFill>
        <p:spPr>
          <a:xfrm>
            <a:off x="8289789" y="1630609"/>
            <a:ext cx="1377863" cy="914400"/>
          </a:xfrm>
          <a:prstGeom prst="rect">
            <a:avLst/>
          </a:prstGeom>
          <a:noFill/>
          <a:ln w="25400">
            <a:solidFill>
              <a:schemeClr val="bg1"/>
            </a:solidFill>
            <a:miter lim="800000"/>
            <a:headEnd/>
            <a:tailEnd/>
          </a:ln>
          <a:effectLst>
            <a:outerShdw blurRad="63500" algn="ctr" rotWithShape="0">
              <a:prstClr val="black">
                <a:alpha val="40000"/>
              </a:prstClr>
            </a:outerShdw>
          </a:effectLst>
        </p:spPr>
      </p:pic>
      <p:grpSp>
        <p:nvGrpSpPr>
          <p:cNvPr id="67" name="Group 66"/>
          <p:cNvGrpSpPr/>
          <p:nvPr/>
        </p:nvGrpSpPr>
        <p:grpSpPr>
          <a:xfrm>
            <a:off x="5172476" y="2692397"/>
            <a:ext cx="2368791" cy="564444"/>
            <a:chOff x="1808098" y="-564444"/>
            <a:chExt cx="2368791" cy="564444"/>
          </a:xfrm>
        </p:grpSpPr>
        <p:grpSp>
          <p:nvGrpSpPr>
            <p:cNvPr id="68" name="Group 55"/>
            <p:cNvGrpSpPr/>
            <p:nvPr/>
          </p:nvGrpSpPr>
          <p:grpSpPr>
            <a:xfrm>
              <a:off x="1808098" y="-564444"/>
              <a:ext cx="2368791" cy="564444"/>
              <a:chOff x="321276" y="1421027"/>
              <a:chExt cx="2743200" cy="1433384"/>
            </a:xfrm>
          </p:grpSpPr>
          <p:sp>
            <p:nvSpPr>
              <p:cNvPr id="70" name="Rectangle 69"/>
              <p:cNvSpPr/>
              <p:nvPr/>
            </p:nvSpPr>
            <p:spPr>
              <a:xfrm>
                <a:off x="321276" y="1421027"/>
                <a:ext cx="2743200" cy="1433384"/>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dirty="0">
                  <a:latin typeface="Arial" pitchFamily="34" charset="0"/>
                  <a:cs typeface="Arial" pitchFamily="34" charset="0"/>
                </a:endParaRPr>
              </a:p>
            </p:txBody>
          </p:sp>
          <p:sp>
            <p:nvSpPr>
              <p:cNvPr id="71" name="Right Triangle 70"/>
              <p:cNvSpPr/>
              <p:nvPr/>
            </p:nvSpPr>
            <p:spPr>
              <a:xfrm flipV="1">
                <a:off x="356913" y="1506307"/>
                <a:ext cx="2533135" cy="901638"/>
              </a:xfrm>
              <a:prstGeom prst="rtTriangle">
                <a:avLst/>
              </a:pr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
          <p:nvSpPr>
            <p:cNvPr id="69" name="TextBox 68"/>
            <p:cNvSpPr txBox="1"/>
            <p:nvPr/>
          </p:nvSpPr>
          <p:spPr>
            <a:xfrm>
              <a:off x="1983243" y="-513054"/>
              <a:ext cx="2018501" cy="461665"/>
            </a:xfrm>
            <a:prstGeom prst="rect">
              <a:avLst/>
            </a:prstGeom>
            <a:noFill/>
          </p:spPr>
          <p:txBody>
            <a:bodyPr wrap="none" rtlCol="0">
              <a:spAutoFit/>
            </a:bodyPr>
            <a:lstStyle/>
            <a:p>
              <a:pPr algn="ctr"/>
              <a:r>
                <a:rPr lang="en-US" sz="1200" dirty="0" smtClean="0">
                  <a:solidFill>
                    <a:schemeClr val="bg1"/>
                  </a:solidFill>
                  <a:effectLst>
                    <a:outerShdw blurRad="38100" dist="38100" dir="2700000" algn="tl">
                      <a:srgbClr val="000000">
                        <a:alpha val="43137"/>
                      </a:srgbClr>
                    </a:outerShdw>
                  </a:effectLst>
                </a:rPr>
                <a:t>Access all resources/data</a:t>
              </a:r>
              <a:br>
                <a:rPr lang="en-US" sz="1200" dirty="0" smtClean="0">
                  <a:solidFill>
                    <a:schemeClr val="bg1"/>
                  </a:solidFill>
                  <a:effectLst>
                    <a:outerShdw blurRad="38100" dist="38100" dir="2700000" algn="tl">
                      <a:srgbClr val="000000">
                        <a:alpha val="43137"/>
                      </a:srgbClr>
                    </a:outerShdw>
                  </a:effectLst>
                </a:rPr>
              </a:br>
              <a:r>
                <a:rPr lang="en-US" sz="1200" dirty="0" smtClean="0">
                  <a:solidFill>
                    <a:schemeClr val="bg1"/>
                  </a:solidFill>
                  <a:effectLst>
                    <a:outerShdw blurRad="38100" dist="38100" dir="2700000" algn="tl">
                      <a:srgbClr val="000000">
                        <a:alpha val="43137"/>
                      </a:srgbClr>
                    </a:outerShdw>
                  </a:effectLst>
                </a:rPr>
                <a:t>from anywhere, any device</a:t>
              </a:r>
            </a:p>
          </p:txBody>
        </p:sp>
      </p:grpSp>
      <p:grpSp>
        <p:nvGrpSpPr>
          <p:cNvPr id="74" name="Group 73"/>
          <p:cNvGrpSpPr/>
          <p:nvPr/>
        </p:nvGrpSpPr>
        <p:grpSpPr>
          <a:xfrm>
            <a:off x="5550198" y="1771635"/>
            <a:ext cx="1613345" cy="773374"/>
            <a:chOff x="4191744" y="1569663"/>
            <a:chExt cx="2670175" cy="1136113"/>
          </a:xfrm>
        </p:grpSpPr>
        <p:pic>
          <p:nvPicPr>
            <p:cNvPr id="75" name="Picture 7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93839" y="1569663"/>
              <a:ext cx="668080" cy="1033372"/>
            </a:xfrm>
            <a:prstGeom prst="rect">
              <a:avLst/>
            </a:prstGeom>
            <a:effectLst>
              <a:outerShdw blurRad="50800" dist="12700" dir="5400000" algn="t" rotWithShape="0">
                <a:prstClr val="black">
                  <a:alpha val="40000"/>
                </a:prstClr>
              </a:outerShdw>
            </a:effectLst>
          </p:spPr>
        </p:pic>
        <p:pic>
          <p:nvPicPr>
            <p:cNvPr id="76" name="Picture 7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46565" y="1569663"/>
              <a:ext cx="1033372" cy="1033372"/>
            </a:xfrm>
            <a:prstGeom prst="rect">
              <a:avLst/>
            </a:prstGeom>
            <a:effectLst>
              <a:outerShdw blurRad="50800" dist="12700" dir="5400000" algn="t" rotWithShape="0">
                <a:prstClr val="black">
                  <a:alpha val="40000"/>
                </a:prstClr>
              </a:outerShdw>
            </a:effectLst>
          </p:spPr>
        </p:pic>
        <p:pic>
          <p:nvPicPr>
            <p:cNvPr id="77" name="Picture 7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66431" y="1656185"/>
              <a:ext cx="1053410" cy="860592"/>
            </a:xfrm>
            <a:prstGeom prst="rect">
              <a:avLst/>
            </a:prstGeom>
            <a:effectLst>
              <a:outerShdw blurRad="50800" dist="12700" dir="5400000" algn="t" rotWithShape="0">
                <a:prstClr val="black">
                  <a:alpha val="40000"/>
                </a:prstClr>
              </a:outerShdw>
            </a:effectLst>
          </p:spPr>
        </p:pic>
        <p:pic>
          <p:nvPicPr>
            <p:cNvPr id="78" name="Picture 7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88539" y="2133228"/>
              <a:ext cx="816105" cy="482458"/>
            </a:xfrm>
            <a:prstGeom prst="rect">
              <a:avLst/>
            </a:prstGeom>
            <a:effectLst>
              <a:outerShdw blurRad="50800" dist="12700" dir="5400000" algn="t" rotWithShape="0">
                <a:prstClr val="black">
                  <a:alpha val="40000"/>
                </a:prstClr>
              </a:outerShdw>
            </a:effectLst>
          </p:spPr>
        </p:pic>
        <p:pic>
          <p:nvPicPr>
            <p:cNvPr id="79" name="Picture 7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485021" y="2186446"/>
              <a:ext cx="350298" cy="447683"/>
            </a:xfrm>
            <a:prstGeom prst="rect">
              <a:avLst/>
            </a:prstGeom>
            <a:effectLst>
              <a:outerShdw blurRad="50800" dist="12700" dir="5400000" algn="t" rotWithShape="0">
                <a:prstClr val="black">
                  <a:alpha val="40000"/>
                </a:prstClr>
              </a:outerShdw>
            </a:effectLst>
          </p:spPr>
        </p:pic>
        <p:pic>
          <p:nvPicPr>
            <p:cNvPr id="80" name="Picture 2" descr="http://www.dawn.com/wps/wcm/connect/d9475b00441dc420b2f2bed826f7fd80/608x325.jpg?MOD=AJPERES"/>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4939955" y="2235596"/>
              <a:ext cx="519563" cy="348074"/>
            </a:xfrm>
            <a:prstGeom prst="roundRect">
              <a:avLst>
                <a:gd name="adj" fmla="val 6451"/>
              </a:avLst>
            </a:prstGeom>
            <a:noFill/>
            <a:effectLst>
              <a:outerShdw blurRad="50800" dist="127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1" name="Picture 80" descr="C:\Users\james.DUARTE\Desktop\Samsung-Fascinate_H4Web.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788539" y="2339497"/>
              <a:ext cx="149423" cy="287353"/>
            </a:xfrm>
            <a:prstGeom prst="rect">
              <a:avLst/>
            </a:prstGeom>
            <a:noFill/>
            <a:effectLst>
              <a:outerShdw blurRad="50800" dist="127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2" name="Picture 8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191744" y="2113489"/>
              <a:ext cx="646430" cy="592287"/>
            </a:xfrm>
            <a:prstGeom prst="rect">
              <a:avLst/>
            </a:prstGeom>
            <a:effectLst>
              <a:outerShdw blurRad="50800" dist="12700" dir="5400000" algn="t" rotWithShape="0">
                <a:prstClr val="black">
                  <a:alpha val="40000"/>
                </a:prstClr>
              </a:outerShdw>
            </a:effectLst>
          </p:spPr>
        </p:pic>
        <p:pic>
          <p:nvPicPr>
            <p:cNvPr id="83" name="Picture 82"/>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4798840" y="2427822"/>
              <a:ext cx="341042" cy="192467"/>
            </a:xfrm>
            <a:prstGeom prst="rect">
              <a:avLst/>
            </a:prstGeom>
            <a:effectLst>
              <a:outerShdw blurRad="50800" dist="12700" dir="5400000" algn="t" rotWithShape="0">
                <a:prstClr val="black">
                  <a:alpha val="40000"/>
                </a:prstClr>
              </a:outerShdw>
            </a:effectLst>
          </p:spPr>
        </p:pic>
      </p:grpSp>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Better for People</a:t>
            </a:r>
            <a:endParaRPr lang="en-US" dirty="0"/>
          </a:p>
        </p:txBody>
      </p:sp>
      <p:sp>
        <p:nvSpPr>
          <p:cNvPr id="38" name="Slide Number Placeholder 3"/>
          <p:cNvSpPr>
            <a:spLocks noGrp="1"/>
          </p:cNvSpPr>
          <p:nvPr>
            <p:ph type="sldNum" sz="quarter" idx="12"/>
          </p:nvPr>
        </p:nvSpPr>
        <p:spPr/>
        <p:txBody>
          <a:bodyPr/>
          <a:lstStyle/>
          <a:p>
            <a:fld id="{CA0561F9-C18C-4C7E-BCEE-56A17DAEBCA0}" type="slidenum">
              <a:rPr lang="en-US" smtClean="0"/>
              <a:pPr/>
              <a:t>18</a:t>
            </a:fld>
            <a:endParaRPr lang="en-US"/>
          </a:p>
        </p:txBody>
      </p:sp>
      <p:sp>
        <p:nvSpPr>
          <p:cNvPr id="34" name="Rounded Rectangle 33"/>
          <p:cNvSpPr/>
          <p:nvPr/>
        </p:nvSpPr>
        <p:spPr>
          <a:xfrm flipH="1">
            <a:off x="5926666" y="5218121"/>
            <a:ext cx="3770252" cy="966061"/>
          </a:xfrm>
          <a:prstGeom prst="roundRect">
            <a:avLst>
              <a:gd name="adj" fmla="val 0"/>
            </a:avLst>
          </a:prstGeom>
          <a:gradFill flip="none" rotWithShape="1">
            <a:gsLst>
              <a:gs pos="0">
                <a:schemeClr val="accent3">
                  <a:lumMod val="20000"/>
                  <a:lumOff val="80000"/>
                </a:schemeClr>
              </a:gs>
              <a:gs pos="100000">
                <a:schemeClr val="bg2">
                  <a:lumMod val="90000"/>
                  <a:alpha val="0"/>
                </a:schemeClr>
              </a:gs>
            </a:gsLst>
            <a:lin ang="108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pic>
        <p:nvPicPr>
          <p:cNvPr id="62" name="Picture 61" descr="monitor.jpg"/>
          <p:cNvPicPr>
            <a:picLocks noChangeAspect="1"/>
          </p:cNvPicPr>
          <p:nvPr/>
        </p:nvPicPr>
        <p:blipFill>
          <a:blip r:embed="rId3" cstate="print"/>
          <a:srcRect/>
          <a:stretch>
            <a:fillRect/>
          </a:stretch>
        </p:blipFill>
        <p:spPr>
          <a:xfrm flipH="1">
            <a:off x="9341493" y="5105009"/>
            <a:ext cx="1362206" cy="1192284"/>
          </a:xfrm>
          <a:prstGeom prst="rect">
            <a:avLst/>
          </a:prstGeom>
          <a:noFill/>
          <a:ln w="25400">
            <a:solidFill>
              <a:schemeClr val="bg1"/>
            </a:solidFill>
            <a:miter lim="800000"/>
            <a:headEnd/>
            <a:tailEnd/>
          </a:ln>
          <a:effectLst>
            <a:outerShdw blurRad="63500" algn="ctr" rotWithShape="0">
              <a:prstClr val="black">
                <a:alpha val="40000"/>
              </a:prstClr>
            </a:outerShdw>
          </a:effectLst>
        </p:spPr>
      </p:pic>
      <p:sp>
        <p:nvSpPr>
          <p:cNvPr id="33" name="Content Placeholder 2"/>
          <p:cNvSpPr txBox="1">
            <a:spLocks/>
          </p:cNvSpPr>
          <p:nvPr/>
        </p:nvSpPr>
        <p:spPr>
          <a:xfrm>
            <a:off x="6049743" y="5302688"/>
            <a:ext cx="3228307" cy="784830"/>
          </a:xfrm>
          <a:prstGeom prst="rect">
            <a:avLst/>
          </a:prstGeom>
        </p:spPr>
        <p:txBody>
          <a:bodyPr wrap="square">
            <a:spAutoFit/>
          </a:bodyPr>
          <a:lstStyle/>
          <a:p>
            <a:pPr marR="0" lvl="0" indent="-173038" fontAlgn="auto">
              <a:lnSpc>
                <a:spcPct val="100000"/>
              </a:lnSpc>
              <a:spcBef>
                <a:spcPts val="1800"/>
              </a:spcBef>
              <a:spcAft>
                <a:spcPts val="0"/>
              </a:spcAft>
              <a:buClr>
                <a:schemeClr val="tx2"/>
              </a:buClr>
              <a:buSzTx/>
              <a:buFont typeface="Arial" pitchFamily="34" charset="0"/>
              <a:buNone/>
              <a:tabLst/>
              <a:defRPr/>
            </a:pPr>
            <a:r>
              <a:rPr lang="en-US" sz="1600" dirty="0" smtClean="0"/>
              <a:t>High-definition experience</a:t>
            </a:r>
          </a:p>
          <a:p>
            <a:pPr marL="339725" lvl="1" indent="-166688">
              <a:spcBef>
                <a:spcPts val="300"/>
              </a:spcBef>
              <a:buClr>
                <a:schemeClr val="tx2"/>
              </a:buClr>
              <a:buSzTx/>
              <a:buFont typeface="Arial" pitchFamily="34" charset="0"/>
              <a:buChar char="-"/>
              <a:defRPr/>
            </a:pPr>
            <a:r>
              <a:rPr lang="en-US" sz="1200" dirty="0" smtClean="0">
                <a:solidFill>
                  <a:schemeClr val="tx2"/>
                </a:solidFill>
                <a:latin typeface="Arial" pitchFamily="34" charset="0"/>
                <a:cs typeface="Arial" pitchFamily="34" charset="0"/>
              </a:rPr>
              <a:t>Always on, desktop-like performance</a:t>
            </a:r>
          </a:p>
          <a:p>
            <a:pPr marL="339725" lvl="1" indent="-166688">
              <a:spcBef>
                <a:spcPts val="300"/>
              </a:spcBef>
              <a:buClr>
                <a:schemeClr val="tx2"/>
              </a:buClr>
              <a:buSzTx/>
              <a:buFont typeface="Arial" pitchFamily="34" charset="0"/>
              <a:buChar char="-"/>
              <a:defRPr/>
            </a:pPr>
            <a:r>
              <a:rPr lang="en-US" sz="1200" dirty="0" smtClean="0">
                <a:solidFill>
                  <a:schemeClr val="tx2"/>
                </a:solidFill>
                <a:latin typeface="Arial" pitchFamily="34" charset="0"/>
                <a:cs typeface="Arial" pitchFamily="34" charset="0"/>
              </a:rPr>
              <a:t>Seamless use of local resources</a:t>
            </a:r>
          </a:p>
        </p:txBody>
      </p:sp>
      <p:sp>
        <p:nvSpPr>
          <p:cNvPr id="65" name="Round Same Side Corner Rectangle 64"/>
          <p:cNvSpPr/>
          <p:nvPr/>
        </p:nvSpPr>
        <p:spPr>
          <a:xfrm>
            <a:off x="1456268" y="2652887"/>
            <a:ext cx="9276290" cy="1952979"/>
          </a:xfrm>
          <a:prstGeom prst="round2SameRect">
            <a:avLst>
              <a:gd name="adj1" fmla="val 0"/>
              <a:gd name="adj2" fmla="val 0"/>
            </a:avLst>
          </a:prstGeom>
          <a:gradFill flip="none" rotWithShape="1">
            <a:gsLst>
              <a:gs pos="0">
                <a:schemeClr val="bg2">
                  <a:lumMod val="90000"/>
                </a:schemeClr>
              </a:gs>
              <a:gs pos="100000">
                <a:schemeClr val="bg2">
                  <a:lumMod val="90000"/>
                  <a:alpha val="0"/>
                </a:schemeClr>
              </a:gs>
            </a:gsLst>
            <a:lin ang="162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72" name="Round Same Side Corner Rectangle 71"/>
          <p:cNvSpPr/>
          <p:nvPr/>
        </p:nvSpPr>
        <p:spPr>
          <a:xfrm>
            <a:off x="4996569" y="2314221"/>
            <a:ext cx="2252133" cy="1828801"/>
          </a:xfrm>
          <a:prstGeom prst="round2SameRect">
            <a:avLst>
              <a:gd name="adj1" fmla="val 0"/>
              <a:gd name="adj2" fmla="val 0"/>
            </a:avLst>
          </a:prstGeom>
          <a:gradFill flip="none" rotWithShape="1">
            <a:gsLst>
              <a:gs pos="0">
                <a:schemeClr val="accent3"/>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pic>
        <p:nvPicPr>
          <p:cNvPr id="47" name="Picture 2"/>
          <p:cNvPicPr>
            <a:picLocks noChangeAspect="1" noChangeArrowheads="1"/>
          </p:cNvPicPr>
          <p:nvPr/>
        </p:nvPicPr>
        <p:blipFill>
          <a:blip r:embed="rId4" cstate="screen"/>
          <a:srcRect/>
          <a:stretch>
            <a:fillRect/>
          </a:stretch>
        </p:blipFill>
        <p:spPr bwMode="auto">
          <a:xfrm>
            <a:off x="5136831" y="2798035"/>
            <a:ext cx="1971608" cy="1280160"/>
          </a:xfrm>
          <a:prstGeom prst="rect">
            <a:avLst/>
          </a:prstGeom>
          <a:noFill/>
          <a:ln w="25400">
            <a:solidFill>
              <a:schemeClr val="bg1"/>
            </a:solidFill>
            <a:miter lim="800000"/>
            <a:headEnd/>
            <a:tailEnd/>
          </a:ln>
          <a:effectLst>
            <a:outerShdw blurRad="63500" algn="ctr" rotWithShape="0">
              <a:prstClr val="black">
                <a:alpha val="40000"/>
              </a:prstClr>
            </a:outerShdw>
          </a:effectLst>
        </p:spPr>
      </p:pic>
      <p:sp>
        <p:nvSpPr>
          <p:cNvPr id="74" name="Round Same Side Corner Rectangle 73"/>
          <p:cNvSpPr/>
          <p:nvPr/>
        </p:nvSpPr>
        <p:spPr>
          <a:xfrm>
            <a:off x="9102901" y="2720620"/>
            <a:ext cx="1399823" cy="1422401"/>
          </a:xfrm>
          <a:prstGeom prst="round2SameRect">
            <a:avLst>
              <a:gd name="adj1" fmla="val 0"/>
              <a:gd name="adj2" fmla="val 0"/>
            </a:avLst>
          </a:prstGeom>
          <a:gradFill flip="none" rotWithShape="1">
            <a:gsLst>
              <a:gs pos="0">
                <a:schemeClr val="accent3"/>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pic>
        <p:nvPicPr>
          <p:cNvPr id="39" name="Picture 38"/>
          <p:cNvPicPr>
            <a:picLocks noChangeAspect="1" noChangeArrowheads="1"/>
          </p:cNvPicPr>
          <p:nvPr/>
        </p:nvPicPr>
        <p:blipFill>
          <a:blip r:embed="rId5" cstate="screen"/>
          <a:srcRect/>
          <a:stretch>
            <a:fillRect/>
          </a:stretch>
        </p:blipFill>
        <p:spPr bwMode="auto">
          <a:xfrm>
            <a:off x="9230573" y="3163795"/>
            <a:ext cx="1144478" cy="914400"/>
          </a:xfrm>
          <a:prstGeom prst="rect">
            <a:avLst/>
          </a:prstGeom>
          <a:noFill/>
          <a:ln w="25400">
            <a:solidFill>
              <a:schemeClr val="bg1"/>
            </a:solidFill>
            <a:miter lim="800000"/>
            <a:headEnd/>
            <a:tailEnd/>
          </a:ln>
          <a:effectLst>
            <a:outerShdw blurRad="63500" algn="ctr" rotWithShape="0">
              <a:prstClr val="black">
                <a:alpha val="40000"/>
              </a:prstClr>
            </a:outerShdw>
          </a:effectLst>
        </p:spPr>
      </p:pic>
      <p:sp>
        <p:nvSpPr>
          <p:cNvPr id="73" name="Round Same Side Corner Rectangle 72"/>
          <p:cNvSpPr/>
          <p:nvPr/>
        </p:nvSpPr>
        <p:spPr>
          <a:xfrm>
            <a:off x="7340425" y="2551288"/>
            <a:ext cx="1670755" cy="1591734"/>
          </a:xfrm>
          <a:prstGeom prst="round2SameRect">
            <a:avLst>
              <a:gd name="adj1" fmla="val 0"/>
              <a:gd name="adj2" fmla="val 0"/>
            </a:avLst>
          </a:prstGeom>
          <a:gradFill flip="none" rotWithShape="1">
            <a:gsLst>
              <a:gs pos="0">
                <a:schemeClr val="accent3"/>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pic>
        <p:nvPicPr>
          <p:cNvPr id="41" name="Picture 3"/>
          <p:cNvPicPr>
            <a:picLocks noChangeAspect="1" noChangeArrowheads="1"/>
          </p:cNvPicPr>
          <p:nvPr/>
        </p:nvPicPr>
        <p:blipFill>
          <a:blip r:embed="rId6" cstate="screen"/>
          <a:srcRect/>
          <a:stretch>
            <a:fillRect/>
          </a:stretch>
        </p:blipFill>
        <p:spPr bwMode="auto">
          <a:xfrm>
            <a:off x="7470407" y="2980915"/>
            <a:ext cx="1410791" cy="1097280"/>
          </a:xfrm>
          <a:prstGeom prst="rect">
            <a:avLst/>
          </a:prstGeom>
          <a:noFill/>
          <a:ln w="25400">
            <a:solidFill>
              <a:schemeClr val="bg1"/>
            </a:solidFill>
            <a:miter lim="800000"/>
            <a:headEnd/>
            <a:tailEnd/>
          </a:ln>
          <a:effectLst>
            <a:outerShdw blurRad="63500" algn="ctr" rotWithShape="0">
              <a:prstClr val="black">
                <a:alpha val="40000"/>
              </a:prstClr>
            </a:outerShdw>
          </a:effectLst>
        </p:spPr>
      </p:pic>
      <p:sp>
        <p:nvSpPr>
          <p:cNvPr id="70" name="Round Same Side Corner Rectangle 69"/>
          <p:cNvSpPr/>
          <p:nvPr/>
        </p:nvSpPr>
        <p:spPr>
          <a:xfrm>
            <a:off x="1686102" y="2720620"/>
            <a:ext cx="1524000" cy="1422401"/>
          </a:xfrm>
          <a:prstGeom prst="round2SameRect">
            <a:avLst>
              <a:gd name="adj1" fmla="val 0"/>
              <a:gd name="adj2" fmla="val 0"/>
            </a:avLst>
          </a:prstGeom>
          <a:gradFill flip="none" rotWithShape="1">
            <a:gsLst>
              <a:gs pos="0">
                <a:schemeClr val="accent3"/>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pic>
        <p:nvPicPr>
          <p:cNvPr id="42" name="Picture 2"/>
          <p:cNvPicPr>
            <a:picLocks noChangeAspect="1" noChangeArrowheads="1"/>
          </p:cNvPicPr>
          <p:nvPr/>
        </p:nvPicPr>
        <p:blipFill>
          <a:blip r:embed="rId7" cstate="screen"/>
          <a:srcRect/>
          <a:stretch>
            <a:fillRect/>
          </a:stretch>
        </p:blipFill>
        <p:spPr bwMode="auto">
          <a:xfrm>
            <a:off x="1815991" y="3163795"/>
            <a:ext cx="1264223" cy="914400"/>
          </a:xfrm>
          <a:prstGeom prst="rect">
            <a:avLst/>
          </a:prstGeom>
          <a:noFill/>
          <a:ln w="25400">
            <a:solidFill>
              <a:schemeClr val="bg1"/>
            </a:solidFill>
            <a:miter lim="800000"/>
            <a:headEnd/>
            <a:tailEnd/>
          </a:ln>
          <a:effectLst>
            <a:outerShdw blurRad="63500" algn="ctr" rotWithShape="0">
              <a:prstClr val="black">
                <a:alpha val="40000"/>
              </a:prstClr>
            </a:outerShdw>
          </a:effectLst>
        </p:spPr>
      </p:pic>
      <p:sp>
        <p:nvSpPr>
          <p:cNvPr id="71" name="Round Same Side Corner Rectangle 70"/>
          <p:cNvSpPr/>
          <p:nvPr/>
        </p:nvSpPr>
        <p:spPr>
          <a:xfrm>
            <a:off x="3301825" y="2551288"/>
            <a:ext cx="1603021" cy="1591734"/>
          </a:xfrm>
          <a:prstGeom prst="round2SameRect">
            <a:avLst>
              <a:gd name="adj1" fmla="val 0"/>
              <a:gd name="adj2" fmla="val 0"/>
            </a:avLst>
          </a:prstGeom>
          <a:gradFill flip="none" rotWithShape="1">
            <a:gsLst>
              <a:gs pos="0">
                <a:schemeClr val="accent3"/>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pic>
        <p:nvPicPr>
          <p:cNvPr id="43" name="Picture 4"/>
          <p:cNvPicPr>
            <a:picLocks noChangeAspect="1" noChangeArrowheads="1"/>
          </p:cNvPicPr>
          <p:nvPr/>
        </p:nvPicPr>
        <p:blipFill>
          <a:blip r:embed="rId8" cstate="screen"/>
          <a:srcRect/>
          <a:stretch>
            <a:fillRect/>
          </a:stretch>
        </p:blipFill>
        <p:spPr bwMode="auto">
          <a:xfrm>
            <a:off x="3423068" y="2980915"/>
            <a:ext cx="1360534" cy="1097280"/>
          </a:xfrm>
          <a:prstGeom prst="rect">
            <a:avLst/>
          </a:prstGeom>
          <a:noFill/>
          <a:ln w="25400">
            <a:solidFill>
              <a:schemeClr val="bg1"/>
            </a:solidFill>
            <a:miter lim="800000"/>
            <a:headEnd/>
            <a:tailEnd/>
          </a:ln>
          <a:effectLst>
            <a:outerShdw blurRad="63500" algn="ctr" rotWithShape="0">
              <a:prstClr val="black">
                <a:alpha val="40000"/>
              </a:prstClr>
            </a:outerShdw>
          </a:effectLst>
        </p:spPr>
      </p:pic>
      <p:sp>
        <p:nvSpPr>
          <p:cNvPr id="44" name="TextBox 520"/>
          <p:cNvSpPr txBox="1">
            <a:spLocks noChangeArrowheads="1"/>
          </p:cNvSpPr>
          <p:nvPr/>
        </p:nvSpPr>
        <p:spPr bwMode="auto">
          <a:xfrm>
            <a:off x="1976317" y="2754764"/>
            <a:ext cx="943571" cy="338554"/>
          </a:xfrm>
          <a:prstGeom prst="rect">
            <a:avLst/>
          </a:prstGeom>
        </p:spPr>
        <p:txBody>
          <a:bodyPr anchor="ctr">
            <a:spAutoFit/>
          </a:bodyPr>
          <a:lstStyle/>
          <a:p>
            <a:pPr algn="ctr">
              <a:buClr>
                <a:schemeClr val="tx2"/>
              </a:buClr>
              <a:buFont typeface="Arial" pitchFamily="34" charset="0"/>
            </a:pPr>
            <a:r>
              <a:rPr lang="en-US" sz="16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Guest</a:t>
            </a:r>
            <a:endParaRPr lang="en-US" sz="16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45" name="TextBox 518"/>
          <p:cNvSpPr txBox="1">
            <a:spLocks noChangeArrowheads="1"/>
          </p:cNvSpPr>
          <p:nvPr/>
        </p:nvSpPr>
        <p:spPr bwMode="auto">
          <a:xfrm>
            <a:off x="3592650" y="2582229"/>
            <a:ext cx="1021371" cy="338554"/>
          </a:xfrm>
          <a:prstGeom prst="rect">
            <a:avLst/>
          </a:prstGeom>
        </p:spPr>
        <p:txBody>
          <a:bodyPr anchor="ctr">
            <a:spAutoFit/>
          </a:bodyPr>
          <a:lstStyle/>
          <a:p>
            <a:pPr algn="ctr">
              <a:buClr>
                <a:schemeClr val="tx2"/>
              </a:buClr>
              <a:buFont typeface="Arial" pitchFamily="34" charset="0"/>
            </a:pPr>
            <a:r>
              <a:rPr lang="en-US" sz="16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Remote </a:t>
            </a:r>
            <a:endParaRPr lang="en-US" sz="16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46" name="TextBox 519"/>
          <p:cNvSpPr txBox="1">
            <a:spLocks noChangeArrowheads="1"/>
          </p:cNvSpPr>
          <p:nvPr/>
        </p:nvSpPr>
        <p:spPr bwMode="auto">
          <a:xfrm>
            <a:off x="7657249" y="2582229"/>
            <a:ext cx="1037106" cy="338554"/>
          </a:xfrm>
          <a:prstGeom prst="rect">
            <a:avLst/>
          </a:prstGeom>
        </p:spPr>
        <p:txBody>
          <a:bodyPr anchor="ctr">
            <a:spAutoFit/>
          </a:bodyPr>
          <a:lstStyle/>
          <a:p>
            <a:pPr algn="ctr">
              <a:buClr>
                <a:schemeClr val="tx2"/>
              </a:buClr>
              <a:buFont typeface="Arial" pitchFamily="34" charset="0"/>
            </a:pPr>
            <a:r>
              <a:rPr lang="en-US" sz="16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Office </a:t>
            </a:r>
            <a:endParaRPr lang="en-US" sz="16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48" name="TextBox 521"/>
          <p:cNvSpPr txBox="1">
            <a:spLocks noChangeArrowheads="1"/>
          </p:cNvSpPr>
          <p:nvPr/>
        </p:nvSpPr>
        <p:spPr bwMode="auto">
          <a:xfrm>
            <a:off x="5206625" y="2375316"/>
            <a:ext cx="1832021" cy="338554"/>
          </a:xfrm>
          <a:prstGeom prst="rect">
            <a:avLst/>
          </a:prstGeom>
        </p:spPr>
        <p:txBody>
          <a:bodyPr anchor="ctr">
            <a:spAutoFit/>
          </a:bodyPr>
          <a:lstStyle/>
          <a:p>
            <a:pPr algn="ctr">
              <a:buClr>
                <a:schemeClr val="tx2"/>
              </a:buClr>
              <a:buFont typeface="Arial" pitchFamily="34" charset="0"/>
            </a:pPr>
            <a:r>
              <a:rPr lang="en-US" sz="16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Mobile</a:t>
            </a:r>
            <a:endParaRPr lang="en-US" sz="16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nvGrpSpPr>
          <p:cNvPr id="66" name="Group 65"/>
          <p:cNvGrpSpPr/>
          <p:nvPr/>
        </p:nvGrpSpPr>
        <p:grpSpPr>
          <a:xfrm>
            <a:off x="1306338" y="4187161"/>
            <a:ext cx="9576152" cy="597062"/>
            <a:chOff x="487102" y="1997117"/>
            <a:chExt cx="10504473" cy="597062"/>
          </a:xfrm>
        </p:grpSpPr>
        <p:sp>
          <p:nvSpPr>
            <p:cNvPr id="67" name="Rectangle 66"/>
            <p:cNvSpPr>
              <a:spLocks noChangeArrowheads="1"/>
            </p:cNvSpPr>
            <p:nvPr/>
          </p:nvSpPr>
          <p:spPr bwMode="auto">
            <a:xfrm>
              <a:off x="487102" y="1997117"/>
              <a:ext cx="10504473" cy="59706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dirty="0">
                <a:latin typeface="Arial" pitchFamily="34" charset="0"/>
                <a:cs typeface="Arial" pitchFamily="34" charset="0"/>
              </a:endParaRPr>
            </a:p>
          </p:txBody>
        </p:sp>
        <p:sp>
          <p:nvSpPr>
            <p:cNvPr id="68" name="Right Triangle 67"/>
            <p:cNvSpPr/>
            <p:nvPr/>
          </p:nvSpPr>
          <p:spPr>
            <a:xfrm flipV="1">
              <a:off x="532881" y="2031487"/>
              <a:ext cx="8904630" cy="402628"/>
            </a:xfrm>
            <a:prstGeom prst="rtTriangle">
              <a:avLst/>
            </a:pr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
        <p:nvSpPr>
          <p:cNvPr id="61" name="TextBox 60"/>
          <p:cNvSpPr txBox="1"/>
          <p:nvPr/>
        </p:nvSpPr>
        <p:spPr>
          <a:xfrm>
            <a:off x="1486959" y="4314876"/>
            <a:ext cx="9214908" cy="341632"/>
          </a:xfrm>
          <a:prstGeom prst="rect">
            <a:avLst/>
          </a:prstGeom>
          <a:noFill/>
          <a:ln w="9525">
            <a:noFill/>
            <a:miter lim="800000"/>
            <a:headEnd/>
            <a:tailEnd/>
          </a:ln>
        </p:spPr>
        <p:txBody>
          <a:bodyPr wrap="square" anchor="ctr" anchorCtr="0">
            <a:spAutoFit/>
          </a:bodyPr>
          <a:lstStyle/>
          <a:p>
            <a:pPr algn="ctr">
              <a:lnSpc>
                <a:spcPct val="90000"/>
              </a:lnSpc>
              <a:defRPr/>
            </a:pPr>
            <a:r>
              <a:rPr lang="en-US" dirty="0" smtClean="0">
                <a:solidFill>
                  <a:schemeClr val="bg1"/>
                </a:solidFill>
                <a:effectLst>
                  <a:outerShdw blurRad="38100" dist="38100" dir="2700000" algn="tl">
                    <a:srgbClr val="000000">
                      <a:alpha val="43137"/>
                    </a:srgbClr>
                  </a:outerShdw>
                </a:effectLst>
              </a:rPr>
              <a:t>Self-service Catalog of Desktops, Apps, Collaboration Tools, Services Tailored to Role </a:t>
            </a:r>
            <a:endParaRPr lang="en-US" dirty="0">
              <a:solidFill>
                <a:schemeClr val="bg1"/>
              </a:solidFill>
              <a:effectLst>
                <a:outerShdw blurRad="38100" dist="38100" dir="2700000" algn="tl">
                  <a:srgbClr val="000000">
                    <a:alpha val="43137"/>
                  </a:srgbClr>
                </a:outerShdw>
              </a:effectLst>
            </a:endParaRPr>
          </a:p>
        </p:txBody>
      </p:sp>
      <p:sp>
        <p:nvSpPr>
          <p:cNvPr id="40" name="TextBox 517"/>
          <p:cNvSpPr txBox="1">
            <a:spLocks noChangeArrowheads="1"/>
          </p:cNvSpPr>
          <p:nvPr/>
        </p:nvSpPr>
        <p:spPr bwMode="auto">
          <a:xfrm>
            <a:off x="9418721" y="2754764"/>
            <a:ext cx="768183" cy="338554"/>
          </a:xfrm>
          <a:prstGeom prst="rect">
            <a:avLst/>
          </a:prstGeom>
        </p:spPr>
        <p:txBody>
          <a:bodyPr anchor="ctr">
            <a:spAutoFit/>
          </a:bodyPr>
          <a:lstStyle/>
          <a:p>
            <a:pPr algn="ctr">
              <a:buClr>
                <a:schemeClr val="tx2"/>
              </a:buClr>
              <a:buFont typeface="Arial" pitchFamily="34" charset="0"/>
            </a:pPr>
            <a:r>
              <a:rPr lang="en-US" sz="16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Task</a:t>
            </a:r>
            <a:endParaRPr lang="en-US" sz="16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35" name="Rounded Rectangle 34"/>
          <p:cNvSpPr/>
          <p:nvPr/>
        </p:nvSpPr>
        <p:spPr>
          <a:xfrm>
            <a:off x="3003867" y="1242120"/>
            <a:ext cx="2798622" cy="801167"/>
          </a:xfrm>
          <a:prstGeom prst="roundRect">
            <a:avLst>
              <a:gd name="adj" fmla="val 0"/>
            </a:avLst>
          </a:prstGeom>
          <a:gradFill flip="none" rotWithShape="1">
            <a:gsLst>
              <a:gs pos="0">
                <a:schemeClr val="accent3">
                  <a:lumMod val="20000"/>
                  <a:lumOff val="80000"/>
                </a:schemeClr>
              </a:gs>
              <a:gs pos="100000">
                <a:schemeClr val="bg2">
                  <a:lumMod val="90000"/>
                  <a:alpha val="0"/>
                </a:schemeClr>
              </a:gs>
            </a:gsLst>
            <a:lin ang="108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36" name="TextBox 35"/>
          <p:cNvSpPr txBox="1"/>
          <p:nvPr/>
        </p:nvSpPr>
        <p:spPr>
          <a:xfrm>
            <a:off x="3329616" y="1381093"/>
            <a:ext cx="2417247" cy="523220"/>
          </a:xfrm>
          <a:prstGeom prst="rect">
            <a:avLst/>
          </a:prstGeom>
          <a:noFill/>
        </p:spPr>
        <p:txBody>
          <a:bodyPr wrap="square" rtlCol="0">
            <a:spAutoFit/>
          </a:bodyPr>
          <a:lstStyle/>
          <a:p>
            <a:r>
              <a:rPr lang="en-US" sz="1400" dirty="0" smtClean="0"/>
              <a:t>Work and collaborate from anywhere, On any device</a:t>
            </a:r>
            <a:endParaRPr lang="en-US" sz="1400" dirty="0"/>
          </a:p>
        </p:txBody>
      </p:sp>
      <p:grpSp>
        <p:nvGrpSpPr>
          <p:cNvPr id="83" name="Group 82"/>
          <p:cNvGrpSpPr/>
          <p:nvPr/>
        </p:nvGrpSpPr>
        <p:grpSpPr>
          <a:xfrm>
            <a:off x="553027" y="1129013"/>
            <a:ext cx="2728330" cy="1160857"/>
            <a:chOff x="4191744" y="1569663"/>
            <a:chExt cx="2670175" cy="1136113"/>
          </a:xfrm>
        </p:grpSpPr>
        <p:pic>
          <p:nvPicPr>
            <p:cNvPr id="84" name="Picture 8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93839" y="1569663"/>
              <a:ext cx="668080" cy="1033372"/>
            </a:xfrm>
            <a:prstGeom prst="rect">
              <a:avLst/>
            </a:prstGeom>
            <a:effectLst>
              <a:outerShdw blurRad="50800" dist="12700" dir="5400000" algn="t" rotWithShape="0">
                <a:prstClr val="black">
                  <a:alpha val="40000"/>
                </a:prstClr>
              </a:outerShdw>
            </a:effectLst>
          </p:spPr>
        </p:pic>
        <p:pic>
          <p:nvPicPr>
            <p:cNvPr id="85" name="Picture 8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346565" y="1569663"/>
              <a:ext cx="1033372" cy="1033372"/>
            </a:xfrm>
            <a:prstGeom prst="rect">
              <a:avLst/>
            </a:prstGeom>
            <a:effectLst>
              <a:outerShdw blurRad="50800" dist="12700" dir="5400000" algn="t" rotWithShape="0">
                <a:prstClr val="black">
                  <a:alpha val="40000"/>
                </a:prstClr>
              </a:outerShdw>
            </a:effectLst>
          </p:spPr>
        </p:pic>
        <p:pic>
          <p:nvPicPr>
            <p:cNvPr id="86" name="Picture 8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366431" y="1656185"/>
              <a:ext cx="1053410" cy="860592"/>
            </a:xfrm>
            <a:prstGeom prst="rect">
              <a:avLst/>
            </a:prstGeom>
            <a:effectLst>
              <a:outerShdw blurRad="50800" dist="12700" dir="5400000" algn="t" rotWithShape="0">
                <a:prstClr val="black">
                  <a:alpha val="40000"/>
                </a:prstClr>
              </a:outerShdw>
            </a:effectLst>
          </p:spPr>
        </p:pic>
        <p:pic>
          <p:nvPicPr>
            <p:cNvPr id="87" name="Picture 8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788539" y="2133228"/>
              <a:ext cx="816105" cy="482458"/>
            </a:xfrm>
            <a:prstGeom prst="rect">
              <a:avLst/>
            </a:prstGeom>
            <a:effectLst>
              <a:outerShdw blurRad="50800" dist="12700" dir="5400000" algn="t" rotWithShape="0">
                <a:prstClr val="black">
                  <a:alpha val="40000"/>
                </a:prstClr>
              </a:outerShdw>
            </a:effectLst>
          </p:spPr>
        </p:pic>
        <p:pic>
          <p:nvPicPr>
            <p:cNvPr id="88" name="Picture 8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485021" y="2186446"/>
              <a:ext cx="350298" cy="447683"/>
            </a:xfrm>
            <a:prstGeom prst="rect">
              <a:avLst/>
            </a:prstGeom>
            <a:effectLst>
              <a:outerShdw blurRad="50800" dist="12700" dir="5400000" algn="t" rotWithShape="0">
                <a:prstClr val="black">
                  <a:alpha val="40000"/>
                </a:prstClr>
              </a:outerShdw>
            </a:effectLst>
          </p:spPr>
        </p:pic>
        <p:pic>
          <p:nvPicPr>
            <p:cNvPr id="89" name="Picture 2" descr="http://www.dawn.com/wps/wcm/connect/d9475b00441dc420b2f2bed826f7fd80/608x325.jpg?MOD=AJPERES"/>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4939955" y="2235596"/>
              <a:ext cx="519563" cy="348074"/>
            </a:xfrm>
            <a:prstGeom prst="roundRect">
              <a:avLst>
                <a:gd name="adj" fmla="val 6451"/>
              </a:avLst>
            </a:prstGeom>
            <a:noFill/>
            <a:effectLst>
              <a:outerShdw blurRad="50800" dist="127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0" name="Picture 89" descr="C:\Users\james.DUARTE\Desktop\Samsung-Fascinate_H4Web.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788539" y="2339497"/>
              <a:ext cx="149423" cy="287353"/>
            </a:xfrm>
            <a:prstGeom prst="rect">
              <a:avLst/>
            </a:prstGeom>
            <a:noFill/>
            <a:effectLst>
              <a:outerShdw blurRad="50800" dist="127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1" name="Picture 90"/>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191744" y="2113489"/>
              <a:ext cx="646430" cy="592287"/>
            </a:xfrm>
            <a:prstGeom prst="rect">
              <a:avLst/>
            </a:prstGeom>
            <a:effectLst>
              <a:outerShdw blurRad="50800" dist="12700" dir="5400000" algn="t" rotWithShape="0">
                <a:prstClr val="black">
                  <a:alpha val="40000"/>
                </a:prstClr>
              </a:outerShdw>
            </a:effectLst>
          </p:spPr>
        </p:pic>
        <p:pic>
          <p:nvPicPr>
            <p:cNvPr id="92" name="Picture 91"/>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4798840" y="2427822"/>
              <a:ext cx="341042" cy="192467"/>
            </a:xfrm>
            <a:prstGeom prst="rect">
              <a:avLst/>
            </a:prstGeom>
            <a:effectLst>
              <a:outerShdw blurRad="50800" dist="12700" dir="5400000" algn="t" rotWithShape="0">
                <a:prstClr val="black">
                  <a:alpha val="40000"/>
                </a:prstClr>
              </a:outerShdw>
            </a:effectLst>
          </p:spPr>
        </p:pic>
      </p:grpSp>
    </p:spTree>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 Same Side Corner Rectangle 22"/>
          <p:cNvSpPr/>
          <p:nvPr/>
        </p:nvSpPr>
        <p:spPr>
          <a:xfrm>
            <a:off x="561646" y="905078"/>
            <a:ext cx="3874888" cy="5172941"/>
          </a:xfrm>
          <a:prstGeom prst="round2SameRect">
            <a:avLst>
              <a:gd name="adj1" fmla="val 0"/>
              <a:gd name="adj2" fmla="val 0"/>
            </a:avLst>
          </a:prstGeom>
          <a:gradFill flip="none" rotWithShape="1">
            <a:gsLst>
              <a:gs pos="0">
                <a:schemeClr val="accent3">
                  <a:lumMod val="20000"/>
                  <a:lumOff val="8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2" name="Title 1"/>
          <p:cNvSpPr>
            <a:spLocks noGrp="1"/>
          </p:cNvSpPr>
          <p:nvPr>
            <p:ph type="title"/>
          </p:nvPr>
        </p:nvSpPr>
        <p:spPr/>
        <p:txBody>
          <a:bodyPr/>
          <a:lstStyle/>
          <a:p>
            <a:r>
              <a:rPr lang="en-US" smtClean="0"/>
              <a:t>Better for IT</a:t>
            </a:r>
            <a:endParaRPr lang="en-US" dirty="0"/>
          </a:p>
        </p:txBody>
      </p:sp>
      <p:sp>
        <p:nvSpPr>
          <p:cNvPr id="4" name="Slide Number Placeholder 3"/>
          <p:cNvSpPr>
            <a:spLocks noGrp="1"/>
          </p:cNvSpPr>
          <p:nvPr>
            <p:ph type="sldNum" sz="quarter" idx="12"/>
          </p:nvPr>
        </p:nvSpPr>
        <p:spPr/>
        <p:txBody>
          <a:bodyPr/>
          <a:lstStyle/>
          <a:p>
            <a:fld id="{CA0561F9-C18C-4C7E-BCEE-56A17DAEBCA0}" type="slidenum">
              <a:rPr lang="en-US" smtClean="0"/>
              <a:pPr/>
              <a:t>19</a:t>
            </a:fld>
            <a:endParaRPr lang="en-US"/>
          </a:p>
        </p:txBody>
      </p:sp>
      <p:pic>
        <p:nvPicPr>
          <p:cNvPr id="11" name="Picture 10" descr="iStock_000008705666Small.jpg"/>
          <p:cNvPicPr>
            <a:picLocks noChangeAspect="1"/>
          </p:cNvPicPr>
          <p:nvPr/>
        </p:nvPicPr>
        <p:blipFill>
          <a:blip r:embed="rId3" cstate="screen"/>
          <a:srcRect/>
          <a:stretch>
            <a:fillRect/>
          </a:stretch>
        </p:blipFill>
        <p:spPr>
          <a:xfrm flipH="1">
            <a:off x="832216" y="1138919"/>
            <a:ext cx="3333749" cy="2725998"/>
          </a:xfrm>
          <a:prstGeom prst="rect">
            <a:avLst/>
          </a:prstGeom>
          <a:noFill/>
          <a:ln w="25400">
            <a:solidFill>
              <a:schemeClr val="bg1"/>
            </a:solidFill>
            <a:miter lim="800000"/>
            <a:headEnd/>
            <a:tailEnd/>
          </a:ln>
          <a:effectLst>
            <a:outerShdw blurRad="63500" algn="ctr" rotWithShape="0">
              <a:prstClr val="black">
                <a:alpha val="40000"/>
              </a:prstClr>
            </a:outerShdw>
          </a:effectLst>
        </p:spPr>
      </p:pic>
      <p:pic>
        <p:nvPicPr>
          <p:cNvPr id="12" name="Picture 11"/>
          <p:cNvPicPr>
            <a:picLocks noChangeAspect="1" noChangeArrowheads="1"/>
          </p:cNvPicPr>
          <p:nvPr/>
        </p:nvPicPr>
        <p:blipFill>
          <a:blip r:embed="rId4" cstate="print"/>
          <a:srcRect r="10391"/>
          <a:stretch>
            <a:fillRect/>
          </a:stretch>
        </p:blipFill>
        <p:spPr bwMode="auto">
          <a:xfrm>
            <a:off x="1834193" y="4057650"/>
            <a:ext cx="2168415" cy="1134602"/>
          </a:xfrm>
          <a:prstGeom prst="rect">
            <a:avLst/>
          </a:prstGeom>
          <a:noFill/>
          <a:ln w="9525">
            <a:noFill/>
            <a:miter lim="800000"/>
            <a:headEnd/>
            <a:tailEnd/>
          </a:ln>
          <a:effectLst>
            <a:outerShdw blurRad="63500" algn="ctr" rotWithShape="0">
              <a:prstClr val="black">
                <a:alpha val="40000"/>
              </a:prstClr>
            </a:outerShdw>
          </a:effectLst>
        </p:spPr>
      </p:pic>
      <p:pic>
        <p:nvPicPr>
          <p:cNvPr id="13" name="Picture 2"/>
          <p:cNvPicPr>
            <a:picLocks noChangeAspect="1" noChangeArrowheads="1"/>
          </p:cNvPicPr>
          <p:nvPr/>
        </p:nvPicPr>
        <p:blipFill>
          <a:blip r:embed="rId5" cstate="screen"/>
          <a:srcRect/>
          <a:stretch>
            <a:fillRect/>
          </a:stretch>
        </p:blipFill>
        <p:spPr bwMode="auto">
          <a:xfrm>
            <a:off x="995572" y="4599098"/>
            <a:ext cx="1550939" cy="1151797"/>
          </a:xfrm>
          <a:prstGeom prst="rect">
            <a:avLst/>
          </a:prstGeom>
          <a:noFill/>
          <a:ln w="9525">
            <a:noFill/>
            <a:miter lim="800000"/>
            <a:headEnd/>
            <a:tailEnd/>
          </a:ln>
          <a:effectLst>
            <a:outerShdw blurRad="63500" algn="ctr" rotWithShape="0">
              <a:prstClr val="black">
                <a:alpha val="40000"/>
              </a:prstClr>
            </a:outerShdw>
          </a:effectLst>
        </p:spPr>
      </p:pic>
      <p:pic>
        <p:nvPicPr>
          <p:cNvPr id="14" name="Picture 3"/>
          <p:cNvPicPr>
            <a:picLocks noChangeAspect="1" noChangeArrowheads="1"/>
          </p:cNvPicPr>
          <p:nvPr/>
        </p:nvPicPr>
        <p:blipFill>
          <a:blip r:embed="rId6" cstate="screen"/>
          <a:srcRect/>
          <a:stretch>
            <a:fillRect/>
          </a:stretch>
        </p:blipFill>
        <p:spPr bwMode="auto">
          <a:xfrm>
            <a:off x="2298000" y="5248234"/>
            <a:ext cx="1044025" cy="1055378"/>
          </a:xfrm>
          <a:prstGeom prst="rect">
            <a:avLst/>
          </a:prstGeom>
          <a:noFill/>
          <a:ln w="9525">
            <a:noFill/>
            <a:miter lim="800000"/>
            <a:headEnd/>
            <a:tailEnd/>
          </a:ln>
          <a:effectLst>
            <a:outerShdw blurRad="63500" algn="ctr" rotWithShape="0">
              <a:prstClr val="black">
                <a:alpha val="40000"/>
              </a:prstClr>
            </a:outerShdw>
          </a:effectLst>
        </p:spPr>
      </p:pic>
      <p:sp>
        <p:nvSpPr>
          <p:cNvPr id="20" name="Content Placeholder 8"/>
          <p:cNvSpPr txBox="1">
            <a:spLocks/>
          </p:cNvSpPr>
          <p:nvPr/>
        </p:nvSpPr>
        <p:spPr>
          <a:xfrm>
            <a:off x="5048250" y="1314451"/>
            <a:ext cx="6493034" cy="4724370"/>
          </a:xfrm>
          <a:prstGeom prst="rect">
            <a:avLst/>
          </a:prstGeom>
        </p:spPr>
        <p:txBody>
          <a:bodyPr>
            <a:spAutoFit/>
          </a:bodyPr>
          <a:lstStyle/>
          <a:p>
            <a:pPr marL="173038" marR="0" lvl="0" indent="-173038" algn="l" defTabSz="914400" rtl="0" eaLnBrk="1" fontAlgn="auto" latinLnBrk="0" hangingPunct="1">
              <a:lnSpc>
                <a:spcPct val="100000"/>
              </a:lnSpc>
              <a:spcBef>
                <a:spcPts val="1800"/>
              </a:spcBef>
              <a:spcAft>
                <a:spcPts val="0"/>
              </a:spcAft>
              <a:buClr>
                <a:schemeClr val="tx2"/>
              </a:buClr>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End-to-end validated, tested solution</a:t>
            </a:r>
          </a:p>
          <a:p>
            <a:pPr marL="339725" marR="0" lvl="1" indent="-166688" algn="l" defTabSz="914400" rtl="0" eaLnBrk="1" fontAlgn="auto" latinLnBrk="0" hangingPunct="1">
              <a:lnSpc>
                <a:spcPct val="100000"/>
              </a:lnSpc>
              <a:spcBef>
                <a:spcPts val="600"/>
              </a:spcBef>
              <a:spcAft>
                <a:spcPts val="0"/>
              </a:spcAft>
              <a:buClr>
                <a:schemeClr val="tx2"/>
              </a:buClr>
              <a:buSzTx/>
              <a:buFont typeface="Arial" pitchFamily="34" charset="0"/>
              <a:buChar char="-"/>
              <a:tabLst/>
              <a:defRPr/>
            </a:pPr>
            <a:r>
              <a:rPr kumimoji="0" lang="en-US" sz="1600" b="0" i="0" u="none" strike="noStrike" kern="1200" cap="none" spc="0" normalizeH="0" baseline="0" noProof="0" dirty="0" smtClean="0">
                <a:ln>
                  <a:noFill/>
                </a:ln>
                <a:solidFill>
                  <a:schemeClr val="tx2"/>
                </a:solidFill>
                <a:effectLst/>
                <a:uLnTx/>
                <a:uFillTx/>
                <a:latin typeface="Arial" pitchFamily="34" charset="0"/>
                <a:ea typeface="+mn-ea"/>
                <a:cs typeface="Arial" pitchFamily="34" charset="0"/>
              </a:rPr>
              <a:t>Simplifies deployment and lowers risk</a:t>
            </a:r>
          </a:p>
          <a:p>
            <a:pPr marL="173038" marR="0" lvl="0" indent="-173038" algn="l" defTabSz="914400" rtl="0" eaLnBrk="1" fontAlgn="auto" latinLnBrk="0" hangingPunct="1">
              <a:lnSpc>
                <a:spcPct val="100000"/>
              </a:lnSpc>
              <a:spcBef>
                <a:spcPts val="1800"/>
              </a:spcBef>
              <a:spcAft>
                <a:spcPts val="0"/>
              </a:spcAft>
              <a:buClr>
                <a:schemeClr val="tx2"/>
              </a:buClr>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Scalable, modular, open infrastructure</a:t>
            </a:r>
          </a:p>
          <a:p>
            <a:pPr marL="339725" marR="0" lvl="1" indent="-166688" algn="l" defTabSz="914400" rtl="0" eaLnBrk="1" fontAlgn="auto" latinLnBrk="0" hangingPunct="1">
              <a:lnSpc>
                <a:spcPct val="100000"/>
              </a:lnSpc>
              <a:spcBef>
                <a:spcPts val="600"/>
              </a:spcBef>
              <a:spcAft>
                <a:spcPts val="0"/>
              </a:spcAft>
              <a:buClr>
                <a:schemeClr val="tx2"/>
              </a:buClr>
              <a:buSzTx/>
              <a:buFont typeface="Arial" pitchFamily="34" charset="0"/>
              <a:buChar char="-"/>
              <a:tabLst/>
              <a:defRPr/>
            </a:pPr>
            <a:r>
              <a:rPr kumimoji="0" lang="en-US" sz="1600" b="0" i="0" u="none" strike="noStrike" kern="1200" cap="none" spc="0" normalizeH="0" baseline="0" noProof="0" dirty="0" smtClean="0">
                <a:ln>
                  <a:noFill/>
                </a:ln>
                <a:solidFill>
                  <a:schemeClr val="tx2"/>
                </a:solidFill>
                <a:effectLst/>
                <a:uLnTx/>
                <a:uFillTx/>
                <a:latin typeface="Arial" pitchFamily="34" charset="0"/>
                <a:ea typeface="+mn-ea"/>
                <a:cs typeface="Arial" pitchFamily="34" charset="0"/>
              </a:rPr>
              <a:t>60% more desktops per server</a:t>
            </a:r>
          </a:p>
          <a:p>
            <a:pPr marL="173038" marR="0" lvl="0" indent="-173038" algn="l" defTabSz="914400" rtl="0" eaLnBrk="1" fontAlgn="auto" latinLnBrk="0" hangingPunct="1">
              <a:lnSpc>
                <a:spcPct val="100000"/>
              </a:lnSpc>
              <a:spcBef>
                <a:spcPts val="1800"/>
              </a:spcBef>
              <a:spcAft>
                <a:spcPts val="0"/>
              </a:spcAft>
              <a:buClr>
                <a:schemeClr val="tx2"/>
              </a:buClr>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Solution level support</a:t>
            </a:r>
          </a:p>
          <a:p>
            <a:pPr marL="339725" marR="0" lvl="1" indent="-166688" algn="l" defTabSz="914400" rtl="0" eaLnBrk="1" fontAlgn="auto" latinLnBrk="0" hangingPunct="1">
              <a:lnSpc>
                <a:spcPct val="100000"/>
              </a:lnSpc>
              <a:spcBef>
                <a:spcPts val="600"/>
              </a:spcBef>
              <a:spcAft>
                <a:spcPts val="0"/>
              </a:spcAft>
              <a:buClr>
                <a:schemeClr val="tx2"/>
              </a:buClr>
              <a:buSzTx/>
              <a:buFont typeface="Arial" pitchFamily="34" charset="0"/>
              <a:buChar char="-"/>
              <a:tabLst/>
              <a:defRPr/>
            </a:pPr>
            <a:r>
              <a:rPr kumimoji="0" lang="en-US" sz="1600" b="0" i="0" u="none" strike="noStrike" kern="1200" cap="none" spc="0" normalizeH="0" baseline="0" noProof="0" dirty="0" smtClean="0">
                <a:ln>
                  <a:noFill/>
                </a:ln>
                <a:solidFill>
                  <a:schemeClr val="tx2"/>
                </a:solidFill>
                <a:effectLst/>
                <a:uLnTx/>
                <a:uFillTx/>
                <a:latin typeface="Arial" pitchFamily="34" charset="0"/>
                <a:ea typeface="+mn-ea"/>
                <a:cs typeface="Arial" pitchFamily="34" charset="0"/>
              </a:rPr>
              <a:t>Improved SLAs and faster problem resolution</a:t>
            </a:r>
          </a:p>
          <a:p>
            <a:pPr marL="173038" marR="0" lvl="0" indent="-173038" algn="l" defTabSz="914400" rtl="0" eaLnBrk="1" fontAlgn="auto" latinLnBrk="0" hangingPunct="1">
              <a:lnSpc>
                <a:spcPct val="100000"/>
              </a:lnSpc>
              <a:spcBef>
                <a:spcPts val="1800"/>
              </a:spcBef>
              <a:spcAft>
                <a:spcPts val="0"/>
              </a:spcAft>
              <a:buClr>
                <a:schemeClr val="tx2"/>
              </a:buClr>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Simplified, centralized infrastructure, desktop, and application management</a:t>
            </a:r>
          </a:p>
          <a:p>
            <a:pPr marL="339725" marR="0" lvl="1" indent="-166688" algn="l" defTabSz="914400" rtl="0" eaLnBrk="1" fontAlgn="auto" latinLnBrk="0" hangingPunct="1">
              <a:lnSpc>
                <a:spcPct val="100000"/>
              </a:lnSpc>
              <a:spcBef>
                <a:spcPts val="600"/>
              </a:spcBef>
              <a:spcAft>
                <a:spcPts val="0"/>
              </a:spcAft>
              <a:buClr>
                <a:schemeClr val="tx2"/>
              </a:buClr>
              <a:buSzTx/>
              <a:buFont typeface="Arial" pitchFamily="34" charset="0"/>
              <a:buChar char="-"/>
              <a:tabLst/>
              <a:defRPr/>
            </a:pPr>
            <a:r>
              <a:rPr kumimoji="0" lang="en-US" sz="1600" b="0" i="0" u="none" strike="noStrike" kern="1200" cap="none" spc="0" normalizeH="0" baseline="0" noProof="0" dirty="0" smtClean="0">
                <a:ln>
                  <a:noFill/>
                </a:ln>
                <a:solidFill>
                  <a:schemeClr val="tx2"/>
                </a:solidFill>
                <a:effectLst/>
                <a:uLnTx/>
                <a:uFillTx/>
                <a:latin typeface="Arial" pitchFamily="34" charset="0"/>
                <a:ea typeface="+mn-ea"/>
                <a:cs typeface="Arial" pitchFamily="34" charset="0"/>
              </a:rPr>
              <a:t>Rapid provisioning, simplified help desk, better control</a:t>
            </a:r>
          </a:p>
          <a:p>
            <a:pPr marL="173038" marR="0" lvl="0" indent="-173038" algn="l" defTabSz="914400" rtl="0" eaLnBrk="1" fontAlgn="auto" latinLnBrk="0" hangingPunct="1">
              <a:lnSpc>
                <a:spcPct val="100000"/>
              </a:lnSpc>
              <a:spcBef>
                <a:spcPts val="1800"/>
              </a:spcBef>
              <a:spcAft>
                <a:spcPts val="0"/>
              </a:spcAft>
              <a:buClr>
                <a:schemeClr val="tx2"/>
              </a:buClr>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Secure by design</a:t>
            </a:r>
          </a:p>
          <a:p>
            <a:pPr marL="339725" marR="0" lvl="1" indent="-166688" algn="l" defTabSz="914400" rtl="0" eaLnBrk="1" fontAlgn="auto" latinLnBrk="0" hangingPunct="1">
              <a:lnSpc>
                <a:spcPct val="100000"/>
              </a:lnSpc>
              <a:spcBef>
                <a:spcPts val="600"/>
              </a:spcBef>
              <a:spcAft>
                <a:spcPts val="0"/>
              </a:spcAft>
              <a:buClr>
                <a:schemeClr val="tx2"/>
              </a:buClr>
              <a:buSzTx/>
              <a:buFont typeface="Arial" pitchFamily="34" charset="0"/>
              <a:buChar char="-"/>
              <a:tabLst/>
              <a:defRPr/>
            </a:pPr>
            <a:r>
              <a:rPr kumimoji="0" lang="en-US" sz="1600" b="0" i="0" u="none" strike="noStrike" kern="1200" cap="none" spc="0" normalizeH="0" baseline="0" noProof="0" dirty="0" smtClean="0">
                <a:ln>
                  <a:noFill/>
                </a:ln>
                <a:solidFill>
                  <a:schemeClr val="tx2"/>
                </a:solidFill>
                <a:effectLst/>
                <a:uLnTx/>
                <a:uFillTx/>
                <a:latin typeface="Arial" pitchFamily="34" charset="0"/>
                <a:ea typeface="+mn-ea"/>
                <a:cs typeface="Arial" pitchFamily="34" charset="0"/>
              </a:rPr>
              <a:t>Centralized, protected data, granular access policies,</a:t>
            </a:r>
            <a:br>
              <a:rPr kumimoji="0" lang="en-US" sz="1600" b="0" i="0" u="none" strike="noStrike" kern="1200" cap="none" spc="0" normalizeH="0" baseline="0" noProof="0" dirty="0" smtClean="0">
                <a:ln>
                  <a:noFill/>
                </a:ln>
                <a:solidFill>
                  <a:schemeClr val="tx2"/>
                </a:solidFill>
                <a:effectLst/>
                <a:uLnTx/>
                <a:uFillTx/>
                <a:latin typeface="Arial" pitchFamily="34" charset="0"/>
                <a:ea typeface="+mn-ea"/>
                <a:cs typeface="Arial" pitchFamily="34" charset="0"/>
              </a:rPr>
            </a:br>
            <a:r>
              <a:rPr kumimoji="0" lang="en-US" sz="1600" b="0" i="0" u="none" strike="noStrike" kern="1200" cap="none" spc="0" normalizeH="0" baseline="0" noProof="0" dirty="0" smtClean="0">
                <a:ln>
                  <a:noFill/>
                </a:ln>
                <a:solidFill>
                  <a:schemeClr val="tx2"/>
                </a:solidFill>
                <a:effectLst/>
                <a:uLnTx/>
                <a:uFillTx/>
                <a:latin typeface="Arial" pitchFamily="34" charset="0"/>
                <a:ea typeface="+mn-ea"/>
                <a:cs typeface="Arial" pitchFamily="34" charset="0"/>
              </a:rPr>
              <a:t>secure remote access</a:t>
            </a:r>
          </a:p>
        </p:txBody>
      </p:sp>
    </p:spTree>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flipH="1">
            <a:off x="6310487" y="3956757"/>
            <a:ext cx="5034844" cy="1264355"/>
            <a:chOff x="982133" y="1761067"/>
            <a:chExt cx="8613423" cy="1264355"/>
          </a:xfrm>
        </p:grpSpPr>
        <p:sp>
          <p:nvSpPr>
            <p:cNvPr id="52" name="Rectangle 51"/>
            <p:cNvSpPr/>
            <p:nvPr/>
          </p:nvSpPr>
          <p:spPr>
            <a:xfrm>
              <a:off x="982133" y="1828800"/>
              <a:ext cx="7315200" cy="1072444"/>
            </a:xfrm>
            <a:prstGeom prst="rect">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Rectangle 55"/>
            <p:cNvSpPr/>
            <p:nvPr/>
          </p:nvSpPr>
          <p:spPr>
            <a:xfrm>
              <a:off x="2494844" y="1761067"/>
              <a:ext cx="7100712" cy="1264355"/>
            </a:xfrm>
            <a:prstGeom prst="rect">
              <a:avLst/>
            </a:prstGeom>
            <a:gradFill flip="none" rotWithShape="1">
              <a:gsLst>
                <a:gs pos="0">
                  <a:schemeClr val="bg1"/>
                </a:gs>
                <a:gs pos="100000">
                  <a:schemeClr val="bg1">
                    <a:alpha val="0"/>
                  </a:schemeClr>
                </a:gs>
              </a:gsLst>
              <a:lin ang="108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7" name="AutoShape 4"/>
          <p:cNvSpPr>
            <a:spLocks noChangeArrowheads="1"/>
          </p:cNvSpPr>
          <p:nvPr/>
        </p:nvSpPr>
        <p:spPr bwMode="auto">
          <a:xfrm rot="10800000" flipV="1">
            <a:off x="5904088" y="3512769"/>
            <a:ext cx="5734755" cy="511720"/>
          </a:xfrm>
          <a:prstGeom prst="roundRect">
            <a:avLst>
              <a:gd name="adj" fmla="val 50000"/>
            </a:avLst>
          </a:prstGeom>
          <a:gradFill flip="none" rotWithShape="1">
            <a:gsLst>
              <a:gs pos="0">
                <a:schemeClr val="accent3"/>
              </a:gs>
              <a:gs pos="100000">
                <a:schemeClr val="accent1">
                  <a:alpha val="0"/>
                </a:schemeClr>
              </a:gs>
            </a:gsLst>
            <a:lin ang="0" scaled="1"/>
            <a:tileRect/>
          </a:gradFill>
          <a:ln>
            <a:headEnd/>
            <a:tailEnd/>
          </a:ln>
          <a:effectLst>
            <a:outerShdw blurRad="50800" dist="25400" dir="5400000" algn="t" rotWithShape="0">
              <a:prstClr val="black">
                <a:alpha val="40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lIns="91432" tIns="45717" rIns="91432" bIns="45717" anchor="ctr"/>
          <a:lstStyle/>
          <a:p>
            <a:pPr algn="r" defTabSz="342781">
              <a:lnSpc>
                <a:spcPts val="2000"/>
              </a:lnSpc>
              <a:defRPr/>
            </a:pPr>
            <a:r>
              <a:rPr lang="en-US" sz="2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Financial Pressures</a:t>
            </a:r>
          </a:p>
        </p:txBody>
      </p:sp>
      <p:grpSp>
        <p:nvGrpSpPr>
          <p:cNvPr id="46" name="Group 45"/>
          <p:cNvGrpSpPr/>
          <p:nvPr/>
        </p:nvGrpSpPr>
        <p:grpSpPr>
          <a:xfrm flipH="1">
            <a:off x="6310487" y="1975558"/>
            <a:ext cx="5034844" cy="1264355"/>
            <a:chOff x="982133" y="1761067"/>
            <a:chExt cx="8613423" cy="1264355"/>
          </a:xfrm>
        </p:grpSpPr>
        <p:sp>
          <p:nvSpPr>
            <p:cNvPr id="47" name="Rectangle 46"/>
            <p:cNvSpPr/>
            <p:nvPr/>
          </p:nvSpPr>
          <p:spPr>
            <a:xfrm>
              <a:off x="982133" y="1828800"/>
              <a:ext cx="7315200" cy="1072444"/>
            </a:xfrm>
            <a:prstGeom prst="rect">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Rectangle 47"/>
            <p:cNvSpPr/>
            <p:nvPr/>
          </p:nvSpPr>
          <p:spPr>
            <a:xfrm>
              <a:off x="2494844" y="1761067"/>
              <a:ext cx="7100712" cy="1264355"/>
            </a:xfrm>
            <a:prstGeom prst="rect">
              <a:avLst/>
            </a:prstGeom>
            <a:gradFill flip="none" rotWithShape="1">
              <a:gsLst>
                <a:gs pos="0">
                  <a:schemeClr val="bg1"/>
                </a:gs>
                <a:gs pos="100000">
                  <a:schemeClr val="bg1">
                    <a:alpha val="0"/>
                  </a:schemeClr>
                </a:gs>
              </a:gsLst>
              <a:lin ang="108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9" name="AutoShape 4"/>
          <p:cNvSpPr>
            <a:spLocks noChangeArrowheads="1"/>
          </p:cNvSpPr>
          <p:nvPr/>
        </p:nvSpPr>
        <p:spPr bwMode="auto">
          <a:xfrm rot="10800000" flipV="1">
            <a:off x="5904088" y="1531570"/>
            <a:ext cx="5734755" cy="511720"/>
          </a:xfrm>
          <a:prstGeom prst="roundRect">
            <a:avLst>
              <a:gd name="adj" fmla="val 50000"/>
            </a:avLst>
          </a:prstGeom>
          <a:gradFill flip="none" rotWithShape="1">
            <a:gsLst>
              <a:gs pos="0">
                <a:schemeClr val="accent3"/>
              </a:gs>
              <a:gs pos="100000">
                <a:schemeClr val="accent1">
                  <a:alpha val="0"/>
                </a:schemeClr>
              </a:gs>
            </a:gsLst>
            <a:lin ang="0" scaled="1"/>
            <a:tileRect/>
          </a:gradFill>
          <a:ln>
            <a:headEnd/>
            <a:tailEnd/>
          </a:ln>
          <a:effectLst>
            <a:outerShdw blurRad="50800" dist="25400" dir="5400000" algn="t" rotWithShape="0">
              <a:prstClr val="black">
                <a:alpha val="40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lIns="91432" tIns="45717" rIns="91432" bIns="45717" anchor="ctr"/>
          <a:lstStyle/>
          <a:p>
            <a:pPr algn="r" defTabSz="342781">
              <a:lnSpc>
                <a:spcPts val="2000"/>
              </a:lnSpc>
              <a:defRPr/>
            </a:pPr>
            <a:r>
              <a:rPr lang="en-US" sz="2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Velocity and Volatility </a:t>
            </a:r>
          </a:p>
        </p:txBody>
      </p:sp>
      <p:grpSp>
        <p:nvGrpSpPr>
          <p:cNvPr id="39" name="Group 38"/>
          <p:cNvGrpSpPr/>
          <p:nvPr/>
        </p:nvGrpSpPr>
        <p:grpSpPr>
          <a:xfrm>
            <a:off x="756357" y="4622801"/>
            <a:ext cx="5034844" cy="1264355"/>
            <a:chOff x="982133" y="1761067"/>
            <a:chExt cx="8613423" cy="1264355"/>
          </a:xfrm>
        </p:grpSpPr>
        <p:sp>
          <p:nvSpPr>
            <p:cNvPr id="40" name="Rectangle 39"/>
            <p:cNvSpPr/>
            <p:nvPr/>
          </p:nvSpPr>
          <p:spPr>
            <a:xfrm>
              <a:off x="982133" y="1828800"/>
              <a:ext cx="7315200" cy="1072444"/>
            </a:xfrm>
            <a:prstGeom prst="rect">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Rectangle 41"/>
            <p:cNvSpPr/>
            <p:nvPr/>
          </p:nvSpPr>
          <p:spPr>
            <a:xfrm>
              <a:off x="2494844" y="1761067"/>
              <a:ext cx="7100712" cy="1264355"/>
            </a:xfrm>
            <a:prstGeom prst="rect">
              <a:avLst/>
            </a:prstGeom>
            <a:gradFill flip="none" rotWithShape="1">
              <a:gsLst>
                <a:gs pos="0">
                  <a:schemeClr val="bg1"/>
                </a:gs>
                <a:gs pos="100000">
                  <a:schemeClr val="bg1">
                    <a:alpha val="0"/>
                  </a:schemeClr>
                </a:gs>
              </a:gsLst>
              <a:lin ang="108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3" name="AutoShape 4"/>
          <p:cNvSpPr>
            <a:spLocks noChangeArrowheads="1"/>
          </p:cNvSpPr>
          <p:nvPr/>
        </p:nvSpPr>
        <p:spPr bwMode="auto">
          <a:xfrm rot="10800000" flipH="1" flipV="1">
            <a:off x="462846" y="4178813"/>
            <a:ext cx="5734755" cy="511720"/>
          </a:xfrm>
          <a:prstGeom prst="roundRect">
            <a:avLst>
              <a:gd name="adj" fmla="val 50000"/>
            </a:avLst>
          </a:prstGeom>
          <a:gradFill flip="none" rotWithShape="1">
            <a:gsLst>
              <a:gs pos="0">
                <a:schemeClr val="accent3"/>
              </a:gs>
              <a:gs pos="100000">
                <a:schemeClr val="accent1">
                  <a:alpha val="0"/>
                </a:schemeClr>
              </a:gs>
            </a:gsLst>
            <a:lin ang="0" scaled="1"/>
            <a:tileRect/>
          </a:gradFill>
          <a:ln>
            <a:headEnd/>
            <a:tailEnd/>
          </a:ln>
          <a:effectLst>
            <a:outerShdw blurRad="50800" dist="25400" dir="5400000" algn="t" rotWithShape="0">
              <a:prstClr val="black">
                <a:alpha val="40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lIns="91432" tIns="45717" rIns="91432" bIns="45717" anchor="ctr"/>
          <a:lstStyle/>
          <a:p>
            <a:pPr defTabSz="342781">
              <a:lnSpc>
                <a:spcPts val="2000"/>
              </a:lnSpc>
              <a:defRPr/>
            </a:pPr>
            <a:r>
              <a:rPr lang="en-US" sz="2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Innovation Everywhere</a:t>
            </a:r>
          </a:p>
        </p:txBody>
      </p:sp>
      <p:grpSp>
        <p:nvGrpSpPr>
          <p:cNvPr id="26" name="Group 25"/>
          <p:cNvGrpSpPr/>
          <p:nvPr/>
        </p:nvGrpSpPr>
        <p:grpSpPr>
          <a:xfrm>
            <a:off x="756357" y="1975559"/>
            <a:ext cx="5034844" cy="1264355"/>
            <a:chOff x="982133" y="1761067"/>
            <a:chExt cx="8613423" cy="1264355"/>
          </a:xfrm>
        </p:grpSpPr>
        <p:sp>
          <p:nvSpPr>
            <p:cNvPr id="27" name="Rectangle 26"/>
            <p:cNvSpPr/>
            <p:nvPr/>
          </p:nvSpPr>
          <p:spPr>
            <a:xfrm>
              <a:off x="982133" y="1828800"/>
              <a:ext cx="7315200" cy="1072444"/>
            </a:xfrm>
            <a:prstGeom prst="rect">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ectangle 27"/>
            <p:cNvSpPr/>
            <p:nvPr/>
          </p:nvSpPr>
          <p:spPr>
            <a:xfrm>
              <a:off x="2494844" y="1761067"/>
              <a:ext cx="7100712" cy="1264355"/>
            </a:xfrm>
            <a:prstGeom prst="rect">
              <a:avLst/>
            </a:prstGeom>
            <a:gradFill flip="none" rotWithShape="1">
              <a:gsLst>
                <a:gs pos="0">
                  <a:schemeClr val="bg1"/>
                </a:gs>
                <a:gs pos="100000">
                  <a:schemeClr val="bg1">
                    <a:alpha val="0"/>
                  </a:schemeClr>
                </a:gs>
              </a:gsLst>
              <a:lin ang="108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9" name="AutoShape 4"/>
          <p:cNvSpPr>
            <a:spLocks noChangeArrowheads="1"/>
          </p:cNvSpPr>
          <p:nvPr/>
        </p:nvSpPr>
        <p:spPr bwMode="auto">
          <a:xfrm rot="10800000" flipH="1" flipV="1">
            <a:off x="462845" y="1531571"/>
            <a:ext cx="5734755" cy="511720"/>
          </a:xfrm>
          <a:prstGeom prst="roundRect">
            <a:avLst>
              <a:gd name="adj" fmla="val 50000"/>
            </a:avLst>
          </a:prstGeom>
          <a:gradFill flip="none" rotWithShape="1">
            <a:gsLst>
              <a:gs pos="0">
                <a:schemeClr val="accent3"/>
              </a:gs>
              <a:gs pos="100000">
                <a:schemeClr val="accent1">
                  <a:alpha val="0"/>
                </a:schemeClr>
              </a:gs>
            </a:gsLst>
            <a:lin ang="0" scaled="1"/>
            <a:tileRect/>
          </a:gradFill>
          <a:ln>
            <a:headEnd/>
            <a:tailEnd/>
          </a:ln>
          <a:effectLst>
            <a:outerShdw blurRad="50800" dist="25400" dir="5400000" algn="t" rotWithShape="0">
              <a:prstClr val="black">
                <a:alpha val="40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lIns="91432" tIns="45717" rIns="91432" bIns="45717" anchor="ctr"/>
          <a:lstStyle/>
          <a:p>
            <a:pPr defTabSz="342781">
              <a:defRPr/>
            </a:pPr>
            <a:r>
              <a:rPr lang="en-US" sz="2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Rising Expectations</a:t>
            </a:r>
          </a:p>
        </p:txBody>
      </p:sp>
      <p:sp>
        <p:nvSpPr>
          <p:cNvPr id="162" name="Rounded Rectangle 161"/>
          <p:cNvSpPr/>
          <p:nvPr/>
        </p:nvSpPr>
        <p:spPr>
          <a:xfrm>
            <a:off x="5061749" y="1397000"/>
            <a:ext cx="1746099" cy="4137146"/>
          </a:xfrm>
          <a:prstGeom prst="roundRect">
            <a:avLst>
              <a:gd name="adj" fmla="val 50000"/>
            </a:avLst>
          </a:prstGeom>
          <a:blipFill dpi="0" rotWithShape="1">
            <a:blip r:embed="rId3" cstate="screen">
              <a:lum bright="-35000"/>
            </a:blip>
            <a:srcRect/>
            <a:tile tx="-38100" ty="0" sx="70000" sy="70000" flip="none" algn="ctr"/>
          </a:bli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4" name="Rounded Rectangle 163"/>
          <p:cNvSpPr/>
          <p:nvPr/>
        </p:nvSpPr>
        <p:spPr>
          <a:xfrm>
            <a:off x="4573437" y="3295650"/>
            <a:ext cx="1338595" cy="2533650"/>
          </a:xfrm>
          <a:prstGeom prst="roundRect">
            <a:avLst>
              <a:gd name="adj" fmla="val 50000"/>
            </a:avLst>
          </a:prstGeom>
          <a:blipFill dpi="0" rotWithShape="1">
            <a:blip r:embed="rId4" cstate="screen">
              <a:lum bright="-35000"/>
            </a:blip>
            <a:srcRect/>
            <a:tile tx="1390650" ty="-38100" sx="25000" sy="26000" flip="none" algn="ctr"/>
          </a:bli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5" name="Rounded Rectangle 164"/>
          <p:cNvSpPr/>
          <p:nvPr/>
        </p:nvSpPr>
        <p:spPr>
          <a:xfrm>
            <a:off x="6141362" y="2207984"/>
            <a:ext cx="1540532" cy="2884715"/>
          </a:xfrm>
          <a:prstGeom prst="roundRect">
            <a:avLst>
              <a:gd name="adj" fmla="val 50000"/>
            </a:avLst>
          </a:prstGeom>
          <a:blipFill dpi="0" rotWithShape="1">
            <a:blip r:embed="rId5" cstate="screen">
              <a:lum bright="-35000"/>
            </a:blip>
            <a:srcRect/>
            <a:stretch>
              <a:fillRect l="-51000" r="-42000"/>
            </a:stretch>
          </a:bli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290" name="Title 1"/>
          <p:cNvSpPr>
            <a:spLocks noGrp="1"/>
          </p:cNvSpPr>
          <p:nvPr>
            <p:ph type="title"/>
          </p:nvPr>
        </p:nvSpPr>
        <p:spPr/>
        <p:txBody>
          <a:bodyPr/>
          <a:lstStyle/>
          <a:p>
            <a:r>
              <a:rPr lang="en-US" smtClean="0"/>
              <a:t>Today’s Demanding Business Environment</a:t>
            </a:r>
            <a:endParaRPr lang="en-US" dirty="0" smtClean="0"/>
          </a:p>
        </p:txBody>
      </p:sp>
      <p:sp>
        <p:nvSpPr>
          <p:cNvPr id="60" name="Slide Number Placeholder 3"/>
          <p:cNvSpPr>
            <a:spLocks noGrp="1"/>
          </p:cNvSpPr>
          <p:nvPr>
            <p:ph type="sldNum" sz="quarter" idx="12"/>
          </p:nvPr>
        </p:nvSpPr>
        <p:spPr/>
        <p:txBody>
          <a:bodyPr/>
          <a:lstStyle/>
          <a:p>
            <a:fld id="{CA0561F9-C18C-4C7E-BCEE-56A17DAEBCA0}" type="slidenum">
              <a:rPr lang="en-US" smtClean="0"/>
              <a:pPr/>
              <a:t>2</a:t>
            </a:fld>
            <a:endParaRPr lang="en-US"/>
          </a:p>
        </p:txBody>
      </p:sp>
      <p:sp>
        <p:nvSpPr>
          <p:cNvPr id="139" name="Rectangle 138"/>
          <p:cNvSpPr/>
          <p:nvPr/>
        </p:nvSpPr>
        <p:spPr>
          <a:xfrm>
            <a:off x="12188826" y="10722414"/>
            <a:ext cx="2858006" cy="307777"/>
          </a:xfrm>
          <a:prstGeom prst="rect">
            <a:avLst/>
          </a:prstGeom>
          <a:noFill/>
        </p:spPr>
        <p:txBody>
          <a:bodyPr wrap="square" rIns="45720">
            <a:spAutoFit/>
          </a:bodyPr>
          <a:lstStyle/>
          <a:p>
            <a:pPr indent="-228600">
              <a:defRPr/>
            </a:pPr>
            <a:endParaRPr lang="en-US" sz="1400" dirty="0" smtClean="0">
              <a:solidFill>
                <a:schemeClr val="tx1">
                  <a:lumMod val="50000"/>
                  <a:lumOff val="50000"/>
                </a:schemeClr>
              </a:solidFill>
            </a:endParaRPr>
          </a:p>
        </p:txBody>
      </p:sp>
      <p:sp>
        <p:nvSpPr>
          <p:cNvPr id="148" name="TextBox 147"/>
          <p:cNvSpPr txBox="1"/>
          <p:nvPr/>
        </p:nvSpPr>
        <p:spPr bwMode="auto">
          <a:xfrm>
            <a:off x="7969955" y="2140215"/>
            <a:ext cx="3239912" cy="830997"/>
          </a:xfrm>
          <a:prstGeom prst="rect">
            <a:avLst/>
          </a:prstGeom>
        </p:spPr>
        <p:txBody>
          <a:bodyPr wrap="square">
            <a:spAutoFit/>
          </a:bodyPr>
          <a:lstStyle/>
          <a:p>
            <a:pPr marL="0" lvl="1" algn="r">
              <a:spcBef>
                <a:spcPts val="600"/>
              </a:spcBef>
              <a:buClr>
                <a:schemeClr val="tx2"/>
              </a:buClr>
              <a:buNone/>
              <a:defRPr/>
            </a:pPr>
            <a:r>
              <a:rPr lang="en-US" sz="1600" dirty="0" smtClean="0">
                <a:latin typeface="Arial" pitchFamily="34" charset="0"/>
                <a:cs typeface="Arial" pitchFamily="34" charset="0"/>
              </a:rPr>
              <a:t>Speed of change with new markets, competitors</a:t>
            </a:r>
            <a:br>
              <a:rPr lang="en-US" sz="1600" dirty="0" smtClean="0">
                <a:latin typeface="Arial" pitchFamily="34" charset="0"/>
                <a:cs typeface="Arial" pitchFamily="34" charset="0"/>
              </a:rPr>
            </a:br>
            <a:r>
              <a:rPr lang="en-US" sz="1600" dirty="0" smtClean="0">
                <a:latin typeface="Arial" pitchFamily="34" charset="0"/>
                <a:cs typeface="Arial" pitchFamily="34" charset="0"/>
              </a:rPr>
              <a:t>and services</a:t>
            </a:r>
            <a:endParaRPr lang="en-US" sz="1600" dirty="0">
              <a:latin typeface="Arial" pitchFamily="34" charset="0"/>
              <a:cs typeface="Arial" pitchFamily="34" charset="0"/>
            </a:endParaRPr>
          </a:p>
        </p:txBody>
      </p:sp>
      <p:sp>
        <p:nvSpPr>
          <p:cNvPr id="53" name="Rounded Rectangle 52"/>
          <p:cNvSpPr/>
          <p:nvPr/>
        </p:nvSpPr>
        <p:spPr>
          <a:xfrm>
            <a:off x="5077513" y="1401216"/>
            <a:ext cx="1746099" cy="4137146"/>
          </a:xfrm>
          <a:prstGeom prst="roundRect">
            <a:avLst>
              <a:gd name="adj" fmla="val 50000"/>
            </a:avLst>
          </a:prstGeom>
          <a:gradFill>
            <a:gsLst>
              <a:gs pos="0">
                <a:schemeClr val="accent1">
                  <a:alpha val="85000"/>
                </a:schemeClr>
              </a:gs>
              <a:gs pos="100000">
                <a:schemeClr val="accent1">
                  <a:lumMod val="50000"/>
                  <a:alpha val="85000"/>
                </a:schemeClr>
              </a:gs>
            </a:gsLst>
            <a:lin ang="16200000" scaled="1"/>
          </a:gra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4" name="Rounded Rectangle 53"/>
          <p:cNvSpPr/>
          <p:nvPr/>
        </p:nvSpPr>
        <p:spPr>
          <a:xfrm>
            <a:off x="6154410" y="2207984"/>
            <a:ext cx="1540532" cy="2884715"/>
          </a:xfrm>
          <a:prstGeom prst="roundRect">
            <a:avLst>
              <a:gd name="adj" fmla="val 50000"/>
            </a:avLst>
          </a:prstGeom>
          <a:gradFill>
            <a:gsLst>
              <a:gs pos="0">
                <a:schemeClr val="accent1">
                  <a:alpha val="85000"/>
                </a:schemeClr>
              </a:gs>
              <a:gs pos="100000">
                <a:schemeClr val="accent1">
                  <a:lumMod val="50000"/>
                  <a:alpha val="85000"/>
                </a:schemeClr>
              </a:gs>
            </a:gsLst>
            <a:lin ang="16200000" scaled="1"/>
          </a:gra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5" name="Rounded Rectangle 54"/>
          <p:cNvSpPr/>
          <p:nvPr/>
        </p:nvSpPr>
        <p:spPr>
          <a:xfrm>
            <a:off x="4528681" y="3327181"/>
            <a:ext cx="1367585" cy="2560865"/>
          </a:xfrm>
          <a:prstGeom prst="roundRect">
            <a:avLst>
              <a:gd name="adj" fmla="val 50000"/>
            </a:avLst>
          </a:prstGeom>
          <a:gradFill>
            <a:gsLst>
              <a:gs pos="0">
                <a:schemeClr val="accent1">
                  <a:alpha val="85000"/>
                </a:schemeClr>
              </a:gs>
              <a:gs pos="100000">
                <a:schemeClr val="accent1">
                  <a:lumMod val="50000"/>
                  <a:alpha val="85000"/>
                </a:schemeClr>
              </a:gs>
            </a:gsLst>
            <a:lin ang="16200000" scaled="1"/>
          </a:gra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5" name="TextBox 154"/>
          <p:cNvSpPr txBox="1"/>
          <p:nvPr/>
        </p:nvSpPr>
        <p:spPr bwMode="auto">
          <a:xfrm>
            <a:off x="7890934" y="4113444"/>
            <a:ext cx="3318934" cy="830997"/>
          </a:xfrm>
          <a:prstGeom prst="rect">
            <a:avLst/>
          </a:prstGeom>
        </p:spPr>
        <p:txBody>
          <a:bodyPr wrap="square">
            <a:spAutoFit/>
          </a:bodyPr>
          <a:lstStyle/>
          <a:p>
            <a:pPr marL="0" lvl="1" algn="r">
              <a:spcBef>
                <a:spcPts val="600"/>
              </a:spcBef>
              <a:buClr>
                <a:schemeClr val="tx2"/>
              </a:buClr>
              <a:buNone/>
              <a:defRPr/>
            </a:pPr>
            <a:r>
              <a:rPr lang="en-US" sz="1600" dirty="0" smtClean="0">
                <a:latin typeface="Arial" pitchFamily="34" charset="0"/>
                <a:cs typeface="Arial" pitchFamily="34" charset="0"/>
              </a:rPr>
              <a:t>Controlling </a:t>
            </a:r>
            <a:r>
              <a:rPr lang="en-US" sz="1600" dirty="0" err="1" smtClean="0">
                <a:latin typeface="Arial" pitchFamily="34" charset="0"/>
                <a:cs typeface="Arial" pitchFamily="34" charset="0"/>
              </a:rPr>
              <a:t>CapEx</a:t>
            </a:r>
            <a:r>
              <a:rPr lang="en-US" sz="1600" dirty="0" smtClean="0">
                <a:latin typeface="Arial" pitchFamily="34" charset="0"/>
                <a:cs typeface="Arial" pitchFamily="34" charset="0"/>
              </a:rPr>
              <a:t> and managing a more predictable spend; new profit centers (cloud), etc.</a:t>
            </a:r>
            <a:endParaRPr lang="en-US" sz="1600" dirty="0">
              <a:latin typeface="Arial" pitchFamily="34" charset="0"/>
              <a:cs typeface="Arial" pitchFamily="34" charset="0"/>
            </a:endParaRPr>
          </a:p>
        </p:txBody>
      </p:sp>
      <p:grpSp>
        <p:nvGrpSpPr>
          <p:cNvPr id="2" name="Group 34"/>
          <p:cNvGrpSpPr/>
          <p:nvPr/>
        </p:nvGrpSpPr>
        <p:grpSpPr>
          <a:xfrm>
            <a:off x="4051968" y="1744455"/>
            <a:ext cx="3866933" cy="3148945"/>
            <a:chOff x="3039767" y="1719055"/>
            <a:chExt cx="2900955" cy="3148945"/>
          </a:xfrm>
        </p:grpSpPr>
        <p:sp>
          <p:nvSpPr>
            <p:cNvPr id="30" name="TextBox 51"/>
            <p:cNvSpPr txBox="1">
              <a:spLocks noChangeArrowheads="1"/>
            </p:cNvSpPr>
            <p:nvPr/>
          </p:nvSpPr>
          <p:spPr bwMode="auto">
            <a:xfrm>
              <a:off x="3657599" y="1719055"/>
              <a:ext cx="1581152" cy="523220"/>
            </a:xfrm>
            <a:prstGeom prst="rect">
              <a:avLst/>
            </a:prstGeom>
            <a:noFill/>
            <a:ln w="9525">
              <a:noFill/>
              <a:miter lim="800000"/>
              <a:headEnd/>
              <a:tailEnd/>
            </a:ln>
            <a:effectLst>
              <a:glow rad="228600">
                <a:schemeClr val="accent1">
                  <a:alpha val="75000"/>
                </a:schemeClr>
              </a:glow>
            </a:effectLst>
          </p:spPr>
          <p:txBody>
            <a:bodyPr wrap="square">
              <a:spAutoFit/>
            </a:bodyPr>
            <a:lstStyle/>
            <a:p>
              <a:pPr algn="ctr"/>
              <a:r>
                <a:rPr lang="en-US" sz="2800" dirty="0">
                  <a:solidFill>
                    <a:srgbClr val="FFFFFF"/>
                  </a:solidFill>
                </a:rPr>
                <a:t>Growth</a:t>
              </a:r>
            </a:p>
          </p:txBody>
        </p:sp>
        <p:sp>
          <p:nvSpPr>
            <p:cNvPr id="31" name="TextBox 52"/>
            <p:cNvSpPr txBox="1">
              <a:spLocks noChangeArrowheads="1"/>
            </p:cNvSpPr>
            <p:nvPr/>
          </p:nvSpPr>
          <p:spPr bwMode="auto">
            <a:xfrm>
              <a:off x="4442122" y="3197018"/>
              <a:ext cx="1498600" cy="523220"/>
            </a:xfrm>
            <a:prstGeom prst="rect">
              <a:avLst/>
            </a:prstGeom>
            <a:noFill/>
            <a:ln w="9525">
              <a:noFill/>
              <a:miter lim="800000"/>
              <a:headEnd/>
              <a:tailEnd/>
            </a:ln>
            <a:effectLst>
              <a:glow rad="228600">
                <a:schemeClr val="accent1">
                  <a:alpha val="75000"/>
                </a:schemeClr>
              </a:glow>
            </a:effectLst>
          </p:spPr>
          <p:txBody>
            <a:bodyPr wrap="square">
              <a:spAutoFit/>
            </a:bodyPr>
            <a:lstStyle/>
            <a:p>
              <a:pPr algn="ctr"/>
              <a:r>
                <a:rPr lang="en-US" sz="2800" dirty="0">
                  <a:solidFill>
                    <a:srgbClr val="FFFFFF"/>
                  </a:solidFill>
                </a:rPr>
                <a:t>Margin</a:t>
              </a:r>
            </a:p>
          </p:txBody>
        </p:sp>
        <p:sp>
          <p:nvSpPr>
            <p:cNvPr id="33" name="TextBox 53"/>
            <p:cNvSpPr txBox="1">
              <a:spLocks noChangeArrowheads="1"/>
            </p:cNvSpPr>
            <p:nvPr/>
          </p:nvSpPr>
          <p:spPr bwMode="auto">
            <a:xfrm>
              <a:off x="3039767" y="4344780"/>
              <a:ext cx="1784648" cy="523220"/>
            </a:xfrm>
            <a:prstGeom prst="rect">
              <a:avLst/>
            </a:prstGeom>
            <a:noFill/>
            <a:ln w="9525">
              <a:noFill/>
              <a:miter lim="800000"/>
              <a:headEnd/>
              <a:tailEnd/>
            </a:ln>
            <a:effectLst>
              <a:glow rad="228600">
                <a:schemeClr val="accent1">
                  <a:alpha val="75000"/>
                </a:schemeClr>
              </a:glow>
            </a:effectLst>
          </p:spPr>
          <p:txBody>
            <a:bodyPr wrap="square">
              <a:spAutoFit/>
            </a:bodyPr>
            <a:lstStyle/>
            <a:p>
              <a:pPr algn="ctr"/>
              <a:r>
                <a:rPr lang="en-US" sz="2800" dirty="0">
                  <a:solidFill>
                    <a:srgbClr val="FFFFFF"/>
                  </a:solidFill>
                </a:rPr>
                <a:t>Risk</a:t>
              </a:r>
            </a:p>
          </p:txBody>
        </p:sp>
      </p:grpSp>
      <p:sp>
        <p:nvSpPr>
          <p:cNvPr id="34" name="Rectangle 33"/>
          <p:cNvSpPr/>
          <p:nvPr/>
        </p:nvSpPr>
        <p:spPr>
          <a:xfrm>
            <a:off x="891823" y="2140215"/>
            <a:ext cx="3127021" cy="830997"/>
          </a:xfrm>
          <a:prstGeom prst="rect">
            <a:avLst/>
          </a:prstGeom>
        </p:spPr>
        <p:txBody>
          <a:bodyPr wrap="square">
            <a:spAutoFit/>
          </a:bodyPr>
          <a:lstStyle/>
          <a:p>
            <a:pPr marL="0" lvl="1" fontAlgn="auto">
              <a:spcBef>
                <a:spcPts val="600"/>
              </a:spcBef>
              <a:spcAft>
                <a:spcPts val="0"/>
              </a:spcAft>
              <a:buClr>
                <a:schemeClr val="tx2"/>
              </a:buClr>
              <a:buNone/>
              <a:defRPr/>
            </a:pPr>
            <a:r>
              <a:rPr lang="en-US" sz="1600" dirty="0" smtClean="0">
                <a:latin typeface="Arial" pitchFamily="34" charset="0"/>
                <a:cs typeface="Arial" pitchFamily="34" charset="0"/>
              </a:rPr>
              <a:t>Freedom to chose devices, work locations, and collaboration</a:t>
            </a:r>
            <a:br>
              <a:rPr lang="en-US" sz="1600" dirty="0" smtClean="0">
                <a:latin typeface="Arial" pitchFamily="34" charset="0"/>
                <a:cs typeface="Arial" pitchFamily="34" charset="0"/>
              </a:rPr>
            </a:br>
            <a:r>
              <a:rPr lang="en-US" sz="1600" dirty="0" smtClean="0">
                <a:latin typeface="Arial" pitchFamily="34" charset="0"/>
                <a:cs typeface="Arial" pitchFamily="34" charset="0"/>
              </a:rPr>
              <a:t>from anywhere</a:t>
            </a:r>
          </a:p>
        </p:txBody>
      </p:sp>
      <p:sp>
        <p:nvSpPr>
          <p:cNvPr id="44" name="Rectangle 43"/>
          <p:cNvSpPr/>
          <p:nvPr/>
        </p:nvSpPr>
        <p:spPr>
          <a:xfrm>
            <a:off x="891823" y="4787457"/>
            <a:ext cx="3127021" cy="584775"/>
          </a:xfrm>
          <a:prstGeom prst="rect">
            <a:avLst/>
          </a:prstGeom>
        </p:spPr>
        <p:txBody>
          <a:bodyPr wrap="square">
            <a:spAutoFit/>
          </a:bodyPr>
          <a:lstStyle/>
          <a:p>
            <a:pPr marL="0" lvl="1">
              <a:spcBef>
                <a:spcPts val="600"/>
              </a:spcBef>
              <a:buClr>
                <a:schemeClr val="tx2"/>
              </a:buClr>
              <a:buNone/>
              <a:defRPr/>
            </a:pPr>
            <a:r>
              <a:rPr lang="en-US" sz="1600" dirty="0" smtClean="0">
                <a:latin typeface="Arial" pitchFamily="34" charset="0"/>
                <a:cs typeface="Arial" pitchFamily="34" charset="0"/>
              </a:rPr>
              <a:t>Devices, work styles, processes, applications, services, the cloud</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right)">
                                      <p:cBhvr>
                                        <p:cTn id="7" dur="500"/>
                                        <p:tgtEl>
                                          <p:spTgt spid="2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500"/>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left)">
                                      <p:cBhvr>
                                        <p:cTn id="17" dur="500"/>
                                        <p:tgtEl>
                                          <p:spTgt spid="49"/>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up)">
                                      <p:cBhvr>
                                        <p:cTn id="21" dur="500"/>
                                        <p:tgtEl>
                                          <p:spTgt spid="4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8"/>
                                        </p:tgtEl>
                                        <p:attrNameLst>
                                          <p:attrName>style.visibility</p:attrName>
                                        </p:attrNameLst>
                                      </p:cBhvr>
                                      <p:to>
                                        <p:strVal val="visible"/>
                                      </p:to>
                                    </p:set>
                                    <p:animEffect transition="in" filter="fade">
                                      <p:cBhvr>
                                        <p:cTn id="24" dur="500"/>
                                        <p:tgtEl>
                                          <p:spTgt spid="148"/>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right)">
                                      <p:cBhvr>
                                        <p:cTn id="27" dur="500"/>
                                        <p:tgtEl>
                                          <p:spTgt spid="43"/>
                                        </p:tgtEl>
                                      </p:cBhvr>
                                    </p:animEffect>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up)">
                                      <p:cBhvr>
                                        <p:cTn id="31" dur="500"/>
                                        <p:tgtEl>
                                          <p:spTgt spid="3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wipe(left)">
                                      <p:cBhvr>
                                        <p:cTn id="37" dur="500"/>
                                        <p:tgtEl>
                                          <p:spTgt spid="57"/>
                                        </p:tgtEl>
                                      </p:cBhvr>
                                    </p:animEffect>
                                  </p:childTnLst>
                                </p:cTn>
                              </p:par>
                            </p:childTnLst>
                          </p:cTn>
                        </p:par>
                        <p:par>
                          <p:cTn id="38" fill="hold">
                            <p:stCondLst>
                              <p:cond delay="2000"/>
                            </p:stCondLst>
                            <p:childTnLst>
                              <p:par>
                                <p:cTn id="39" presetID="22" presetClass="entr" presetSubtype="1" fill="hold" nodeType="after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wipe(up)">
                                      <p:cBhvr>
                                        <p:cTn id="41" dur="500"/>
                                        <p:tgtEl>
                                          <p:spTgt spid="5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5"/>
                                        </p:tgtEl>
                                        <p:attrNameLst>
                                          <p:attrName>style.visibility</p:attrName>
                                        </p:attrNameLst>
                                      </p:cBhvr>
                                      <p:to>
                                        <p:strVal val="visible"/>
                                      </p:to>
                                    </p:set>
                                    <p:animEffect transition="in" filter="fade">
                                      <p:cBhvr>
                                        <p:cTn id="44" dur="500"/>
                                        <p:tgtEl>
                                          <p:spTgt spid="155"/>
                                        </p:tgtEl>
                                      </p:cBhvr>
                                    </p:animEffect>
                                  </p:childTnLst>
                                </p:cTn>
                              </p:par>
                            </p:childTnLst>
                          </p:cTn>
                        </p:par>
                        <p:par>
                          <p:cTn id="45" fill="hold">
                            <p:stCondLst>
                              <p:cond delay="2500"/>
                            </p:stCondLst>
                            <p:childTnLst>
                              <p:par>
                                <p:cTn id="46" presetID="10" presetClass="entr" presetSubtype="0" fill="hold" nodeType="afterEffect">
                                  <p:stCondLst>
                                    <p:cond delay="200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000"/>
                                        <p:tgtEl>
                                          <p:spTgt spid="2"/>
                                        </p:tgtEl>
                                      </p:cBhvr>
                                    </p:animEffect>
                                  </p:childTnLst>
                                </p:cTn>
                              </p:par>
                              <p:par>
                                <p:cTn id="49" presetID="10" presetClass="entr" presetSubtype="0" fill="hold" grpId="0" nodeType="withEffect">
                                  <p:stCondLst>
                                    <p:cond delay="2000"/>
                                  </p:stCondLst>
                                  <p:childTnLst>
                                    <p:set>
                                      <p:cBhvr>
                                        <p:cTn id="50" dur="1" fill="hold">
                                          <p:stCondLst>
                                            <p:cond delay="0"/>
                                          </p:stCondLst>
                                        </p:cTn>
                                        <p:tgtEl>
                                          <p:spTgt spid="54"/>
                                        </p:tgtEl>
                                        <p:attrNameLst>
                                          <p:attrName>style.visibility</p:attrName>
                                        </p:attrNameLst>
                                      </p:cBhvr>
                                      <p:to>
                                        <p:strVal val="visible"/>
                                      </p:to>
                                    </p:set>
                                    <p:animEffect transition="in" filter="fade">
                                      <p:cBhvr>
                                        <p:cTn id="51" dur="500"/>
                                        <p:tgtEl>
                                          <p:spTgt spid="54"/>
                                        </p:tgtEl>
                                      </p:cBhvr>
                                    </p:animEffect>
                                  </p:childTnLst>
                                </p:cTn>
                              </p:par>
                              <p:par>
                                <p:cTn id="52" presetID="10" presetClass="entr" presetSubtype="0" fill="hold" grpId="0" nodeType="withEffect">
                                  <p:stCondLst>
                                    <p:cond delay="200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500"/>
                                        <p:tgtEl>
                                          <p:spTgt spid="53"/>
                                        </p:tgtEl>
                                      </p:cBhvr>
                                    </p:animEffect>
                                  </p:childTnLst>
                                </p:cTn>
                              </p:par>
                              <p:par>
                                <p:cTn id="55" presetID="10" presetClass="entr" presetSubtype="0" fill="hold" grpId="0" nodeType="withEffect">
                                  <p:stCondLst>
                                    <p:cond delay="200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49" grpId="0" animBg="1"/>
      <p:bldP spid="43" grpId="0" animBg="1"/>
      <p:bldP spid="29" grpId="0" animBg="1"/>
      <p:bldP spid="148" grpId="0"/>
      <p:bldP spid="53" grpId="0" animBg="1"/>
      <p:bldP spid="54" grpId="0" animBg="1"/>
      <p:bldP spid="55" grpId="0" animBg="1"/>
      <p:bldP spid="155" grpId="0"/>
      <p:bldP spid="34" grpId="0"/>
      <p:bldP spid="4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996" y="133003"/>
            <a:ext cx="11448274" cy="756458"/>
          </a:xfrm>
        </p:spPr>
        <p:txBody>
          <a:bodyPr/>
          <a:lstStyle/>
          <a:p>
            <a:r>
              <a:rPr lang="en-US" dirty="0" smtClean="0"/>
              <a:t>Addressing Requirements of the Virtual Workspace</a:t>
            </a:r>
            <a:endParaRPr lang="en-US" dirty="0"/>
          </a:p>
        </p:txBody>
      </p:sp>
      <p:sp>
        <p:nvSpPr>
          <p:cNvPr id="4" name="Slide Number Placeholder 3"/>
          <p:cNvSpPr>
            <a:spLocks noGrp="1"/>
          </p:cNvSpPr>
          <p:nvPr>
            <p:ph type="sldNum" sz="quarter" idx="12"/>
          </p:nvPr>
        </p:nvSpPr>
        <p:spPr/>
        <p:txBody>
          <a:bodyPr/>
          <a:lstStyle/>
          <a:p>
            <a:fld id="{CA0561F9-C18C-4C7E-BCEE-56A17DAEBCA0}" type="slidenum">
              <a:rPr lang="en-US" smtClean="0"/>
              <a:pPr/>
              <a:t>20</a:t>
            </a:fld>
            <a:endParaRPr lang="en-US"/>
          </a:p>
        </p:txBody>
      </p:sp>
      <p:sp>
        <p:nvSpPr>
          <p:cNvPr id="67" name="Rectangle 66"/>
          <p:cNvSpPr/>
          <p:nvPr/>
        </p:nvSpPr>
        <p:spPr>
          <a:xfrm>
            <a:off x="949325" y="6001435"/>
            <a:ext cx="10290174" cy="400110"/>
          </a:xfrm>
          <a:prstGeom prst="rect">
            <a:avLst/>
          </a:prstGeom>
        </p:spPr>
        <p:txBody>
          <a:bodyPr wrap="square">
            <a:spAutoFit/>
          </a:bodyPr>
          <a:lstStyle/>
          <a:p>
            <a:pPr algn="ctr"/>
            <a:r>
              <a:rPr lang="en-US" sz="2000" b="1" dirty="0" smtClean="0">
                <a:solidFill>
                  <a:schemeClr val="accent3"/>
                </a:solidFill>
              </a:rPr>
              <a:t>All Workgroup Profiles: </a:t>
            </a:r>
            <a:r>
              <a:rPr lang="en-US" sz="2000" dirty="0" smtClean="0"/>
              <a:t>Task, Knowledge, Remote, and Mobile Workers</a:t>
            </a:r>
            <a:endParaRPr lang="en-US" sz="2000" dirty="0"/>
          </a:p>
        </p:txBody>
      </p:sp>
      <p:sp>
        <p:nvSpPr>
          <p:cNvPr id="10" name="Round Same Side Corner Rectangle 9"/>
          <p:cNvSpPr/>
          <p:nvPr/>
        </p:nvSpPr>
        <p:spPr>
          <a:xfrm>
            <a:off x="8910738" y="1322388"/>
            <a:ext cx="2612571" cy="4764087"/>
          </a:xfrm>
          <a:prstGeom prst="round2SameRect">
            <a:avLst>
              <a:gd name="adj1" fmla="val 0"/>
              <a:gd name="adj2" fmla="val 0"/>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9" name="Round Same Side Corner Rectangle 8"/>
          <p:cNvSpPr/>
          <p:nvPr/>
        </p:nvSpPr>
        <p:spPr>
          <a:xfrm>
            <a:off x="6133280" y="1322388"/>
            <a:ext cx="2612571" cy="4764087"/>
          </a:xfrm>
          <a:prstGeom prst="round2SameRect">
            <a:avLst>
              <a:gd name="adj1" fmla="val 0"/>
              <a:gd name="adj2" fmla="val 0"/>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8" name="Round Same Side Corner Rectangle 7"/>
          <p:cNvSpPr/>
          <p:nvPr/>
        </p:nvSpPr>
        <p:spPr>
          <a:xfrm>
            <a:off x="3359742" y="1322387"/>
            <a:ext cx="2612571" cy="4764087"/>
          </a:xfrm>
          <a:prstGeom prst="round2SameRect">
            <a:avLst>
              <a:gd name="adj1" fmla="val 0"/>
              <a:gd name="adj2" fmla="val 0"/>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6" name="Round Same Side Corner Rectangle 5"/>
          <p:cNvSpPr/>
          <p:nvPr/>
        </p:nvSpPr>
        <p:spPr>
          <a:xfrm>
            <a:off x="582284" y="1322388"/>
            <a:ext cx="2612571" cy="4745903"/>
          </a:xfrm>
          <a:prstGeom prst="round2SameRect">
            <a:avLst>
              <a:gd name="adj1" fmla="val 0"/>
              <a:gd name="adj2" fmla="val 0"/>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5" name="TextBox 14"/>
          <p:cNvSpPr txBox="1"/>
          <p:nvPr/>
        </p:nvSpPr>
        <p:spPr>
          <a:xfrm>
            <a:off x="3509300" y="5005349"/>
            <a:ext cx="2313455" cy="646331"/>
          </a:xfrm>
          <a:prstGeom prst="rect">
            <a:avLst/>
          </a:prstGeom>
          <a:noFill/>
        </p:spPr>
        <p:txBody>
          <a:bodyPr wrap="none" rtlCol="0">
            <a:spAutoFit/>
          </a:bodyPr>
          <a:lstStyle/>
          <a:p>
            <a:pPr algn="ctr"/>
            <a:r>
              <a:rPr lang="en-US" dirty="0" smtClean="0"/>
              <a:t>Seamless, Station-to</a:t>
            </a:r>
            <a:br>
              <a:rPr lang="en-US" dirty="0" smtClean="0"/>
            </a:br>
            <a:r>
              <a:rPr lang="en-US" dirty="0" smtClean="0"/>
              <a:t>Station Roaming</a:t>
            </a:r>
            <a:endParaRPr lang="en-US" dirty="0"/>
          </a:p>
        </p:txBody>
      </p:sp>
      <p:sp>
        <p:nvSpPr>
          <p:cNvPr id="19" name="TextBox 18"/>
          <p:cNvSpPr txBox="1"/>
          <p:nvPr/>
        </p:nvSpPr>
        <p:spPr>
          <a:xfrm>
            <a:off x="9515517" y="2894417"/>
            <a:ext cx="1403012" cy="646331"/>
          </a:xfrm>
          <a:prstGeom prst="rect">
            <a:avLst/>
          </a:prstGeom>
          <a:noFill/>
        </p:spPr>
        <p:txBody>
          <a:bodyPr wrap="none" rtlCol="0">
            <a:spAutoFit/>
          </a:bodyPr>
          <a:lstStyle/>
          <a:p>
            <a:pPr algn="ctr"/>
            <a:r>
              <a:rPr lang="en-US" dirty="0" smtClean="0"/>
              <a:t>Productive</a:t>
            </a:r>
            <a:br>
              <a:rPr lang="en-US" dirty="0" smtClean="0"/>
            </a:br>
            <a:r>
              <a:rPr lang="en-US" dirty="0" err="1" smtClean="0"/>
              <a:t>Teleworking</a:t>
            </a:r>
            <a:endParaRPr lang="en-US" dirty="0"/>
          </a:p>
        </p:txBody>
      </p:sp>
      <p:sp>
        <p:nvSpPr>
          <p:cNvPr id="20" name="TextBox 19"/>
          <p:cNvSpPr txBox="1"/>
          <p:nvPr/>
        </p:nvSpPr>
        <p:spPr>
          <a:xfrm>
            <a:off x="6738091" y="2894417"/>
            <a:ext cx="1402948" cy="646331"/>
          </a:xfrm>
          <a:prstGeom prst="rect">
            <a:avLst/>
          </a:prstGeom>
          <a:noFill/>
        </p:spPr>
        <p:txBody>
          <a:bodyPr wrap="none" rtlCol="0">
            <a:spAutoFit/>
          </a:bodyPr>
          <a:lstStyle/>
          <a:p>
            <a:pPr algn="ctr"/>
            <a:r>
              <a:rPr lang="en-US" dirty="0" smtClean="0"/>
              <a:t>Virtual</a:t>
            </a:r>
            <a:br>
              <a:rPr lang="en-US" dirty="0" smtClean="0"/>
            </a:br>
            <a:r>
              <a:rPr lang="en-US" dirty="0" smtClean="0"/>
              <a:t>Classrooms</a:t>
            </a:r>
            <a:endParaRPr lang="en-US" dirty="0"/>
          </a:p>
        </p:txBody>
      </p:sp>
      <p:sp>
        <p:nvSpPr>
          <p:cNvPr id="21" name="TextBox 20"/>
          <p:cNvSpPr txBox="1"/>
          <p:nvPr/>
        </p:nvSpPr>
        <p:spPr>
          <a:xfrm>
            <a:off x="866495" y="5005349"/>
            <a:ext cx="2044149" cy="646331"/>
          </a:xfrm>
          <a:prstGeom prst="rect">
            <a:avLst/>
          </a:prstGeom>
          <a:noFill/>
        </p:spPr>
        <p:txBody>
          <a:bodyPr wrap="none" rtlCol="0">
            <a:spAutoFit/>
          </a:bodyPr>
          <a:lstStyle/>
          <a:p>
            <a:pPr algn="ctr"/>
            <a:r>
              <a:rPr lang="en-US" dirty="0" smtClean="0"/>
              <a:t>Immediate Access</a:t>
            </a:r>
            <a:br>
              <a:rPr lang="en-US" dirty="0" smtClean="0"/>
            </a:br>
            <a:r>
              <a:rPr lang="en-US" dirty="0" smtClean="0"/>
              <a:t>to New Services</a:t>
            </a:r>
            <a:endParaRPr lang="en-US" dirty="0"/>
          </a:p>
        </p:txBody>
      </p:sp>
      <p:pic>
        <p:nvPicPr>
          <p:cNvPr id="24" name="Picture 23" descr="finance.png"/>
          <p:cNvPicPr>
            <a:picLocks noChangeAspect="1"/>
          </p:cNvPicPr>
          <p:nvPr/>
        </p:nvPicPr>
        <p:blipFill>
          <a:blip r:embed="rId3" cstate="screen"/>
          <a:stretch>
            <a:fillRect/>
          </a:stretch>
        </p:blipFill>
        <p:spPr>
          <a:xfrm>
            <a:off x="582284" y="2580530"/>
            <a:ext cx="2747803" cy="1847068"/>
          </a:xfrm>
          <a:prstGeom prst="rect">
            <a:avLst/>
          </a:prstGeom>
          <a:effectLst>
            <a:outerShdw blurRad="127000" sx="102000" sy="102000" algn="ctr" rotWithShape="0">
              <a:prstClr val="black">
                <a:alpha val="20000"/>
              </a:prstClr>
            </a:outerShdw>
          </a:effectLst>
        </p:spPr>
      </p:pic>
      <p:pic>
        <p:nvPicPr>
          <p:cNvPr id="25" name="Picture 24" descr="school.png"/>
          <p:cNvPicPr>
            <a:picLocks noChangeAspect="1"/>
          </p:cNvPicPr>
          <p:nvPr/>
        </p:nvPicPr>
        <p:blipFill>
          <a:blip r:embed="rId4" cstate="screen"/>
          <a:stretch>
            <a:fillRect/>
          </a:stretch>
        </p:blipFill>
        <p:spPr>
          <a:xfrm>
            <a:off x="6131973" y="3765121"/>
            <a:ext cx="2615184" cy="1734737"/>
          </a:xfrm>
          <a:prstGeom prst="rect">
            <a:avLst/>
          </a:prstGeom>
        </p:spPr>
      </p:pic>
      <p:pic>
        <p:nvPicPr>
          <p:cNvPr id="26" name="Picture 25" descr="healthcare.png"/>
          <p:cNvPicPr>
            <a:picLocks noChangeAspect="1"/>
          </p:cNvPicPr>
          <p:nvPr/>
        </p:nvPicPr>
        <p:blipFill>
          <a:blip r:embed="rId5" cstate="screen"/>
          <a:stretch>
            <a:fillRect/>
          </a:stretch>
        </p:blipFill>
        <p:spPr>
          <a:xfrm>
            <a:off x="3366509" y="2580530"/>
            <a:ext cx="2605804" cy="2414711"/>
          </a:xfrm>
          <a:prstGeom prst="rect">
            <a:avLst/>
          </a:prstGeom>
          <a:effectLst>
            <a:outerShdw blurRad="50800" dist="12700" dir="8100000" algn="tr" rotWithShape="0">
              <a:prstClr val="black">
                <a:alpha val="40000"/>
              </a:prstClr>
            </a:outerShdw>
          </a:effectLst>
        </p:spPr>
      </p:pic>
      <p:pic>
        <p:nvPicPr>
          <p:cNvPr id="27" name="Picture 26" descr="telework.png"/>
          <p:cNvPicPr>
            <a:picLocks noChangeAspect="1"/>
          </p:cNvPicPr>
          <p:nvPr/>
        </p:nvPicPr>
        <p:blipFill>
          <a:blip r:embed="rId6" cstate="screen"/>
          <a:stretch>
            <a:fillRect/>
          </a:stretch>
        </p:blipFill>
        <p:spPr>
          <a:xfrm>
            <a:off x="8910738" y="3610741"/>
            <a:ext cx="2734345" cy="1886698"/>
          </a:xfrm>
          <a:prstGeom prst="rect">
            <a:avLst/>
          </a:prstGeom>
        </p:spPr>
      </p:pic>
      <p:grpSp>
        <p:nvGrpSpPr>
          <p:cNvPr id="28" name="Group 27"/>
          <p:cNvGrpSpPr/>
          <p:nvPr/>
        </p:nvGrpSpPr>
        <p:grpSpPr>
          <a:xfrm>
            <a:off x="543742" y="1186249"/>
            <a:ext cx="2689654" cy="640080"/>
            <a:chOff x="321276" y="1421027"/>
            <a:chExt cx="2743200" cy="1433384"/>
          </a:xfrm>
        </p:grpSpPr>
        <p:grpSp>
          <p:nvGrpSpPr>
            <p:cNvPr id="29" name="Group 55"/>
            <p:cNvGrpSpPr/>
            <p:nvPr/>
          </p:nvGrpSpPr>
          <p:grpSpPr>
            <a:xfrm>
              <a:off x="321276" y="1421027"/>
              <a:ext cx="2743200" cy="1433384"/>
              <a:chOff x="321276" y="1421027"/>
              <a:chExt cx="2743200" cy="1433384"/>
            </a:xfrm>
          </p:grpSpPr>
          <p:sp>
            <p:nvSpPr>
              <p:cNvPr id="31" name="Rectangle 30"/>
              <p:cNvSpPr/>
              <p:nvPr/>
            </p:nvSpPr>
            <p:spPr>
              <a:xfrm>
                <a:off x="321276" y="1421027"/>
                <a:ext cx="2743200" cy="1433384"/>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dirty="0">
                  <a:latin typeface="Arial" pitchFamily="34" charset="0"/>
                  <a:cs typeface="Arial" pitchFamily="34" charset="0"/>
                </a:endParaRPr>
              </a:p>
            </p:txBody>
          </p:sp>
          <p:sp>
            <p:nvSpPr>
              <p:cNvPr id="32" name="Right Triangle 31"/>
              <p:cNvSpPr/>
              <p:nvPr/>
            </p:nvSpPr>
            <p:spPr>
              <a:xfrm flipV="1">
                <a:off x="383060" y="1506308"/>
                <a:ext cx="2533135" cy="901639"/>
              </a:xfrm>
              <a:prstGeom prst="rtTriangle">
                <a:avLst/>
              </a:pr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
          <p:nvSpPr>
            <p:cNvPr id="30" name="TextBox 64"/>
            <p:cNvSpPr txBox="1">
              <a:spLocks noChangeArrowheads="1"/>
            </p:cNvSpPr>
            <p:nvPr/>
          </p:nvSpPr>
          <p:spPr bwMode="auto">
            <a:xfrm>
              <a:off x="481913" y="1757287"/>
              <a:ext cx="2421926" cy="760866"/>
            </a:xfrm>
            <a:prstGeom prst="rect">
              <a:avLst/>
            </a:prstGeom>
            <a:noFill/>
            <a:ln w="9525">
              <a:noFill/>
              <a:miter lim="800000"/>
              <a:headEnd/>
              <a:tailEnd/>
            </a:ln>
          </p:spPr>
          <p:txBody>
            <a:bodyPr wrap="square" anchor="ctr" anchorCtr="0">
              <a:spAutoFit/>
            </a:bodyPr>
            <a:lstStyle/>
            <a:p>
              <a:pPr algn="ctr"/>
              <a:r>
                <a:rPr lang="en-US" sz="2000" dirty="0" smtClean="0">
                  <a:solidFill>
                    <a:schemeClr val="bg1"/>
                  </a:solidFill>
                  <a:effectLst>
                    <a:outerShdw blurRad="38100" dist="38100" dir="2700000" algn="tl">
                      <a:srgbClr val="000000">
                        <a:alpha val="43137"/>
                      </a:srgbClr>
                    </a:outerShdw>
                  </a:effectLst>
                </a:rPr>
                <a:t>Financial Services</a:t>
              </a:r>
            </a:p>
          </p:txBody>
        </p:sp>
      </p:grpSp>
      <p:grpSp>
        <p:nvGrpSpPr>
          <p:cNvPr id="48" name="Group 47"/>
          <p:cNvGrpSpPr/>
          <p:nvPr/>
        </p:nvGrpSpPr>
        <p:grpSpPr>
          <a:xfrm>
            <a:off x="3319893" y="1186249"/>
            <a:ext cx="2689654" cy="640080"/>
            <a:chOff x="321276" y="1421027"/>
            <a:chExt cx="2743200" cy="1433384"/>
          </a:xfrm>
        </p:grpSpPr>
        <p:grpSp>
          <p:nvGrpSpPr>
            <p:cNvPr id="49" name="Group 55"/>
            <p:cNvGrpSpPr/>
            <p:nvPr/>
          </p:nvGrpSpPr>
          <p:grpSpPr>
            <a:xfrm>
              <a:off x="321276" y="1421027"/>
              <a:ext cx="2743200" cy="1433384"/>
              <a:chOff x="321276" y="1421027"/>
              <a:chExt cx="2743200" cy="1433384"/>
            </a:xfrm>
          </p:grpSpPr>
          <p:sp>
            <p:nvSpPr>
              <p:cNvPr id="51" name="Rectangle 50"/>
              <p:cNvSpPr/>
              <p:nvPr/>
            </p:nvSpPr>
            <p:spPr>
              <a:xfrm>
                <a:off x="321276" y="1421027"/>
                <a:ext cx="2743200" cy="1433384"/>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dirty="0">
                  <a:latin typeface="Arial" pitchFamily="34" charset="0"/>
                  <a:cs typeface="Arial" pitchFamily="34" charset="0"/>
                </a:endParaRPr>
              </a:p>
            </p:txBody>
          </p:sp>
          <p:sp>
            <p:nvSpPr>
              <p:cNvPr id="52" name="Right Triangle 51"/>
              <p:cNvSpPr/>
              <p:nvPr/>
            </p:nvSpPr>
            <p:spPr>
              <a:xfrm flipV="1">
                <a:off x="383060" y="1506308"/>
                <a:ext cx="2533135" cy="901639"/>
              </a:xfrm>
              <a:prstGeom prst="rtTriangle">
                <a:avLst/>
              </a:pr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
          <p:nvSpPr>
            <p:cNvPr id="50" name="TextBox 64"/>
            <p:cNvSpPr txBox="1">
              <a:spLocks noChangeArrowheads="1"/>
            </p:cNvSpPr>
            <p:nvPr/>
          </p:nvSpPr>
          <p:spPr bwMode="auto">
            <a:xfrm>
              <a:off x="481913" y="1757287"/>
              <a:ext cx="2421926" cy="760866"/>
            </a:xfrm>
            <a:prstGeom prst="rect">
              <a:avLst/>
            </a:prstGeom>
            <a:noFill/>
            <a:ln w="9525">
              <a:noFill/>
              <a:miter lim="800000"/>
              <a:headEnd/>
              <a:tailEnd/>
            </a:ln>
          </p:spPr>
          <p:txBody>
            <a:bodyPr wrap="square" anchor="ctr" anchorCtr="0">
              <a:spAutoFit/>
            </a:bodyPr>
            <a:lstStyle/>
            <a:p>
              <a:pPr algn="ctr"/>
              <a:r>
                <a:rPr lang="en-US" sz="2000" dirty="0" smtClean="0">
                  <a:solidFill>
                    <a:schemeClr val="bg1"/>
                  </a:solidFill>
                  <a:effectLst>
                    <a:outerShdw blurRad="38100" dist="38100" dir="2700000" algn="tl">
                      <a:srgbClr val="000000">
                        <a:alpha val="43137"/>
                      </a:srgbClr>
                    </a:outerShdw>
                  </a:effectLst>
                </a:rPr>
                <a:t>Healthcare</a:t>
              </a:r>
            </a:p>
          </p:txBody>
        </p:sp>
      </p:grpSp>
      <p:grpSp>
        <p:nvGrpSpPr>
          <p:cNvPr id="53" name="Group 52"/>
          <p:cNvGrpSpPr/>
          <p:nvPr/>
        </p:nvGrpSpPr>
        <p:grpSpPr>
          <a:xfrm>
            <a:off x="6096044" y="1186249"/>
            <a:ext cx="2689654" cy="640080"/>
            <a:chOff x="321276" y="1421027"/>
            <a:chExt cx="2743200" cy="1433384"/>
          </a:xfrm>
        </p:grpSpPr>
        <p:grpSp>
          <p:nvGrpSpPr>
            <p:cNvPr id="54" name="Group 55"/>
            <p:cNvGrpSpPr/>
            <p:nvPr/>
          </p:nvGrpSpPr>
          <p:grpSpPr>
            <a:xfrm>
              <a:off x="321276" y="1421027"/>
              <a:ext cx="2743200" cy="1433384"/>
              <a:chOff x="321276" y="1421027"/>
              <a:chExt cx="2743200" cy="1433384"/>
            </a:xfrm>
          </p:grpSpPr>
          <p:sp>
            <p:nvSpPr>
              <p:cNvPr id="56" name="Rectangle 55"/>
              <p:cNvSpPr/>
              <p:nvPr/>
            </p:nvSpPr>
            <p:spPr>
              <a:xfrm>
                <a:off x="321276" y="1421027"/>
                <a:ext cx="2743200" cy="1433384"/>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dirty="0">
                  <a:latin typeface="Arial" pitchFamily="34" charset="0"/>
                  <a:cs typeface="Arial" pitchFamily="34" charset="0"/>
                </a:endParaRPr>
              </a:p>
            </p:txBody>
          </p:sp>
          <p:sp>
            <p:nvSpPr>
              <p:cNvPr id="57" name="Right Triangle 56"/>
              <p:cNvSpPr/>
              <p:nvPr/>
            </p:nvSpPr>
            <p:spPr>
              <a:xfrm flipV="1">
                <a:off x="383060" y="1506308"/>
                <a:ext cx="2533135" cy="901639"/>
              </a:xfrm>
              <a:prstGeom prst="rtTriangle">
                <a:avLst/>
              </a:pr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
          <p:nvSpPr>
            <p:cNvPr id="55" name="TextBox 64"/>
            <p:cNvSpPr txBox="1">
              <a:spLocks noChangeArrowheads="1"/>
            </p:cNvSpPr>
            <p:nvPr/>
          </p:nvSpPr>
          <p:spPr bwMode="auto">
            <a:xfrm>
              <a:off x="481913" y="1757287"/>
              <a:ext cx="2421926" cy="760866"/>
            </a:xfrm>
            <a:prstGeom prst="rect">
              <a:avLst/>
            </a:prstGeom>
            <a:noFill/>
            <a:ln w="9525">
              <a:noFill/>
              <a:miter lim="800000"/>
              <a:headEnd/>
              <a:tailEnd/>
            </a:ln>
          </p:spPr>
          <p:txBody>
            <a:bodyPr wrap="square" anchor="ctr" anchorCtr="0">
              <a:spAutoFit/>
            </a:bodyPr>
            <a:lstStyle/>
            <a:p>
              <a:pPr algn="ctr"/>
              <a:r>
                <a:rPr lang="en-US" sz="2000" dirty="0" smtClean="0">
                  <a:solidFill>
                    <a:schemeClr val="bg1"/>
                  </a:solidFill>
                  <a:effectLst>
                    <a:outerShdw blurRad="38100" dist="38100" dir="2700000" algn="tl">
                      <a:srgbClr val="000000">
                        <a:alpha val="43137"/>
                      </a:srgbClr>
                    </a:outerShdw>
                  </a:effectLst>
                </a:rPr>
                <a:t>Education</a:t>
              </a:r>
            </a:p>
          </p:txBody>
        </p:sp>
      </p:grpSp>
      <p:grpSp>
        <p:nvGrpSpPr>
          <p:cNvPr id="58" name="Group 57"/>
          <p:cNvGrpSpPr/>
          <p:nvPr/>
        </p:nvGrpSpPr>
        <p:grpSpPr>
          <a:xfrm>
            <a:off x="8872196" y="1186249"/>
            <a:ext cx="2689654" cy="640080"/>
            <a:chOff x="321276" y="1421027"/>
            <a:chExt cx="2743200" cy="1433384"/>
          </a:xfrm>
        </p:grpSpPr>
        <p:grpSp>
          <p:nvGrpSpPr>
            <p:cNvPr id="59" name="Group 55"/>
            <p:cNvGrpSpPr/>
            <p:nvPr/>
          </p:nvGrpSpPr>
          <p:grpSpPr>
            <a:xfrm>
              <a:off x="321276" y="1421027"/>
              <a:ext cx="2743200" cy="1433384"/>
              <a:chOff x="321276" y="1421027"/>
              <a:chExt cx="2743200" cy="1433384"/>
            </a:xfrm>
          </p:grpSpPr>
          <p:sp>
            <p:nvSpPr>
              <p:cNvPr id="61" name="Rectangle 60"/>
              <p:cNvSpPr/>
              <p:nvPr/>
            </p:nvSpPr>
            <p:spPr>
              <a:xfrm>
                <a:off x="321276" y="1421027"/>
                <a:ext cx="2743200" cy="1433384"/>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dirty="0">
                  <a:latin typeface="Arial" pitchFamily="34" charset="0"/>
                  <a:cs typeface="Arial" pitchFamily="34" charset="0"/>
                </a:endParaRPr>
              </a:p>
            </p:txBody>
          </p:sp>
          <p:sp>
            <p:nvSpPr>
              <p:cNvPr id="62" name="Right Triangle 61"/>
              <p:cNvSpPr/>
              <p:nvPr/>
            </p:nvSpPr>
            <p:spPr>
              <a:xfrm flipV="1">
                <a:off x="383060" y="1506308"/>
                <a:ext cx="2533135" cy="901639"/>
              </a:xfrm>
              <a:prstGeom prst="rtTriangle">
                <a:avLst/>
              </a:pr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
          <p:nvSpPr>
            <p:cNvPr id="60" name="TextBox 64"/>
            <p:cNvSpPr txBox="1">
              <a:spLocks noChangeArrowheads="1"/>
            </p:cNvSpPr>
            <p:nvPr/>
          </p:nvSpPr>
          <p:spPr bwMode="auto">
            <a:xfrm>
              <a:off x="481913" y="1757287"/>
              <a:ext cx="2421926" cy="760866"/>
            </a:xfrm>
            <a:prstGeom prst="rect">
              <a:avLst/>
            </a:prstGeom>
            <a:noFill/>
            <a:ln w="9525">
              <a:noFill/>
              <a:miter lim="800000"/>
              <a:headEnd/>
              <a:tailEnd/>
            </a:ln>
          </p:spPr>
          <p:txBody>
            <a:bodyPr wrap="square" anchor="ctr" anchorCtr="0">
              <a:spAutoFit/>
            </a:bodyPr>
            <a:lstStyle/>
            <a:p>
              <a:pPr algn="ctr"/>
              <a:r>
                <a:rPr lang="en-US" sz="2000" dirty="0" smtClean="0">
                  <a:solidFill>
                    <a:schemeClr val="bg1"/>
                  </a:solidFill>
                  <a:effectLst>
                    <a:outerShdw blurRad="38100" dist="38100" dir="2700000" algn="tl">
                      <a:srgbClr val="000000">
                        <a:alpha val="43137"/>
                      </a:srgbClr>
                    </a:outerShdw>
                  </a:effectLst>
                </a:rPr>
                <a:t>Government</a:t>
              </a:r>
            </a:p>
          </p:txBody>
        </p:sp>
      </p:grpSp>
      <p:sp>
        <p:nvSpPr>
          <p:cNvPr id="63" name="Rectangle 62"/>
          <p:cNvSpPr/>
          <p:nvPr/>
        </p:nvSpPr>
        <p:spPr>
          <a:xfrm>
            <a:off x="6112520" y="5041557"/>
            <a:ext cx="2644346" cy="494270"/>
          </a:xfrm>
          <a:prstGeom prst="rect">
            <a:avLst/>
          </a:prstGeom>
          <a:gradFill flip="none" rotWithShape="1">
            <a:gsLst>
              <a:gs pos="0">
                <a:schemeClr val="bg1"/>
              </a:gs>
              <a:gs pos="100000">
                <a:schemeClr val="bg1">
                  <a:alpha val="0"/>
                </a:schemeClr>
              </a:gs>
            </a:gsLst>
            <a:lin ang="162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Rectangle 63"/>
          <p:cNvSpPr/>
          <p:nvPr/>
        </p:nvSpPr>
        <p:spPr>
          <a:xfrm>
            <a:off x="8884552" y="5041557"/>
            <a:ext cx="2644346" cy="494270"/>
          </a:xfrm>
          <a:prstGeom prst="rect">
            <a:avLst/>
          </a:prstGeom>
          <a:gradFill flip="none" rotWithShape="1">
            <a:gsLst>
              <a:gs pos="0">
                <a:schemeClr val="bg1"/>
              </a:gs>
              <a:gs pos="100000">
                <a:schemeClr val="bg1">
                  <a:alpha val="0"/>
                </a:schemeClr>
              </a:gs>
            </a:gsLst>
            <a:lin ang="162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4" name="Group 43"/>
          <p:cNvGrpSpPr/>
          <p:nvPr/>
        </p:nvGrpSpPr>
        <p:grpSpPr>
          <a:xfrm>
            <a:off x="543742" y="1997117"/>
            <a:ext cx="11027565" cy="597062"/>
            <a:chOff x="487102" y="1997117"/>
            <a:chExt cx="11095298" cy="597062"/>
          </a:xfrm>
        </p:grpSpPr>
        <p:sp>
          <p:nvSpPr>
            <p:cNvPr id="11" name="Rectangle 10"/>
            <p:cNvSpPr>
              <a:spLocks noChangeArrowheads="1"/>
            </p:cNvSpPr>
            <p:nvPr/>
          </p:nvSpPr>
          <p:spPr bwMode="auto">
            <a:xfrm>
              <a:off x="487102" y="1997117"/>
              <a:ext cx="11095298" cy="597062"/>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dirty="0">
                <a:latin typeface="Arial" pitchFamily="34" charset="0"/>
                <a:cs typeface="Arial" pitchFamily="34" charset="0"/>
              </a:endParaRPr>
            </a:p>
          </p:txBody>
        </p:sp>
        <p:sp>
          <p:nvSpPr>
            <p:cNvPr id="43" name="Right Triangle 42"/>
            <p:cNvSpPr/>
            <p:nvPr/>
          </p:nvSpPr>
          <p:spPr>
            <a:xfrm flipV="1">
              <a:off x="532881" y="2031487"/>
              <a:ext cx="8904630" cy="402628"/>
            </a:xfrm>
            <a:prstGeom prst="rtTriangle">
              <a:avLst/>
            </a:pr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
        <p:nvSpPr>
          <p:cNvPr id="66" name="Rectangle 65"/>
          <p:cNvSpPr/>
          <p:nvPr/>
        </p:nvSpPr>
        <p:spPr>
          <a:xfrm>
            <a:off x="2230062" y="2110982"/>
            <a:ext cx="7654924" cy="369332"/>
          </a:xfrm>
          <a:prstGeom prst="rect">
            <a:avLst/>
          </a:prstGeom>
          <a:noFill/>
          <a:ln w="9525">
            <a:noFill/>
            <a:miter lim="800000"/>
            <a:headEnd/>
            <a:tailEnd/>
          </a:ln>
        </p:spPr>
        <p:txBody>
          <a:bodyPr wrap="square" anchor="ctr" anchorCtr="0">
            <a:spAutoFit/>
          </a:bodyPr>
          <a:lstStyle/>
          <a:p>
            <a:pPr algn="ctr">
              <a:lnSpc>
                <a:spcPct val="90000"/>
              </a:lnSpc>
              <a:defRPr/>
            </a:pPr>
            <a:r>
              <a:rPr lang="en-US" sz="2000" dirty="0" smtClean="0">
                <a:solidFill>
                  <a:schemeClr val="bg1"/>
                </a:solidFill>
                <a:effectLst>
                  <a:outerShdw blurRad="38100" dist="38100" dir="2700000" algn="tl">
                    <a:srgbClr val="000000">
                      <a:alpha val="43137"/>
                    </a:srgbClr>
                  </a:outerShdw>
                </a:effectLst>
              </a:rPr>
              <a:t>Horizontal: Windows 7 upgrades, mobility, BYOD, hot-</a:t>
            </a:r>
            <a:r>
              <a:rPr lang="en-US" sz="2000" dirty="0" err="1" smtClean="0">
                <a:solidFill>
                  <a:schemeClr val="bg1"/>
                </a:solidFill>
                <a:effectLst>
                  <a:outerShdw blurRad="38100" dist="38100" dir="2700000" algn="tl">
                    <a:srgbClr val="000000">
                      <a:alpha val="43137"/>
                    </a:srgbClr>
                  </a:outerShdw>
                </a:effectLst>
              </a:rPr>
              <a:t>desking</a:t>
            </a:r>
            <a:endParaRPr lang="en-US" sz="2000" dirty="0" smtClean="0">
              <a:solidFill>
                <a:schemeClr val="bg1"/>
              </a:solidFill>
              <a:effectLst>
                <a:outerShdw blurRad="38100" dist="38100" dir="2700000" algn="tl">
                  <a:srgbClr val="000000">
                    <a:alpha val="43137"/>
                  </a:srgbClr>
                </a:outerShdw>
              </a:effectLst>
            </a:endParaRPr>
          </a:p>
        </p:txBody>
      </p:sp>
    </p:spTree>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2" name="Group 21"/>
          <p:cNvGrpSpPr/>
          <p:nvPr/>
        </p:nvGrpSpPr>
        <p:grpSpPr>
          <a:xfrm>
            <a:off x="756356" y="1659469"/>
            <a:ext cx="8613423" cy="1264355"/>
            <a:chOff x="982133" y="1761067"/>
            <a:chExt cx="8613423" cy="1264355"/>
          </a:xfrm>
        </p:grpSpPr>
        <p:sp>
          <p:nvSpPr>
            <p:cNvPr id="20" name="Rectangle 19"/>
            <p:cNvSpPr/>
            <p:nvPr/>
          </p:nvSpPr>
          <p:spPr>
            <a:xfrm>
              <a:off x="982133" y="1828800"/>
              <a:ext cx="7315200" cy="1072444"/>
            </a:xfrm>
            <a:prstGeom prst="rect">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p:cNvSpPr/>
            <p:nvPr/>
          </p:nvSpPr>
          <p:spPr>
            <a:xfrm>
              <a:off x="2494844" y="1761067"/>
              <a:ext cx="7100712" cy="1264355"/>
            </a:xfrm>
            <a:prstGeom prst="rect">
              <a:avLst/>
            </a:prstGeom>
            <a:gradFill flip="none" rotWithShape="1">
              <a:gsLst>
                <a:gs pos="0">
                  <a:schemeClr val="bg1"/>
                </a:gs>
                <a:gs pos="100000">
                  <a:schemeClr val="bg1">
                    <a:alpha val="0"/>
                  </a:schemeClr>
                </a:gs>
              </a:gsLst>
              <a:lin ang="108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 name="AutoShape 4"/>
          <p:cNvSpPr>
            <a:spLocks noChangeArrowheads="1"/>
          </p:cNvSpPr>
          <p:nvPr/>
        </p:nvSpPr>
        <p:spPr bwMode="auto">
          <a:xfrm rot="10800000" flipH="1" flipV="1">
            <a:off x="462845" y="1215481"/>
            <a:ext cx="8353778" cy="511720"/>
          </a:xfrm>
          <a:prstGeom prst="roundRect">
            <a:avLst>
              <a:gd name="adj" fmla="val 50000"/>
            </a:avLst>
          </a:prstGeom>
          <a:gradFill flip="none" rotWithShape="1">
            <a:gsLst>
              <a:gs pos="0">
                <a:schemeClr val="accent1"/>
              </a:gs>
              <a:gs pos="100000">
                <a:schemeClr val="accent1">
                  <a:alpha val="0"/>
                </a:schemeClr>
              </a:gs>
            </a:gsLst>
            <a:lin ang="0" scaled="1"/>
            <a:tileRect/>
          </a:gradFill>
          <a:ln>
            <a:headEnd/>
            <a:tailEnd/>
          </a:ln>
          <a:effectLst>
            <a:outerShdw blurRad="50800" dist="25400" dir="5400000" algn="t" rotWithShape="0">
              <a:prstClr val="black">
                <a:alpha val="40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lIns="91432" tIns="45717" rIns="91432" bIns="45717" anchor="ctr"/>
          <a:lstStyle/>
          <a:p>
            <a:pPr defTabSz="342781">
              <a:defRPr/>
            </a:pPr>
            <a:r>
              <a:rPr lang="en-US"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CHALLENGE</a:t>
            </a:r>
          </a:p>
        </p:txBody>
      </p:sp>
      <p:grpSp>
        <p:nvGrpSpPr>
          <p:cNvPr id="23" name="Group 22"/>
          <p:cNvGrpSpPr/>
          <p:nvPr/>
        </p:nvGrpSpPr>
        <p:grpSpPr>
          <a:xfrm>
            <a:off x="756356" y="3048002"/>
            <a:ext cx="8613423" cy="1162751"/>
            <a:chOff x="982133" y="1761067"/>
            <a:chExt cx="8613423" cy="1264355"/>
          </a:xfrm>
        </p:grpSpPr>
        <p:sp>
          <p:nvSpPr>
            <p:cNvPr id="24" name="Rectangle 23"/>
            <p:cNvSpPr/>
            <p:nvPr/>
          </p:nvSpPr>
          <p:spPr>
            <a:xfrm>
              <a:off x="982133" y="1828800"/>
              <a:ext cx="7315200" cy="1072444"/>
            </a:xfrm>
            <a:prstGeom prst="rect">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ectangle 24"/>
            <p:cNvSpPr/>
            <p:nvPr/>
          </p:nvSpPr>
          <p:spPr>
            <a:xfrm>
              <a:off x="2494844" y="1761067"/>
              <a:ext cx="7100712" cy="1264355"/>
            </a:xfrm>
            <a:prstGeom prst="rect">
              <a:avLst/>
            </a:prstGeom>
            <a:gradFill flip="none" rotWithShape="1">
              <a:gsLst>
                <a:gs pos="0">
                  <a:schemeClr val="bg1"/>
                </a:gs>
                <a:gs pos="100000">
                  <a:schemeClr val="bg1">
                    <a:alpha val="0"/>
                  </a:schemeClr>
                </a:gs>
              </a:gsLst>
              <a:lin ang="108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8" name="AutoShape 4"/>
          <p:cNvSpPr>
            <a:spLocks noChangeArrowheads="1"/>
          </p:cNvSpPr>
          <p:nvPr/>
        </p:nvSpPr>
        <p:spPr bwMode="auto">
          <a:xfrm rot="10800000" flipH="1" flipV="1">
            <a:off x="462845" y="2609656"/>
            <a:ext cx="8353778" cy="511720"/>
          </a:xfrm>
          <a:prstGeom prst="roundRect">
            <a:avLst>
              <a:gd name="adj" fmla="val 50000"/>
            </a:avLst>
          </a:prstGeom>
          <a:gradFill flip="none" rotWithShape="1">
            <a:gsLst>
              <a:gs pos="0">
                <a:schemeClr val="accent1"/>
              </a:gs>
              <a:gs pos="100000">
                <a:schemeClr val="accent1">
                  <a:alpha val="0"/>
                </a:schemeClr>
              </a:gs>
            </a:gsLst>
            <a:lin ang="0" scaled="1"/>
            <a:tileRect/>
          </a:gradFill>
          <a:ln>
            <a:headEnd/>
            <a:tailEnd/>
          </a:ln>
          <a:effectLst>
            <a:outerShdw blurRad="50800" dist="25400" dir="5400000" algn="t" rotWithShape="0">
              <a:prstClr val="black">
                <a:alpha val="40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lIns="91432" tIns="45717" rIns="91432" bIns="45717" anchor="ctr"/>
          <a:lstStyle/>
          <a:p>
            <a:pPr defTabSz="342781">
              <a:defRPr/>
            </a:pPr>
            <a:r>
              <a:rPr lang="en-US"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SOLUTION</a:t>
            </a:r>
          </a:p>
        </p:txBody>
      </p:sp>
      <p:grpSp>
        <p:nvGrpSpPr>
          <p:cNvPr id="27" name="Group 26"/>
          <p:cNvGrpSpPr/>
          <p:nvPr/>
        </p:nvGrpSpPr>
        <p:grpSpPr>
          <a:xfrm>
            <a:off x="756356" y="4154312"/>
            <a:ext cx="8613423" cy="1264355"/>
            <a:chOff x="982133" y="1761067"/>
            <a:chExt cx="8613423" cy="1264355"/>
          </a:xfrm>
        </p:grpSpPr>
        <p:sp>
          <p:nvSpPr>
            <p:cNvPr id="28" name="Rectangle 27"/>
            <p:cNvSpPr/>
            <p:nvPr/>
          </p:nvSpPr>
          <p:spPr>
            <a:xfrm>
              <a:off x="982133" y="1828800"/>
              <a:ext cx="7315200" cy="1072444"/>
            </a:xfrm>
            <a:prstGeom prst="rect">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ectangle 28"/>
            <p:cNvSpPr/>
            <p:nvPr/>
          </p:nvSpPr>
          <p:spPr>
            <a:xfrm>
              <a:off x="2494844" y="1761067"/>
              <a:ext cx="7100712" cy="1264355"/>
            </a:xfrm>
            <a:prstGeom prst="rect">
              <a:avLst/>
            </a:prstGeom>
            <a:gradFill flip="none" rotWithShape="1">
              <a:gsLst>
                <a:gs pos="0">
                  <a:schemeClr val="bg1"/>
                </a:gs>
                <a:gs pos="100000">
                  <a:schemeClr val="bg1">
                    <a:alpha val="0"/>
                  </a:schemeClr>
                </a:gs>
              </a:gsLst>
              <a:lin ang="108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0" name="AutoShape 4"/>
          <p:cNvSpPr>
            <a:spLocks noChangeArrowheads="1"/>
          </p:cNvSpPr>
          <p:nvPr/>
        </p:nvSpPr>
        <p:spPr bwMode="auto">
          <a:xfrm rot="10800000" flipH="1" flipV="1">
            <a:off x="462845" y="3715967"/>
            <a:ext cx="8353778" cy="511720"/>
          </a:xfrm>
          <a:prstGeom prst="roundRect">
            <a:avLst>
              <a:gd name="adj" fmla="val 50000"/>
            </a:avLst>
          </a:prstGeom>
          <a:gradFill flip="none" rotWithShape="1">
            <a:gsLst>
              <a:gs pos="0">
                <a:schemeClr val="accent1"/>
              </a:gs>
              <a:gs pos="100000">
                <a:schemeClr val="accent1">
                  <a:alpha val="0"/>
                </a:schemeClr>
              </a:gs>
            </a:gsLst>
            <a:lin ang="0" scaled="1"/>
            <a:tileRect/>
          </a:gradFill>
          <a:ln>
            <a:headEnd/>
            <a:tailEnd/>
          </a:ln>
          <a:effectLst>
            <a:outerShdw blurRad="50800" dist="25400" dir="5400000" algn="t" rotWithShape="0">
              <a:prstClr val="black">
                <a:alpha val="40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lIns="91432" tIns="45717" rIns="91432" bIns="45717" anchor="ctr"/>
          <a:lstStyle/>
          <a:p>
            <a:pPr defTabSz="342781">
              <a:defRPr/>
            </a:pPr>
            <a:r>
              <a:rPr lang="en-US"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IMPACT</a:t>
            </a:r>
          </a:p>
        </p:txBody>
      </p:sp>
      <p:sp>
        <p:nvSpPr>
          <p:cNvPr id="12" name="Title 11"/>
          <p:cNvSpPr>
            <a:spLocks noGrp="1"/>
          </p:cNvSpPr>
          <p:nvPr>
            <p:ph type="title"/>
          </p:nvPr>
        </p:nvSpPr>
        <p:spPr/>
        <p:txBody>
          <a:bodyPr/>
          <a:lstStyle/>
          <a:p>
            <a:pPr lvl="0"/>
            <a:r>
              <a:rPr lang="en-US" smtClean="0"/>
              <a:t>Geometric Limited (Software Developer)</a:t>
            </a:r>
            <a:endParaRPr lang="en-US" dirty="0"/>
          </a:p>
        </p:txBody>
      </p:sp>
      <p:sp>
        <p:nvSpPr>
          <p:cNvPr id="34" name="Rectangle 33"/>
          <p:cNvSpPr/>
          <p:nvPr/>
        </p:nvSpPr>
        <p:spPr>
          <a:xfrm>
            <a:off x="948268" y="1835414"/>
            <a:ext cx="7755465" cy="600164"/>
          </a:xfrm>
          <a:prstGeom prst="rect">
            <a:avLst/>
          </a:prstGeom>
        </p:spPr>
        <p:txBody>
          <a:bodyPr wrap="square">
            <a:spAutoFit/>
          </a:bodyPr>
          <a:lstStyle/>
          <a:p>
            <a:pPr marL="173038" indent="-173038">
              <a:spcBef>
                <a:spcPts val="600"/>
              </a:spcBef>
              <a:buClr>
                <a:schemeClr val="tx2"/>
              </a:buClr>
              <a:buFont typeface="Arial" pitchFamily="34" charset="0"/>
              <a:buChar char="•"/>
            </a:pPr>
            <a:r>
              <a:rPr lang="en-US" sz="1400" dirty="0" smtClean="0">
                <a:latin typeface="Arial" pitchFamily="34" charset="0"/>
                <a:cs typeface="Arial" pitchFamily="34" charset="0"/>
              </a:rPr>
              <a:t>Support telecommuting and use of consumer devices and 3D graphics in workforce</a:t>
            </a:r>
          </a:p>
          <a:p>
            <a:pPr marL="173038" indent="-173038">
              <a:spcBef>
                <a:spcPts val="600"/>
              </a:spcBef>
              <a:buClr>
                <a:schemeClr val="tx2"/>
              </a:buClr>
              <a:buFont typeface="Arial" pitchFamily="34" charset="0"/>
              <a:buChar char="•"/>
            </a:pPr>
            <a:r>
              <a:rPr lang="en-US" sz="1400" dirty="0" smtClean="0">
                <a:latin typeface="Arial" pitchFamily="34" charset="0"/>
                <a:cs typeface="Arial" pitchFamily="34" charset="0"/>
              </a:rPr>
              <a:t>Reduce security threat and time spent on management</a:t>
            </a:r>
          </a:p>
        </p:txBody>
      </p:sp>
      <p:sp>
        <p:nvSpPr>
          <p:cNvPr id="35" name="Rectangle 34"/>
          <p:cNvSpPr/>
          <p:nvPr/>
        </p:nvSpPr>
        <p:spPr>
          <a:xfrm>
            <a:off x="948268" y="3241298"/>
            <a:ext cx="6092825" cy="307777"/>
          </a:xfrm>
          <a:prstGeom prst="rect">
            <a:avLst/>
          </a:prstGeom>
        </p:spPr>
        <p:txBody>
          <a:bodyPr>
            <a:spAutoFit/>
          </a:bodyPr>
          <a:lstStyle/>
          <a:p>
            <a:pPr marL="173038" lvl="1" indent="-173038">
              <a:spcBef>
                <a:spcPts val="600"/>
              </a:spcBef>
              <a:buClr>
                <a:schemeClr val="tx2"/>
              </a:buClr>
              <a:buFont typeface="Arial" pitchFamily="34" charset="0"/>
              <a:buChar char="•"/>
            </a:pPr>
            <a:r>
              <a:rPr lang="en-US" sz="1400" dirty="0" smtClean="0">
                <a:latin typeface="Arial" pitchFamily="34" charset="0"/>
                <a:cs typeface="Arial" pitchFamily="34" charset="0"/>
              </a:rPr>
              <a:t>Cisco VXI and Citrix </a:t>
            </a:r>
            <a:r>
              <a:rPr lang="en-US" sz="1400" dirty="0" err="1" smtClean="0">
                <a:latin typeface="Arial" pitchFamily="34" charset="0"/>
                <a:cs typeface="Arial" pitchFamily="34" charset="0"/>
              </a:rPr>
              <a:t>XenDesktop</a:t>
            </a:r>
            <a:r>
              <a:rPr lang="en-US" sz="1400" dirty="0" smtClean="0">
                <a:latin typeface="Arial" pitchFamily="34" charset="0"/>
                <a:cs typeface="Arial" pitchFamily="34" charset="0"/>
              </a:rPr>
              <a:t> with </a:t>
            </a:r>
            <a:r>
              <a:rPr lang="en-US" sz="1400" dirty="0" err="1" smtClean="0">
                <a:latin typeface="Arial" pitchFamily="34" charset="0"/>
                <a:cs typeface="Arial" pitchFamily="34" charset="0"/>
              </a:rPr>
              <a:t>NetApp</a:t>
            </a:r>
            <a:endParaRPr lang="en-US" sz="1400" dirty="0" smtClean="0">
              <a:latin typeface="Arial" pitchFamily="34" charset="0"/>
              <a:cs typeface="Arial" pitchFamily="34" charset="0"/>
            </a:endParaRPr>
          </a:p>
        </p:txBody>
      </p:sp>
      <p:sp>
        <p:nvSpPr>
          <p:cNvPr id="36" name="Rectangle 35"/>
          <p:cNvSpPr/>
          <p:nvPr/>
        </p:nvSpPr>
        <p:spPr>
          <a:xfrm>
            <a:off x="948269" y="4329412"/>
            <a:ext cx="5621863" cy="1754326"/>
          </a:xfrm>
          <a:prstGeom prst="rect">
            <a:avLst/>
          </a:prstGeom>
        </p:spPr>
        <p:txBody>
          <a:bodyPr wrap="square">
            <a:spAutoFit/>
          </a:bodyPr>
          <a:lstStyle/>
          <a:p>
            <a:pPr marL="173038" lvl="1" indent="-173038">
              <a:spcBef>
                <a:spcPts val="600"/>
              </a:spcBef>
              <a:buClr>
                <a:schemeClr val="tx2"/>
              </a:buClr>
              <a:buFont typeface="Arial" pitchFamily="34" charset="0"/>
              <a:buChar char="•"/>
            </a:pPr>
            <a:r>
              <a:rPr lang="en-US" sz="1400" dirty="0" smtClean="0">
                <a:latin typeface="Arial" pitchFamily="34" charset="0"/>
                <a:cs typeface="Arial" pitchFamily="34" charset="0"/>
              </a:rPr>
              <a:t>Geometric employees can access their server-hosted virtual desktop from anywhere and from a broad range of devices, with the cloud infrastructure also helping to drive business productivity and reduced operating costs</a:t>
            </a:r>
          </a:p>
          <a:p>
            <a:pPr marL="173038" lvl="1" indent="-173038">
              <a:spcBef>
                <a:spcPts val="600"/>
              </a:spcBef>
              <a:buClr>
                <a:schemeClr val="tx2"/>
              </a:buClr>
              <a:buFont typeface="Arial" pitchFamily="34" charset="0"/>
              <a:buChar char="•"/>
            </a:pPr>
            <a:r>
              <a:rPr lang="en-US" sz="1400" dirty="0" smtClean="0">
                <a:latin typeface="Arial" pitchFamily="34" charset="0"/>
                <a:cs typeface="Arial" pitchFamily="34" charset="0"/>
              </a:rPr>
              <a:t>Centralized desktop management reduces security threat and</a:t>
            </a:r>
            <a:br>
              <a:rPr lang="en-US" sz="1400" dirty="0" smtClean="0">
                <a:latin typeface="Arial" pitchFamily="34" charset="0"/>
                <a:cs typeface="Arial" pitchFamily="34" charset="0"/>
              </a:rPr>
            </a:br>
            <a:r>
              <a:rPr lang="en-US" sz="1400" dirty="0" smtClean="0">
                <a:latin typeface="Arial" pitchFamily="34" charset="0"/>
                <a:cs typeface="Arial" pitchFamily="34" charset="0"/>
              </a:rPr>
              <a:t>time to manage</a:t>
            </a:r>
          </a:p>
          <a:p>
            <a:pPr marL="173038" lvl="1" indent="-173038">
              <a:spcBef>
                <a:spcPts val="600"/>
              </a:spcBef>
              <a:buClr>
                <a:schemeClr val="tx2"/>
              </a:buClr>
              <a:buFont typeface="Arial" pitchFamily="34" charset="0"/>
              <a:buChar char="•"/>
            </a:pPr>
            <a:r>
              <a:rPr lang="en-US" sz="1400" dirty="0" smtClean="0">
                <a:latin typeface="Arial" pitchFamily="34" charset="0"/>
                <a:cs typeface="Arial" pitchFamily="34" charset="0"/>
              </a:rPr>
              <a:t>Dramatically reduced cost</a:t>
            </a:r>
          </a:p>
        </p:txBody>
      </p:sp>
      <p:sp>
        <p:nvSpPr>
          <p:cNvPr id="39" name="Slide Number Placeholder 3"/>
          <p:cNvSpPr>
            <a:spLocks noGrp="1"/>
          </p:cNvSpPr>
          <p:nvPr>
            <p:ph type="sldNum" sz="quarter" idx="12"/>
          </p:nvPr>
        </p:nvSpPr>
        <p:spPr>
          <a:xfrm>
            <a:off x="5677057" y="6397916"/>
            <a:ext cx="749798" cy="365125"/>
          </a:xfrm>
        </p:spPr>
        <p:txBody>
          <a:bodyPr/>
          <a:lstStyle/>
          <a:p>
            <a:fld id="{CA0561F9-C18C-4C7E-BCEE-56A17DAEBCA0}" type="slidenum">
              <a:rPr lang="en-US" smtClean="0"/>
              <a:pPr/>
              <a:t>21</a:t>
            </a:fld>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8710"/>
          <a:stretch/>
        </p:blipFill>
        <p:spPr>
          <a:xfrm>
            <a:off x="7438281" y="2329905"/>
            <a:ext cx="4170469" cy="3900011"/>
          </a:xfrm>
          <a:prstGeom prst="rect">
            <a:avLst/>
          </a:prstGeom>
          <a:effectLst>
            <a:softEdge rad="317500"/>
          </a:effectLst>
        </p:spPr>
      </p:pic>
    </p:spTree>
    <p:extLst>
      <p:ext uri="{BB962C8B-B14F-4D97-AF65-F5344CB8AC3E}">
        <p14:creationId xmlns:p14="http://schemas.microsoft.com/office/powerpoint/2010/main" val="1996281846"/>
      </p:ext>
    </p:extLst>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56356" y="1659469"/>
            <a:ext cx="8613423" cy="1264355"/>
            <a:chOff x="982133" y="1761067"/>
            <a:chExt cx="8613423" cy="1264355"/>
          </a:xfrm>
        </p:grpSpPr>
        <p:sp>
          <p:nvSpPr>
            <p:cNvPr id="15" name="Rectangle 14"/>
            <p:cNvSpPr/>
            <p:nvPr/>
          </p:nvSpPr>
          <p:spPr>
            <a:xfrm>
              <a:off x="982133" y="1828800"/>
              <a:ext cx="7315200" cy="1072444"/>
            </a:xfrm>
            <a:prstGeom prst="rect">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2494844" y="1761067"/>
              <a:ext cx="7100712" cy="1264355"/>
            </a:xfrm>
            <a:prstGeom prst="rect">
              <a:avLst/>
            </a:prstGeom>
            <a:gradFill flip="none" rotWithShape="1">
              <a:gsLst>
                <a:gs pos="0">
                  <a:schemeClr val="bg1"/>
                </a:gs>
                <a:gs pos="100000">
                  <a:schemeClr val="bg1">
                    <a:alpha val="0"/>
                  </a:schemeClr>
                </a:gs>
              </a:gsLst>
              <a:lin ang="108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8" name="AutoShape 4"/>
          <p:cNvSpPr>
            <a:spLocks noChangeArrowheads="1"/>
          </p:cNvSpPr>
          <p:nvPr/>
        </p:nvSpPr>
        <p:spPr bwMode="auto">
          <a:xfrm rot="10800000" flipH="1" flipV="1">
            <a:off x="462845" y="1215481"/>
            <a:ext cx="8353778" cy="511720"/>
          </a:xfrm>
          <a:prstGeom prst="roundRect">
            <a:avLst>
              <a:gd name="adj" fmla="val 50000"/>
            </a:avLst>
          </a:prstGeom>
          <a:gradFill flip="none" rotWithShape="1">
            <a:gsLst>
              <a:gs pos="0">
                <a:schemeClr val="accent3"/>
              </a:gs>
              <a:gs pos="100000">
                <a:schemeClr val="accent1">
                  <a:alpha val="0"/>
                </a:schemeClr>
              </a:gs>
            </a:gsLst>
            <a:lin ang="0" scaled="1"/>
            <a:tileRect/>
          </a:gradFill>
          <a:ln>
            <a:headEnd/>
            <a:tailEnd/>
          </a:ln>
          <a:effectLst>
            <a:outerShdw blurRad="50800" dist="25400" dir="5400000" algn="t" rotWithShape="0">
              <a:prstClr val="black">
                <a:alpha val="40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lIns="91432" tIns="45717" rIns="91432" bIns="45717" anchor="ctr"/>
          <a:lstStyle/>
          <a:p>
            <a:pPr defTabSz="342781">
              <a:defRPr/>
            </a:pPr>
            <a:r>
              <a:rPr lang="en-US"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CHALLENGE</a:t>
            </a:r>
          </a:p>
        </p:txBody>
      </p:sp>
      <p:grpSp>
        <p:nvGrpSpPr>
          <p:cNvPr id="19" name="Group 18"/>
          <p:cNvGrpSpPr/>
          <p:nvPr/>
        </p:nvGrpSpPr>
        <p:grpSpPr>
          <a:xfrm>
            <a:off x="756356" y="3048002"/>
            <a:ext cx="8613423" cy="1162751"/>
            <a:chOff x="982133" y="1761067"/>
            <a:chExt cx="8613423" cy="1264355"/>
          </a:xfrm>
        </p:grpSpPr>
        <p:sp>
          <p:nvSpPr>
            <p:cNvPr id="20" name="Rectangle 19"/>
            <p:cNvSpPr/>
            <p:nvPr/>
          </p:nvSpPr>
          <p:spPr>
            <a:xfrm>
              <a:off x="982133" y="1828800"/>
              <a:ext cx="7315200" cy="1072444"/>
            </a:xfrm>
            <a:prstGeom prst="rect">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p:cNvSpPr/>
            <p:nvPr/>
          </p:nvSpPr>
          <p:spPr>
            <a:xfrm>
              <a:off x="2494844" y="1761067"/>
              <a:ext cx="7100712" cy="1264355"/>
            </a:xfrm>
            <a:prstGeom prst="rect">
              <a:avLst/>
            </a:prstGeom>
            <a:gradFill flip="none" rotWithShape="1">
              <a:gsLst>
                <a:gs pos="0">
                  <a:schemeClr val="bg1"/>
                </a:gs>
                <a:gs pos="100000">
                  <a:schemeClr val="bg1">
                    <a:alpha val="0"/>
                  </a:schemeClr>
                </a:gs>
              </a:gsLst>
              <a:lin ang="108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2" name="AutoShape 4"/>
          <p:cNvSpPr>
            <a:spLocks noChangeArrowheads="1"/>
          </p:cNvSpPr>
          <p:nvPr/>
        </p:nvSpPr>
        <p:spPr bwMode="auto">
          <a:xfrm rot="10800000" flipH="1" flipV="1">
            <a:off x="462845" y="2609656"/>
            <a:ext cx="8353778" cy="511720"/>
          </a:xfrm>
          <a:prstGeom prst="roundRect">
            <a:avLst>
              <a:gd name="adj" fmla="val 50000"/>
            </a:avLst>
          </a:prstGeom>
          <a:gradFill flip="none" rotWithShape="1">
            <a:gsLst>
              <a:gs pos="0">
                <a:schemeClr val="accent3"/>
              </a:gs>
              <a:gs pos="100000">
                <a:schemeClr val="accent1">
                  <a:alpha val="0"/>
                </a:schemeClr>
              </a:gs>
            </a:gsLst>
            <a:lin ang="0" scaled="1"/>
            <a:tileRect/>
          </a:gradFill>
          <a:ln>
            <a:headEnd/>
            <a:tailEnd/>
          </a:ln>
          <a:effectLst>
            <a:outerShdw blurRad="50800" dist="25400" dir="5400000" algn="t" rotWithShape="0">
              <a:prstClr val="black">
                <a:alpha val="40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lIns="91432" tIns="45717" rIns="91432" bIns="45717" anchor="ctr"/>
          <a:lstStyle/>
          <a:p>
            <a:pPr defTabSz="342781">
              <a:defRPr/>
            </a:pPr>
            <a:r>
              <a:rPr lang="en-US"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SOLUTION</a:t>
            </a:r>
          </a:p>
        </p:txBody>
      </p:sp>
      <p:grpSp>
        <p:nvGrpSpPr>
          <p:cNvPr id="23" name="Group 22"/>
          <p:cNvGrpSpPr/>
          <p:nvPr/>
        </p:nvGrpSpPr>
        <p:grpSpPr>
          <a:xfrm>
            <a:off x="756356" y="4154312"/>
            <a:ext cx="8613423" cy="1264355"/>
            <a:chOff x="982133" y="1761067"/>
            <a:chExt cx="8613423" cy="1264355"/>
          </a:xfrm>
        </p:grpSpPr>
        <p:sp>
          <p:nvSpPr>
            <p:cNvPr id="24" name="Rectangle 23"/>
            <p:cNvSpPr/>
            <p:nvPr/>
          </p:nvSpPr>
          <p:spPr>
            <a:xfrm>
              <a:off x="982133" y="1828800"/>
              <a:ext cx="7315200" cy="1072444"/>
            </a:xfrm>
            <a:prstGeom prst="rect">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ectangle 24"/>
            <p:cNvSpPr/>
            <p:nvPr/>
          </p:nvSpPr>
          <p:spPr>
            <a:xfrm>
              <a:off x="2494844" y="1761067"/>
              <a:ext cx="7100712" cy="1264355"/>
            </a:xfrm>
            <a:prstGeom prst="rect">
              <a:avLst/>
            </a:prstGeom>
            <a:gradFill flip="none" rotWithShape="1">
              <a:gsLst>
                <a:gs pos="0">
                  <a:schemeClr val="bg1"/>
                </a:gs>
                <a:gs pos="100000">
                  <a:schemeClr val="bg1">
                    <a:alpha val="0"/>
                  </a:schemeClr>
                </a:gs>
              </a:gsLst>
              <a:lin ang="108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6" name="AutoShape 4"/>
          <p:cNvSpPr>
            <a:spLocks noChangeArrowheads="1"/>
          </p:cNvSpPr>
          <p:nvPr/>
        </p:nvSpPr>
        <p:spPr bwMode="auto">
          <a:xfrm rot="10800000" flipH="1" flipV="1">
            <a:off x="462845" y="3715967"/>
            <a:ext cx="8353778" cy="511720"/>
          </a:xfrm>
          <a:prstGeom prst="roundRect">
            <a:avLst>
              <a:gd name="adj" fmla="val 50000"/>
            </a:avLst>
          </a:prstGeom>
          <a:gradFill flip="none" rotWithShape="1">
            <a:gsLst>
              <a:gs pos="0">
                <a:schemeClr val="accent3"/>
              </a:gs>
              <a:gs pos="100000">
                <a:schemeClr val="accent1">
                  <a:alpha val="0"/>
                </a:schemeClr>
              </a:gs>
            </a:gsLst>
            <a:lin ang="0" scaled="1"/>
            <a:tileRect/>
          </a:gradFill>
          <a:ln>
            <a:headEnd/>
            <a:tailEnd/>
          </a:ln>
          <a:effectLst>
            <a:outerShdw blurRad="50800" dist="25400" dir="5400000" algn="t" rotWithShape="0">
              <a:prstClr val="black">
                <a:alpha val="40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lIns="91432" tIns="45717" rIns="91432" bIns="45717" anchor="ctr"/>
          <a:lstStyle/>
          <a:p>
            <a:pPr defTabSz="342781">
              <a:defRPr/>
            </a:pPr>
            <a:r>
              <a:rPr lang="en-US"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IMPACT</a:t>
            </a:r>
          </a:p>
        </p:txBody>
      </p:sp>
      <p:sp>
        <p:nvSpPr>
          <p:cNvPr id="27" name="Rectangle 26"/>
          <p:cNvSpPr/>
          <p:nvPr/>
        </p:nvSpPr>
        <p:spPr>
          <a:xfrm>
            <a:off x="948268" y="1835414"/>
            <a:ext cx="7755465" cy="567848"/>
          </a:xfrm>
          <a:prstGeom prst="rect">
            <a:avLst/>
          </a:prstGeom>
        </p:spPr>
        <p:txBody>
          <a:bodyPr wrap="square">
            <a:spAutoFit/>
          </a:bodyPr>
          <a:lstStyle/>
          <a:p>
            <a:pPr marL="173038" lvl="1" indent="-173038">
              <a:spcBef>
                <a:spcPts val="600"/>
              </a:spcBef>
              <a:buClr>
                <a:schemeClr val="tx2"/>
              </a:buClr>
              <a:buFont typeface="Arial" pitchFamily="34" charset="0"/>
              <a:buChar char="•"/>
            </a:pPr>
            <a:r>
              <a:rPr lang="en-US" sz="1400" dirty="0" smtClean="0">
                <a:latin typeface="Arial" pitchFamily="34" charset="0"/>
                <a:cs typeface="Arial" pitchFamily="34" charset="0"/>
              </a:rPr>
              <a:t>Enable healthcare providers to focus on patients, not technology</a:t>
            </a:r>
          </a:p>
          <a:p>
            <a:pPr marL="173038" lvl="1" indent="-173038">
              <a:lnSpc>
                <a:spcPct val="85000"/>
              </a:lnSpc>
              <a:spcBef>
                <a:spcPts val="600"/>
              </a:spcBef>
              <a:buClr>
                <a:schemeClr val="tx2"/>
              </a:buClr>
              <a:buFont typeface="Arial" pitchFamily="34" charset="0"/>
              <a:buChar char="•"/>
            </a:pPr>
            <a:r>
              <a:rPr lang="en-US" sz="1400" dirty="0" smtClean="0">
                <a:latin typeface="Arial" pitchFamily="34" charset="0"/>
                <a:cs typeface="Arial" pitchFamily="34" charset="0"/>
              </a:rPr>
              <a:t>Thousands of instances of hundred of applications to manage</a:t>
            </a:r>
          </a:p>
        </p:txBody>
      </p:sp>
      <p:sp>
        <p:nvSpPr>
          <p:cNvPr id="28" name="Rectangle 27"/>
          <p:cNvSpPr/>
          <p:nvPr/>
        </p:nvSpPr>
        <p:spPr>
          <a:xfrm>
            <a:off x="948268" y="3241298"/>
            <a:ext cx="6092825" cy="307777"/>
          </a:xfrm>
          <a:prstGeom prst="rect">
            <a:avLst/>
          </a:prstGeom>
        </p:spPr>
        <p:txBody>
          <a:bodyPr>
            <a:spAutoFit/>
          </a:bodyPr>
          <a:lstStyle/>
          <a:p>
            <a:pPr marL="173038" lvl="1" indent="-173038">
              <a:spcBef>
                <a:spcPts val="600"/>
              </a:spcBef>
              <a:buClr>
                <a:schemeClr val="tx2"/>
              </a:buClr>
              <a:buFont typeface="Arial" pitchFamily="34" charset="0"/>
              <a:buChar char="•"/>
            </a:pPr>
            <a:r>
              <a:rPr lang="en-US" sz="1400" dirty="0" smtClean="0">
                <a:latin typeface="Arial" pitchFamily="34" charset="0"/>
                <a:cs typeface="Arial" pitchFamily="34" charset="0"/>
              </a:rPr>
              <a:t>Cisco VXI and Citrix </a:t>
            </a:r>
            <a:r>
              <a:rPr lang="en-US" sz="1400" dirty="0" err="1" smtClean="0">
                <a:latin typeface="Arial" pitchFamily="34" charset="0"/>
                <a:cs typeface="Arial" pitchFamily="34" charset="0"/>
              </a:rPr>
              <a:t>XenDesktop</a:t>
            </a:r>
            <a:endParaRPr lang="en-US" sz="1400" dirty="0" smtClean="0">
              <a:latin typeface="Arial" pitchFamily="34" charset="0"/>
              <a:cs typeface="Arial" pitchFamily="34" charset="0"/>
            </a:endParaRPr>
          </a:p>
        </p:txBody>
      </p:sp>
      <p:sp>
        <p:nvSpPr>
          <p:cNvPr id="29" name="Rectangle 28"/>
          <p:cNvSpPr/>
          <p:nvPr/>
        </p:nvSpPr>
        <p:spPr>
          <a:xfrm>
            <a:off x="948269" y="4329412"/>
            <a:ext cx="5621863" cy="821763"/>
          </a:xfrm>
          <a:prstGeom prst="rect">
            <a:avLst/>
          </a:prstGeom>
        </p:spPr>
        <p:txBody>
          <a:bodyPr wrap="square">
            <a:spAutoFit/>
          </a:bodyPr>
          <a:lstStyle/>
          <a:p>
            <a:pPr marL="173038" lvl="1" indent="-173038">
              <a:lnSpc>
                <a:spcPct val="85000"/>
              </a:lnSpc>
              <a:spcBef>
                <a:spcPts val="600"/>
              </a:spcBef>
              <a:buClr>
                <a:schemeClr val="tx2"/>
              </a:buClr>
              <a:buFont typeface="Arial" pitchFamily="34" charset="0"/>
              <a:buChar char="•"/>
            </a:pPr>
            <a:r>
              <a:rPr lang="en-US" sz="1400" dirty="0" smtClean="0">
                <a:latin typeface="Arial" pitchFamily="34" charset="0"/>
                <a:cs typeface="Arial" pitchFamily="34" charset="0"/>
              </a:rPr>
              <a:t>Increases prep time and time with patients</a:t>
            </a:r>
          </a:p>
          <a:p>
            <a:pPr marL="173038" lvl="1" indent="-173038">
              <a:lnSpc>
                <a:spcPct val="85000"/>
              </a:lnSpc>
              <a:spcBef>
                <a:spcPts val="600"/>
              </a:spcBef>
              <a:buClr>
                <a:schemeClr val="tx2"/>
              </a:buClr>
              <a:buFont typeface="Arial" pitchFamily="34" charset="0"/>
              <a:buChar char="•"/>
            </a:pPr>
            <a:r>
              <a:rPr lang="en-US" sz="1400" dirty="0" smtClean="0">
                <a:latin typeface="Arial" pitchFamily="34" charset="0"/>
                <a:cs typeface="Arial" pitchFamily="34" charset="0"/>
              </a:rPr>
              <a:t>Increases IT efficiency and effectives</a:t>
            </a:r>
          </a:p>
          <a:p>
            <a:pPr marL="173038" lvl="1" indent="-173038">
              <a:lnSpc>
                <a:spcPct val="85000"/>
              </a:lnSpc>
              <a:spcBef>
                <a:spcPts val="600"/>
              </a:spcBef>
              <a:buClr>
                <a:schemeClr val="tx2"/>
              </a:buClr>
              <a:buFont typeface="Arial" pitchFamily="34" charset="0"/>
              <a:buChar char="•"/>
            </a:pPr>
            <a:r>
              <a:rPr lang="en-US" sz="1400" dirty="0" smtClean="0">
                <a:latin typeface="Arial" pitchFamily="34" charset="0"/>
                <a:cs typeface="Arial" pitchFamily="34" charset="0"/>
              </a:rPr>
              <a:t>Reduces capital and operating expenses</a:t>
            </a:r>
          </a:p>
        </p:txBody>
      </p:sp>
      <p:sp>
        <p:nvSpPr>
          <p:cNvPr id="12" name="Title 11"/>
          <p:cNvSpPr>
            <a:spLocks noGrp="1"/>
          </p:cNvSpPr>
          <p:nvPr>
            <p:ph type="title"/>
          </p:nvPr>
        </p:nvSpPr>
        <p:spPr/>
        <p:txBody>
          <a:bodyPr/>
          <a:lstStyle/>
          <a:p>
            <a:pPr lvl="0"/>
            <a:r>
              <a:rPr lang="en-US" smtClean="0"/>
              <a:t>Seattle Children’s Hospital</a:t>
            </a:r>
            <a:endParaRPr lang="en-US" dirty="0"/>
          </a:p>
        </p:txBody>
      </p:sp>
      <p:grpSp>
        <p:nvGrpSpPr>
          <p:cNvPr id="31" name="Group 30"/>
          <p:cNvGrpSpPr/>
          <p:nvPr/>
        </p:nvGrpSpPr>
        <p:grpSpPr>
          <a:xfrm>
            <a:off x="8543570" y="1471341"/>
            <a:ext cx="3511904" cy="4754033"/>
            <a:chOff x="7913511" y="431968"/>
            <a:chExt cx="4275314" cy="5884165"/>
          </a:xfrm>
        </p:grpSpPr>
        <p:pic>
          <p:nvPicPr>
            <p:cNvPr id="10" name="Picture 9" descr="hospitical-child.png"/>
            <p:cNvPicPr>
              <a:picLocks noChangeAspect="1"/>
            </p:cNvPicPr>
            <p:nvPr/>
          </p:nvPicPr>
          <p:blipFill>
            <a:blip r:embed="rId3" cstate="screen"/>
            <a:stretch>
              <a:fillRect/>
            </a:stretch>
          </p:blipFill>
          <p:spPr>
            <a:xfrm>
              <a:off x="8276492" y="431968"/>
              <a:ext cx="3912333" cy="5861587"/>
            </a:xfrm>
            <a:prstGeom prst="rect">
              <a:avLst/>
            </a:prstGeom>
          </p:spPr>
        </p:pic>
        <p:sp>
          <p:nvSpPr>
            <p:cNvPr id="11" name="Rectangle 10"/>
            <p:cNvSpPr/>
            <p:nvPr/>
          </p:nvSpPr>
          <p:spPr>
            <a:xfrm>
              <a:off x="7913511" y="5396089"/>
              <a:ext cx="4275314" cy="920044"/>
            </a:xfrm>
            <a:prstGeom prst="rect">
              <a:avLst/>
            </a:prstGeom>
            <a:gradFill flip="none" rotWithShape="1">
              <a:gsLst>
                <a:gs pos="0">
                  <a:schemeClr val="bg1"/>
                </a:gs>
                <a:gs pos="100000">
                  <a:schemeClr val="bg1">
                    <a:alpha val="0"/>
                  </a:schemeClr>
                </a:gs>
              </a:gsLst>
              <a:lin ang="162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0" name="Slide Number Placeholder 3"/>
          <p:cNvSpPr>
            <a:spLocks noGrp="1"/>
          </p:cNvSpPr>
          <p:nvPr>
            <p:ph type="sldNum" sz="quarter" idx="12"/>
          </p:nvPr>
        </p:nvSpPr>
        <p:spPr>
          <a:xfrm>
            <a:off x="5677057" y="6397916"/>
            <a:ext cx="749798" cy="365125"/>
          </a:xfrm>
        </p:spPr>
        <p:txBody>
          <a:bodyPr/>
          <a:lstStyle/>
          <a:p>
            <a:fld id="{CA0561F9-C18C-4C7E-BCEE-56A17DAEBCA0}" type="slidenum">
              <a:rPr lang="en-US" smtClean="0"/>
              <a:pPr/>
              <a:t>22</a:t>
            </a:fld>
            <a:endParaRPr lang="en-US" dirty="0"/>
          </a:p>
        </p:txBody>
      </p:sp>
    </p:spTree>
    <p:extLst>
      <p:ext uri="{BB962C8B-B14F-4D97-AF65-F5344CB8AC3E}">
        <p14:creationId xmlns:p14="http://schemas.microsoft.com/office/powerpoint/2010/main" val="2345908650"/>
      </p:ext>
    </p:extLst>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660401" y="4384403"/>
            <a:ext cx="7323313" cy="1264355"/>
            <a:chOff x="1021646" y="1680590"/>
            <a:chExt cx="7323313" cy="1264355"/>
          </a:xfrm>
        </p:grpSpPr>
        <p:sp>
          <p:nvSpPr>
            <p:cNvPr id="27" name="Rectangle 26"/>
            <p:cNvSpPr/>
            <p:nvPr/>
          </p:nvSpPr>
          <p:spPr>
            <a:xfrm>
              <a:off x="1021646" y="1680590"/>
              <a:ext cx="7315200" cy="1072444"/>
            </a:xfrm>
            <a:prstGeom prst="rect">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ectangle 27"/>
            <p:cNvSpPr/>
            <p:nvPr/>
          </p:nvSpPr>
          <p:spPr>
            <a:xfrm>
              <a:off x="1244247" y="1680590"/>
              <a:ext cx="7100712" cy="1264355"/>
            </a:xfrm>
            <a:prstGeom prst="rect">
              <a:avLst/>
            </a:prstGeom>
            <a:gradFill flip="none" rotWithShape="1">
              <a:gsLst>
                <a:gs pos="0">
                  <a:schemeClr val="bg1"/>
                </a:gs>
                <a:gs pos="100000">
                  <a:schemeClr val="bg1">
                    <a:alpha val="0"/>
                  </a:schemeClr>
                </a:gs>
              </a:gsLst>
              <a:lin ang="108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5" name="Title 14"/>
          <p:cNvSpPr>
            <a:spLocks noGrp="1"/>
          </p:cNvSpPr>
          <p:nvPr>
            <p:ph type="title"/>
          </p:nvPr>
        </p:nvSpPr>
        <p:spPr/>
        <p:txBody>
          <a:bodyPr/>
          <a:lstStyle/>
          <a:p>
            <a:pPr lvl="0"/>
            <a:r>
              <a:rPr lang="en-US" smtClean="0"/>
              <a:t>University of Tennessee</a:t>
            </a:r>
            <a:endParaRPr lang="en-US" dirty="0"/>
          </a:p>
        </p:txBody>
      </p:sp>
      <p:grpSp>
        <p:nvGrpSpPr>
          <p:cNvPr id="18" name="Group 17"/>
          <p:cNvGrpSpPr/>
          <p:nvPr/>
        </p:nvGrpSpPr>
        <p:grpSpPr>
          <a:xfrm>
            <a:off x="756356" y="1659469"/>
            <a:ext cx="8613423" cy="1264355"/>
            <a:chOff x="982133" y="1761067"/>
            <a:chExt cx="8613423" cy="1264355"/>
          </a:xfrm>
        </p:grpSpPr>
        <p:sp>
          <p:nvSpPr>
            <p:cNvPr id="19" name="Rectangle 18"/>
            <p:cNvSpPr/>
            <p:nvPr/>
          </p:nvSpPr>
          <p:spPr>
            <a:xfrm>
              <a:off x="982133" y="1828800"/>
              <a:ext cx="7315200" cy="1072444"/>
            </a:xfrm>
            <a:prstGeom prst="rect">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p:cNvSpPr/>
            <p:nvPr/>
          </p:nvSpPr>
          <p:spPr>
            <a:xfrm>
              <a:off x="2494844" y="1761067"/>
              <a:ext cx="7100712" cy="1264355"/>
            </a:xfrm>
            <a:prstGeom prst="rect">
              <a:avLst/>
            </a:prstGeom>
            <a:gradFill flip="none" rotWithShape="1">
              <a:gsLst>
                <a:gs pos="0">
                  <a:schemeClr val="bg1"/>
                </a:gs>
                <a:gs pos="100000">
                  <a:schemeClr val="bg1">
                    <a:alpha val="0"/>
                  </a:schemeClr>
                </a:gs>
              </a:gsLst>
              <a:lin ang="108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1" name="AutoShape 4"/>
          <p:cNvSpPr>
            <a:spLocks noChangeArrowheads="1"/>
          </p:cNvSpPr>
          <p:nvPr/>
        </p:nvSpPr>
        <p:spPr bwMode="auto">
          <a:xfrm rot="10800000" flipH="1" flipV="1">
            <a:off x="462845" y="1215481"/>
            <a:ext cx="8353778" cy="511720"/>
          </a:xfrm>
          <a:prstGeom prst="roundRect">
            <a:avLst>
              <a:gd name="adj" fmla="val 50000"/>
            </a:avLst>
          </a:prstGeom>
          <a:gradFill flip="none" rotWithShape="1">
            <a:gsLst>
              <a:gs pos="0">
                <a:schemeClr val="accent6"/>
              </a:gs>
              <a:gs pos="100000">
                <a:schemeClr val="accent1">
                  <a:alpha val="0"/>
                </a:schemeClr>
              </a:gs>
            </a:gsLst>
            <a:lin ang="0" scaled="1"/>
            <a:tileRect/>
          </a:gradFill>
          <a:ln>
            <a:headEnd/>
            <a:tailEnd/>
          </a:ln>
          <a:effectLst>
            <a:outerShdw blurRad="50800" dist="25400" dir="5400000" algn="t" rotWithShape="0">
              <a:prstClr val="black">
                <a:alpha val="40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lIns="91432" tIns="45717" rIns="91432" bIns="45717" anchor="ctr"/>
          <a:lstStyle/>
          <a:p>
            <a:pPr defTabSz="342781">
              <a:defRPr/>
            </a:pPr>
            <a:r>
              <a:rPr lang="en-US"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CHALLENGE</a:t>
            </a:r>
          </a:p>
        </p:txBody>
      </p:sp>
      <p:grpSp>
        <p:nvGrpSpPr>
          <p:cNvPr id="22" name="Group 21"/>
          <p:cNvGrpSpPr/>
          <p:nvPr/>
        </p:nvGrpSpPr>
        <p:grpSpPr>
          <a:xfrm>
            <a:off x="756356" y="3183470"/>
            <a:ext cx="8613423" cy="1162751"/>
            <a:chOff x="982133" y="1761067"/>
            <a:chExt cx="8613423" cy="1264355"/>
          </a:xfrm>
        </p:grpSpPr>
        <p:sp>
          <p:nvSpPr>
            <p:cNvPr id="23" name="Rectangle 22"/>
            <p:cNvSpPr/>
            <p:nvPr/>
          </p:nvSpPr>
          <p:spPr>
            <a:xfrm>
              <a:off x="982133" y="1828800"/>
              <a:ext cx="7315200" cy="1072444"/>
            </a:xfrm>
            <a:prstGeom prst="rect">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ectangle 23"/>
            <p:cNvSpPr/>
            <p:nvPr/>
          </p:nvSpPr>
          <p:spPr>
            <a:xfrm>
              <a:off x="2494844" y="1761067"/>
              <a:ext cx="7100712" cy="1264355"/>
            </a:xfrm>
            <a:prstGeom prst="rect">
              <a:avLst/>
            </a:prstGeom>
            <a:gradFill flip="none" rotWithShape="1">
              <a:gsLst>
                <a:gs pos="0">
                  <a:schemeClr val="bg1"/>
                </a:gs>
                <a:gs pos="100000">
                  <a:schemeClr val="bg1">
                    <a:alpha val="0"/>
                  </a:schemeClr>
                </a:gs>
              </a:gsLst>
              <a:lin ang="108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5" name="AutoShape 4"/>
          <p:cNvSpPr>
            <a:spLocks noChangeArrowheads="1"/>
          </p:cNvSpPr>
          <p:nvPr/>
        </p:nvSpPr>
        <p:spPr bwMode="auto">
          <a:xfrm rot="10800000" flipH="1" flipV="1">
            <a:off x="462845" y="2745124"/>
            <a:ext cx="8353778" cy="511720"/>
          </a:xfrm>
          <a:prstGeom prst="roundRect">
            <a:avLst>
              <a:gd name="adj" fmla="val 50000"/>
            </a:avLst>
          </a:prstGeom>
          <a:gradFill flip="none" rotWithShape="1">
            <a:gsLst>
              <a:gs pos="0">
                <a:schemeClr val="accent6"/>
              </a:gs>
              <a:gs pos="100000">
                <a:schemeClr val="accent1">
                  <a:alpha val="0"/>
                </a:schemeClr>
              </a:gs>
            </a:gsLst>
            <a:lin ang="0" scaled="1"/>
            <a:tileRect/>
          </a:gradFill>
          <a:ln>
            <a:headEnd/>
            <a:tailEnd/>
          </a:ln>
          <a:effectLst>
            <a:outerShdw blurRad="50800" dist="25400" dir="5400000" algn="t" rotWithShape="0">
              <a:prstClr val="black">
                <a:alpha val="40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lIns="91432" tIns="45717" rIns="91432" bIns="45717" anchor="ctr"/>
          <a:lstStyle/>
          <a:p>
            <a:pPr defTabSz="342781">
              <a:defRPr/>
            </a:pPr>
            <a:r>
              <a:rPr lang="en-US"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SOLUTION</a:t>
            </a:r>
          </a:p>
        </p:txBody>
      </p:sp>
      <p:sp>
        <p:nvSpPr>
          <p:cNvPr id="29" name="AutoShape 4"/>
          <p:cNvSpPr>
            <a:spLocks noChangeArrowheads="1"/>
          </p:cNvSpPr>
          <p:nvPr/>
        </p:nvSpPr>
        <p:spPr bwMode="auto">
          <a:xfrm rot="10800000" flipH="1" flipV="1">
            <a:off x="462845" y="3851435"/>
            <a:ext cx="8353778" cy="511720"/>
          </a:xfrm>
          <a:prstGeom prst="roundRect">
            <a:avLst>
              <a:gd name="adj" fmla="val 50000"/>
            </a:avLst>
          </a:prstGeom>
          <a:gradFill flip="none" rotWithShape="1">
            <a:gsLst>
              <a:gs pos="0">
                <a:schemeClr val="accent6"/>
              </a:gs>
              <a:gs pos="100000">
                <a:schemeClr val="accent1">
                  <a:alpha val="0"/>
                </a:schemeClr>
              </a:gs>
            </a:gsLst>
            <a:lin ang="0" scaled="1"/>
            <a:tileRect/>
          </a:gradFill>
          <a:ln>
            <a:headEnd/>
            <a:tailEnd/>
          </a:ln>
          <a:effectLst>
            <a:outerShdw blurRad="50800" dist="25400" dir="5400000" algn="t" rotWithShape="0">
              <a:prstClr val="black">
                <a:alpha val="40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lIns="91432" tIns="45717" rIns="91432" bIns="45717" anchor="ctr"/>
          <a:lstStyle/>
          <a:p>
            <a:pPr defTabSz="342781">
              <a:defRPr/>
            </a:pPr>
            <a:r>
              <a:rPr lang="en-US"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IMPACT</a:t>
            </a:r>
          </a:p>
        </p:txBody>
      </p:sp>
      <p:sp>
        <p:nvSpPr>
          <p:cNvPr id="30" name="Rectangle 29"/>
          <p:cNvSpPr/>
          <p:nvPr/>
        </p:nvSpPr>
        <p:spPr>
          <a:xfrm>
            <a:off x="948269" y="1835414"/>
            <a:ext cx="8286042" cy="827919"/>
          </a:xfrm>
          <a:prstGeom prst="rect">
            <a:avLst/>
          </a:prstGeom>
        </p:spPr>
        <p:txBody>
          <a:bodyPr wrap="square">
            <a:spAutoFit/>
          </a:bodyPr>
          <a:lstStyle/>
          <a:p>
            <a:pPr marL="173038" lvl="1" indent="-173038">
              <a:spcBef>
                <a:spcPts val="600"/>
              </a:spcBef>
              <a:buClr>
                <a:schemeClr val="tx2"/>
              </a:buClr>
              <a:buFont typeface="Arial" pitchFamily="34" charset="0"/>
              <a:buChar char="•"/>
            </a:pPr>
            <a:r>
              <a:rPr lang="en-US" sz="1400" dirty="0" smtClean="0">
                <a:latin typeface="Arial" pitchFamily="34" charset="0"/>
                <a:cs typeface="Arial" pitchFamily="34" charset="0"/>
              </a:rPr>
              <a:t>Transform computing environment into a flexible service to meets students’ work styles</a:t>
            </a:r>
          </a:p>
          <a:p>
            <a:pPr marL="173038" lvl="1" indent="-173038">
              <a:lnSpc>
                <a:spcPct val="85000"/>
              </a:lnSpc>
              <a:spcBef>
                <a:spcPts val="600"/>
              </a:spcBef>
              <a:buClr>
                <a:schemeClr val="tx2"/>
              </a:buClr>
              <a:buFont typeface="Arial" pitchFamily="34" charset="0"/>
              <a:buChar char="•"/>
            </a:pPr>
            <a:r>
              <a:rPr lang="en-US" sz="1400" dirty="0" smtClean="0">
                <a:latin typeface="Arial" pitchFamily="34" charset="0"/>
                <a:cs typeface="Arial" pitchFamily="34" charset="0"/>
              </a:rPr>
              <a:t>Easily support new applications every semester</a:t>
            </a:r>
          </a:p>
          <a:p>
            <a:pPr marL="173038" lvl="1" indent="-173038">
              <a:lnSpc>
                <a:spcPct val="85000"/>
              </a:lnSpc>
              <a:spcBef>
                <a:spcPts val="600"/>
              </a:spcBef>
              <a:buClr>
                <a:schemeClr val="tx2"/>
              </a:buClr>
              <a:buFont typeface="Arial" pitchFamily="34" charset="0"/>
              <a:buChar char="•"/>
            </a:pPr>
            <a:r>
              <a:rPr lang="en-US" sz="1400" dirty="0" smtClean="0">
                <a:latin typeface="Arial" pitchFamily="34" charset="0"/>
                <a:cs typeface="Arial" pitchFamily="34" charset="0"/>
              </a:rPr>
              <a:t>Support increasing data and information generated by UT and students</a:t>
            </a:r>
          </a:p>
        </p:txBody>
      </p:sp>
      <p:sp>
        <p:nvSpPr>
          <p:cNvPr id="31" name="Rectangle 30"/>
          <p:cNvSpPr/>
          <p:nvPr/>
        </p:nvSpPr>
        <p:spPr>
          <a:xfrm>
            <a:off x="948268" y="3376766"/>
            <a:ext cx="6592710" cy="307777"/>
          </a:xfrm>
          <a:prstGeom prst="rect">
            <a:avLst/>
          </a:prstGeom>
        </p:spPr>
        <p:txBody>
          <a:bodyPr wrap="square">
            <a:spAutoFit/>
          </a:bodyPr>
          <a:lstStyle/>
          <a:p>
            <a:pPr marL="173038" lvl="1" indent="-173038">
              <a:lnSpc>
                <a:spcPct val="100000"/>
              </a:lnSpc>
              <a:spcBef>
                <a:spcPts val="600"/>
              </a:spcBef>
              <a:buClr>
                <a:schemeClr val="tx2"/>
              </a:buClr>
              <a:buFont typeface="Arial" pitchFamily="34" charset="0"/>
              <a:buChar char="•"/>
            </a:pPr>
            <a:r>
              <a:rPr lang="en-US" sz="1400" dirty="0" smtClean="0">
                <a:latin typeface="Arial" pitchFamily="34" charset="0"/>
                <a:cs typeface="Arial" pitchFamily="34" charset="0"/>
              </a:rPr>
              <a:t>Cisco VXI and Citrix </a:t>
            </a:r>
            <a:r>
              <a:rPr lang="en-US" sz="1400" dirty="0" err="1" smtClean="0">
                <a:latin typeface="Arial" pitchFamily="34" charset="0"/>
                <a:cs typeface="Arial" pitchFamily="34" charset="0"/>
              </a:rPr>
              <a:t>XenDesktop</a:t>
            </a:r>
            <a:r>
              <a:rPr lang="en-US" sz="1400" dirty="0" smtClean="0">
                <a:latin typeface="Arial" pitchFamily="34" charset="0"/>
                <a:cs typeface="Arial" pitchFamily="34" charset="0"/>
              </a:rPr>
              <a:t> with </a:t>
            </a:r>
            <a:r>
              <a:rPr lang="en-US" sz="1400" dirty="0" err="1" smtClean="0">
                <a:latin typeface="Arial" pitchFamily="34" charset="0"/>
                <a:cs typeface="Arial" pitchFamily="34" charset="0"/>
              </a:rPr>
              <a:t>NetApp</a:t>
            </a:r>
            <a:r>
              <a:rPr lang="en-US" sz="1400" dirty="0" smtClean="0">
                <a:latin typeface="Arial" pitchFamily="34" charset="0"/>
                <a:cs typeface="Arial" pitchFamily="34" charset="0"/>
              </a:rPr>
              <a:t> Unified Storage Architecture</a:t>
            </a:r>
          </a:p>
        </p:txBody>
      </p:sp>
      <p:sp>
        <p:nvSpPr>
          <p:cNvPr id="32" name="Rectangle 31"/>
          <p:cNvSpPr/>
          <p:nvPr/>
        </p:nvSpPr>
        <p:spPr>
          <a:xfrm>
            <a:off x="948269" y="4464880"/>
            <a:ext cx="6739464" cy="1605055"/>
          </a:xfrm>
          <a:prstGeom prst="rect">
            <a:avLst/>
          </a:prstGeom>
        </p:spPr>
        <p:txBody>
          <a:bodyPr wrap="square">
            <a:spAutoFit/>
          </a:bodyPr>
          <a:lstStyle/>
          <a:p>
            <a:pPr marL="173038" lvl="1" indent="-173038">
              <a:lnSpc>
                <a:spcPct val="85000"/>
              </a:lnSpc>
              <a:spcBef>
                <a:spcPts val="600"/>
              </a:spcBef>
              <a:buClr>
                <a:schemeClr val="tx2"/>
              </a:buClr>
              <a:buFont typeface="Arial" pitchFamily="34" charset="0"/>
              <a:buChar char="•"/>
            </a:pPr>
            <a:r>
              <a:rPr lang="en-US" sz="1400" dirty="0" smtClean="0">
                <a:latin typeface="Arial" pitchFamily="34" charset="0"/>
                <a:cs typeface="Arial" pitchFamily="34" charset="0"/>
              </a:rPr>
              <a:t>Anytime access to virtual desktops, apps, personal files, network resources for over 27,000 students and staff on university-owned and personal devices</a:t>
            </a:r>
          </a:p>
          <a:p>
            <a:pPr marL="173038" lvl="1" indent="-173038">
              <a:lnSpc>
                <a:spcPct val="85000"/>
              </a:lnSpc>
              <a:spcBef>
                <a:spcPts val="600"/>
              </a:spcBef>
              <a:buClr>
                <a:schemeClr val="tx2"/>
              </a:buClr>
              <a:buFont typeface="Arial" pitchFamily="34" charset="0"/>
              <a:buChar char="•"/>
            </a:pPr>
            <a:r>
              <a:rPr lang="en-US" sz="1400" dirty="0" smtClean="0">
                <a:latin typeface="Arial" pitchFamily="34" charset="0"/>
                <a:cs typeface="Arial" pitchFamily="34" charset="0"/>
              </a:rPr>
              <a:t>Students’ educational experience is improved so they can make more efficient use of their time, giving UT a competitive edge when attracting students</a:t>
            </a:r>
          </a:p>
          <a:p>
            <a:pPr marL="173038" lvl="1" indent="-173038">
              <a:lnSpc>
                <a:spcPct val="85000"/>
              </a:lnSpc>
              <a:spcBef>
                <a:spcPts val="600"/>
              </a:spcBef>
              <a:buClr>
                <a:schemeClr val="tx2"/>
              </a:buClr>
              <a:buFont typeface="Arial" pitchFamily="34" charset="0"/>
              <a:buChar char="•"/>
            </a:pPr>
            <a:r>
              <a:rPr lang="en-US" sz="1400" dirty="0" smtClean="0">
                <a:latin typeface="Arial" pitchFamily="34" charset="0"/>
                <a:cs typeface="Arial" pitchFamily="34" charset="0"/>
              </a:rPr>
              <a:t>Reduced cost of software/hardware refreshes, security</a:t>
            </a:r>
            <a:br>
              <a:rPr lang="en-US" sz="1400" dirty="0" smtClean="0">
                <a:latin typeface="Arial" pitchFamily="34" charset="0"/>
                <a:cs typeface="Arial" pitchFamily="34" charset="0"/>
              </a:rPr>
            </a:br>
            <a:r>
              <a:rPr lang="en-US" sz="1400" dirty="0" smtClean="0">
                <a:latin typeface="Arial" pitchFamily="34" charset="0"/>
                <a:cs typeface="Arial" pitchFamily="34" charset="0"/>
              </a:rPr>
              <a:t>patches; increased energy savings</a:t>
            </a:r>
          </a:p>
          <a:p>
            <a:pPr marL="173038" lvl="1" indent="-173038">
              <a:lnSpc>
                <a:spcPct val="85000"/>
              </a:lnSpc>
              <a:spcBef>
                <a:spcPts val="600"/>
              </a:spcBef>
              <a:buClr>
                <a:schemeClr val="tx2"/>
              </a:buClr>
              <a:buFont typeface="Arial" pitchFamily="34" charset="0"/>
              <a:buChar char="•"/>
            </a:pPr>
            <a:r>
              <a:rPr lang="en-US" sz="1400" dirty="0" smtClean="0">
                <a:latin typeface="Arial" pitchFamily="34" charset="0"/>
                <a:cs typeface="Arial" pitchFamily="34" charset="0"/>
              </a:rPr>
              <a:t>Eventually phase out some computer labs </a:t>
            </a:r>
          </a:p>
        </p:txBody>
      </p:sp>
      <p:sp>
        <p:nvSpPr>
          <p:cNvPr id="33" name="Slide Number Placeholder 3"/>
          <p:cNvSpPr>
            <a:spLocks noGrp="1"/>
          </p:cNvSpPr>
          <p:nvPr>
            <p:ph type="sldNum" sz="quarter" idx="12"/>
          </p:nvPr>
        </p:nvSpPr>
        <p:spPr>
          <a:xfrm>
            <a:off x="5677057" y="6397916"/>
            <a:ext cx="749798" cy="365125"/>
          </a:xfrm>
        </p:spPr>
        <p:txBody>
          <a:bodyPr/>
          <a:lstStyle/>
          <a:p>
            <a:fld id="{CA0561F9-C18C-4C7E-BCEE-56A17DAEBCA0}" type="slidenum">
              <a:rPr lang="en-US" smtClean="0"/>
              <a:pPr/>
              <a:t>23</a:t>
            </a:fld>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2869"/>
          <a:stretch/>
        </p:blipFill>
        <p:spPr>
          <a:xfrm>
            <a:off x="7975601" y="2628196"/>
            <a:ext cx="3666500" cy="3255901"/>
          </a:xfrm>
          <a:prstGeom prst="rect">
            <a:avLst/>
          </a:prstGeom>
          <a:effectLst>
            <a:softEdge rad="317500"/>
          </a:effectLst>
        </p:spPr>
      </p:pic>
    </p:spTree>
    <p:extLst>
      <p:ext uri="{BB962C8B-B14F-4D97-AF65-F5344CB8AC3E}">
        <p14:creationId xmlns:p14="http://schemas.microsoft.com/office/powerpoint/2010/main" val="2345908650"/>
      </p:ext>
    </p:extLst>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83"/>
          <p:cNvSpPr/>
          <p:nvPr/>
        </p:nvSpPr>
        <p:spPr>
          <a:xfrm>
            <a:off x="3027405" y="4456668"/>
            <a:ext cx="9161420" cy="1383956"/>
          </a:xfrm>
          <a:prstGeom prst="rect">
            <a:avLst/>
          </a:prstGeom>
          <a:gradFill flip="none" rotWithShape="1">
            <a:gsLst>
              <a:gs pos="0">
                <a:schemeClr val="bg2">
                  <a:lumMod val="90000"/>
                </a:schemeClr>
              </a:gs>
              <a:gs pos="100000">
                <a:schemeClr val="bg2">
                  <a:lumMod val="90000"/>
                  <a:alpha val="0"/>
                </a:schemeClr>
              </a:gs>
            </a:gsLst>
            <a:lin ang="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83" name="Rectangle 82"/>
          <p:cNvSpPr/>
          <p:nvPr/>
        </p:nvSpPr>
        <p:spPr>
          <a:xfrm>
            <a:off x="3027405" y="2883241"/>
            <a:ext cx="9161420" cy="1383956"/>
          </a:xfrm>
          <a:prstGeom prst="rect">
            <a:avLst/>
          </a:prstGeom>
          <a:gradFill flip="none" rotWithShape="1">
            <a:gsLst>
              <a:gs pos="0">
                <a:schemeClr val="bg2">
                  <a:lumMod val="90000"/>
                </a:schemeClr>
              </a:gs>
              <a:gs pos="100000">
                <a:schemeClr val="bg2">
                  <a:lumMod val="90000"/>
                  <a:alpha val="0"/>
                </a:schemeClr>
              </a:gs>
            </a:gsLst>
            <a:lin ang="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82" name="Rectangle 81"/>
          <p:cNvSpPr/>
          <p:nvPr/>
        </p:nvSpPr>
        <p:spPr>
          <a:xfrm>
            <a:off x="3027405" y="1309814"/>
            <a:ext cx="9161420" cy="1383956"/>
          </a:xfrm>
          <a:prstGeom prst="rect">
            <a:avLst/>
          </a:prstGeom>
          <a:gradFill flip="none" rotWithShape="1">
            <a:gsLst>
              <a:gs pos="0">
                <a:schemeClr val="bg2">
                  <a:lumMod val="90000"/>
                </a:schemeClr>
              </a:gs>
              <a:gs pos="100000">
                <a:schemeClr val="bg2">
                  <a:lumMod val="90000"/>
                  <a:alpha val="0"/>
                </a:schemeClr>
              </a:gs>
            </a:gsLst>
            <a:lin ang="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2" name="Title 1"/>
          <p:cNvSpPr>
            <a:spLocks noGrp="1"/>
          </p:cNvSpPr>
          <p:nvPr>
            <p:ph type="title"/>
          </p:nvPr>
        </p:nvSpPr>
        <p:spPr>
          <a:xfrm>
            <a:off x="446882" y="158751"/>
            <a:ext cx="11320462" cy="676822"/>
          </a:xfrm>
        </p:spPr>
        <p:txBody>
          <a:bodyPr/>
          <a:lstStyle/>
          <a:p>
            <a:r>
              <a:rPr lang="en-US" dirty="0" smtClean="0"/>
              <a:t>The New Virtual Workspace</a:t>
            </a:r>
            <a:endParaRPr lang="en-US" dirty="0"/>
          </a:p>
        </p:txBody>
      </p:sp>
      <p:sp>
        <p:nvSpPr>
          <p:cNvPr id="4" name="Slide Number Placeholder 3"/>
          <p:cNvSpPr>
            <a:spLocks noGrp="1"/>
          </p:cNvSpPr>
          <p:nvPr>
            <p:ph type="sldNum" sz="quarter" idx="12"/>
          </p:nvPr>
        </p:nvSpPr>
        <p:spPr/>
        <p:txBody>
          <a:bodyPr/>
          <a:lstStyle/>
          <a:p>
            <a:fld id="{CA0561F9-C18C-4C7E-BCEE-56A17DAEBCA0}" type="slidenum">
              <a:rPr lang="en-US" smtClean="0"/>
              <a:pPr/>
              <a:t>24</a:t>
            </a:fld>
            <a:endParaRPr lang="en-US"/>
          </a:p>
        </p:txBody>
      </p:sp>
      <p:grpSp>
        <p:nvGrpSpPr>
          <p:cNvPr id="87" name="Group 86"/>
          <p:cNvGrpSpPr/>
          <p:nvPr/>
        </p:nvGrpSpPr>
        <p:grpSpPr>
          <a:xfrm>
            <a:off x="4703457" y="1482462"/>
            <a:ext cx="2495488" cy="1136113"/>
            <a:chOff x="4191744" y="1569663"/>
            <a:chExt cx="2670175" cy="1136113"/>
          </a:xfrm>
        </p:grpSpPr>
        <p:pic>
          <p:nvPicPr>
            <p:cNvPr id="27" name="Picture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93839" y="1569663"/>
              <a:ext cx="668080" cy="1033372"/>
            </a:xfrm>
            <a:prstGeom prst="rect">
              <a:avLst/>
            </a:prstGeom>
            <a:effectLst>
              <a:outerShdw blurRad="50800" dist="12700" dir="5400000" algn="t" rotWithShape="0">
                <a:prstClr val="black">
                  <a:alpha val="40000"/>
                </a:prstClr>
              </a:outerShdw>
            </a:effectLst>
          </p:spPr>
        </p:pic>
        <p:pic>
          <p:nvPicPr>
            <p:cNvPr id="29" name="Picture 2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46565" y="1569663"/>
              <a:ext cx="1033372" cy="1033372"/>
            </a:xfrm>
            <a:prstGeom prst="rect">
              <a:avLst/>
            </a:prstGeom>
            <a:effectLst>
              <a:outerShdw blurRad="50800" dist="12700" dir="5400000" algn="t" rotWithShape="0">
                <a:prstClr val="black">
                  <a:alpha val="40000"/>
                </a:prstClr>
              </a:outerShdw>
            </a:effectLst>
          </p:spPr>
        </p:pic>
        <p:pic>
          <p:nvPicPr>
            <p:cNvPr id="30" name="Picture 2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66431" y="1656185"/>
              <a:ext cx="1053410" cy="860592"/>
            </a:xfrm>
            <a:prstGeom prst="rect">
              <a:avLst/>
            </a:prstGeom>
            <a:effectLst>
              <a:outerShdw blurRad="50800" dist="12700" dir="5400000" algn="t" rotWithShape="0">
                <a:prstClr val="black">
                  <a:alpha val="40000"/>
                </a:prstClr>
              </a:outerShdw>
            </a:effectLst>
          </p:spPr>
        </p:pic>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88539" y="2133228"/>
              <a:ext cx="816105" cy="482458"/>
            </a:xfrm>
            <a:prstGeom prst="rect">
              <a:avLst/>
            </a:prstGeom>
            <a:effectLst>
              <a:outerShdw blurRad="50800" dist="12700" dir="5400000" algn="t" rotWithShape="0">
                <a:prstClr val="black">
                  <a:alpha val="40000"/>
                </a:prstClr>
              </a:outerShdw>
            </a:effectLst>
          </p:spPr>
        </p:pic>
        <p:pic>
          <p:nvPicPr>
            <p:cNvPr id="32" name="Picture 3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85021" y="2186446"/>
              <a:ext cx="350298" cy="447683"/>
            </a:xfrm>
            <a:prstGeom prst="rect">
              <a:avLst/>
            </a:prstGeom>
            <a:effectLst>
              <a:outerShdw blurRad="50800" dist="12700" dir="5400000" algn="t" rotWithShape="0">
                <a:prstClr val="black">
                  <a:alpha val="40000"/>
                </a:prstClr>
              </a:outerShdw>
            </a:effectLst>
          </p:spPr>
        </p:pic>
        <p:pic>
          <p:nvPicPr>
            <p:cNvPr id="33" name="Picture 2" descr="http://www.dawn.com/wps/wcm/connect/d9475b00441dc420b2f2bed826f7fd80/608x325.jpg?MOD=AJPERES"/>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939955" y="2235596"/>
              <a:ext cx="519563" cy="348074"/>
            </a:xfrm>
            <a:prstGeom prst="roundRect">
              <a:avLst>
                <a:gd name="adj" fmla="val 6451"/>
              </a:avLst>
            </a:prstGeom>
            <a:noFill/>
            <a:effectLst>
              <a:outerShdw blurRad="50800" dist="127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33" descr="C:\Users\james.DUARTE\Desktop\Samsung-Fascinate_H4Web.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788539" y="2339497"/>
              <a:ext cx="149423" cy="287353"/>
            </a:xfrm>
            <a:prstGeom prst="rect">
              <a:avLst/>
            </a:prstGeom>
            <a:noFill/>
            <a:effectLst>
              <a:outerShdw blurRad="50800" dist="127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191744" y="2113489"/>
              <a:ext cx="646430" cy="592287"/>
            </a:xfrm>
            <a:prstGeom prst="rect">
              <a:avLst/>
            </a:prstGeom>
            <a:effectLst>
              <a:outerShdw blurRad="50800" dist="12700" dir="5400000" algn="t" rotWithShape="0">
                <a:prstClr val="black">
                  <a:alpha val="40000"/>
                </a:prstClr>
              </a:outerShdw>
            </a:effectLst>
          </p:spPr>
        </p:pic>
        <p:pic>
          <p:nvPicPr>
            <p:cNvPr id="36" name="Picture 35"/>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798840" y="2427822"/>
              <a:ext cx="341042" cy="192467"/>
            </a:xfrm>
            <a:prstGeom prst="rect">
              <a:avLst/>
            </a:prstGeom>
            <a:effectLst>
              <a:outerShdw blurRad="50800" dist="12700" dir="5400000" algn="t" rotWithShape="0">
                <a:prstClr val="black">
                  <a:alpha val="40000"/>
                </a:prstClr>
              </a:outerShdw>
            </a:effectLst>
          </p:spPr>
        </p:pic>
      </p:grpSp>
      <p:grpSp>
        <p:nvGrpSpPr>
          <p:cNvPr id="85" name="Group 84"/>
          <p:cNvGrpSpPr/>
          <p:nvPr/>
        </p:nvGrpSpPr>
        <p:grpSpPr>
          <a:xfrm>
            <a:off x="4434217" y="4645726"/>
            <a:ext cx="3340169" cy="1005840"/>
            <a:chOff x="4116244" y="4781653"/>
            <a:chExt cx="3340169" cy="1005840"/>
          </a:xfrm>
        </p:grpSpPr>
        <p:pic>
          <p:nvPicPr>
            <p:cNvPr id="48" name="Picture 47" descr="stock-photo-17016084-earth-connections.jpg"/>
            <p:cNvPicPr>
              <a:picLocks noChangeAspect="1"/>
            </p:cNvPicPr>
            <p:nvPr/>
          </p:nvPicPr>
          <p:blipFill>
            <a:blip r:embed="rId12" cstate="screen"/>
            <a:stretch>
              <a:fillRect/>
            </a:stretch>
          </p:blipFill>
          <p:spPr>
            <a:xfrm>
              <a:off x="4116244" y="4781653"/>
              <a:ext cx="1813809" cy="1005840"/>
            </a:xfrm>
            <a:prstGeom prst="rect">
              <a:avLst/>
            </a:prstGeom>
            <a:noFill/>
            <a:ln w="25400">
              <a:solidFill>
                <a:schemeClr val="bg1"/>
              </a:solidFill>
              <a:miter lim="800000"/>
              <a:headEnd/>
              <a:tailEnd/>
            </a:ln>
            <a:effectLst>
              <a:outerShdw blurRad="63500" algn="ctr" rotWithShape="0">
                <a:prstClr val="black">
                  <a:alpha val="40000"/>
                </a:prstClr>
              </a:outerShdw>
            </a:effectLst>
          </p:spPr>
        </p:pic>
        <p:pic>
          <p:nvPicPr>
            <p:cNvPr id="49" name="Picture 48" descr="stock-photo-13732097-pen-and-checklist.jpg"/>
            <p:cNvPicPr>
              <a:picLocks noChangeAspect="1"/>
            </p:cNvPicPr>
            <p:nvPr/>
          </p:nvPicPr>
          <p:blipFill>
            <a:blip r:embed="rId13" cstate="screen"/>
            <a:stretch>
              <a:fillRect/>
            </a:stretch>
          </p:blipFill>
          <p:spPr>
            <a:xfrm>
              <a:off x="6107114" y="4781653"/>
              <a:ext cx="1349299" cy="1005840"/>
            </a:xfrm>
            <a:prstGeom prst="rect">
              <a:avLst/>
            </a:prstGeom>
            <a:solidFill>
              <a:schemeClr val="bg1"/>
            </a:solidFill>
            <a:ln w="25400">
              <a:solidFill>
                <a:schemeClr val="bg1"/>
              </a:solidFill>
              <a:miter lim="800000"/>
              <a:headEnd/>
              <a:tailEnd/>
            </a:ln>
            <a:effectLst>
              <a:outerShdw blurRad="63500" algn="ctr" rotWithShape="0">
                <a:prstClr val="black">
                  <a:alpha val="40000"/>
                </a:prstClr>
              </a:outerShdw>
            </a:effectLst>
          </p:spPr>
        </p:pic>
      </p:grpSp>
      <p:pic>
        <p:nvPicPr>
          <p:cNvPr id="50" name="Picture 49"/>
          <p:cNvPicPr>
            <a:picLocks noChangeAspect="1" noChangeArrowheads="1"/>
          </p:cNvPicPr>
          <p:nvPr/>
        </p:nvPicPr>
        <p:blipFill>
          <a:blip r:embed="rId14" cstate="screen"/>
          <a:srcRect/>
          <a:stretch>
            <a:fillRect/>
          </a:stretch>
        </p:blipFill>
        <p:spPr bwMode="auto">
          <a:xfrm>
            <a:off x="5143138" y="3072299"/>
            <a:ext cx="1533887" cy="1005840"/>
          </a:xfrm>
          <a:prstGeom prst="rect">
            <a:avLst/>
          </a:prstGeom>
          <a:noFill/>
          <a:ln w="25400">
            <a:solidFill>
              <a:schemeClr val="bg1"/>
            </a:solidFill>
            <a:miter lim="800000"/>
            <a:headEnd/>
            <a:tailEnd/>
          </a:ln>
          <a:effectLst>
            <a:outerShdw blurRad="63500" algn="ctr" rotWithShape="0">
              <a:prstClr val="black">
                <a:alpha val="40000"/>
              </a:prstClr>
            </a:outerShdw>
          </a:effectLst>
        </p:spPr>
      </p:pic>
      <p:grpSp>
        <p:nvGrpSpPr>
          <p:cNvPr id="61" name="Group 60"/>
          <p:cNvGrpSpPr/>
          <p:nvPr/>
        </p:nvGrpSpPr>
        <p:grpSpPr>
          <a:xfrm>
            <a:off x="568407" y="1285100"/>
            <a:ext cx="3233483" cy="1433384"/>
            <a:chOff x="321276" y="1421027"/>
            <a:chExt cx="3233483" cy="1433384"/>
          </a:xfrm>
        </p:grpSpPr>
        <p:grpSp>
          <p:nvGrpSpPr>
            <p:cNvPr id="56" name="Group 55"/>
            <p:cNvGrpSpPr/>
            <p:nvPr/>
          </p:nvGrpSpPr>
          <p:grpSpPr>
            <a:xfrm>
              <a:off x="321276" y="1421027"/>
              <a:ext cx="3233483" cy="1433384"/>
              <a:chOff x="321276" y="1421027"/>
              <a:chExt cx="3233483" cy="1433384"/>
            </a:xfrm>
          </p:grpSpPr>
          <p:sp>
            <p:nvSpPr>
              <p:cNvPr id="46" name="Pentagon 45"/>
              <p:cNvSpPr/>
              <p:nvPr/>
            </p:nvSpPr>
            <p:spPr>
              <a:xfrm>
                <a:off x="321276" y="1421027"/>
                <a:ext cx="3233483" cy="1433384"/>
              </a:xfrm>
              <a:prstGeom prst="homePlat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dirty="0">
                  <a:latin typeface="Arial" pitchFamily="34" charset="0"/>
                  <a:cs typeface="Arial" pitchFamily="34" charset="0"/>
                </a:endParaRPr>
              </a:p>
            </p:txBody>
          </p:sp>
          <p:sp>
            <p:nvSpPr>
              <p:cNvPr id="54" name="Right Triangle 53"/>
              <p:cNvSpPr/>
              <p:nvPr/>
            </p:nvSpPr>
            <p:spPr>
              <a:xfrm flipV="1">
                <a:off x="383060" y="1482811"/>
                <a:ext cx="2533135" cy="432486"/>
              </a:xfrm>
              <a:prstGeom prst="rtTriangle">
                <a:avLst/>
              </a:pr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
          <p:nvSpPr>
            <p:cNvPr id="39" name="TextBox 64"/>
            <p:cNvSpPr txBox="1">
              <a:spLocks noChangeArrowheads="1"/>
            </p:cNvSpPr>
            <p:nvPr/>
          </p:nvSpPr>
          <p:spPr bwMode="auto">
            <a:xfrm>
              <a:off x="383059" y="1676054"/>
              <a:ext cx="2421926" cy="923330"/>
            </a:xfrm>
            <a:prstGeom prst="rect">
              <a:avLst/>
            </a:prstGeom>
            <a:noFill/>
            <a:ln w="9525">
              <a:noFill/>
              <a:miter lim="800000"/>
              <a:headEnd/>
              <a:tailEnd/>
            </a:ln>
          </p:spPr>
          <p:txBody>
            <a:bodyPr wrap="square" anchor="ctr" anchorCtr="0">
              <a:spAutoFit/>
            </a:bodyPr>
            <a:lstStyle/>
            <a:p>
              <a:pPr algn="ctr"/>
              <a:r>
                <a:rPr lang="en-US" dirty="0" smtClean="0">
                  <a:solidFill>
                    <a:schemeClr val="bg1"/>
                  </a:solidFill>
                  <a:effectLst>
                    <a:outerShdw blurRad="38100" dist="38100" dir="2700000" algn="tl">
                      <a:srgbClr val="000000">
                        <a:alpha val="43137"/>
                      </a:srgbClr>
                    </a:outerShdw>
                  </a:effectLst>
                </a:rPr>
                <a:t>High Quality User Experience on</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Any Device</a:t>
              </a:r>
            </a:p>
          </p:txBody>
        </p:sp>
      </p:grpSp>
      <p:grpSp>
        <p:nvGrpSpPr>
          <p:cNvPr id="72" name="Group 71"/>
          <p:cNvGrpSpPr/>
          <p:nvPr/>
        </p:nvGrpSpPr>
        <p:grpSpPr>
          <a:xfrm>
            <a:off x="568407" y="2858527"/>
            <a:ext cx="3233483" cy="1433384"/>
            <a:chOff x="321276" y="1421027"/>
            <a:chExt cx="3233483" cy="1433384"/>
          </a:xfrm>
        </p:grpSpPr>
        <p:grpSp>
          <p:nvGrpSpPr>
            <p:cNvPr id="73" name="Group 55"/>
            <p:cNvGrpSpPr/>
            <p:nvPr/>
          </p:nvGrpSpPr>
          <p:grpSpPr>
            <a:xfrm>
              <a:off x="321276" y="1421027"/>
              <a:ext cx="3233483" cy="1433384"/>
              <a:chOff x="321276" y="1421027"/>
              <a:chExt cx="3233483" cy="1433384"/>
            </a:xfrm>
          </p:grpSpPr>
          <p:sp>
            <p:nvSpPr>
              <p:cNvPr id="75" name="Pentagon 74"/>
              <p:cNvSpPr/>
              <p:nvPr/>
            </p:nvSpPr>
            <p:spPr>
              <a:xfrm>
                <a:off x="321276" y="1421027"/>
                <a:ext cx="3233483" cy="1433384"/>
              </a:xfrm>
              <a:prstGeom prst="homePlat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dirty="0">
                  <a:latin typeface="Arial" pitchFamily="34" charset="0"/>
                  <a:cs typeface="Arial" pitchFamily="34" charset="0"/>
                </a:endParaRPr>
              </a:p>
            </p:txBody>
          </p:sp>
          <p:sp>
            <p:nvSpPr>
              <p:cNvPr id="76" name="Right Triangle 75"/>
              <p:cNvSpPr/>
              <p:nvPr/>
            </p:nvSpPr>
            <p:spPr>
              <a:xfrm flipV="1">
                <a:off x="383060" y="1482811"/>
                <a:ext cx="2533135" cy="432486"/>
              </a:xfrm>
              <a:prstGeom prst="rtTriangle">
                <a:avLst/>
              </a:pr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
          <p:nvSpPr>
            <p:cNvPr id="74" name="TextBox 64"/>
            <p:cNvSpPr txBox="1">
              <a:spLocks noChangeArrowheads="1"/>
            </p:cNvSpPr>
            <p:nvPr/>
          </p:nvSpPr>
          <p:spPr bwMode="auto">
            <a:xfrm>
              <a:off x="383059" y="1676054"/>
              <a:ext cx="2421926" cy="923330"/>
            </a:xfrm>
            <a:prstGeom prst="rect">
              <a:avLst/>
            </a:prstGeom>
            <a:noFill/>
            <a:ln w="9525">
              <a:noFill/>
              <a:miter lim="800000"/>
              <a:headEnd/>
              <a:tailEnd/>
            </a:ln>
          </p:spPr>
          <p:txBody>
            <a:bodyPr wrap="square" anchor="ctr" anchorCtr="0">
              <a:spAutoFit/>
            </a:bodyPr>
            <a:lstStyle/>
            <a:p>
              <a:pPr algn="ctr"/>
              <a:r>
                <a:rPr lang="en-US" dirty="0" smtClean="0">
                  <a:solidFill>
                    <a:schemeClr val="bg1"/>
                  </a:solidFill>
                  <a:effectLst>
                    <a:outerShdw blurRad="38100" dist="38100" dir="2700000" algn="tl">
                      <a:srgbClr val="000000">
                        <a:alpha val="43137"/>
                      </a:srgbClr>
                    </a:outerShdw>
                  </a:effectLst>
                </a:rPr>
                <a:t>Scalable, Secure, Manageable Infrastructure</a:t>
              </a:r>
            </a:p>
          </p:txBody>
        </p:sp>
      </p:grpSp>
      <p:grpSp>
        <p:nvGrpSpPr>
          <p:cNvPr id="77" name="Group 76"/>
          <p:cNvGrpSpPr/>
          <p:nvPr/>
        </p:nvGrpSpPr>
        <p:grpSpPr>
          <a:xfrm>
            <a:off x="568407" y="4431954"/>
            <a:ext cx="3233483" cy="1433384"/>
            <a:chOff x="321276" y="1421027"/>
            <a:chExt cx="3233483" cy="1433384"/>
          </a:xfrm>
        </p:grpSpPr>
        <p:grpSp>
          <p:nvGrpSpPr>
            <p:cNvPr id="78" name="Group 55"/>
            <p:cNvGrpSpPr/>
            <p:nvPr/>
          </p:nvGrpSpPr>
          <p:grpSpPr>
            <a:xfrm>
              <a:off x="321276" y="1421027"/>
              <a:ext cx="3233483" cy="1433384"/>
              <a:chOff x="321276" y="1421027"/>
              <a:chExt cx="3233483" cy="1433384"/>
            </a:xfrm>
          </p:grpSpPr>
          <p:sp>
            <p:nvSpPr>
              <p:cNvPr id="80" name="Pentagon 79"/>
              <p:cNvSpPr/>
              <p:nvPr/>
            </p:nvSpPr>
            <p:spPr>
              <a:xfrm>
                <a:off x="321276" y="1421027"/>
                <a:ext cx="3233483" cy="1433384"/>
              </a:xfrm>
              <a:prstGeom prst="homePlate">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a:solidFill>
                    <a:schemeClr val="lt1"/>
                  </a:solidFill>
                  <a:latin typeface="Arial" pitchFamily="34" charset="0"/>
                  <a:cs typeface="Arial" pitchFamily="34" charset="0"/>
                </a:endParaRPr>
              </a:p>
            </p:txBody>
          </p:sp>
          <p:sp>
            <p:nvSpPr>
              <p:cNvPr id="81" name="Right Triangle 80"/>
              <p:cNvSpPr/>
              <p:nvPr/>
            </p:nvSpPr>
            <p:spPr>
              <a:xfrm flipV="1">
                <a:off x="383060" y="1482811"/>
                <a:ext cx="2533135" cy="432486"/>
              </a:xfrm>
              <a:prstGeom prst="rtTriangle">
                <a:avLst/>
              </a:pr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
          <p:nvSpPr>
            <p:cNvPr id="79" name="TextBox 64"/>
            <p:cNvSpPr txBox="1">
              <a:spLocks noChangeArrowheads="1"/>
            </p:cNvSpPr>
            <p:nvPr/>
          </p:nvSpPr>
          <p:spPr bwMode="auto">
            <a:xfrm>
              <a:off x="383059" y="1676054"/>
              <a:ext cx="2421926" cy="923330"/>
            </a:xfrm>
            <a:prstGeom prst="rect">
              <a:avLst/>
            </a:prstGeom>
            <a:noFill/>
            <a:ln w="9525">
              <a:noFill/>
              <a:miter lim="800000"/>
              <a:headEnd/>
              <a:tailEnd/>
            </a:ln>
          </p:spPr>
          <p:txBody>
            <a:bodyPr wrap="square" anchor="ctr" anchorCtr="0">
              <a:spAutoFit/>
            </a:bodyPr>
            <a:lstStyle/>
            <a:p>
              <a:pPr algn="ctr"/>
              <a:r>
                <a:rPr lang="en-US" dirty="0" smtClean="0">
                  <a:solidFill>
                    <a:schemeClr val="bg1"/>
                  </a:solidFill>
                  <a:effectLst>
                    <a:outerShdw blurRad="38100" dist="38100" dir="2700000" algn="tl">
                      <a:srgbClr val="000000">
                        <a:alpha val="43137"/>
                      </a:srgbClr>
                    </a:outerShdw>
                  </a:effectLst>
                </a:rPr>
                <a:t>Greater Agility,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Lower TCO</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and Risk</a:t>
              </a:r>
            </a:p>
          </p:txBody>
        </p:sp>
      </p:grpSp>
      <p:grpSp>
        <p:nvGrpSpPr>
          <p:cNvPr id="88" name="Group 87"/>
          <p:cNvGrpSpPr/>
          <p:nvPr/>
        </p:nvGrpSpPr>
        <p:grpSpPr>
          <a:xfrm>
            <a:off x="8406713" y="1453152"/>
            <a:ext cx="2743200" cy="1097280"/>
            <a:chOff x="321277" y="1421027"/>
            <a:chExt cx="2743200" cy="1433384"/>
          </a:xfrm>
        </p:grpSpPr>
        <p:grpSp>
          <p:nvGrpSpPr>
            <p:cNvPr id="89" name="Group 55"/>
            <p:cNvGrpSpPr/>
            <p:nvPr/>
          </p:nvGrpSpPr>
          <p:grpSpPr>
            <a:xfrm>
              <a:off x="321277" y="1421027"/>
              <a:ext cx="2743200" cy="1433384"/>
              <a:chOff x="321277" y="1421027"/>
              <a:chExt cx="2743200" cy="1433384"/>
            </a:xfrm>
          </p:grpSpPr>
          <p:sp>
            <p:nvSpPr>
              <p:cNvPr id="91" name="Rectangle 90"/>
              <p:cNvSpPr/>
              <p:nvPr/>
            </p:nvSpPr>
            <p:spPr>
              <a:xfrm>
                <a:off x="321277" y="1421027"/>
                <a:ext cx="2743200" cy="1433384"/>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dirty="0">
                  <a:latin typeface="Arial" pitchFamily="34" charset="0"/>
                  <a:cs typeface="Arial" pitchFamily="34" charset="0"/>
                </a:endParaRPr>
              </a:p>
            </p:txBody>
          </p:sp>
          <p:sp>
            <p:nvSpPr>
              <p:cNvPr id="92" name="Right Triangle 91"/>
              <p:cNvSpPr/>
              <p:nvPr/>
            </p:nvSpPr>
            <p:spPr>
              <a:xfrm flipV="1">
                <a:off x="383060" y="1482811"/>
                <a:ext cx="2533135" cy="432486"/>
              </a:xfrm>
              <a:prstGeom prst="rtTriangle">
                <a:avLst/>
              </a:pr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
          <p:nvSpPr>
            <p:cNvPr id="90" name="TextBox 64"/>
            <p:cNvSpPr txBox="1">
              <a:spLocks noChangeArrowheads="1"/>
            </p:cNvSpPr>
            <p:nvPr/>
          </p:nvSpPr>
          <p:spPr bwMode="auto">
            <a:xfrm>
              <a:off x="481914" y="1594951"/>
              <a:ext cx="2421926" cy="1085537"/>
            </a:xfrm>
            <a:prstGeom prst="rect">
              <a:avLst/>
            </a:prstGeom>
            <a:noFill/>
            <a:ln w="9525">
              <a:noFill/>
              <a:miter lim="800000"/>
              <a:headEnd/>
              <a:tailEnd/>
            </a:ln>
          </p:spPr>
          <p:txBody>
            <a:bodyPr wrap="square" anchor="ctr" anchorCtr="0">
              <a:spAutoFit/>
            </a:bodyPr>
            <a:lstStyle/>
            <a:p>
              <a:pPr algn="ctr"/>
              <a:r>
                <a:rPr lang="en-US" sz="1600" dirty="0" smtClean="0">
                  <a:solidFill>
                    <a:schemeClr val="bg1"/>
                  </a:solidFill>
                  <a:effectLst>
                    <a:outerShdw blurRad="38100" dist="38100" dir="2700000" algn="tl">
                      <a:srgbClr val="000000">
                        <a:alpha val="43137"/>
                      </a:srgbClr>
                    </a:outerShdw>
                  </a:effectLst>
                </a:rPr>
                <a:t>Address Rising Expectations and Leverage Innovation</a:t>
              </a:r>
            </a:p>
          </p:txBody>
        </p:sp>
      </p:grpSp>
      <p:grpSp>
        <p:nvGrpSpPr>
          <p:cNvPr id="93" name="Group 92"/>
          <p:cNvGrpSpPr/>
          <p:nvPr/>
        </p:nvGrpSpPr>
        <p:grpSpPr>
          <a:xfrm>
            <a:off x="8406713" y="3026579"/>
            <a:ext cx="2743200" cy="1097280"/>
            <a:chOff x="321276" y="1421027"/>
            <a:chExt cx="2743200" cy="1433384"/>
          </a:xfrm>
        </p:grpSpPr>
        <p:grpSp>
          <p:nvGrpSpPr>
            <p:cNvPr id="94" name="Group 55"/>
            <p:cNvGrpSpPr/>
            <p:nvPr/>
          </p:nvGrpSpPr>
          <p:grpSpPr>
            <a:xfrm>
              <a:off x="321276" y="1421027"/>
              <a:ext cx="2743200" cy="1433384"/>
              <a:chOff x="321276" y="1421027"/>
              <a:chExt cx="2743200" cy="1433384"/>
            </a:xfrm>
          </p:grpSpPr>
          <p:sp>
            <p:nvSpPr>
              <p:cNvPr id="96" name="Rectangle 95"/>
              <p:cNvSpPr/>
              <p:nvPr/>
            </p:nvSpPr>
            <p:spPr>
              <a:xfrm>
                <a:off x="321276" y="1421027"/>
                <a:ext cx="2743200" cy="1433384"/>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dirty="0">
                  <a:latin typeface="Arial" pitchFamily="34" charset="0"/>
                  <a:cs typeface="Arial" pitchFamily="34" charset="0"/>
                </a:endParaRPr>
              </a:p>
            </p:txBody>
          </p:sp>
          <p:sp>
            <p:nvSpPr>
              <p:cNvPr id="97" name="Right Triangle 96"/>
              <p:cNvSpPr/>
              <p:nvPr/>
            </p:nvSpPr>
            <p:spPr>
              <a:xfrm flipV="1">
                <a:off x="383060" y="1482811"/>
                <a:ext cx="2533135" cy="432486"/>
              </a:xfrm>
              <a:prstGeom prst="rtTriangle">
                <a:avLst/>
              </a:pr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
          <p:nvSpPr>
            <p:cNvPr id="95" name="TextBox 64"/>
            <p:cNvSpPr txBox="1">
              <a:spLocks noChangeArrowheads="1"/>
            </p:cNvSpPr>
            <p:nvPr/>
          </p:nvSpPr>
          <p:spPr bwMode="auto">
            <a:xfrm>
              <a:off x="481913" y="1755772"/>
              <a:ext cx="2421926" cy="763895"/>
            </a:xfrm>
            <a:prstGeom prst="rect">
              <a:avLst/>
            </a:prstGeom>
            <a:noFill/>
            <a:ln w="9525">
              <a:noFill/>
              <a:miter lim="800000"/>
              <a:headEnd/>
              <a:tailEnd/>
            </a:ln>
          </p:spPr>
          <p:txBody>
            <a:bodyPr wrap="square" anchor="ctr" anchorCtr="0">
              <a:spAutoFit/>
            </a:bodyPr>
            <a:lstStyle/>
            <a:p>
              <a:pPr algn="ctr"/>
              <a:r>
                <a:rPr lang="en-US" sz="1600" dirty="0" smtClean="0">
                  <a:solidFill>
                    <a:schemeClr val="bg1"/>
                  </a:solidFill>
                  <a:effectLst>
                    <a:outerShdw blurRad="38100" dist="38100" dir="2700000" algn="tl">
                      <a:srgbClr val="000000">
                        <a:alpha val="43137"/>
                      </a:srgbClr>
                    </a:outerShdw>
                  </a:effectLst>
                </a:rPr>
                <a:t>Keep Pace with Market</a:t>
              </a:r>
              <a:br>
                <a:rPr lang="en-US" sz="1600" dirty="0" smtClean="0">
                  <a:solidFill>
                    <a:schemeClr val="bg1"/>
                  </a:solidFill>
                  <a:effectLst>
                    <a:outerShdw blurRad="38100" dist="38100" dir="2700000" algn="tl">
                      <a:srgbClr val="000000">
                        <a:alpha val="43137"/>
                      </a:srgbClr>
                    </a:outerShdw>
                  </a:effectLst>
                </a:rPr>
              </a:br>
              <a:r>
                <a:rPr lang="en-US" sz="1600" dirty="0" smtClean="0">
                  <a:solidFill>
                    <a:schemeClr val="bg1"/>
                  </a:solidFill>
                  <a:effectLst>
                    <a:outerShdw blurRad="38100" dist="38100" dir="2700000" algn="tl">
                      <a:srgbClr val="000000">
                        <a:alpha val="43137"/>
                      </a:srgbClr>
                    </a:outerShdw>
                  </a:effectLst>
                </a:rPr>
                <a:t>Velocity and Volatility</a:t>
              </a:r>
            </a:p>
          </p:txBody>
        </p:sp>
      </p:grpSp>
      <p:grpSp>
        <p:nvGrpSpPr>
          <p:cNvPr id="98" name="Group 97"/>
          <p:cNvGrpSpPr/>
          <p:nvPr/>
        </p:nvGrpSpPr>
        <p:grpSpPr>
          <a:xfrm>
            <a:off x="8406713" y="4600006"/>
            <a:ext cx="2743200" cy="1097280"/>
            <a:chOff x="321276" y="1421027"/>
            <a:chExt cx="2743200" cy="1433384"/>
          </a:xfrm>
        </p:grpSpPr>
        <p:grpSp>
          <p:nvGrpSpPr>
            <p:cNvPr id="99" name="Group 55"/>
            <p:cNvGrpSpPr/>
            <p:nvPr/>
          </p:nvGrpSpPr>
          <p:grpSpPr>
            <a:xfrm>
              <a:off x="321276" y="1421027"/>
              <a:ext cx="2743200" cy="1433384"/>
              <a:chOff x="321276" y="1421027"/>
              <a:chExt cx="2743200" cy="1433384"/>
            </a:xfrm>
          </p:grpSpPr>
          <p:sp>
            <p:nvSpPr>
              <p:cNvPr id="101" name="Rectangle 100"/>
              <p:cNvSpPr/>
              <p:nvPr/>
            </p:nvSpPr>
            <p:spPr>
              <a:xfrm>
                <a:off x="321276" y="1421027"/>
                <a:ext cx="2743200" cy="1433384"/>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a:solidFill>
                    <a:schemeClr val="lt1"/>
                  </a:solidFill>
                  <a:latin typeface="Arial" pitchFamily="34" charset="0"/>
                  <a:cs typeface="Arial" pitchFamily="34" charset="0"/>
                </a:endParaRPr>
              </a:p>
            </p:txBody>
          </p:sp>
          <p:sp>
            <p:nvSpPr>
              <p:cNvPr id="102" name="Right Triangle 101"/>
              <p:cNvSpPr/>
              <p:nvPr/>
            </p:nvSpPr>
            <p:spPr>
              <a:xfrm flipV="1">
                <a:off x="383060" y="1482811"/>
                <a:ext cx="2533135" cy="432486"/>
              </a:xfrm>
              <a:prstGeom prst="rtTriangle">
                <a:avLst/>
              </a:pr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
          <p:nvSpPr>
            <p:cNvPr id="100" name="TextBox 64"/>
            <p:cNvSpPr txBox="1">
              <a:spLocks noChangeArrowheads="1"/>
            </p:cNvSpPr>
            <p:nvPr/>
          </p:nvSpPr>
          <p:spPr bwMode="auto">
            <a:xfrm>
              <a:off x="481913" y="1715566"/>
              <a:ext cx="2421926" cy="844306"/>
            </a:xfrm>
            <a:prstGeom prst="rect">
              <a:avLst/>
            </a:prstGeom>
            <a:noFill/>
            <a:ln w="9525">
              <a:noFill/>
              <a:miter lim="800000"/>
              <a:headEnd/>
              <a:tailEnd/>
            </a:ln>
          </p:spPr>
          <p:txBody>
            <a:bodyPr wrap="square" anchor="ctr" anchorCtr="0">
              <a:spAutoFit/>
            </a:bodyPr>
            <a:lstStyle/>
            <a:p>
              <a:pPr algn="ctr"/>
              <a:r>
                <a:rPr lang="en-US" dirty="0" smtClean="0">
                  <a:solidFill>
                    <a:schemeClr val="bg1"/>
                  </a:solidFill>
                  <a:effectLst>
                    <a:outerShdw blurRad="38100" dist="38100" dir="2700000" algn="tl">
                      <a:srgbClr val="000000">
                        <a:alpha val="43137"/>
                      </a:srgbClr>
                    </a:outerShdw>
                  </a:effectLst>
                </a:rPr>
                <a:t>Reduce Financial Pressures</a:t>
              </a:r>
            </a:p>
          </p:txBody>
        </p:sp>
      </p:grpSp>
    </p:spTree>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do I do Next?</a:t>
            </a:r>
            <a:endParaRPr lang="en-US" dirty="0"/>
          </a:p>
        </p:txBody>
      </p:sp>
      <p:sp>
        <p:nvSpPr>
          <p:cNvPr id="7" name="Content Placeholder 6"/>
          <p:cNvSpPr>
            <a:spLocks noGrp="1"/>
          </p:cNvSpPr>
          <p:nvPr>
            <p:ph idx="1"/>
          </p:nvPr>
        </p:nvSpPr>
        <p:spPr>
          <a:xfrm>
            <a:off x="475997" y="1375749"/>
            <a:ext cx="5710314" cy="4525963"/>
          </a:xfrm>
        </p:spPr>
        <p:txBody>
          <a:bodyPr/>
          <a:lstStyle/>
          <a:p>
            <a:pPr lvl="0"/>
            <a:r>
              <a:rPr lang="en-US" sz="2400" dirty="0" smtClean="0"/>
              <a:t>Let’s show you what the new virtual workspace looks like with a demo</a:t>
            </a:r>
          </a:p>
          <a:p>
            <a:pPr lvl="0"/>
            <a:r>
              <a:rPr lang="en-US" sz="2400" dirty="0" smtClean="0"/>
              <a:t>Let’s sit together and consider the roadmap to get you there in a</a:t>
            </a:r>
            <a:br>
              <a:rPr lang="en-US" sz="2400" dirty="0" smtClean="0"/>
            </a:br>
            <a:r>
              <a:rPr lang="en-US" sz="2400" dirty="0" smtClean="0"/>
              <a:t>two-hour assessment</a:t>
            </a:r>
          </a:p>
          <a:p>
            <a:pPr lvl="0"/>
            <a:r>
              <a:rPr lang="en-US" sz="2400" dirty="0" smtClean="0"/>
              <a:t>Let's build something onsite that reflects your environment and begin the journey with a POC or pilot</a:t>
            </a:r>
          </a:p>
        </p:txBody>
      </p:sp>
      <p:sp>
        <p:nvSpPr>
          <p:cNvPr id="4" name="Slide Number Placeholder 3"/>
          <p:cNvSpPr>
            <a:spLocks noGrp="1"/>
          </p:cNvSpPr>
          <p:nvPr>
            <p:ph type="sldNum" sz="quarter" idx="12"/>
          </p:nvPr>
        </p:nvSpPr>
        <p:spPr/>
        <p:txBody>
          <a:bodyPr/>
          <a:lstStyle/>
          <a:p>
            <a:fld id="{CA0561F9-C18C-4C7E-BCEE-56A17DAEBCA0}" type="slidenum">
              <a:rPr lang="en-US" smtClean="0"/>
              <a:pPr/>
              <a:t>25</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0355" y="1619250"/>
            <a:ext cx="4876800" cy="3657600"/>
          </a:xfrm>
          <a:prstGeom prst="rect">
            <a:avLst/>
          </a:prstGeom>
          <a:effectLst>
            <a:softEdge rad="317500"/>
          </a:effectLst>
        </p:spPr>
      </p:pic>
    </p:spTree>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457202" y="4287339"/>
            <a:ext cx="2644346" cy="981456"/>
          </a:xfrm>
          <a:prstGeom prst="rect">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54" name="Rectangle 53"/>
          <p:cNvSpPr/>
          <p:nvPr/>
        </p:nvSpPr>
        <p:spPr>
          <a:xfrm>
            <a:off x="3241591" y="4287339"/>
            <a:ext cx="2644346" cy="981456"/>
          </a:xfrm>
          <a:prstGeom prst="rect">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55" name="Rectangle 54"/>
          <p:cNvSpPr/>
          <p:nvPr/>
        </p:nvSpPr>
        <p:spPr>
          <a:xfrm>
            <a:off x="6025980" y="4287339"/>
            <a:ext cx="2644346" cy="981456"/>
          </a:xfrm>
          <a:prstGeom prst="rect">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56" name="Rectangle 55"/>
          <p:cNvSpPr/>
          <p:nvPr/>
        </p:nvSpPr>
        <p:spPr>
          <a:xfrm>
            <a:off x="8810369" y="4287339"/>
            <a:ext cx="2644346" cy="981456"/>
          </a:xfrm>
          <a:prstGeom prst="rect">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2" name="Title 1"/>
          <p:cNvSpPr>
            <a:spLocks noGrp="1"/>
          </p:cNvSpPr>
          <p:nvPr>
            <p:ph type="title"/>
          </p:nvPr>
        </p:nvSpPr>
        <p:spPr/>
        <p:txBody>
          <a:bodyPr/>
          <a:lstStyle/>
          <a:p>
            <a:r>
              <a:rPr lang="en-US" smtClean="0"/>
              <a:t>We Can Help You Transition</a:t>
            </a:r>
            <a:endParaRPr lang="en-US" dirty="0"/>
          </a:p>
        </p:txBody>
      </p:sp>
      <p:sp>
        <p:nvSpPr>
          <p:cNvPr id="4" name="Slide Number Placeholder 3"/>
          <p:cNvSpPr>
            <a:spLocks noGrp="1"/>
          </p:cNvSpPr>
          <p:nvPr>
            <p:ph type="sldNum" sz="quarter" idx="12"/>
          </p:nvPr>
        </p:nvSpPr>
        <p:spPr/>
        <p:txBody>
          <a:bodyPr/>
          <a:lstStyle/>
          <a:p>
            <a:fld id="{CA0561F9-C18C-4C7E-BCEE-56A17DAEBCA0}" type="slidenum">
              <a:rPr lang="en-US" smtClean="0"/>
              <a:pPr/>
              <a:t>26</a:t>
            </a:fld>
            <a:endParaRPr lang="en-US"/>
          </a:p>
        </p:txBody>
      </p:sp>
      <p:sp>
        <p:nvSpPr>
          <p:cNvPr id="8" name="Rectangle 7"/>
          <p:cNvSpPr/>
          <p:nvPr/>
        </p:nvSpPr>
        <p:spPr>
          <a:xfrm>
            <a:off x="3329324" y="4405710"/>
            <a:ext cx="2468880" cy="954107"/>
          </a:xfrm>
          <a:prstGeom prst="rect">
            <a:avLst/>
          </a:prstGeom>
        </p:spPr>
        <p:txBody>
          <a:bodyPr wrap="square">
            <a:spAutoFit/>
          </a:bodyPr>
          <a:lstStyle/>
          <a:p>
            <a:pPr algn="ctr"/>
            <a:r>
              <a:rPr lang="en-US" sz="1400" dirty="0" smtClean="0">
                <a:solidFill>
                  <a:prstClr val="black"/>
                </a:solidFill>
                <a:latin typeface="Arial" pitchFamily="34" charset="0"/>
                <a:cs typeface="Arial" pitchFamily="34" charset="0"/>
              </a:rPr>
              <a:t>What do you need your client services and datacenter environment</a:t>
            </a:r>
            <a:br>
              <a:rPr lang="en-US" sz="1400" dirty="0" smtClean="0">
                <a:solidFill>
                  <a:prstClr val="black"/>
                </a:solidFill>
                <a:latin typeface="Arial" pitchFamily="34" charset="0"/>
                <a:cs typeface="Arial" pitchFamily="34" charset="0"/>
              </a:rPr>
            </a:br>
            <a:r>
              <a:rPr lang="en-US" sz="1400" dirty="0" smtClean="0">
                <a:solidFill>
                  <a:prstClr val="black"/>
                </a:solidFill>
                <a:latin typeface="Arial" pitchFamily="34" charset="0"/>
                <a:cs typeface="Arial" pitchFamily="34" charset="0"/>
              </a:rPr>
              <a:t>to deliver? </a:t>
            </a:r>
            <a:endParaRPr lang="en-US" sz="1600" dirty="0">
              <a:latin typeface="Arial" pitchFamily="34" charset="0"/>
              <a:cs typeface="Arial" pitchFamily="34" charset="0"/>
            </a:endParaRPr>
          </a:p>
        </p:txBody>
      </p:sp>
      <p:sp>
        <p:nvSpPr>
          <p:cNvPr id="9" name="Rectangle 8"/>
          <p:cNvSpPr/>
          <p:nvPr/>
        </p:nvSpPr>
        <p:spPr>
          <a:xfrm>
            <a:off x="6113713" y="4405710"/>
            <a:ext cx="2468880" cy="738664"/>
          </a:xfrm>
          <a:prstGeom prst="rect">
            <a:avLst/>
          </a:prstGeom>
        </p:spPr>
        <p:txBody>
          <a:bodyPr wrap="square">
            <a:spAutoFit/>
          </a:bodyPr>
          <a:lstStyle/>
          <a:p>
            <a:pPr algn="ctr"/>
            <a:r>
              <a:rPr lang="en-US" sz="1400" dirty="0" smtClean="0">
                <a:solidFill>
                  <a:prstClr val="black"/>
                </a:solidFill>
                <a:latin typeface="Arial" pitchFamily="34" charset="0"/>
                <a:cs typeface="Arial" pitchFamily="34" charset="0"/>
              </a:rPr>
              <a:t>Best practice design, deployment, operating strategies</a:t>
            </a:r>
            <a:endParaRPr lang="en-US" sz="1600" dirty="0">
              <a:latin typeface="Arial" pitchFamily="34" charset="0"/>
              <a:cs typeface="Arial" pitchFamily="34" charset="0"/>
            </a:endParaRPr>
          </a:p>
        </p:txBody>
      </p:sp>
      <p:sp>
        <p:nvSpPr>
          <p:cNvPr id="10" name="Rectangle 9"/>
          <p:cNvSpPr/>
          <p:nvPr/>
        </p:nvSpPr>
        <p:spPr>
          <a:xfrm>
            <a:off x="8852382" y="4405710"/>
            <a:ext cx="2560320" cy="954107"/>
          </a:xfrm>
          <a:prstGeom prst="rect">
            <a:avLst/>
          </a:prstGeom>
        </p:spPr>
        <p:txBody>
          <a:bodyPr wrap="square">
            <a:spAutoFit/>
          </a:bodyPr>
          <a:lstStyle/>
          <a:p>
            <a:pPr marL="1588" lvl="1" algn="ctr">
              <a:spcBef>
                <a:spcPct val="20000"/>
              </a:spcBef>
              <a:buClr>
                <a:prstClr val="black">
                  <a:lumMod val="50000"/>
                  <a:lumOff val="50000"/>
                </a:prstClr>
              </a:buClr>
              <a:buNone/>
            </a:pPr>
            <a:r>
              <a:rPr lang="en-US" sz="1400" dirty="0" smtClean="0">
                <a:solidFill>
                  <a:prstClr val="black"/>
                </a:solidFill>
                <a:latin typeface="Arial" pitchFamily="34" charset="0"/>
                <a:cs typeface="Arial" pitchFamily="34" charset="0"/>
              </a:rPr>
              <a:t>Prioritized recommendations mapped to your key business objective to drive success within your organization</a:t>
            </a:r>
          </a:p>
        </p:txBody>
      </p:sp>
      <p:sp>
        <p:nvSpPr>
          <p:cNvPr id="14" name="Rectangle 13"/>
          <p:cNvSpPr/>
          <p:nvPr/>
        </p:nvSpPr>
        <p:spPr>
          <a:xfrm>
            <a:off x="544935" y="4405710"/>
            <a:ext cx="2468880" cy="307777"/>
          </a:xfrm>
          <a:prstGeom prst="rect">
            <a:avLst/>
          </a:prstGeom>
        </p:spPr>
        <p:txBody>
          <a:bodyPr wrap="square">
            <a:spAutoFit/>
          </a:bodyPr>
          <a:lstStyle/>
          <a:p>
            <a:pPr algn="ctr"/>
            <a:r>
              <a:rPr lang="en-US" sz="1400" dirty="0" smtClean="0">
                <a:solidFill>
                  <a:prstClr val="black"/>
                </a:solidFill>
                <a:latin typeface="Arial" pitchFamily="34" charset="0"/>
                <a:cs typeface="Arial" pitchFamily="34" charset="0"/>
              </a:rPr>
              <a:t>½ day technical workshop</a:t>
            </a:r>
            <a:endParaRPr lang="en-US" sz="1600" dirty="0">
              <a:latin typeface="Arial" pitchFamily="34" charset="0"/>
              <a:cs typeface="Arial" pitchFamily="34" charset="0"/>
            </a:endParaRPr>
          </a:p>
        </p:txBody>
      </p:sp>
      <p:pic>
        <p:nvPicPr>
          <p:cNvPr id="20" name="Picture 19"/>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759397" y="1339691"/>
            <a:ext cx="1594587" cy="1594587"/>
          </a:xfrm>
          <a:prstGeom prst="rect">
            <a:avLst/>
          </a:prstGeom>
          <a:no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pic>
      <p:sp>
        <p:nvSpPr>
          <p:cNvPr id="25" name="Rectangle 24"/>
          <p:cNvSpPr/>
          <p:nvPr/>
        </p:nvSpPr>
        <p:spPr>
          <a:xfrm>
            <a:off x="2850647" y="1692420"/>
            <a:ext cx="3562515" cy="981456"/>
          </a:xfrm>
          <a:prstGeom prst="rect">
            <a:avLst/>
          </a:prstGeom>
          <a:gradFill flip="none" rotWithShape="1">
            <a:gsLst>
              <a:gs pos="0">
                <a:schemeClr val="bg2">
                  <a:lumMod val="90000"/>
                </a:schemeClr>
              </a:gs>
              <a:gs pos="100000">
                <a:schemeClr val="bg2">
                  <a:lumMod val="90000"/>
                  <a:alpha val="0"/>
                </a:schemeClr>
              </a:gs>
            </a:gsLst>
            <a:lin ang="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2" name="Rectangle 11"/>
          <p:cNvSpPr/>
          <p:nvPr/>
        </p:nvSpPr>
        <p:spPr>
          <a:xfrm>
            <a:off x="3551146" y="1829784"/>
            <a:ext cx="2033081" cy="706728"/>
          </a:xfrm>
          <a:prstGeom prst="rect">
            <a:avLst/>
          </a:prstGeom>
        </p:spPr>
        <p:txBody>
          <a:bodyPr wrap="square" anchor="ctr">
            <a:spAutoFit/>
          </a:bodyPr>
          <a:lstStyle/>
          <a:p>
            <a:r>
              <a:rPr lang="en-US" sz="1400" dirty="0" smtClean="0">
                <a:solidFill>
                  <a:prstClr val="black"/>
                </a:solidFill>
                <a:latin typeface="Arial" pitchFamily="34" charset="0"/>
                <a:cs typeface="Arial" pitchFamily="34" charset="0"/>
              </a:rPr>
              <a:t>2-hour presentation on solution and benefits</a:t>
            </a:r>
            <a:br>
              <a:rPr lang="en-US" sz="1400" dirty="0" smtClean="0">
                <a:solidFill>
                  <a:prstClr val="black"/>
                </a:solidFill>
                <a:latin typeface="Arial" pitchFamily="34" charset="0"/>
                <a:cs typeface="Arial" pitchFamily="34" charset="0"/>
              </a:rPr>
            </a:br>
            <a:r>
              <a:rPr lang="en-US" sz="1400" dirty="0" smtClean="0">
                <a:solidFill>
                  <a:prstClr val="black"/>
                </a:solidFill>
                <a:latin typeface="Arial" pitchFamily="34" charset="0"/>
                <a:cs typeface="Arial" pitchFamily="34" charset="0"/>
              </a:rPr>
              <a:t>of joint solution</a:t>
            </a:r>
            <a:endParaRPr lang="en-US" sz="1600" dirty="0">
              <a:latin typeface="Arial" pitchFamily="34" charset="0"/>
              <a:cs typeface="Arial" pitchFamily="34" charset="0"/>
            </a:endParaRPr>
          </a:p>
        </p:txBody>
      </p:sp>
      <p:grpSp>
        <p:nvGrpSpPr>
          <p:cNvPr id="26" name="Group 25"/>
          <p:cNvGrpSpPr/>
          <p:nvPr/>
        </p:nvGrpSpPr>
        <p:grpSpPr>
          <a:xfrm>
            <a:off x="436035" y="3252285"/>
            <a:ext cx="3010753" cy="1040326"/>
            <a:chOff x="250679" y="1720048"/>
            <a:chExt cx="3540157" cy="1223254"/>
          </a:xfrm>
        </p:grpSpPr>
        <p:grpSp>
          <p:nvGrpSpPr>
            <p:cNvPr id="24" name="Group 23"/>
            <p:cNvGrpSpPr/>
            <p:nvPr/>
          </p:nvGrpSpPr>
          <p:grpSpPr>
            <a:xfrm>
              <a:off x="250679" y="1720048"/>
              <a:ext cx="3540157" cy="1223254"/>
              <a:chOff x="250679" y="1720048"/>
              <a:chExt cx="3540157" cy="1223254"/>
            </a:xfrm>
          </p:grpSpPr>
          <p:sp>
            <p:nvSpPr>
              <p:cNvPr id="11" name="Chevron 10"/>
              <p:cNvSpPr/>
              <p:nvPr/>
            </p:nvSpPr>
            <p:spPr>
              <a:xfrm>
                <a:off x="250679" y="1720048"/>
                <a:ext cx="3540157" cy="1223254"/>
              </a:xfrm>
              <a:prstGeom prst="chevron">
                <a:avLst>
                  <a:gd name="adj" fmla="val 33590"/>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dirty="0">
                  <a:latin typeface="Arial" pitchFamily="34" charset="0"/>
                  <a:cs typeface="Arial" pitchFamily="34" charset="0"/>
                </a:endParaRPr>
              </a:p>
            </p:txBody>
          </p:sp>
          <p:sp>
            <p:nvSpPr>
              <p:cNvPr id="22" name="Freeform 21"/>
              <p:cNvSpPr/>
              <p:nvPr/>
            </p:nvSpPr>
            <p:spPr>
              <a:xfrm flipV="1">
                <a:off x="358344" y="1767013"/>
                <a:ext cx="2916195" cy="432487"/>
              </a:xfrm>
              <a:custGeom>
                <a:avLst/>
                <a:gdLst>
                  <a:gd name="connsiteX0" fmla="*/ 0 w 2842054"/>
                  <a:gd name="connsiteY0" fmla="*/ 481914 h 481914"/>
                  <a:gd name="connsiteX1" fmla="*/ 0 w 2842054"/>
                  <a:gd name="connsiteY1" fmla="*/ 0 h 481914"/>
                  <a:gd name="connsiteX2" fmla="*/ 2842054 w 2842054"/>
                  <a:gd name="connsiteY2" fmla="*/ 481914 h 481914"/>
                  <a:gd name="connsiteX3" fmla="*/ 0 w 2842054"/>
                  <a:gd name="connsiteY3" fmla="*/ 481914 h 481914"/>
                  <a:gd name="connsiteX0" fmla="*/ 0 w 2842054"/>
                  <a:gd name="connsiteY0" fmla="*/ 432487 h 432487"/>
                  <a:gd name="connsiteX1" fmla="*/ 284206 w 2842054"/>
                  <a:gd name="connsiteY1" fmla="*/ 0 h 432487"/>
                  <a:gd name="connsiteX2" fmla="*/ 2842054 w 2842054"/>
                  <a:gd name="connsiteY2" fmla="*/ 432487 h 432487"/>
                  <a:gd name="connsiteX3" fmla="*/ 0 w 2842054"/>
                  <a:gd name="connsiteY3" fmla="*/ 432487 h 432487"/>
                </a:gdLst>
                <a:ahLst/>
                <a:cxnLst>
                  <a:cxn ang="0">
                    <a:pos x="connsiteX0" y="connsiteY0"/>
                  </a:cxn>
                  <a:cxn ang="0">
                    <a:pos x="connsiteX1" y="connsiteY1"/>
                  </a:cxn>
                  <a:cxn ang="0">
                    <a:pos x="connsiteX2" y="connsiteY2"/>
                  </a:cxn>
                  <a:cxn ang="0">
                    <a:pos x="connsiteX3" y="connsiteY3"/>
                  </a:cxn>
                </a:cxnLst>
                <a:rect l="l" t="t" r="r" b="b"/>
                <a:pathLst>
                  <a:path w="2842054" h="432487">
                    <a:moveTo>
                      <a:pt x="0" y="432487"/>
                    </a:moveTo>
                    <a:lnTo>
                      <a:pt x="284206" y="0"/>
                    </a:lnTo>
                    <a:lnTo>
                      <a:pt x="2842054" y="432487"/>
                    </a:lnTo>
                    <a:lnTo>
                      <a:pt x="0" y="432487"/>
                    </a:lnTo>
                    <a:close/>
                  </a:path>
                </a:pathLst>
              </a:cu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
          <p:nvSpPr>
            <p:cNvPr id="23" name="Rectangle 22"/>
            <p:cNvSpPr/>
            <p:nvPr/>
          </p:nvSpPr>
          <p:spPr>
            <a:xfrm>
              <a:off x="831867" y="1898640"/>
              <a:ext cx="2377780" cy="890262"/>
            </a:xfrm>
            <a:prstGeom prst="rect">
              <a:avLst/>
            </a:prstGeom>
          </p:spPr>
          <p:txBody>
            <a:bodyPr wrap="square" anchor="ctr">
              <a:spAutoFit/>
            </a:bodyPr>
            <a:lstStyle/>
            <a:p>
              <a:pPr algn="ctr">
                <a:lnSpc>
                  <a:spcPct val="90000"/>
                </a:lnSpc>
                <a:defRPr/>
              </a:pPr>
              <a:r>
                <a:rPr lang="en-US" sz="16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Desktop/Datacenter Transformation Discovery Session</a:t>
              </a:r>
            </a:p>
          </p:txBody>
        </p:sp>
      </p:grpSp>
      <p:grpSp>
        <p:nvGrpSpPr>
          <p:cNvPr id="33" name="Group 32"/>
          <p:cNvGrpSpPr/>
          <p:nvPr/>
        </p:nvGrpSpPr>
        <p:grpSpPr>
          <a:xfrm>
            <a:off x="436035" y="1662985"/>
            <a:ext cx="3010753" cy="1040326"/>
            <a:chOff x="250679" y="1720048"/>
            <a:chExt cx="3540157" cy="1223254"/>
          </a:xfrm>
        </p:grpSpPr>
        <p:grpSp>
          <p:nvGrpSpPr>
            <p:cNvPr id="34" name="Group 23"/>
            <p:cNvGrpSpPr/>
            <p:nvPr/>
          </p:nvGrpSpPr>
          <p:grpSpPr>
            <a:xfrm>
              <a:off x="250679" y="1720048"/>
              <a:ext cx="3540157" cy="1223254"/>
              <a:chOff x="250679" y="1720048"/>
              <a:chExt cx="3540157" cy="1223254"/>
            </a:xfrm>
          </p:grpSpPr>
          <p:sp>
            <p:nvSpPr>
              <p:cNvPr id="36" name="Chevron 35"/>
              <p:cNvSpPr/>
              <p:nvPr/>
            </p:nvSpPr>
            <p:spPr>
              <a:xfrm>
                <a:off x="250679" y="1720048"/>
                <a:ext cx="3540157" cy="1223254"/>
              </a:xfrm>
              <a:prstGeom prst="chevron">
                <a:avLst>
                  <a:gd name="adj" fmla="val 33590"/>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dirty="0">
                  <a:latin typeface="Arial" pitchFamily="34" charset="0"/>
                  <a:cs typeface="Arial" pitchFamily="34" charset="0"/>
                </a:endParaRPr>
              </a:p>
            </p:txBody>
          </p:sp>
          <p:sp>
            <p:nvSpPr>
              <p:cNvPr id="37" name="Freeform 36"/>
              <p:cNvSpPr/>
              <p:nvPr/>
            </p:nvSpPr>
            <p:spPr>
              <a:xfrm flipV="1">
                <a:off x="358344" y="1767013"/>
                <a:ext cx="2916195" cy="432487"/>
              </a:xfrm>
              <a:custGeom>
                <a:avLst/>
                <a:gdLst>
                  <a:gd name="connsiteX0" fmla="*/ 0 w 2842054"/>
                  <a:gd name="connsiteY0" fmla="*/ 481914 h 481914"/>
                  <a:gd name="connsiteX1" fmla="*/ 0 w 2842054"/>
                  <a:gd name="connsiteY1" fmla="*/ 0 h 481914"/>
                  <a:gd name="connsiteX2" fmla="*/ 2842054 w 2842054"/>
                  <a:gd name="connsiteY2" fmla="*/ 481914 h 481914"/>
                  <a:gd name="connsiteX3" fmla="*/ 0 w 2842054"/>
                  <a:gd name="connsiteY3" fmla="*/ 481914 h 481914"/>
                  <a:gd name="connsiteX0" fmla="*/ 0 w 2842054"/>
                  <a:gd name="connsiteY0" fmla="*/ 432487 h 432487"/>
                  <a:gd name="connsiteX1" fmla="*/ 284206 w 2842054"/>
                  <a:gd name="connsiteY1" fmla="*/ 0 h 432487"/>
                  <a:gd name="connsiteX2" fmla="*/ 2842054 w 2842054"/>
                  <a:gd name="connsiteY2" fmla="*/ 432487 h 432487"/>
                  <a:gd name="connsiteX3" fmla="*/ 0 w 2842054"/>
                  <a:gd name="connsiteY3" fmla="*/ 432487 h 432487"/>
                </a:gdLst>
                <a:ahLst/>
                <a:cxnLst>
                  <a:cxn ang="0">
                    <a:pos x="connsiteX0" y="connsiteY0"/>
                  </a:cxn>
                  <a:cxn ang="0">
                    <a:pos x="connsiteX1" y="connsiteY1"/>
                  </a:cxn>
                  <a:cxn ang="0">
                    <a:pos x="connsiteX2" y="connsiteY2"/>
                  </a:cxn>
                  <a:cxn ang="0">
                    <a:pos x="connsiteX3" y="connsiteY3"/>
                  </a:cxn>
                </a:cxnLst>
                <a:rect l="l" t="t" r="r" b="b"/>
                <a:pathLst>
                  <a:path w="2842054" h="432487">
                    <a:moveTo>
                      <a:pt x="0" y="432487"/>
                    </a:moveTo>
                    <a:lnTo>
                      <a:pt x="284206" y="0"/>
                    </a:lnTo>
                    <a:lnTo>
                      <a:pt x="2842054" y="432487"/>
                    </a:lnTo>
                    <a:lnTo>
                      <a:pt x="0" y="432487"/>
                    </a:lnTo>
                    <a:close/>
                  </a:path>
                </a:pathLst>
              </a:cu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
          <p:nvSpPr>
            <p:cNvPr id="35" name="Rectangle 34"/>
            <p:cNvSpPr/>
            <p:nvPr/>
          </p:nvSpPr>
          <p:spPr>
            <a:xfrm>
              <a:off x="831867" y="1923656"/>
              <a:ext cx="2377780" cy="840230"/>
            </a:xfrm>
            <a:prstGeom prst="rect">
              <a:avLst/>
            </a:prstGeom>
          </p:spPr>
          <p:txBody>
            <a:bodyPr wrap="square" anchor="ctr">
              <a:spAutoFit/>
            </a:bodyPr>
            <a:lstStyle/>
            <a:p>
              <a:pPr algn="ctr">
                <a:lnSpc>
                  <a:spcPct val="90000"/>
                </a:lnSpc>
                <a:defRPr/>
              </a:pPr>
              <a:r>
                <a:rPr lang="en-US" sz="16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Desktop/Datacenter Transformation Model Planner</a:t>
              </a:r>
              <a:endParaRPr lang="en-US" sz="16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38" name="Group 37"/>
          <p:cNvGrpSpPr/>
          <p:nvPr/>
        </p:nvGrpSpPr>
        <p:grpSpPr>
          <a:xfrm>
            <a:off x="3220424" y="3252285"/>
            <a:ext cx="3010753" cy="1040326"/>
            <a:chOff x="250679" y="1720048"/>
            <a:chExt cx="3540157" cy="1223254"/>
          </a:xfrm>
        </p:grpSpPr>
        <p:grpSp>
          <p:nvGrpSpPr>
            <p:cNvPr id="39" name="Group 23"/>
            <p:cNvGrpSpPr/>
            <p:nvPr/>
          </p:nvGrpSpPr>
          <p:grpSpPr>
            <a:xfrm>
              <a:off x="250679" y="1720048"/>
              <a:ext cx="3540157" cy="1223254"/>
              <a:chOff x="250679" y="1720048"/>
              <a:chExt cx="3540157" cy="1223254"/>
            </a:xfrm>
          </p:grpSpPr>
          <p:sp>
            <p:nvSpPr>
              <p:cNvPr id="41" name="Chevron 40"/>
              <p:cNvSpPr/>
              <p:nvPr/>
            </p:nvSpPr>
            <p:spPr>
              <a:xfrm>
                <a:off x="250679" y="1720048"/>
                <a:ext cx="3540157" cy="1223254"/>
              </a:xfrm>
              <a:prstGeom prst="chevron">
                <a:avLst>
                  <a:gd name="adj" fmla="val 3359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dirty="0">
                  <a:latin typeface="Arial" pitchFamily="34" charset="0"/>
                  <a:cs typeface="Arial" pitchFamily="34" charset="0"/>
                </a:endParaRPr>
              </a:p>
            </p:txBody>
          </p:sp>
          <p:sp>
            <p:nvSpPr>
              <p:cNvPr id="42" name="Freeform 41"/>
              <p:cNvSpPr/>
              <p:nvPr/>
            </p:nvSpPr>
            <p:spPr>
              <a:xfrm flipV="1">
                <a:off x="358344" y="1767013"/>
                <a:ext cx="2916195" cy="432487"/>
              </a:xfrm>
              <a:custGeom>
                <a:avLst/>
                <a:gdLst>
                  <a:gd name="connsiteX0" fmla="*/ 0 w 2842054"/>
                  <a:gd name="connsiteY0" fmla="*/ 481914 h 481914"/>
                  <a:gd name="connsiteX1" fmla="*/ 0 w 2842054"/>
                  <a:gd name="connsiteY1" fmla="*/ 0 h 481914"/>
                  <a:gd name="connsiteX2" fmla="*/ 2842054 w 2842054"/>
                  <a:gd name="connsiteY2" fmla="*/ 481914 h 481914"/>
                  <a:gd name="connsiteX3" fmla="*/ 0 w 2842054"/>
                  <a:gd name="connsiteY3" fmla="*/ 481914 h 481914"/>
                  <a:gd name="connsiteX0" fmla="*/ 0 w 2842054"/>
                  <a:gd name="connsiteY0" fmla="*/ 432487 h 432487"/>
                  <a:gd name="connsiteX1" fmla="*/ 284206 w 2842054"/>
                  <a:gd name="connsiteY1" fmla="*/ 0 h 432487"/>
                  <a:gd name="connsiteX2" fmla="*/ 2842054 w 2842054"/>
                  <a:gd name="connsiteY2" fmla="*/ 432487 h 432487"/>
                  <a:gd name="connsiteX3" fmla="*/ 0 w 2842054"/>
                  <a:gd name="connsiteY3" fmla="*/ 432487 h 432487"/>
                </a:gdLst>
                <a:ahLst/>
                <a:cxnLst>
                  <a:cxn ang="0">
                    <a:pos x="connsiteX0" y="connsiteY0"/>
                  </a:cxn>
                  <a:cxn ang="0">
                    <a:pos x="connsiteX1" y="connsiteY1"/>
                  </a:cxn>
                  <a:cxn ang="0">
                    <a:pos x="connsiteX2" y="connsiteY2"/>
                  </a:cxn>
                  <a:cxn ang="0">
                    <a:pos x="connsiteX3" y="connsiteY3"/>
                  </a:cxn>
                </a:cxnLst>
                <a:rect l="l" t="t" r="r" b="b"/>
                <a:pathLst>
                  <a:path w="2842054" h="432487">
                    <a:moveTo>
                      <a:pt x="0" y="432487"/>
                    </a:moveTo>
                    <a:lnTo>
                      <a:pt x="284206" y="0"/>
                    </a:lnTo>
                    <a:lnTo>
                      <a:pt x="2842054" y="432487"/>
                    </a:lnTo>
                    <a:lnTo>
                      <a:pt x="0" y="432487"/>
                    </a:lnTo>
                    <a:close/>
                  </a:path>
                </a:pathLst>
              </a:cu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
          <p:nvSpPr>
            <p:cNvPr id="40" name="Rectangle 39"/>
            <p:cNvSpPr/>
            <p:nvPr/>
          </p:nvSpPr>
          <p:spPr>
            <a:xfrm>
              <a:off x="831867" y="2159204"/>
              <a:ext cx="2377780" cy="369133"/>
            </a:xfrm>
            <a:prstGeom prst="rect">
              <a:avLst/>
            </a:prstGeom>
          </p:spPr>
          <p:txBody>
            <a:bodyPr wrap="square" anchor="ctr">
              <a:spAutoFit/>
            </a:bodyPr>
            <a:lstStyle/>
            <a:p>
              <a:pPr algn="ctr">
                <a:lnSpc>
                  <a:spcPct val="90000"/>
                </a:lnSpc>
                <a:defRPr/>
              </a:pPr>
              <a:r>
                <a:rPr lang="en-US" sz="16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Define Needs</a:t>
              </a:r>
            </a:p>
          </p:txBody>
        </p:sp>
      </p:grpSp>
      <p:grpSp>
        <p:nvGrpSpPr>
          <p:cNvPr id="43" name="Group 42"/>
          <p:cNvGrpSpPr/>
          <p:nvPr/>
        </p:nvGrpSpPr>
        <p:grpSpPr>
          <a:xfrm>
            <a:off x="6004813" y="3252285"/>
            <a:ext cx="3010753" cy="1040326"/>
            <a:chOff x="250679" y="1720048"/>
            <a:chExt cx="3540157" cy="1223254"/>
          </a:xfrm>
        </p:grpSpPr>
        <p:grpSp>
          <p:nvGrpSpPr>
            <p:cNvPr id="44" name="Group 23"/>
            <p:cNvGrpSpPr/>
            <p:nvPr/>
          </p:nvGrpSpPr>
          <p:grpSpPr>
            <a:xfrm>
              <a:off x="250679" y="1720048"/>
              <a:ext cx="3540157" cy="1223254"/>
              <a:chOff x="250679" y="1720048"/>
              <a:chExt cx="3540157" cy="1223254"/>
            </a:xfrm>
          </p:grpSpPr>
          <p:sp>
            <p:nvSpPr>
              <p:cNvPr id="46" name="Chevron 45"/>
              <p:cNvSpPr/>
              <p:nvPr/>
            </p:nvSpPr>
            <p:spPr>
              <a:xfrm>
                <a:off x="250679" y="1720048"/>
                <a:ext cx="3540157" cy="1223254"/>
              </a:xfrm>
              <a:prstGeom prst="chevron">
                <a:avLst>
                  <a:gd name="adj" fmla="val 33590"/>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dirty="0">
                  <a:latin typeface="Arial" pitchFamily="34" charset="0"/>
                  <a:cs typeface="Arial" pitchFamily="34" charset="0"/>
                </a:endParaRPr>
              </a:p>
            </p:txBody>
          </p:sp>
          <p:sp>
            <p:nvSpPr>
              <p:cNvPr id="47" name="Freeform 46"/>
              <p:cNvSpPr/>
              <p:nvPr/>
            </p:nvSpPr>
            <p:spPr>
              <a:xfrm flipV="1">
                <a:off x="358344" y="1767013"/>
                <a:ext cx="2916195" cy="432487"/>
              </a:xfrm>
              <a:custGeom>
                <a:avLst/>
                <a:gdLst>
                  <a:gd name="connsiteX0" fmla="*/ 0 w 2842054"/>
                  <a:gd name="connsiteY0" fmla="*/ 481914 h 481914"/>
                  <a:gd name="connsiteX1" fmla="*/ 0 w 2842054"/>
                  <a:gd name="connsiteY1" fmla="*/ 0 h 481914"/>
                  <a:gd name="connsiteX2" fmla="*/ 2842054 w 2842054"/>
                  <a:gd name="connsiteY2" fmla="*/ 481914 h 481914"/>
                  <a:gd name="connsiteX3" fmla="*/ 0 w 2842054"/>
                  <a:gd name="connsiteY3" fmla="*/ 481914 h 481914"/>
                  <a:gd name="connsiteX0" fmla="*/ 0 w 2842054"/>
                  <a:gd name="connsiteY0" fmla="*/ 432487 h 432487"/>
                  <a:gd name="connsiteX1" fmla="*/ 284206 w 2842054"/>
                  <a:gd name="connsiteY1" fmla="*/ 0 h 432487"/>
                  <a:gd name="connsiteX2" fmla="*/ 2842054 w 2842054"/>
                  <a:gd name="connsiteY2" fmla="*/ 432487 h 432487"/>
                  <a:gd name="connsiteX3" fmla="*/ 0 w 2842054"/>
                  <a:gd name="connsiteY3" fmla="*/ 432487 h 432487"/>
                </a:gdLst>
                <a:ahLst/>
                <a:cxnLst>
                  <a:cxn ang="0">
                    <a:pos x="connsiteX0" y="connsiteY0"/>
                  </a:cxn>
                  <a:cxn ang="0">
                    <a:pos x="connsiteX1" y="connsiteY1"/>
                  </a:cxn>
                  <a:cxn ang="0">
                    <a:pos x="connsiteX2" y="connsiteY2"/>
                  </a:cxn>
                  <a:cxn ang="0">
                    <a:pos x="connsiteX3" y="connsiteY3"/>
                  </a:cxn>
                </a:cxnLst>
                <a:rect l="l" t="t" r="r" b="b"/>
                <a:pathLst>
                  <a:path w="2842054" h="432487">
                    <a:moveTo>
                      <a:pt x="0" y="432487"/>
                    </a:moveTo>
                    <a:lnTo>
                      <a:pt x="284206" y="0"/>
                    </a:lnTo>
                    <a:lnTo>
                      <a:pt x="2842054" y="432487"/>
                    </a:lnTo>
                    <a:lnTo>
                      <a:pt x="0" y="432487"/>
                    </a:lnTo>
                    <a:close/>
                  </a:path>
                </a:pathLst>
              </a:cu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
          <p:nvSpPr>
            <p:cNvPr id="45" name="Rectangle 44"/>
            <p:cNvSpPr/>
            <p:nvPr/>
          </p:nvSpPr>
          <p:spPr>
            <a:xfrm>
              <a:off x="831867" y="2159204"/>
              <a:ext cx="2377780" cy="369133"/>
            </a:xfrm>
            <a:prstGeom prst="rect">
              <a:avLst/>
            </a:prstGeom>
          </p:spPr>
          <p:txBody>
            <a:bodyPr wrap="square" anchor="ctr">
              <a:spAutoFit/>
            </a:bodyPr>
            <a:lstStyle/>
            <a:p>
              <a:pPr algn="ctr">
                <a:lnSpc>
                  <a:spcPct val="90000"/>
                </a:lnSpc>
                <a:defRPr/>
              </a:pPr>
              <a:r>
                <a:rPr lang="en-US" sz="16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Identify Strategies</a:t>
              </a:r>
            </a:p>
          </p:txBody>
        </p:sp>
      </p:grpSp>
      <p:grpSp>
        <p:nvGrpSpPr>
          <p:cNvPr id="48" name="Group 47"/>
          <p:cNvGrpSpPr/>
          <p:nvPr/>
        </p:nvGrpSpPr>
        <p:grpSpPr>
          <a:xfrm>
            <a:off x="8789201" y="3252285"/>
            <a:ext cx="3010753" cy="1040326"/>
            <a:chOff x="250679" y="1720048"/>
            <a:chExt cx="3540157" cy="1223254"/>
          </a:xfrm>
        </p:grpSpPr>
        <p:grpSp>
          <p:nvGrpSpPr>
            <p:cNvPr id="49" name="Group 23"/>
            <p:cNvGrpSpPr/>
            <p:nvPr/>
          </p:nvGrpSpPr>
          <p:grpSpPr>
            <a:xfrm>
              <a:off x="250679" y="1720048"/>
              <a:ext cx="3540157" cy="1223254"/>
              <a:chOff x="250679" y="1720048"/>
              <a:chExt cx="3540157" cy="1223254"/>
            </a:xfrm>
          </p:grpSpPr>
          <p:sp>
            <p:nvSpPr>
              <p:cNvPr id="51" name="Chevron 50"/>
              <p:cNvSpPr/>
              <p:nvPr/>
            </p:nvSpPr>
            <p:spPr>
              <a:xfrm>
                <a:off x="250679" y="1720048"/>
                <a:ext cx="3540157" cy="1223254"/>
              </a:xfrm>
              <a:prstGeom prst="chevron">
                <a:avLst>
                  <a:gd name="adj" fmla="val 3359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dirty="0">
                  <a:latin typeface="Arial" pitchFamily="34" charset="0"/>
                  <a:cs typeface="Arial" pitchFamily="34" charset="0"/>
                </a:endParaRPr>
              </a:p>
            </p:txBody>
          </p:sp>
          <p:sp>
            <p:nvSpPr>
              <p:cNvPr id="52" name="Freeform 51"/>
              <p:cNvSpPr/>
              <p:nvPr/>
            </p:nvSpPr>
            <p:spPr>
              <a:xfrm flipV="1">
                <a:off x="358344" y="1767013"/>
                <a:ext cx="2916195" cy="432487"/>
              </a:xfrm>
              <a:custGeom>
                <a:avLst/>
                <a:gdLst>
                  <a:gd name="connsiteX0" fmla="*/ 0 w 2842054"/>
                  <a:gd name="connsiteY0" fmla="*/ 481914 h 481914"/>
                  <a:gd name="connsiteX1" fmla="*/ 0 w 2842054"/>
                  <a:gd name="connsiteY1" fmla="*/ 0 h 481914"/>
                  <a:gd name="connsiteX2" fmla="*/ 2842054 w 2842054"/>
                  <a:gd name="connsiteY2" fmla="*/ 481914 h 481914"/>
                  <a:gd name="connsiteX3" fmla="*/ 0 w 2842054"/>
                  <a:gd name="connsiteY3" fmla="*/ 481914 h 481914"/>
                  <a:gd name="connsiteX0" fmla="*/ 0 w 2842054"/>
                  <a:gd name="connsiteY0" fmla="*/ 432487 h 432487"/>
                  <a:gd name="connsiteX1" fmla="*/ 284206 w 2842054"/>
                  <a:gd name="connsiteY1" fmla="*/ 0 h 432487"/>
                  <a:gd name="connsiteX2" fmla="*/ 2842054 w 2842054"/>
                  <a:gd name="connsiteY2" fmla="*/ 432487 h 432487"/>
                  <a:gd name="connsiteX3" fmla="*/ 0 w 2842054"/>
                  <a:gd name="connsiteY3" fmla="*/ 432487 h 432487"/>
                </a:gdLst>
                <a:ahLst/>
                <a:cxnLst>
                  <a:cxn ang="0">
                    <a:pos x="connsiteX0" y="connsiteY0"/>
                  </a:cxn>
                  <a:cxn ang="0">
                    <a:pos x="connsiteX1" y="connsiteY1"/>
                  </a:cxn>
                  <a:cxn ang="0">
                    <a:pos x="connsiteX2" y="connsiteY2"/>
                  </a:cxn>
                  <a:cxn ang="0">
                    <a:pos x="connsiteX3" y="connsiteY3"/>
                  </a:cxn>
                </a:cxnLst>
                <a:rect l="l" t="t" r="r" b="b"/>
                <a:pathLst>
                  <a:path w="2842054" h="432487">
                    <a:moveTo>
                      <a:pt x="0" y="432487"/>
                    </a:moveTo>
                    <a:lnTo>
                      <a:pt x="284206" y="0"/>
                    </a:lnTo>
                    <a:lnTo>
                      <a:pt x="2842054" y="432487"/>
                    </a:lnTo>
                    <a:lnTo>
                      <a:pt x="0" y="432487"/>
                    </a:lnTo>
                    <a:close/>
                  </a:path>
                </a:pathLst>
              </a:cu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
          <p:nvSpPr>
            <p:cNvPr id="50" name="Rectangle 49"/>
            <p:cNvSpPr/>
            <p:nvPr/>
          </p:nvSpPr>
          <p:spPr>
            <a:xfrm>
              <a:off x="831867" y="2159204"/>
              <a:ext cx="2377780" cy="369133"/>
            </a:xfrm>
            <a:prstGeom prst="rect">
              <a:avLst/>
            </a:prstGeom>
          </p:spPr>
          <p:txBody>
            <a:bodyPr wrap="square" anchor="ctr">
              <a:spAutoFit/>
            </a:bodyPr>
            <a:lstStyle/>
            <a:p>
              <a:pPr algn="ctr">
                <a:lnSpc>
                  <a:spcPct val="90000"/>
                </a:lnSpc>
                <a:defRPr/>
              </a:pPr>
              <a:r>
                <a:rPr lang="en-US" sz="16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Develop Roadmap</a:t>
              </a:r>
            </a:p>
          </p:txBody>
        </p:sp>
      </p:grpSp>
    </p:spTree>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0" y="4967415"/>
            <a:ext cx="12188825" cy="1890585"/>
          </a:xfrm>
          <a:prstGeom prst="rect">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Oval 36"/>
          <p:cNvSpPr/>
          <p:nvPr/>
        </p:nvSpPr>
        <p:spPr>
          <a:xfrm>
            <a:off x="2380738" y="5412258"/>
            <a:ext cx="3521676" cy="617839"/>
          </a:xfrm>
          <a:prstGeom prst="ellipse">
            <a:avLst/>
          </a:prstGeom>
          <a:gradFill flip="none" rotWithShape="1">
            <a:gsLst>
              <a:gs pos="0">
                <a:schemeClr val="tx1"/>
              </a:gs>
              <a:gs pos="100000">
                <a:schemeClr val="tx1">
                  <a:alpha val="0"/>
                </a:schemeClr>
              </a:gs>
            </a:gsLst>
            <a:path path="shape">
              <a:fillToRect l="50000" t="50000" r="50000" b="50000"/>
            </a:path>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Take the Risk Out of Getting Started</a:t>
            </a:r>
            <a:endParaRPr lang="en-US" dirty="0"/>
          </a:p>
        </p:txBody>
      </p:sp>
      <p:sp>
        <p:nvSpPr>
          <p:cNvPr id="4" name="Slide Number Placeholder 3"/>
          <p:cNvSpPr>
            <a:spLocks noGrp="1"/>
          </p:cNvSpPr>
          <p:nvPr>
            <p:ph type="sldNum" sz="quarter" idx="12"/>
          </p:nvPr>
        </p:nvSpPr>
        <p:spPr/>
        <p:txBody>
          <a:bodyPr/>
          <a:lstStyle/>
          <a:p>
            <a:fld id="{CA0561F9-C18C-4C7E-BCEE-56A17DAEBCA0}" type="slidenum">
              <a:rPr lang="en-US" smtClean="0"/>
              <a:pPr/>
              <a:t>27</a:t>
            </a:fld>
            <a:endParaRPr lang="en-US"/>
          </a:p>
        </p:txBody>
      </p:sp>
      <p:sp>
        <p:nvSpPr>
          <p:cNvPr id="5" name="Rectangle 15"/>
          <p:cNvSpPr>
            <a:spLocks noChangeArrowheads="1"/>
          </p:cNvSpPr>
          <p:nvPr/>
        </p:nvSpPr>
        <p:spPr bwMode="auto">
          <a:xfrm>
            <a:off x="3296674" y="3879343"/>
            <a:ext cx="2041066" cy="830997"/>
          </a:xfrm>
          <a:prstGeom prst="rect">
            <a:avLst/>
          </a:prstGeom>
          <a:noFill/>
          <a:ln w="9525">
            <a:noFill/>
            <a:miter lim="800000"/>
            <a:headEnd/>
            <a:tailEnd/>
          </a:ln>
        </p:spPr>
        <p:txBody>
          <a:bodyPr wrap="square">
            <a:spAutoFit/>
          </a:bodyPr>
          <a:lstStyle/>
          <a:p>
            <a:pPr eaLnBrk="0" hangingPunct="0"/>
            <a:r>
              <a:rPr lang="en-US" sz="1200" dirty="0" smtClean="0">
                <a:solidFill>
                  <a:schemeClr val="accent3"/>
                </a:solidFill>
              </a:rPr>
              <a:t>Cisco UCS </a:t>
            </a:r>
            <a:br>
              <a:rPr lang="en-US" sz="1200" dirty="0" smtClean="0">
                <a:solidFill>
                  <a:schemeClr val="accent3"/>
                </a:solidFill>
              </a:rPr>
            </a:br>
            <a:r>
              <a:rPr lang="en-US" sz="1200" dirty="0" smtClean="0">
                <a:solidFill>
                  <a:schemeClr val="accent3"/>
                </a:solidFill>
              </a:rPr>
              <a:t>Base </a:t>
            </a:r>
            <a:r>
              <a:rPr lang="en-US" sz="1200" dirty="0">
                <a:solidFill>
                  <a:schemeClr val="accent3"/>
                </a:solidFill>
              </a:rPr>
              <a:t>Pack</a:t>
            </a:r>
            <a:br>
              <a:rPr lang="en-US" sz="1200" dirty="0">
                <a:solidFill>
                  <a:schemeClr val="accent3"/>
                </a:solidFill>
              </a:rPr>
            </a:br>
            <a:r>
              <a:rPr lang="en-US" sz="1200" dirty="0">
                <a:solidFill>
                  <a:schemeClr val="accent3"/>
                </a:solidFill>
              </a:rPr>
              <a:t>for </a:t>
            </a:r>
            <a:r>
              <a:rPr lang="en-US" sz="1200" dirty="0" smtClean="0">
                <a:solidFill>
                  <a:schemeClr val="accent3"/>
                </a:solidFill>
              </a:rPr>
              <a:t>Desktop</a:t>
            </a:r>
            <a:br>
              <a:rPr lang="en-US" sz="1200" dirty="0" smtClean="0">
                <a:solidFill>
                  <a:schemeClr val="accent3"/>
                </a:solidFill>
              </a:rPr>
            </a:br>
            <a:r>
              <a:rPr lang="en-US" sz="1200" dirty="0" smtClean="0">
                <a:solidFill>
                  <a:schemeClr val="accent3"/>
                </a:solidFill>
              </a:rPr>
              <a:t>Virtualization</a:t>
            </a:r>
            <a:endParaRPr lang="en-US" sz="1200" dirty="0">
              <a:solidFill>
                <a:schemeClr val="accent3"/>
              </a:solidFill>
            </a:endParaRPr>
          </a:p>
        </p:txBody>
      </p:sp>
      <p:sp>
        <p:nvSpPr>
          <p:cNvPr id="11" name="Rectangle 16"/>
          <p:cNvSpPr>
            <a:spLocks noChangeArrowheads="1"/>
          </p:cNvSpPr>
          <p:nvPr/>
        </p:nvSpPr>
        <p:spPr bwMode="auto">
          <a:xfrm>
            <a:off x="9121830" y="3879343"/>
            <a:ext cx="1730672" cy="646331"/>
          </a:xfrm>
          <a:prstGeom prst="rect">
            <a:avLst/>
          </a:prstGeom>
          <a:noFill/>
          <a:ln w="9525">
            <a:noFill/>
            <a:miter lim="800000"/>
            <a:headEnd/>
            <a:tailEnd/>
          </a:ln>
        </p:spPr>
        <p:txBody>
          <a:bodyPr wrap="square">
            <a:spAutoFit/>
          </a:bodyPr>
          <a:lstStyle/>
          <a:p>
            <a:pPr eaLnBrk="0" hangingPunct="0"/>
            <a:r>
              <a:rPr lang="en-US" sz="1200" dirty="0">
                <a:solidFill>
                  <a:schemeClr val="accent3"/>
                </a:solidFill>
              </a:rPr>
              <a:t>Cisco </a:t>
            </a:r>
            <a:r>
              <a:rPr lang="en-US" sz="1200" dirty="0" smtClean="0">
                <a:solidFill>
                  <a:schemeClr val="accent3"/>
                </a:solidFill>
              </a:rPr>
              <a:t>UCS Expansion </a:t>
            </a:r>
            <a:r>
              <a:rPr lang="en-US" sz="1200" dirty="0">
                <a:solidFill>
                  <a:schemeClr val="accent3"/>
                </a:solidFill>
              </a:rPr>
              <a:t>Pack for Hosted VDI Desktops</a:t>
            </a:r>
          </a:p>
        </p:txBody>
      </p:sp>
      <p:sp>
        <p:nvSpPr>
          <p:cNvPr id="13" name="Rectangle 17"/>
          <p:cNvSpPr>
            <a:spLocks noChangeArrowheads="1"/>
          </p:cNvSpPr>
          <p:nvPr/>
        </p:nvSpPr>
        <p:spPr bwMode="auto">
          <a:xfrm>
            <a:off x="6039658" y="3879343"/>
            <a:ext cx="1711400" cy="646331"/>
          </a:xfrm>
          <a:prstGeom prst="rect">
            <a:avLst/>
          </a:prstGeom>
          <a:noFill/>
          <a:ln w="9525">
            <a:noFill/>
            <a:miter lim="800000"/>
            <a:headEnd/>
            <a:tailEnd/>
          </a:ln>
        </p:spPr>
        <p:txBody>
          <a:bodyPr wrap="square">
            <a:spAutoFit/>
          </a:bodyPr>
          <a:lstStyle/>
          <a:p>
            <a:pPr eaLnBrk="0" hangingPunct="0"/>
            <a:r>
              <a:rPr lang="en-US" sz="1200" dirty="0" smtClean="0">
                <a:solidFill>
                  <a:schemeClr val="accent3"/>
                </a:solidFill>
              </a:rPr>
              <a:t>Cisco UCS Expansion </a:t>
            </a:r>
            <a:r>
              <a:rPr lang="en-US" sz="1200" dirty="0">
                <a:solidFill>
                  <a:schemeClr val="accent3"/>
                </a:solidFill>
              </a:rPr>
              <a:t>Pack for Hosted Shared Desktops</a:t>
            </a:r>
          </a:p>
        </p:txBody>
      </p:sp>
      <p:pic>
        <p:nvPicPr>
          <p:cNvPr id="20" name="Picture 3" descr="\\.PSF\.Mac\Volumes\UNTITLED\Citrix-BaseScale-ACS_2a.png"/>
          <p:cNvPicPr>
            <a:picLocks noChangeAspect="1" noChangeArrowheads="1"/>
          </p:cNvPicPr>
          <p:nvPr/>
        </p:nvPicPr>
        <p:blipFill>
          <a:blip r:embed="rId3" cstate="screen"/>
          <a:srcRect/>
          <a:stretch>
            <a:fillRect/>
          </a:stretch>
        </p:blipFill>
        <p:spPr bwMode="auto">
          <a:xfrm>
            <a:off x="2950345" y="5362506"/>
            <a:ext cx="2207342" cy="469879"/>
          </a:xfrm>
          <a:prstGeom prst="rect">
            <a:avLst/>
          </a:prstGeom>
          <a:noFill/>
          <a:effectLst/>
        </p:spPr>
      </p:pic>
      <p:pic>
        <p:nvPicPr>
          <p:cNvPr id="21" name="Picture 3" descr="\\.PSF\.Mac\Volumes\UNTITLED\Citrix-BaseScale-ACS_2a.png"/>
          <p:cNvPicPr>
            <a:picLocks noChangeAspect="1" noChangeArrowheads="1"/>
          </p:cNvPicPr>
          <p:nvPr/>
        </p:nvPicPr>
        <p:blipFill>
          <a:blip r:embed="rId3" cstate="screen"/>
          <a:srcRect/>
          <a:stretch>
            <a:fillRect/>
          </a:stretch>
        </p:blipFill>
        <p:spPr bwMode="auto">
          <a:xfrm>
            <a:off x="2942794" y="5088997"/>
            <a:ext cx="2206480" cy="469495"/>
          </a:xfrm>
          <a:prstGeom prst="rect">
            <a:avLst/>
          </a:prstGeom>
          <a:noFill/>
          <a:ln w="9525">
            <a:noFill/>
            <a:miter lim="800000"/>
            <a:headEnd/>
            <a:tailEnd/>
          </a:ln>
          <a:effectLst/>
        </p:spPr>
      </p:pic>
      <p:sp>
        <p:nvSpPr>
          <p:cNvPr id="31" name="Content Placeholder 2"/>
          <p:cNvSpPr txBox="1">
            <a:spLocks/>
          </p:cNvSpPr>
          <p:nvPr/>
        </p:nvSpPr>
        <p:spPr>
          <a:xfrm>
            <a:off x="475996" y="1215112"/>
            <a:ext cx="10969943" cy="4525963"/>
          </a:xfrm>
          <a:prstGeom prst="rect">
            <a:avLst/>
          </a:prstGeom>
        </p:spPr>
        <p:txBody>
          <a:bodyPr/>
          <a:lstStyle/>
          <a:p>
            <a:pPr marL="173038" marR="0" lvl="0" indent="-173038" algn="l" defTabSz="914400" rtl="0" eaLnBrk="1" fontAlgn="auto" latinLnBrk="0" hangingPunct="1">
              <a:lnSpc>
                <a:spcPct val="100000"/>
              </a:lnSpc>
              <a:spcBef>
                <a:spcPts val="1800"/>
              </a:spcBef>
              <a:spcAft>
                <a:spcPts val="0"/>
              </a:spcAft>
              <a:buClr>
                <a:schemeClr val="tx2"/>
              </a:buClr>
              <a:buSzTx/>
              <a:buFont typeface="Arial" pitchFamily="34" charset="0"/>
              <a:buNone/>
              <a:tabLst/>
              <a:defRPr/>
            </a:pPr>
            <a:r>
              <a:rPr kumimoji="0" lang="en-US" sz="2800" b="0" i="0" u="none" strike="noStrike" kern="1200" cap="none" spc="0" normalizeH="0" baseline="0" noProof="0" dirty="0" smtClean="0">
                <a:ln>
                  <a:noFill/>
                </a:ln>
                <a:solidFill>
                  <a:schemeClr val="accent3"/>
                </a:solidFill>
                <a:effectLst/>
                <a:uLnTx/>
                <a:uFillTx/>
                <a:latin typeface="Arial" pitchFamily="34" charset="0"/>
                <a:ea typeface="+mn-ea"/>
                <a:cs typeface="Arial" pitchFamily="34" charset="0"/>
              </a:rPr>
              <a:t>Scalable Starter Pack and Expansion Packs</a:t>
            </a:r>
          </a:p>
          <a:p>
            <a:pPr marL="173038" marR="0" lvl="0" indent="-173038" algn="l" defTabSz="914400" rtl="0" eaLnBrk="1" fontAlgn="auto" latinLnBrk="0" hangingPunct="1">
              <a:lnSpc>
                <a:spcPct val="100000"/>
              </a:lnSpc>
              <a:spcBef>
                <a:spcPts val="900"/>
              </a:spcBef>
              <a:spcAft>
                <a:spcPts val="0"/>
              </a:spcAft>
              <a:buClr>
                <a:schemeClr val="tx2"/>
              </a:buClr>
              <a:buSzTx/>
              <a:buFont typeface="Arial" pitchFamily="34" charset="0"/>
              <a:buChar char="•"/>
              <a:defRPr/>
            </a:pPr>
            <a:r>
              <a:rPr kumimoji="0" lang="en-US"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Starter pack supports more than 300 virtual desktops</a:t>
            </a:r>
          </a:p>
          <a:p>
            <a:pPr marL="173038" marR="0" lvl="0" indent="-173038" algn="l" defTabSz="914400" rtl="0" eaLnBrk="1" fontAlgn="auto" latinLnBrk="0" hangingPunct="1">
              <a:lnSpc>
                <a:spcPct val="100000"/>
              </a:lnSpc>
              <a:spcBef>
                <a:spcPts val="900"/>
              </a:spcBef>
              <a:spcAft>
                <a:spcPts val="0"/>
              </a:spcAft>
              <a:buClr>
                <a:schemeClr val="tx2"/>
              </a:buClr>
              <a:buSzTx/>
              <a:buFont typeface="Arial" pitchFamily="34" charset="0"/>
              <a:buChar char="•"/>
              <a:tabLst>
                <a:tab pos="4460875" algn="l"/>
              </a:tabLst>
              <a:defRPr/>
            </a:pPr>
            <a:r>
              <a:rPr kumimoji="0" lang="en-US"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 single Cisco Unified Computing System instance is designed to support 320 blade servers</a:t>
            </a:r>
          </a:p>
          <a:p>
            <a:pPr marL="173038" marR="0" lvl="0" indent="-173038" algn="l" defTabSz="914400" rtl="0" eaLnBrk="1" fontAlgn="auto" latinLnBrk="0" hangingPunct="1">
              <a:lnSpc>
                <a:spcPct val="100000"/>
              </a:lnSpc>
              <a:spcBef>
                <a:spcPts val="900"/>
              </a:spcBef>
              <a:spcAft>
                <a:spcPts val="0"/>
              </a:spcAft>
              <a:buClr>
                <a:schemeClr val="tx2"/>
              </a:buClr>
              <a:buSzTx/>
              <a:buFont typeface="Arial" pitchFamily="34" charset="0"/>
              <a:buChar char="•"/>
              <a:tabLst>
                <a:tab pos="4460875" algn="l"/>
              </a:tabLst>
              <a:defRPr/>
            </a:pPr>
            <a:r>
              <a:rPr kumimoji="0" lang="en-US"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Scale from </a:t>
            </a:r>
            <a:r>
              <a:rPr kumimoji="0" lang="en-US"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PoC</a:t>
            </a:r>
            <a:r>
              <a:rPr kumimoji="0" lang="en-US"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to support 1000’s of virtual desktops</a:t>
            </a:r>
          </a:p>
          <a:p>
            <a:pPr marL="173038" marR="0" lvl="0" indent="-173038" algn="l" defTabSz="914400" rtl="0" eaLnBrk="1" fontAlgn="auto" latinLnBrk="0" hangingPunct="1">
              <a:lnSpc>
                <a:spcPct val="100000"/>
              </a:lnSpc>
              <a:spcBef>
                <a:spcPts val="900"/>
              </a:spcBef>
              <a:spcAft>
                <a:spcPts val="0"/>
              </a:spcAft>
              <a:buClr>
                <a:schemeClr val="tx2"/>
              </a:buClr>
              <a:buSzTx/>
              <a:buFont typeface="Arial" pitchFamily="34" charset="0"/>
              <a:buChar char="•"/>
              <a:tabLst>
                <a:tab pos="4460875" algn="l"/>
              </a:tabLst>
              <a:defRPr/>
            </a:pPr>
            <a:r>
              <a:rPr kumimoji="0" lang="en-US"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Makes it easy to get started </a:t>
            </a:r>
          </a:p>
        </p:txBody>
      </p:sp>
      <p:sp>
        <p:nvSpPr>
          <p:cNvPr id="35" name="Oval 34"/>
          <p:cNvSpPr/>
          <p:nvPr/>
        </p:nvSpPr>
        <p:spPr>
          <a:xfrm>
            <a:off x="5090984" y="5140411"/>
            <a:ext cx="3521676" cy="1013254"/>
          </a:xfrm>
          <a:prstGeom prst="ellipse">
            <a:avLst/>
          </a:prstGeom>
          <a:gradFill flip="none" rotWithShape="1">
            <a:gsLst>
              <a:gs pos="0">
                <a:schemeClr val="tx1"/>
              </a:gs>
              <a:gs pos="100000">
                <a:schemeClr val="tx1">
                  <a:alpha val="0"/>
                </a:schemeClr>
              </a:gs>
            </a:gsLst>
            <a:path path="shape">
              <a:fillToRect l="50000" t="50000" r="50000" b="50000"/>
            </a:path>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4" name="Picture 6" descr="\\.PSF\.Mac\Volumes\UNTITLED\Citrix-BaseScale-ACS_2e.png"/>
          <p:cNvPicPr>
            <a:picLocks noChangeAspect="1" noChangeArrowheads="1"/>
          </p:cNvPicPr>
          <p:nvPr/>
        </p:nvPicPr>
        <p:blipFill>
          <a:blip r:embed="rId4" cstate="screen"/>
          <a:srcRect/>
          <a:stretch>
            <a:fillRect/>
          </a:stretch>
        </p:blipFill>
        <p:spPr bwMode="auto">
          <a:xfrm>
            <a:off x="5779668" y="4773097"/>
            <a:ext cx="2231381" cy="1084002"/>
          </a:xfrm>
          <a:prstGeom prst="rect">
            <a:avLst/>
          </a:prstGeom>
          <a:noFill/>
          <a:ln w="9525">
            <a:noFill/>
            <a:miter lim="800000"/>
            <a:headEnd/>
            <a:tailEnd/>
          </a:ln>
          <a:effectLst/>
        </p:spPr>
      </p:pic>
      <p:sp>
        <p:nvSpPr>
          <p:cNvPr id="36" name="Oval 35"/>
          <p:cNvSpPr/>
          <p:nvPr/>
        </p:nvSpPr>
        <p:spPr>
          <a:xfrm>
            <a:off x="8196651" y="5128054"/>
            <a:ext cx="3521676" cy="1013254"/>
          </a:xfrm>
          <a:prstGeom prst="ellipse">
            <a:avLst/>
          </a:prstGeom>
          <a:gradFill flip="none" rotWithShape="1">
            <a:gsLst>
              <a:gs pos="0">
                <a:schemeClr val="tx1"/>
              </a:gs>
              <a:gs pos="100000">
                <a:schemeClr val="tx1">
                  <a:alpha val="0"/>
                </a:schemeClr>
              </a:gs>
            </a:gsLst>
            <a:path path="shape">
              <a:fillToRect l="50000" t="50000" r="50000" b="50000"/>
            </a:path>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5" name="Group 21"/>
          <p:cNvGrpSpPr>
            <a:grpSpLocks/>
          </p:cNvGrpSpPr>
          <p:nvPr/>
        </p:nvGrpSpPr>
        <p:grpSpPr bwMode="auto">
          <a:xfrm>
            <a:off x="8871476" y="4764351"/>
            <a:ext cx="2231381" cy="1092750"/>
            <a:chOff x="8627249" y="5352172"/>
            <a:chExt cx="1620477" cy="793946"/>
          </a:xfrm>
          <a:effectLst/>
        </p:grpSpPr>
        <p:pic>
          <p:nvPicPr>
            <p:cNvPr id="26" name="Picture 6" descr="\\.PSF\.Mac\Volumes\UNTITLED\Citrix-BaseScale-ACS_2e.png"/>
            <p:cNvPicPr>
              <a:picLocks noChangeAspect="1" noChangeArrowheads="1"/>
            </p:cNvPicPr>
            <p:nvPr/>
          </p:nvPicPr>
          <p:blipFill>
            <a:blip r:embed="rId4" cstate="screen"/>
            <a:srcRect/>
            <a:stretch>
              <a:fillRect/>
            </a:stretch>
          </p:blipFill>
          <p:spPr bwMode="auto">
            <a:xfrm>
              <a:off x="8627249" y="5352172"/>
              <a:ext cx="1620477" cy="787199"/>
            </a:xfrm>
            <a:prstGeom prst="rect">
              <a:avLst/>
            </a:prstGeom>
            <a:noFill/>
            <a:ln w="9525">
              <a:noFill/>
              <a:miter lim="800000"/>
              <a:headEnd/>
              <a:tailEnd/>
            </a:ln>
          </p:spPr>
        </p:pic>
        <p:pic>
          <p:nvPicPr>
            <p:cNvPr id="27" name="Picture 5" descr="\\.PSF\.Mac\Volumes\UNTITLED\Citrix-BaseScale-ACS_2d.png"/>
            <p:cNvPicPr>
              <a:picLocks noChangeAspect="1" noChangeArrowheads="1"/>
            </p:cNvPicPr>
            <p:nvPr/>
          </p:nvPicPr>
          <p:blipFill>
            <a:blip r:embed="rId5" cstate="screen"/>
            <a:srcRect/>
            <a:stretch>
              <a:fillRect/>
            </a:stretch>
          </p:blipFill>
          <p:spPr bwMode="auto">
            <a:xfrm>
              <a:off x="8968157" y="5406918"/>
              <a:ext cx="1267242" cy="739200"/>
            </a:xfrm>
            <a:prstGeom prst="rect">
              <a:avLst/>
            </a:prstGeom>
            <a:noFill/>
            <a:ln w="9525">
              <a:noFill/>
              <a:miter lim="800000"/>
              <a:headEnd/>
              <a:tailEnd/>
            </a:ln>
          </p:spPr>
        </p:pic>
      </p:grpSp>
      <p:sp>
        <p:nvSpPr>
          <p:cNvPr id="38" name="Oval 37"/>
          <p:cNvSpPr/>
          <p:nvPr/>
        </p:nvSpPr>
        <p:spPr>
          <a:xfrm>
            <a:off x="374824" y="5140411"/>
            <a:ext cx="3521676" cy="1013254"/>
          </a:xfrm>
          <a:prstGeom prst="ellipse">
            <a:avLst/>
          </a:prstGeom>
          <a:gradFill flip="none" rotWithShape="1">
            <a:gsLst>
              <a:gs pos="0">
                <a:schemeClr val="tx1"/>
              </a:gs>
              <a:gs pos="100000">
                <a:schemeClr val="tx1">
                  <a:alpha val="0"/>
                </a:schemeClr>
              </a:gs>
            </a:gsLst>
            <a:path path="shape">
              <a:fillToRect l="50000" t="50000" r="50000" b="50000"/>
            </a:path>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3" name="Picture 4" descr="\\.PSF\.Mac\Volumes\UNTITLED\Citrix-BaseScale-ACS_2c.png"/>
          <p:cNvPicPr>
            <a:picLocks noChangeAspect="1" noChangeArrowheads="1"/>
          </p:cNvPicPr>
          <p:nvPr/>
        </p:nvPicPr>
        <p:blipFill>
          <a:blip r:embed="rId6" cstate="screen"/>
          <a:srcRect/>
          <a:stretch>
            <a:fillRect/>
          </a:stretch>
        </p:blipFill>
        <p:spPr bwMode="auto">
          <a:xfrm>
            <a:off x="983407" y="4814621"/>
            <a:ext cx="2165816" cy="1042478"/>
          </a:xfrm>
          <a:prstGeom prst="rect">
            <a:avLst/>
          </a:prstGeom>
          <a:noFill/>
          <a:effectLst/>
        </p:spPr>
      </p:pic>
      <p:pic>
        <p:nvPicPr>
          <p:cNvPr id="22" name="Picture 2" descr="\\.PSF\.Mac\Volumes\UNTITLED\Citrix-BaseScale-ACS_2b.png"/>
          <p:cNvPicPr>
            <a:picLocks noChangeAspect="1" noChangeArrowheads="1"/>
          </p:cNvPicPr>
          <p:nvPr/>
        </p:nvPicPr>
        <p:blipFill>
          <a:blip r:embed="rId7" cstate="screen"/>
          <a:srcRect/>
          <a:stretch>
            <a:fillRect/>
          </a:stretch>
        </p:blipFill>
        <p:spPr bwMode="auto">
          <a:xfrm>
            <a:off x="983407" y="3892375"/>
            <a:ext cx="2165854" cy="987209"/>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Find Us on the Web</a:t>
            </a:r>
            <a:endParaRPr lang="en-US" dirty="0"/>
          </a:p>
        </p:txBody>
      </p:sp>
      <p:sp>
        <p:nvSpPr>
          <p:cNvPr id="4" name="Slide Number Placeholder 3"/>
          <p:cNvSpPr>
            <a:spLocks noGrp="1"/>
          </p:cNvSpPr>
          <p:nvPr>
            <p:ph type="sldNum" sz="quarter" idx="12"/>
          </p:nvPr>
        </p:nvSpPr>
        <p:spPr/>
        <p:txBody>
          <a:bodyPr/>
          <a:lstStyle/>
          <a:p>
            <a:fld id="{CA0561F9-C18C-4C7E-BCEE-56A17DAEBCA0}" type="slidenum">
              <a:rPr lang="en-US" smtClean="0"/>
              <a:pPr/>
              <a:t>28</a:t>
            </a:fld>
            <a:endParaRPr lang="en-US"/>
          </a:p>
        </p:txBody>
      </p:sp>
      <p:sp>
        <p:nvSpPr>
          <p:cNvPr id="9" name="Round Same Side Corner Rectangle 8"/>
          <p:cNvSpPr/>
          <p:nvPr/>
        </p:nvSpPr>
        <p:spPr>
          <a:xfrm>
            <a:off x="457200" y="905078"/>
            <a:ext cx="4826000" cy="5172941"/>
          </a:xfrm>
          <a:prstGeom prst="round2SameRect">
            <a:avLst>
              <a:gd name="adj1" fmla="val 0"/>
              <a:gd name="adj2" fmla="val 0"/>
            </a:avLst>
          </a:prstGeom>
          <a:gradFill flip="none" rotWithShape="1">
            <a:gsLst>
              <a:gs pos="0">
                <a:schemeClr val="accent3">
                  <a:lumMod val="20000"/>
                  <a:lumOff val="8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0" name="Round Same Side Corner Rectangle 9"/>
          <p:cNvSpPr/>
          <p:nvPr/>
        </p:nvSpPr>
        <p:spPr>
          <a:xfrm>
            <a:off x="5350934" y="905078"/>
            <a:ext cx="4826000" cy="5172941"/>
          </a:xfrm>
          <a:prstGeom prst="round2SameRect">
            <a:avLst>
              <a:gd name="adj1" fmla="val 0"/>
              <a:gd name="adj2" fmla="val 0"/>
            </a:avLst>
          </a:prstGeom>
          <a:gradFill flip="none" rotWithShape="1">
            <a:gsLst>
              <a:gs pos="0">
                <a:schemeClr val="accent3">
                  <a:lumMod val="20000"/>
                  <a:lumOff val="8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1" name="Rectangle 10"/>
          <p:cNvSpPr/>
          <p:nvPr/>
        </p:nvSpPr>
        <p:spPr>
          <a:xfrm>
            <a:off x="6024003" y="4268058"/>
            <a:ext cx="3479863" cy="523220"/>
          </a:xfrm>
          <a:prstGeom prst="rect">
            <a:avLst/>
          </a:prstGeom>
        </p:spPr>
        <p:txBody>
          <a:bodyPr wrap="none" anchor="ctr">
            <a:spAutoFit/>
          </a:bodyPr>
          <a:lstStyle/>
          <a:p>
            <a:pPr algn="ctr" eaLnBrk="0" hangingPunct="0">
              <a:spcBef>
                <a:spcPts val="1200"/>
              </a:spcBef>
              <a:buClr>
                <a:schemeClr val="accent1"/>
              </a:buClr>
              <a:defRPr/>
            </a:pPr>
            <a:r>
              <a:rPr lang="en-US" sz="2800" dirty="0" smtClean="0">
                <a:solidFill>
                  <a:schemeClr val="accent3"/>
                </a:solidFill>
                <a:latin typeface="Arial" charset="0"/>
                <a:hlinkClick r:id="rId3"/>
              </a:rPr>
              <a:t>www.citrix.com/cisco</a:t>
            </a:r>
            <a:endParaRPr lang="en-US" sz="2800" dirty="0" smtClean="0">
              <a:solidFill>
                <a:schemeClr val="accent3"/>
              </a:solidFill>
              <a:latin typeface="Arial" charset="0"/>
            </a:endParaRPr>
          </a:p>
        </p:txBody>
      </p:sp>
      <p:sp>
        <p:nvSpPr>
          <p:cNvPr id="12" name="Rectangle 11"/>
          <p:cNvSpPr/>
          <p:nvPr/>
        </p:nvSpPr>
        <p:spPr>
          <a:xfrm>
            <a:off x="830507" y="4268058"/>
            <a:ext cx="4079386" cy="523220"/>
          </a:xfrm>
          <a:prstGeom prst="rect">
            <a:avLst/>
          </a:prstGeom>
        </p:spPr>
        <p:txBody>
          <a:bodyPr wrap="none" anchor="ctr">
            <a:spAutoFit/>
          </a:bodyPr>
          <a:lstStyle/>
          <a:p>
            <a:pPr algn="ctr" eaLnBrk="0" hangingPunct="0">
              <a:spcBef>
                <a:spcPts val="1200"/>
              </a:spcBef>
              <a:buClr>
                <a:schemeClr val="accent1"/>
              </a:buClr>
              <a:defRPr/>
            </a:pPr>
            <a:r>
              <a:rPr lang="en-US" sz="2800" dirty="0" smtClean="0">
                <a:solidFill>
                  <a:schemeClr val="accent3"/>
                </a:solidFill>
                <a:latin typeface="Arial" charset="0"/>
                <a:hlinkClick r:id="rId4"/>
              </a:rPr>
              <a:t>www.cisco.com/go/citrix</a:t>
            </a:r>
            <a:r>
              <a:rPr lang="en-US" sz="2800" dirty="0" smtClean="0">
                <a:solidFill>
                  <a:schemeClr val="accent3"/>
                </a:solidFill>
                <a:latin typeface="Arial" charset="0"/>
              </a:rPr>
              <a:t> </a:t>
            </a:r>
          </a:p>
        </p:txBody>
      </p:sp>
      <p:pic>
        <p:nvPicPr>
          <p:cNvPr id="2050" name="Picture 2"/>
          <p:cNvPicPr>
            <a:picLocks noChangeAspect="1" noChangeArrowheads="1"/>
          </p:cNvPicPr>
          <p:nvPr/>
        </p:nvPicPr>
        <p:blipFill>
          <a:blip r:embed="rId5"/>
          <a:srcRect l="1667" t="8516" r="1944" b="13418"/>
          <a:stretch>
            <a:fillRect/>
          </a:stretch>
        </p:blipFill>
        <p:spPr bwMode="auto">
          <a:xfrm>
            <a:off x="5886259" y="1530684"/>
            <a:ext cx="3755351" cy="2380915"/>
          </a:xfrm>
          <a:prstGeom prst="rect">
            <a:avLst/>
          </a:prstGeom>
          <a:noFill/>
          <a:ln w="25400">
            <a:solidFill>
              <a:schemeClr val="bg1"/>
            </a:solidFill>
            <a:miter lim="800000"/>
            <a:headEnd/>
            <a:tailEnd/>
          </a:ln>
          <a:effectLst>
            <a:outerShdw blurRad="63500" algn="ctr" rotWithShape="0">
              <a:prstClr val="black">
                <a:alpha val="40000"/>
              </a:prstClr>
            </a:outerShdw>
          </a:effectLst>
        </p:spPr>
      </p:pic>
      <p:pic>
        <p:nvPicPr>
          <p:cNvPr id="2051" name="Picture 3"/>
          <p:cNvPicPr>
            <a:picLocks noChangeAspect="1" noChangeArrowheads="1"/>
          </p:cNvPicPr>
          <p:nvPr/>
        </p:nvPicPr>
        <p:blipFill>
          <a:blip r:embed="rId6"/>
          <a:srcRect l="1667" t="8516" r="1806" b="13364"/>
          <a:stretch>
            <a:fillRect/>
          </a:stretch>
        </p:blipFill>
        <p:spPr bwMode="auto">
          <a:xfrm>
            <a:off x="991108" y="1530684"/>
            <a:ext cx="3758184" cy="2380916"/>
          </a:xfrm>
          <a:prstGeom prst="rect">
            <a:avLst/>
          </a:prstGeom>
          <a:noFill/>
          <a:ln w="25400">
            <a:solidFill>
              <a:schemeClr val="bg1"/>
            </a:solidFill>
            <a:miter lim="800000"/>
            <a:headEnd/>
            <a:tailEnd/>
          </a:ln>
          <a:effectLst>
            <a:outerShdw blurRad="63500" algn="ctr" rotWithShape="0">
              <a:prstClr val="black">
                <a:alpha val="40000"/>
              </a:prstClr>
            </a:outerShdw>
          </a:effectLst>
        </p:spPr>
      </p:pic>
    </p:spTree>
    <p:extLst>
      <p:ext uri="{BB962C8B-B14F-4D97-AF65-F5344CB8AC3E}">
        <p14:creationId xmlns:p14="http://schemas.microsoft.com/office/powerpoint/2010/main" val="2412587680"/>
      </p:ext>
    </p:extLst>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 Same Side Corner Rectangle 16"/>
          <p:cNvSpPr/>
          <p:nvPr/>
        </p:nvSpPr>
        <p:spPr>
          <a:xfrm>
            <a:off x="457200" y="905078"/>
            <a:ext cx="9736666" cy="5172941"/>
          </a:xfrm>
          <a:prstGeom prst="round2SameRect">
            <a:avLst>
              <a:gd name="adj1" fmla="val 0"/>
              <a:gd name="adj2" fmla="val 0"/>
            </a:avLst>
          </a:prstGeom>
          <a:gradFill flip="none" rotWithShape="1">
            <a:gsLst>
              <a:gs pos="0">
                <a:schemeClr val="accent3">
                  <a:lumMod val="20000"/>
                  <a:lumOff val="8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8" name="Title 7"/>
          <p:cNvSpPr>
            <a:spLocks noGrp="1"/>
          </p:cNvSpPr>
          <p:nvPr>
            <p:ph type="title"/>
          </p:nvPr>
        </p:nvSpPr>
        <p:spPr/>
        <p:txBody>
          <a:bodyPr/>
          <a:lstStyle/>
          <a:p>
            <a:r>
              <a:rPr lang="en-US" dirty="0" smtClean="0"/>
              <a:t>Additional Resources</a:t>
            </a:r>
            <a:endParaRPr lang="en-US" dirty="0"/>
          </a:p>
        </p:txBody>
      </p:sp>
      <p:sp>
        <p:nvSpPr>
          <p:cNvPr id="5" name="Slide Number Placeholder 4"/>
          <p:cNvSpPr>
            <a:spLocks noGrp="1"/>
          </p:cNvSpPr>
          <p:nvPr>
            <p:ph type="sldNum" sz="quarter" idx="12"/>
          </p:nvPr>
        </p:nvSpPr>
        <p:spPr/>
        <p:txBody>
          <a:bodyPr/>
          <a:lstStyle/>
          <a:p>
            <a:fld id="{CA0561F9-C18C-4C7E-BCEE-56A17DAEBCA0}" type="slidenum">
              <a:rPr lang="en-US" smtClean="0"/>
              <a:pPr/>
              <a:t>29</a:t>
            </a:fld>
            <a:endParaRPr lang="en-US"/>
          </a:p>
        </p:txBody>
      </p:sp>
      <p:sp>
        <p:nvSpPr>
          <p:cNvPr id="16" name="Content Placeholder 2"/>
          <p:cNvSpPr txBox="1">
            <a:spLocks/>
          </p:cNvSpPr>
          <p:nvPr/>
        </p:nvSpPr>
        <p:spPr>
          <a:xfrm>
            <a:off x="728136" y="1155620"/>
            <a:ext cx="9144000" cy="4525963"/>
          </a:xfrm>
          <a:prstGeom prst="rect">
            <a:avLst/>
          </a:prstGeom>
        </p:spPr>
        <p:txBody>
          <a:bodyPr/>
          <a:lstStyle/>
          <a:p>
            <a:pPr marL="173038" marR="0" lvl="0" indent="-173038" algn="l" defTabSz="914400" rtl="0" eaLnBrk="1" fontAlgn="auto" latinLnBrk="0" hangingPunct="1">
              <a:lnSpc>
                <a:spcPct val="100000"/>
              </a:lnSpc>
              <a:spcBef>
                <a:spcPts val="600"/>
              </a:spcBef>
              <a:spcAft>
                <a:spcPts val="0"/>
              </a:spcAft>
              <a:buClr>
                <a:schemeClr val="tx2"/>
              </a:buClr>
              <a:buSzTx/>
              <a:buFont typeface="Arial" pitchFamily="34" charset="0"/>
              <a:buNone/>
              <a:tabLst/>
              <a:defRPr/>
            </a:pPr>
            <a:r>
              <a:rPr kumimoji="0" lang="en-US" sz="2400" b="1" i="0" u="none" strike="noStrike" kern="1200" cap="none" spc="0" normalizeH="0" baseline="0" noProof="0" dirty="0" smtClean="0">
                <a:ln>
                  <a:noFill/>
                </a:ln>
                <a:solidFill>
                  <a:schemeClr val="accent3"/>
                </a:solidFill>
                <a:effectLst/>
                <a:uLnTx/>
                <a:uFillTx/>
                <a:latin typeface="Arial" pitchFamily="34" charset="0"/>
                <a:ea typeface="+mn-ea"/>
                <a:cs typeface="Arial" pitchFamily="34" charset="0"/>
              </a:rPr>
              <a:t>Contact Us:</a:t>
            </a:r>
          </a:p>
          <a:p>
            <a:pPr marL="406400" marR="0" lvl="0" indent="-169863" algn="l" defTabSz="914400" rtl="0" eaLnBrk="1" fontAlgn="auto" latinLnBrk="0" hangingPunct="1">
              <a:lnSpc>
                <a:spcPct val="100000"/>
              </a:lnSpc>
              <a:spcBef>
                <a:spcPts val="600"/>
              </a:spcBef>
              <a:spcAft>
                <a:spcPts val="0"/>
              </a:spcAft>
              <a:buClr>
                <a:schemeClr val="tx2"/>
              </a:buClr>
              <a:buSzTx/>
              <a:buFont typeface="Arial" pitchFamily="34" charset="0"/>
              <a:buNone/>
              <a:tabLst/>
              <a:defRPr/>
            </a:pPr>
            <a:r>
              <a:rPr kumimoji="0" lang="en-US"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Cisco sales rep: [name, contact]</a:t>
            </a:r>
          </a:p>
          <a:p>
            <a:pPr marL="406400" marR="0" lvl="0" indent="-169863" algn="l" defTabSz="914400" rtl="0" eaLnBrk="1" fontAlgn="auto" latinLnBrk="0" hangingPunct="1">
              <a:lnSpc>
                <a:spcPct val="100000"/>
              </a:lnSpc>
              <a:spcBef>
                <a:spcPts val="600"/>
              </a:spcBef>
              <a:spcAft>
                <a:spcPts val="0"/>
              </a:spcAft>
              <a:buClr>
                <a:schemeClr val="tx2"/>
              </a:buClr>
              <a:buSzTx/>
              <a:buFont typeface="Arial" pitchFamily="34" charset="0"/>
              <a:buNone/>
              <a:tabLst/>
              <a:defRPr/>
            </a:pPr>
            <a:r>
              <a:rPr kumimoji="0" lang="en-US"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Citrix sales rep: [name, contact]</a:t>
            </a:r>
          </a:p>
          <a:p>
            <a:pPr marL="406400" marR="0" lvl="0" indent="-169863" algn="l" defTabSz="914400" rtl="0" eaLnBrk="1" fontAlgn="auto" latinLnBrk="0" hangingPunct="1">
              <a:lnSpc>
                <a:spcPct val="100000"/>
              </a:lnSpc>
              <a:spcBef>
                <a:spcPts val="600"/>
              </a:spcBef>
              <a:spcAft>
                <a:spcPts val="0"/>
              </a:spcAft>
              <a:buClr>
                <a:schemeClr val="tx2"/>
              </a:buClr>
              <a:buSzTx/>
              <a:buFont typeface="Arial" pitchFamily="34" charset="0"/>
              <a:buNone/>
              <a:tabLst/>
              <a:defRPr/>
            </a:pPr>
            <a:r>
              <a:rPr kumimoji="0" lang="en-US"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Find a Citrix partner: </a:t>
            </a:r>
            <a:r>
              <a:rPr kumimoji="0" lang="en-US"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hlinkClick r:id="rId3"/>
              </a:rPr>
              <a:t>www.citrix.com/partners/locator</a:t>
            </a:r>
            <a:endParaRPr kumimoji="0" lang="en-US"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406400" marR="0" lvl="0" indent="-169863" algn="l" defTabSz="914400" rtl="0" eaLnBrk="1" fontAlgn="auto" latinLnBrk="0" hangingPunct="1">
              <a:lnSpc>
                <a:spcPct val="100000"/>
              </a:lnSpc>
              <a:spcBef>
                <a:spcPts val="600"/>
              </a:spcBef>
              <a:spcAft>
                <a:spcPts val="0"/>
              </a:spcAft>
              <a:buClr>
                <a:schemeClr val="tx2"/>
              </a:buClr>
              <a:buSzTx/>
              <a:buFont typeface="Arial" pitchFamily="34" charset="0"/>
              <a:buNone/>
              <a:tabLst/>
              <a:defRPr/>
            </a:pPr>
            <a:r>
              <a:rPr kumimoji="0" lang="en-US"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Find a Cisco partner: </a:t>
            </a:r>
            <a:r>
              <a:rPr kumimoji="0" lang="en-US"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hlinkClick r:id="rId4"/>
              </a:rPr>
              <a:t>www.cisco.com/web/partners</a:t>
            </a:r>
            <a:endParaRPr kumimoji="0" lang="en-US"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406400" marR="0" lvl="0" indent="-169863" algn="l" defTabSz="914400" rtl="0" eaLnBrk="1" fontAlgn="auto" latinLnBrk="0" hangingPunct="1">
              <a:lnSpc>
                <a:spcPct val="100000"/>
              </a:lnSpc>
              <a:spcBef>
                <a:spcPts val="600"/>
              </a:spcBef>
              <a:spcAft>
                <a:spcPts val="0"/>
              </a:spcAft>
              <a:buClr>
                <a:schemeClr val="tx2"/>
              </a:buClr>
              <a:buSzTx/>
              <a:buFont typeface="Arial" pitchFamily="34" charset="0"/>
              <a:buNone/>
              <a:tabLst/>
              <a:defRPr/>
            </a:pPr>
            <a:endParaRPr kumimoji="0" lang="en-US"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406400" marR="0" lvl="0" indent="-169863" algn="l" defTabSz="914400" rtl="0" eaLnBrk="1" fontAlgn="auto" latinLnBrk="0" hangingPunct="1">
              <a:lnSpc>
                <a:spcPct val="100000"/>
              </a:lnSpc>
              <a:spcBef>
                <a:spcPts val="600"/>
              </a:spcBef>
              <a:spcAft>
                <a:spcPts val="0"/>
              </a:spcAft>
              <a:buClr>
                <a:schemeClr val="tx2"/>
              </a:buClr>
              <a:buSzTx/>
              <a:buFont typeface="Arial" pitchFamily="34" charset="0"/>
              <a:buNone/>
              <a:tabLst/>
              <a:defRPr/>
            </a:pPr>
            <a:r>
              <a:rPr kumimoji="0" lang="en-US"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Citrix and Cisco Alliance: </a:t>
            </a:r>
            <a:r>
              <a:rPr kumimoji="0" lang="en-US"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hlinkClick r:id="rId5"/>
              </a:rPr>
              <a:t>www.citrix.com/cisco</a:t>
            </a:r>
            <a:r>
              <a:rPr kumimoji="0" lang="en-US"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p>
          <a:p>
            <a:pPr marL="406400" marR="0" lvl="0" indent="-169863" algn="l" defTabSz="914400" rtl="0" eaLnBrk="1" fontAlgn="auto" latinLnBrk="0" hangingPunct="1">
              <a:lnSpc>
                <a:spcPct val="100000"/>
              </a:lnSpc>
              <a:spcBef>
                <a:spcPts val="600"/>
              </a:spcBef>
              <a:spcAft>
                <a:spcPts val="0"/>
              </a:spcAft>
              <a:buClr>
                <a:schemeClr val="tx2"/>
              </a:buClr>
              <a:buSzTx/>
              <a:buFont typeface="Arial" pitchFamily="34" charset="0"/>
              <a:buNone/>
              <a:tabLst/>
              <a:defRPr/>
            </a:pPr>
            <a:r>
              <a:rPr kumimoji="0" lang="en-US"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Citrix </a:t>
            </a:r>
            <a:r>
              <a:rPr kumimoji="0" lang="en-US"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XenDesktop</a:t>
            </a:r>
            <a:r>
              <a:rPr kumimoji="0" lang="en-US"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en-US"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hlinkClick r:id="rId6"/>
              </a:rPr>
              <a:t>www.citrix.com/xendesktop</a:t>
            </a:r>
            <a:endParaRPr kumimoji="0" lang="en-US"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406400" marR="0" lvl="0" indent="-169863" algn="l" defTabSz="914400" rtl="0" eaLnBrk="1" fontAlgn="auto" latinLnBrk="0" hangingPunct="1">
              <a:lnSpc>
                <a:spcPct val="100000"/>
              </a:lnSpc>
              <a:spcBef>
                <a:spcPts val="600"/>
              </a:spcBef>
              <a:spcAft>
                <a:spcPts val="0"/>
              </a:spcAft>
              <a:buClr>
                <a:schemeClr val="tx2"/>
              </a:buClr>
              <a:buSzTx/>
              <a:buFont typeface="Arial" pitchFamily="34" charset="0"/>
              <a:buNone/>
              <a:tabLst/>
              <a:defRPr/>
            </a:pPr>
            <a:endParaRPr kumimoji="0" lang="en-US"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406400" marR="0" lvl="0" indent="-169863" algn="l" defTabSz="914400" rtl="0" eaLnBrk="1" fontAlgn="auto" latinLnBrk="0" hangingPunct="1">
              <a:lnSpc>
                <a:spcPct val="100000"/>
              </a:lnSpc>
              <a:spcBef>
                <a:spcPts val="600"/>
              </a:spcBef>
              <a:spcAft>
                <a:spcPts val="0"/>
              </a:spcAft>
              <a:buClr>
                <a:schemeClr val="tx2"/>
              </a:buClr>
              <a:buSzTx/>
              <a:buFont typeface="Arial" pitchFamily="34" charset="0"/>
              <a:buNone/>
              <a:tabLst/>
              <a:defRPr/>
            </a:pPr>
            <a:r>
              <a:rPr kumimoji="0" lang="en-US"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Cisco and Citrix Alliance: </a:t>
            </a:r>
            <a:r>
              <a:rPr kumimoji="0" lang="en-US"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hlinkClick r:id="rId7"/>
              </a:rPr>
              <a:t>http://www.cisco.com/en/US/netsol/ns1099/index.html</a:t>
            </a:r>
            <a:endParaRPr kumimoji="0" lang="en-US"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flipH="1">
            <a:off x="6310487" y="4199465"/>
            <a:ext cx="5034844" cy="1828800"/>
            <a:chOff x="982133" y="1761067"/>
            <a:chExt cx="8613423" cy="1264355"/>
          </a:xfrm>
        </p:grpSpPr>
        <p:sp>
          <p:nvSpPr>
            <p:cNvPr id="22" name="Rectangle 21"/>
            <p:cNvSpPr/>
            <p:nvPr/>
          </p:nvSpPr>
          <p:spPr>
            <a:xfrm>
              <a:off x="982133" y="1828800"/>
              <a:ext cx="7315200" cy="1072444"/>
            </a:xfrm>
            <a:prstGeom prst="rect">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ectangle 22"/>
            <p:cNvSpPr/>
            <p:nvPr/>
          </p:nvSpPr>
          <p:spPr>
            <a:xfrm>
              <a:off x="2494844" y="1761067"/>
              <a:ext cx="7100712" cy="1264355"/>
            </a:xfrm>
            <a:prstGeom prst="rect">
              <a:avLst/>
            </a:prstGeom>
            <a:gradFill flip="none" rotWithShape="1">
              <a:gsLst>
                <a:gs pos="0">
                  <a:schemeClr val="bg1"/>
                </a:gs>
                <a:gs pos="100000">
                  <a:schemeClr val="bg1">
                    <a:alpha val="0"/>
                  </a:schemeClr>
                </a:gs>
              </a:gsLst>
              <a:lin ang="108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4" name="AutoShape 4"/>
          <p:cNvSpPr>
            <a:spLocks noChangeArrowheads="1"/>
          </p:cNvSpPr>
          <p:nvPr/>
        </p:nvSpPr>
        <p:spPr bwMode="auto">
          <a:xfrm rot="10800000" flipV="1">
            <a:off x="5904088" y="3789344"/>
            <a:ext cx="5734755" cy="511720"/>
          </a:xfrm>
          <a:prstGeom prst="roundRect">
            <a:avLst>
              <a:gd name="adj" fmla="val 50000"/>
            </a:avLst>
          </a:prstGeom>
          <a:gradFill flip="none" rotWithShape="1">
            <a:gsLst>
              <a:gs pos="0">
                <a:schemeClr val="accent3"/>
              </a:gs>
              <a:gs pos="100000">
                <a:schemeClr val="accent1">
                  <a:alpha val="0"/>
                </a:schemeClr>
              </a:gs>
            </a:gsLst>
            <a:lin ang="0" scaled="1"/>
            <a:tileRect/>
          </a:gradFill>
          <a:ln>
            <a:headEnd/>
            <a:tailEnd/>
          </a:ln>
          <a:effectLst>
            <a:outerShdw blurRad="50800" dist="25400" dir="5400000" algn="t" rotWithShape="0">
              <a:prstClr val="black">
                <a:alpha val="40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lIns="91432" tIns="45717" rIns="91432" bIns="45717" anchor="ctr"/>
          <a:lstStyle/>
          <a:p>
            <a:pPr algn="r" defTabSz="342781">
              <a:lnSpc>
                <a:spcPts val="2000"/>
              </a:lnSpc>
              <a:defRPr/>
            </a:pPr>
            <a:r>
              <a:rPr lang="en-US" sz="2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Financial Pressures</a:t>
            </a:r>
          </a:p>
        </p:txBody>
      </p:sp>
      <p:grpSp>
        <p:nvGrpSpPr>
          <p:cNvPr id="25" name="Group 24"/>
          <p:cNvGrpSpPr/>
          <p:nvPr/>
        </p:nvGrpSpPr>
        <p:grpSpPr>
          <a:xfrm flipH="1">
            <a:off x="6310487" y="1975558"/>
            <a:ext cx="5034844" cy="1264355"/>
            <a:chOff x="982133" y="1761067"/>
            <a:chExt cx="8613423" cy="1264355"/>
          </a:xfrm>
        </p:grpSpPr>
        <p:sp>
          <p:nvSpPr>
            <p:cNvPr id="26" name="Rectangle 25"/>
            <p:cNvSpPr/>
            <p:nvPr/>
          </p:nvSpPr>
          <p:spPr>
            <a:xfrm>
              <a:off x="982133" y="1828800"/>
              <a:ext cx="7315200" cy="1072444"/>
            </a:xfrm>
            <a:prstGeom prst="rect">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ectangle 27"/>
            <p:cNvSpPr/>
            <p:nvPr/>
          </p:nvSpPr>
          <p:spPr>
            <a:xfrm>
              <a:off x="2494844" y="1761067"/>
              <a:ext cx="7100712" cy="1264355"/>
            </a:xfrm>
            <a:prstGeom prst="rect">
              <a:avLst/>
            </a:prstGeom>
            <a:gradFill flip="none" rotWithShape="1">
              <a:gsLst>
                <a:gs pos="0">
                  <a:schemeClr val="bg1"/>
                </a:gs>
                <a:gs pos="100000">
                  <a:schemeClr val="bg1">
                    <a:alpha val="0"/>
                  </a:schemeClr>
                </a:gs>
              </a:gsLst>
              <a:lin ang="108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9" name="AutoShape 4"/>
          <p:cNvSpPr>
            <a:spLocks noChangeArrowheads="1"/>
          </p:cNvSpPr>
          <p:nvPr/>
        </p:nvSpPr>
        <p:spPr bwMode="auto">
          <a:xfrm rot="10800000" flipV="1">
            <a:off x="5904088" y="1531570"/>
            <a:ext cx="5734755" cy="511720"/>
          </a:xfrm>
          <a:prstGeom prst="roundRect">
            <a:avLst>
              <a:gd name="adj" fmla="val 50000"/>
            </a:avLst>
          </a:prstGeom>
          <a:gradFill flip="none" rotWithShape="1">
            <a:gsLst>
              <a:gs pos="0">
                <a:schemeClr val="accent3"/>
              </a:gs>
              <a:gs pos="100000">
                <a:schemeClr val="accent1">
                  <a:alpha val="0"/>
                </a:schemeClr>
              </a:gs>
            </a:gsLst>
            <a:lin ang="0" scaled="1"/>
            <a:tileRect/>
          </a:gradFill>
          <a:ln>
            <a:headEnd/>
            <a:tailEnd/>
          </a:ln>
          <a:effectLst>
            <a:outerShdw blurRad="50800" dist="25400" dir="5400000" algn="t" rotWithShape="0">
              <a:prstClr val="black">
                <a:alpha val="40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lIns="91432" tIns="45717" rIns="91432" bIns="45717" anchor="ctr"/>
          <a:lstStyle/>
          <a:p>
            <a:pPr algn="r" defTabSz="342781">
              <a:lnSpc>
                <a:spcPts val="2000"/>
              </a:lnSpc>
              <a:defRPr/>
            </a:pPr>
            <a:r>
              <a:rPr lang="en-US" sz="2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Market Velocity and Volatility</a:t>
            </a:r>
          </a:p>
        </p:txBody>
      </p:sp>
      <p:grpSp>
        <p:nvGrpSpPr>
          <p:cNvPr id="34" name="Group 33"/>
          <p:cNvGrpSpPr/>
          <p:nvPr/>
        </p:nvGrpSpPr>
        <p:grpSpPr>
          <a:xfrm>
            <a:off x="756357" y="4199465"/>
            <a:ext cx="5034844" cy="1737360"/>
            <a:chOff x="982133" y="1761067"/>
            <a:chExt cx="8613423" cy="1264355"/>
          </a:xfrm>
        </p:grpSpPr>
        <p:sp>
          <p:nvSpPr>
            <p:cNvPr id="35" name="Rectangle 34"/>
            <p:cNvSpPr/>
            <p:nvPr/>
          </p:nvSpPr>
          <p:spPr>
            <a:xfrm>
              <a:off x="982133" y="1828800"/>
              <a:ext cx="7315200" cy="1072444"/>
            </a:xfrm>
            <a:prstGeom prst="rect">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Rectangle 35"/>
            <p:cNvSpPr/>
            <p:nvPr/>
          </p:nvSpPr>
          <p:spPr>
            <a:xfrm>
              <a:off x="2494844" y="1761067"/>
              <a:ext cx="7100712" cy="1264355"/>
            </a:xfrm>
            <a:prstGeom prst="rect">
              <a:avLst/>
            </a:prstGeom>
            <a:gradFill flip="none" rotWithShape="1">
              <a:gsLst>
                <a:gs pos="0">
                  <a:schemeClr val="bg1"/>
                </a:gs>
                <a:gs pos="100000">
                  <a:schemeClr val="bg1">
                    <a:alpha val="0"/>
                  </a:schemeClr>
                </a:gs>
              </a:gsLst>
              <a:lin ang="108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7" name="AutoShape 4"/>
          <p:cNvSpPr>
            <a:spLocks noChangeArrowheads="1"/>
          </p:cNvSpPr>
          <p:nvPr/>
        </p:nvSpPr>
        <p:spPr bwMode="auto">
          <a:xfrm rot="10800000" flipH="1" flipV="1">
            <a:off x="462846" y="3789344"/>
            <a:ext cx="5734755" cy="511720"/>
          </a:xfrm>
          <a:prstGeom prst="roundRect">
            <a:avLst>
              <a:gd name="adj" fmla="val 50000"/>
            </a:avLst>
          </a:prstGeom>
          <a:gradFill flip="none" rotWithShape="1">
            <a:gsLst>
              <a:gs pos="0">
                <a:schemeClr val="accent3"/>
              </a:gs>
              <a:gs pos="100000">
                <a:schemeClr val="accent1">
                  <a:alpha val="0"/>
                </a:schemeClr>
              </a:gs>
            </a:gsLst>
            <a:lin ang="0" scaled="1"/>
            <a:tileRect/>
          </a:gradFill>
          <a:ln>
            <a:headEnd/>
            <a:tailEnd/>
          </a:ln>
          <a:effectLst>
            <a:outerShdw blurRad="50800" dist="25400" dir="5400000" algn="t" rotWithShape="0">
              <a:prstClr val="black">
                <a:alpha val="40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lIns="91432" tIns="45717" rIns="91432" bIns="45717" anchor="ctr"/>
          <a:lstStyle/>
          <a:p>
            <a:pPr defTabSz="342781">
              <a:lnSpc>
                <a:spcPts val="2000"/>
              </a:lnSpc>
              <a:defRPr/>
            </a:pPr>
            <a:r>
              <a:rPr lang="en-US" sz="2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Innovation Everywhere</a:t>
            </a:r>
          </a:p>
        </p:txBody>
      </p:sp>
      <p:grpSp>
        <p:nvGrpSpPr>
          <p:cNvPr id="38" name="Group 37"/>
          <p:cNvGrpSpPr/>
          <p:nvPr/>
        </p:nvGrpSpPr>
        <p:grpSpPr>
          <a:xfrm>
            <a:off x="756357" y="1975559"/>
            <a:ext cx="5034844" cy="1264355"/>
            <a:chOff x="982133" y="1761067"/>
            <a:chExt cx="8613423" cy="1264355"/>
          </a:xfrm>
        </p:grpSpPr>
        <p:sp>
          <p:nvSpPr>
            <p:cNvPr id="39" name="Rectangle 38"/>
            <p:cNvSpPr/>
            <p:nvPr/>
          </p:nvSpPr>
          <p:spPr>
            <a:xfrm>
              <a:off x="982133" y="1828800"/>
              <a:ext cx="7315200" cy="1072444"/>
            </a:xfrm>
            <a:prstGeom prst="rect">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Rectangle 39"/>
            <p:cNvSpPr/>
            <p:nvPr/>
          </p:nvSpPr>
          <p:spPr>
            <a:xfrm>
              <a:off x="2494844" y="1761067"/>
              <a:ext cx="7100712" cy="1264355"/>
            </a:xfrm>
            <a:prstGeom prst="rect">
              <a:avLst/>
            </a:prstGeom>
            <a:gradFill flip="none" rotWithShape="1">
              <a:gsLst>
                <a:gs pos="0">
                  <a:schemeClr val="bg1"/>
                </a:gs>
                <a:gs pos="100000">
                  <a:schemeClr val="bg1">
                    <a:alpha val="0"/>
                  </a:schemeClr>
                </a:gs>
              </a:gsLst>
              <a:lin ang="108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2" name="AutoShape 4"/>
          <p:cNvSpPr>
            <a:spLocks noChangeArrowheads="1"/>
          </p:cNvSpPr>
          <p:nvPr/>
        </p:nvSpPr>
        <p:spPr bwMode="auto">
          <a:xfrm rot="10800000" flipH="1" flipV="1">
            <a:off x="462845" y="1531571"/>
            <a:ext cx="5734755" cy="511720"/>
          </a:xfrm>
          <a:prstGeom prst="roundRect">
            <a:avLst>
              <a:gd name="adj" fmla="val 50000"/>
            </a:avLst>
          </a:prstGeom>
          <a:gradFill flip="none" rotWithShape="1">
            <a:gsLst>
              <a:gs pos="0">
                <a:schemeClr val="accent3"/>
              </a:gs>
              <a:gs pos="100000">
                <a:schemeClr val="accent1">
                  <a:alpha val="0"/>
                </a:schemeClr>
              </a:gs>
            </a:gsLst>
            <a:lin ang="0" scaled="1"/>
            <a:tileRect/>
          </a:gradFill>
          <a:ln>
            <a:headEnd/>
            <a:tailEnd/>
          </a:ln>
          <a:effectLst>
            <a:outerShdw blurRad="50800" dist="25400" dir="5400000" algn="t" rotWithShape="0">
              <a:prstClr val="black">
                <a:alpha val="40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lIns="91432" tIns="45717" rIns="91432" bIns="45717" anchor="ctr"/>
          <a:lstStyle/>
          <a:p>
            <a:pPr defTabSz="342781">
              <a:defRPr/>
            </a:pPr>
            <a:r>
              <a:rPr lang="en-US" sz="2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Rising Expectations</a:t>
            </a:r>
          </a:p>
        </p:txBody>
      </p:sp>
      <p:sp>
        <p:nvSpPr>
          <p:cNvPr id="12290" name="Title 1"/>
          <p:cNvSpPr>
            <a:spLocks noGrp="1"/>
          </p:cNvSpPr>
          <p:nvPr>
            <p:ph type="title"/>
          </p:nvPr>
        </p:nvSpPr>
        <p:spPr>
          <a:xfrm>
            <a:off x="475996" y="133003"/>
            <a:ext cx="11428137" cy="756458"/>
          </a:xfrm>
        </p:spPr>
        <p:txBody>
          <a:bodyPr/>
          <a:lstStyle/>
          <a:p>
            <a:r>
              <a:rPr lang="en-US" dirty="0" smtClean="0"/>
              <a:t>Business Priorities </a:t>
            </a:r>
            <a:r>
              <a:rPr lang="en-US" smtClean="0"/>
              <a:t>Driving the Need </a:t>
            </a:r>
            <a:r>
              <a:rPr lang="en-US" dirty="0" smtClean="0"/>
              <a:t>for a New Workspace</a:t>
            </a:r>
          </a:p>
        </p:txBody>
      </p:sp>
      <p:sp>
        <p:nvSpPr>
          <p:cNvPr id="139" name="Rectangle 138"/>
          <p:cNvSpPr/>
          <p:nvPr/>
        </p:nvSpPr>
        <p:spPr>
          <a:xfrm>
            <a:off x="12188826" y="10722414"/>
            <a:ext cx="2858006" cy="307777"/>
          </a:xfrm>
          <a:prstGeom prst="rect">
            <a:avLst/>
          </a:prstGeom>
          <a:noFill/>
        </p:spPr>
        <p:txBody>
          <a:bodyPr wrap="square" rIns="45720">
            <a:spAutoFit/>
          </a:bodyPr>
          <a:lstStyle/>
          <a:p>
            <a:pPr indent="-228600">
              <a:defRPr/>
            </a:pPr>
            <a:endParaRPr lang="en-US" sz="1400" dirty="0" smtClean="0">
              <a:solidFill>
                <a:schemeClr val="tx1">
                  <a:lumMod val="50000"/>
                  <a:lumOff val="50000"/>
                </a:schemeClr>
              </a:solidFill>
            </a:endParaRPr>
          </a:p>
        </p:txBody>
      </p:sp>
      <p:sp>
        <p:nvSpPr>
          <p:cNvPr id="145" name="TextBox 144"/>
          <p:cNvSpPr txBox="1"/>
          <p:nvPr/>
        </p:nvSpPr>
        <p:spPr bwMode="auto">
          <a:xfrm>
            <a:off x="931333" y="2175242"/>
            <a:ext cx="3327984" cy="830997"/>
          </a:xfrm>
          <a:prstGeom prst="rect">
            <a:avLst/>
          </a:prstGeom>
          <a:noFill/>
        </p:spPr>
        <p:txBody>
          <a:bodyPr rIns="45720">
            <a:spAutoFit/>
          </a:bodyPr>
          <a:lstStyle/>
          <a:p>
            <a:pPr marL="182880" indent="-182880" fontAlgn="auto">
              <a:spcBef>
                <a:spcPts val="0"/>
              </a:spcBef>
              <a:spcAft>
                <a:spcPts val="0"/>
              </a:spcAft>
              <a:buFont typeface="Arial" pitchFamily="34" charset="0"/>
              <a:buChar char="•"/>
              <a:defRPr/>
            </a:pPr>
            <a:r>
              <a:rPr lang="en-US" sz="1600" dirty="0" smtClean="0"/>
              <a:t>BYOD</a:t>
            </a:r>
          </a:p>
          <a:p>
            <a:pPr marL="182880" indent="-182880" fontAlgn="auto">
              <a:spcBef>
                <a:spcPts val="0"/>
              </a:spcBef>
              <a:spcAft>
                <a:spcPts val="0"/>
              </a:spcAft>
              <a:buFont typeface="Arial" pitchFamily="34" charset="0"/>
              <a:buChar char="•"/>
              <a:defRPr/>
            </a:pPr>
            <a:r>
              <a:rPr lang="en-US" sz="1600" dirty="0" smtClean="0"/>
              <a:t>Workspace mobility</a:t>
            </a:r>
          </a:p>
          <a:p>
            <a:pPr marL="182880" indent="-182880" fontAlgn="auto">
              <a:spcBef>
                <a:spcPts val="0"/>
              </a:spcBef>
              <a:spcAft>
                <a:spcPts val="0"/>
              </a:spcAft>
              <a:buFont typeface="Arial" pitchFamily="34" charset="0"/>
              <a:buChar char="•"/>
              <a:defRPr/>
            </a:pPr>
            <a:r>
              <a:rPr lang="en-US" sz="1600" dirty="0" smtClean="0"/>
              <a:t>Executive mobility</a:t>
            </a:r>
            <a:endParaRPr lang="en-US" sz="1600" dirty="0"/>
          </a:p>
        </p:txBody>
      </p:sp>
      <p:sp>
        <p:nvSpPr>
          <p:cNvPr id="148" name="TextBox 147"/>
          <p:cNvSpPr txBox="1"/>
          <p:nvPr/>
        </p:nvSpPr>
        <p:spPr bwMode="auto">
          <a:xfrm>
            <a:off x="7789335" y="2175242"/>
            <a:ext cx="3403600" cy="1077218"/>
          </a:xfrm>
          <a:prstGeom prst="rect">
            <a:avLst/>
          </a:prstGeom>
          <a:noFill/>
        </p:spPr>
        <p:txBody>
          <a:bodyPr rIns="45720">
            <a:spAutoFit/>
          </a:bodyPr>
          <a:lstStyle/>
          <a:p>
            <a:pPr marL="182880" indent="-182880">
              <a:buFont typeface="Arial" pitchFamily="34" charset="0"/>
              <a:buChar char="•"/>
            </a:pPr>
            <a:r>
              <a:rPr lang="en-US" sz="1600" dirty="0" smtClean="0"/>
              <a:t>Deploy new workspaces faster</a:t>
            </a:r>
          </a:p>
          <a:p>
            <a:pPr marL="182880" indent="-182880">
              <a:buFont typeface="Arial" pitchFamily="34" charset="0"/>
              <a:buChar char="•"/>
            </a:pPr>
            <a:r>
              <a:rPr lang="en-US" sz="1600" dirty="0" smtClean="0"/>
              <a:t>On-board new project teams, partners, and consultants</a:t>
            </a:r>
          </a:p>
          <a:p>
            <a:pPr marL="182880" indent="-182880">
              <a:buFont typeface="Arial" pitchFamily="34" charset="0"/>
              <a:buChar char="•"/>
            </a:pPr>
            <a:r>
              <a:rPr lang="en-US" sz="1600" dirty="0" smtClean="0"/>
              <a:t>Protect data (DR) and data usage</a:t>
            </a:r>
            <a:endParaRPr lang="en-US" sz="1600" dirty="0"/>
          </a:p>
        </p:txBody>
      </p:sp>
      <p:sp>
        <p:nvSpPr>
          <p:cNvPr id="160" name="TextBox 159"/>
          <p:cNvSpPr txBox="1"/>
          <p:nvPr/>
        </p:nvSpPr>
        <p:spPr bwMode="auto">
          <a:xfrm>
            <a:off x="931333" y="4422091"/>
            <a:ext cx="3473158" cy="1323439"/>
          </a:xfrm>
          <a:prstGeom prst="rect">
            <a:avLst/>
          </a:prstGeom>
          <a:noFill/>
        </p:spPr>
        <p:txBody>
          <a:bodyPr rIns="45720">
            <a:spAutoFit/>
          </a:bodyPr>
          <a:lstStyle/>
          <a:p>
            <a:pPr marL="182880" indent="-182880">
              <a:buFont typeface="Arial" pitchFamily="34" charset="0"/>
              <a:buChar char="•"/>
            </a:pPr>
            <a:r>
              <a:rPr lang="en-US" sz="1600" dirty="0" smtClean="0"/>
              <a:t>Devices (tablets, ultra books, </a:t>
            </a:r>
            <a:r>
              <a:rPr lang="en-US" sz="1600" dirty="0" err="1" smtClean="0"/>
              <a:t>smartphones</a:t>
            </a:r>
            <a:r>
              <a:rPr lang="en-US" sz="1600" dirty="0" smtClean="0"/>
              <a:t>, etc.)</a:t>
            </a:r>
          </a:p>
          <a:p>
            <a:pPr marL="182880" indent="-182880">
              <a:buFont typeface="Arial" pitchFamily="34" charset="0"/>
              <a:buChar char="•"/>
            </a:pPr>
            <a:r>
              <a:rPr lang="en-US" sz="1600" dirty="0" smtClean="0"/>
              <a:t>Apps from a storefront (</a:t>
            </a:r>
            <a:r>
              <a:rPr lang="en-US" sz="1600" dirty="0" err="1" smtClean="0"/>
              <a:t>SaaS</a:t>
            </a:r>
            <a:r>
              <a:rPr lang="en-US" sz="1600" dirty="0" smtClean="0"/>
              <a:t>, etc.)</a:t>
            </a:r>
          </a:p>
          <a:p>
            <a:pPr marL="182880" indent="-182880">
              <a:buFont typeface="Arial" pitchFamily="34" charset="0"/>
              <a:buChar char="•"/>
            </a:pPr>
            <a:r>
              <a:rPr lang="en-US" sz="1600" dirty="0" smtClean="0"/>
              <a:t> Video and collaboration </a:t>
            </a:r>
          </a:p>
          <a:p>
            <a:pPr marL="182880" indent="-182880">
              <a:buFont typeface="Arial" pitchFamily="34" charset="0"/>
              <a:buChar char="•"/>
            </a:pPr>
            <a:r>
              <a:rPr lang="en-US" sz="1600" dirty="0" err="1" smtClean="0"/>
              <a:t>Workshifting</a:t>
            </a:r>
            <a:endParaRPr lang="en-US" sz="1600" dirty="0" smtClean="0"/>
          </a:p>
        </p:txBody>
      </p:sp>
      <p:sp>
        <p:nvSpPr>
          <p:cNvPr id="155" name="TextBox 154"/>
          <p:cNvSpPr txBox="1"/>
          <p:nvPr/>
        </p:nvSpPr>
        <p:spPr bwMode="auto">
          <a:xfrm>
            <a:off x="7789335" y="4422091"/>
            <a:ext cx="3352798" cy="1323439"/>
          </a:xfrm>
          <a:prstGeom prst="rect">
            <a:avLst/>
          </a:prstGeom>
          <a:noFill/>
        </p:spPr>
        <p:txBody>
          <a:bodyPr rIns="45720">
            <a:spAutoFit/>
          </a:bodyPr>
          <a:lstStyle/>
          <a:p>
            <a:pPr marL="182880" indent="-182880">
              <a:buFont typeface="Arial" pitchFamily="34" charset="0"/>
              <a:buChar char="•"/>
            </a:pPr>
            <a:r>
              <a:rPr lang="en-US" sz="1600" dirty="0" smtClean="0"/>
              <a:t>Reduce cost of migrating to Windows 7 </a:t>
            </a:r>
          </a:p>
          <a:p>
            <a:pPr marL="182880" indent="-182880">
              <a:buFont typeface="Arial" pitchFamily="34" charset="0"/>
              <a:buChar char="•"/>
            </a:pPr>
            <a:r>
              <a:rPr lang="en-US" sz="1600" dirty="0" smtClean="0"/>
              <a:t>Ensure flexibility without compromising security</a:t>
            </a:r>
          </a:p>
          <a:p>
            <a:pPr marL="182880" indent="-182880">
              <a:buFont typeface="Arial" pitchFamily="34" charset="0"/>
              <a:buChar char="•"/>
            </a:pPr>
            <a:r>
              <a:rPr lang="en-US" sz="1600" dirty="0" smtClean="0"/>
              <a:t>Regulation compliance</a:t>
            </a:r>
            <a:endParaRPr lang="en-US" sz="1600" dirty="0"/>
          </a:p>
        </p:txBody>
      </p:sp>
      <p:pic>
        <p:nvPicPr>
          <p:cNvPr id="27" name="Picture 26" descr="iStock_000008705666Small.jpg"/>
          <p:cNvPicPr>
            <a:picLocks noChangeAspect="1"/>
          </p:cNvPicPr>
          <p:nvPr/>
        </p:nvPicPr>
        <p:blipFill>
          <a:blip r:embed="rId3" cstate="screen"/>
          <a:srcRect/>
          <a:stretch>
            <a:fillRect/>
          </a:stretch>
        </p:blipFill>
        <p:spPr>
          <a:xfrm flipH="1">
            <a:off x="4569663" y="1710267"/>
            <a:ext cx="2962362" cy="2411454"/>
          </a:xfrm>
          <a:prstGeom prst="rect">
            <a:avLst/>
          </a:prstGeom>
          <a:noFill/>
          <a:ln w="25400">
            <a:solidFill>
              <a:schemeClr val="bg1"/>
            </a:solidFill>
            <a:miter lim="800000"/>
            <a:headEnd/>
            <a:tailEnd/>
          </a:ln>
          <a:effectLst>
            <a:outerShdw blurRad="63500" algn="ctr" rotWithShape="0">
              <a:prstClr val="black">
                <a:alpha val="40000"/>
              </a:prstClr>
            </a:outerShdw>
          </a:effectLst>
        </p:spPr>
      </p:pic>
      <p:sp>
        <p:nvSpPr>
          <p:cNvPr id="44" name="Slide Number Placeholder 3"/>
          <p:cNvSpPr>
            <a:spLocks noGrp="1"/>
          </p:cNvSpPr>
          <p:nvPr>
            <p:ph type="sldNum" sz="quarter" idx="12"/>
          </p:nvPr>
        </p:nvSpPr>
        <p:spPr>
          <a:xfrm>
            <a:off x="5677057" y="6397916"/>
            <a:ext cx="749798" cy="365125"/>
          </a:xfrm>
        </p:spPr>
        <p:txBody>
          <a:bodyPr/>
          <a:lstStyle/>
          <a:p>
            <a:fld id="{CA0561F9-C18C-4C7E-BCEE-56A17DAEBCA0}" type="slidenum">
              <a:rPr lang="en-US" smtClean="0"/>
              <a:pPr/>
              <a:t>3</a:t>
            </a:fld>
            <a:endParaRPr 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right)">
                                      <p:cBhvr>
                                        <p:cTn id="7" dur="500"/>
                                        <p:tgtEl>
                                          <p:spTgt spid="4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up)">
                                      <p:cBhvr>
                                        <p:cTn id="11" dur="500"/>
                                        <p:tgtEl>
                                          <p:spTgt spid="3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5"/>
                                        </p:tgtEl>
                                        <p:attrNameLst>
                                          <p:attrName>style.visibility</p:attrName>
                                        </p:attrNameLst>
                                      </p:cBhvr>
                                      <p:to>
                                        <p:strVal val="visible"/>
                                      </p:to>
                                    </p:set>
                                    <p:animEffect transition="in" filter="fade">
                                      <p:cBhvr>
                                        <p:cTn id="14" dur="500"/>
                                        <p:tgtEl>
                                          <p:spTgt spid="14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8"/>
                                        </p:tgtEl>
                                        <p:attrNameLst>
                                          <p:attrName>style.visibility</p:attrName>
                                        </p:attrNameLst>
                                      </p:cBhvr>
                                      <p:to>
                                        <p:strVal val="visible"/>
                                      </p:to>
                                    </p:set>
                                    <p:animEffect transition="in" filter="fade">
                                      <p:cBhvr>
                                        <p:cTn id="24" dur="500"/>
                                        <p:tgtEl>
                                          <p:spTgt spid="148"/>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right)">
                                      <p:cBhvr>
                                        <p:cTn id="27" dur="500"/>
                                        <p:tgtEl>
                                          <p:spTgt spid="37"/>
                                        </p:tgtEl>
                                      </p:cBhvr>
                                    </p:animEffect>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up)">
                                      <p:cBhvr>
                                        <p:cTn id="31" dur="500"/>
                                        <p:tgtEl>
                                          <p:spTgt spid="3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0"/>
                                        </p:tgtEl>
                                        <p:attrNameLst>
                                          <p:attrName>style.visibility</p:attrName>
                                        </p:attrNameLst>
                                      </p:cBhvr>
                                      <p:to>
                                        <p:strVal val="visible"/>
                                      </p:to>
                                    </p:set>
                                    <p:animEffect transition="in" filter="fade">
                                      <p:cBhvr>
                                        <p:cTn id="34" dur="500"/>
                                        <p:tgtEl>
                                          <p:spTgt spid="160"/>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childTnLst>
                          </p:cTn>
                        </p:par>
                        <p:par>
                          <p:cTn id="38" fill="hold">
                            <p:stCondLst>
                              <p:cond delay="2000"/>
                            </p:stCondLst>
                            <p:childTnLst>
                              <p:par>
                                <p:cTn id="39" presetID="22" presetClass="entr" presetSubtype="1"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up)">
                                      <p:cBhvr>
                                        <p:cTn id="41" dur="500"/>
                                        <p:tgtEl>
                                          <p:spTgt spid="2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5"/>
                                        </p:tgtEl>
                                        <p:attrNameLst>
                                          <p:attrName>style.visibility</p:attrName>
                                        </p:attrNameLst>
                                      </p:cBhvr>
                                      <p:to>
                                        <p:strVal val="visible"/>
                                      </p:to>
                                    </p:set>
                                    <p:animEffect transition="in" filter="fade">
                                      <p:cBhvr>
                                        <p:cTn id="44"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P spid="37" grpId="0" animBg="1"/>
      <p:bldP spid="42" grpId="0" animBg="1"/>
      <p:bldP spid="145" grpId="0"/>
      <p:bldP spid="148" grpId="0"/>
      <p:bldP spid="160" grpId="0"/>
      <p:bldP spid="15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p:cNvSpPr>
            <a:spLocks noGrp="1"/>
          </p:cNvSpPr>
          <p:nvPr>
            <p:ph type="ctrTitle"/>
          </p:nvPr>
        </p:nvSpPr>
        <p:spPr/>
        <p:txBody>
          <a:bodyPr/>
          <a:lstStyle/>
          <a:p>
            <a:r>
              <a:rPr lang="en-US" smtClean="0"/>
              <a:t>Thank you</a:t>
            </a:r>
            <a:endParaRPr lang="en-US" dirty="0"/>
          </a:p>
        </p:txBody>
      </p:sp>
      <p:sp>
        <p:nvSpPr>
          <p:cNvPr id="8" name="Subtitle 7"/>
          <p:cNvSpPr>
            <a:spLocks noGrp="1"/>
          </p:cNvSpPr>
          <p:nvPr>
            <p:ph type="subTitle" idx="1"/>
          </p:nvPr>
        </p:nvSpPr>
        <p:spPr/>
        <p:txBody>
          <a:bodyPr/>
          <a:lstStyle/>
          <a:p>
            <a:endParaRPr lang="en-US"/>
          </a:p>
        </p:txBody>
      </p:sp>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p:cNvSpPr/>
          <p:nvPr/>
        </p:nvSpPr>
        <p:spPr>
          <a:xfrm>
            <a:off x="0" y="5022870"/>
            <a:ext cx="12188825" cy="1890585"/>
          </a:xfrm>
          <a:prstGeom prst="rect">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Oval 100"/>
          <p:cNvSpPr/>
          <p:nvPr/>
        </p:nvSpPr>
        <p:spPr>
          <a:xfrm>
            <a:off x="-677333" y="5473149"/>
            <a:ext cx="6992408" cy="537900"/>
          </a:xfrm>
          <a:prstGeom prst="ellipse">
            <a:avLst/>
          </a:prstGeom>
          <a:gradFill flip="none" rotWithShape="1">
            <a:gsLst>
              <a:gs pos="0">
                <a:schemeClr val="tx1"/>
              </a:gs>
              <a:gs pos="100000">
                <a:schemeClr val="tx1">
                  <a:alpha val="0"/>
                </a:schemeClr>
              </a:gs>
            </a:gsLst>
            <a:path path="shape">
              <a:fillToRect l="50000" t="50000" r="50000" b="50000"/>
            </a:path>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3" name="Group 82"/>
          <p:cNvGrpSpPr/>
          <p:nvPr/>
        </p:nvGrpSpPr>
        <p:grpSpPr>
          <a:xfrm>
            <a:off x="766698" y="2650323"/>
            <a:ext cx="4406436" cy="3136392"/>
            <a:chOff x="7396098" y="2929469"/>
            <a:chExt cx="4406436" cy="3136392"/>
          </a:xfrm>
        </p:grpSpPr>
        <p:sp>
          <p:nvSpPr>
            <p:cNvPr id="84" name="Rectangle 83"/>
            <p:cNvSpPr/>
            <p:nvPr/>
          </p:nvSpPr>
          <p:spPr>
            <a:xfrm>
              <a:off x="7396098" y="2929469"/>
              <a:ext cx="4406436" cy="313639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b="1" dirty="0">
                <a:latin typeface="Arial" pitchFamily="34" charset="0"/>
                <a:cs typeface="Arial" pitchFamily="34" charset="0"/>
              </a:endParaRPr>
            </a:p>
          </p:txBody>
        </p:sp>
        <p:sp>
          <p:nvSpPr>
            <p:cNvPr id="89" name="Right Triangle 88"/>
            <p:cNvSpPr/>
            <p:nvPr/>
          </p:nvSpPr>
          <p:spPr>
            <a:xfrm flipV="1">
              <a:off x="7452797" y="2980575"/>
              <a:ext cx="3079738" cy="1117294"/>
            </a:xfrm>
            <a:prstGeom prst="rtTriangle">
              <a:avLst/>
            </a:pr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b="1"/>
            </a:p>
          </p:txBody>
        </p:sp>
      </p:grpSp>
      <p:sp>
        <p:nvSpPr>
          <p:cNvPr id="99" name="Oval 98"/>
          <p:cNvSpPr/>
          <p:nvPr/>
        </p:nvSpPr>
        <p:spPr>
          <a:xfrm>
            <a:off x="5685749" y="5425644"/>
            <a:ext cx="6722533" cy="537900"/>
          </a:xfrm>
          <a:prstGeom prst="ellipse">
            <a:avLst/>
          </a:prstGeom>
          <a:gradFill flip="none" rotWithShape="1">
            <a:gsLst>
              <a:gs pos="0">
                <a:schemeClr val="tx1"/>
              </a:gs>
              <a:gs pos="100000">
                <a:schemeClr val="tx1">
                  <a:alpha val="0"/>
                </a:schemeClr>
              </a:gs>
            </a:gsLst>
            <a:path path="shape">
              <a:fillToRect l="50000" t="50000" r="50000" b="50000"/>
            </a:path>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Content Placeholder 38"/>
          <p:cNvSpPr txBox="1">
            <a:spLocks/>
          </p:cNvSpPr>
          <p:nvPr/>
        </p:nvSpPr>
        <p:spPr>
          <a:xfrm>
            <a:off x="302351" y="1167932"/>
            <a:ext cx="5383398" cy="1414989"/>
          </a:xfrm>
          <a:prstGeom prst="rect">
            <a:avLst/>
          </a:prstGeom>
        </p:spPr>
        <p:txBody>
          <a:bodyPr/>
          <a:lstStyle/>
          <a:p>
            <a:pPr marL="173038" lvl="0" indent="-173038">
              <a:spcBef>
                <a:spcPts val="1800"/>
              </a:spcBef>
              <a:buClr>
                <a:schemeClr val="tx2"/>
              </a:buClr>
              <a:buFont typeface="Arial" pitchFamily="34" charset="0"/>
              <a:buChar char="•"/>
              <a:defRPr/>
            </a:pPr>
            <a:r>
              <a:rPr kumimoji="0" lang="en-US"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The worldwide hosted virtual desktop (</a:t>
            </a:r>
            <a:r>
              <a:rPr kumimoji="0" lang="en-US"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HVD</a:t>
            </a:r>
            <a:r>
              <a:rPr kumimoji="0" lang="en-US"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market will accelerate through 2016 to reach</a:t>
            </a:r>
            <a:br>
              <a:rPr kumimoji="0" lang="en-US"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br>
            <a:r>
              <a:rPr kumimoji="0" lang="en-US"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70 million units;</a:t>
            </a:r>
            <a:r>
              <a:rPr kumimoji="0" lang="en-US"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a:t>
            </a:r>
            <a:r>
              <a:rPr kumimoji="0" lang="en-US" u="none" strike="noStrike" kern="1200" cap="none" spc="0" normalizeH="0" baseline="0" noProof="0" dirty="0" smtClean="0">
                <a:ln>
                  <a:noFill/>
                </a:ln>
                <a:solidFill>
                  <a:schemeClr val="tx1"/>
                </a:solidFill>
                <a:effectLst/>
                <a:uLnTx/>
                <a:uFillTx/>
                <a:latin typeface="Arial" pitchFamily="34" charset="0"/>
                <a:cs typeface="Arial" pitchFamily="34" charset="0"/>
              </a:rPr>
              <a:t>3</a:t>
            </a:r>
            <a:r>
              <a:rPr lang="en-US" dirty="0" smtClean="0"/>
              <a:t>0</a:t>
            </a:r>
            <a:r>
              <a:rPr lang="en-US" dirty="0"/>
              <a:t>% of large organizations </a:t>
            </a:r>
            <a:r>
              <a:rPr lang="en-US" dirty="0" smtClean="0"/>
              <a:t>will deploy </a:t>
            </a:r>
            <a:r>
              <a:rPr lang="en-US" dirty="0" err="1" smtClean="0"/>
              <a:t>HVDs</a:t>
            </a:r>
            <a:r>
              <a:rPr lang="en-US" dirty="0" smtClean="0"/>
              <a:t> </a:t>
            </a:r>
            <a:r>
              <a:rPr lang="en-US" dirty="0"/>
              <a:t>to 20% of their users or </a:t>
            </a:r>
            <a:r>
              <a:rPr lang="en-US" dirty="0" smtClean="0"/>
              <a:t>more*</a:t>
            </a:r>
            <a:endParaRPr kumimoji="0" lang="en-US" u="none" strike="noStrike" kern="1200" cap="none" spc="0" normalizeH="0" baseline="0" noProof="0" dirty="0" smtClean="0">
              <a:ln>
                <a:noFill/>
              </a:ln>
              <a:solidFill>
                <a:schemeClr val="tx1"/>
              </a:solidFill>
              <a:effectLst/>
              <a:uLnTx/>
              <a:uFillTx/>
              <a:latin typeface="Arial" pitchFamily="34" charset="0"/>
              <a:cs typeface="Arial" pitchFamily="34" charset="0"/>
            </a:endParaRPr>
          </a:p>
        </p:txBody>
      </p:sp>
      <p:sp>
        <p:nvSpPr>
          <p:cNvPr id="57" name="Content Placeholder 39"/>
          <p:cNvSpPr txBox="1">
            <a:spLocks/>
          </p:cNvSpPr>
          <p:nvPr/>
        </p:nvSpPr>
        <p:spPr>
          <a:xfrm>
            <a:off x="6129907" y="1167932"/>
            <a:ext cx="5383398" cy="4525963"/>
          </a:xfrm>
          <a:prstGeom prst="rect">
            <a:avLst/>
          </a:prstGeom>
        </p:spPr>
        <p:txBody>
          <a:bodyPr/>
          <a:lstStyle/>
          <a:p>
            <a:pPr marL="173038" marR="0" lvl="0" indent="-173038" algn="l" defTabSz="914400" rtl="0" eaLnBrk="1" fontAlgn="auto" latinLnBrk="0" hangingPunct="1">
              <a:lnSpc>
                <a:spcPct val="100000"/>
              </a:lnSpc>
              <a:spcBef>
                <a:spcPts val="1800"/>
              </a:spcBef>
              <a:spcAft>
                <a:spcPts val="0"/>
              </a:spcAft>
              <a:buClr>
                <a:schemeClr val="tx2"/>
              </a:buClr>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In 2011 47% of Enterprises have initiated Desktop Virtualization projects—but only</a:t>
            </a:r>
            <a:br>
              <a:rPr kumimoji="0" lang="en-US"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br>
            <a:r>
              <a:rPr kumimoji="0" lang="en-US"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3% desktop penetration*</a:t>
            </a:r>
          </a:p>
          <a:p>
            <a:pPr marL="173038" marR="0" lvl="0" indent="-173038" algn="l" defTabSz="914400" rtl="0" eaLnBrk="1" fontAlgn="auto" latinLnBrk="0" hangingPunct="1">
              <a:lnSpc>
                <a:spcPct val="100000"/>
              </a:lnSpc>
              <a:spcBef>
                <a:spcPts val="900"/>
              </a:spcBef>
              <a:spcAft>
                <a:spcPts val="0"/>
              </a:spcAft>
              <a:buClr>
                <a:schemeClr val="tx2"/>
              </a:buClr>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7 Billion new wireless devices by 2015</a:t>
            </a:r>
          </a:p>
        </p:txBody>
      </p:sp>
      <p:sp>
        <p:nvSpPr>
          <p:cNvPr id="33" name="Title 1"/>
          <p:cNvSpPr>
            <a:spLocks noGrp="1"/>
          </p:cNvSpPr>
          <p:nvPr>
            <p:ph type="title"/>
          </p:nvPr>
        </p:nvSpPr>
        <p:spPr/>
        <p:txBody>
          <a:bodyPr/>
          <a:lstStyle/>
          <a:p>
            <a:r>
              <a:rPr lang="en-US" smtClean="0"/>
              <a:t>The Workspace Market Transition Is Accelerating</a:t>
            </a:r>
            <a:endParaRPr lang="en-US" dirty="0"/>
          </a:p>
        </p:txBody>
      </p:sp>
      <p:grpSp>
        <p:nvGrpSpPr>
          <p:cNvPr id="95" name="Group 94"/>
          <p:cNvGrpSpPr/>
          <p:nvPr/>
        </p:nvGrpSpPr>
        <p:grpSpPr>
          <a:xfrm>
            <a:off x="6742355" y="2615352"/>
            <a:ext cx="4406436" cy="3136392"/>
            <a:chOff x="7396098" y="2929469"/>
            <a:chExt cx="4406436" cy="3136392"/>
          </a:xfrm>
        </p:grpSpPr>
        <p:sp>
          <p:nvSpPr>
            <p:cNvPr id="87" name="Rectangle 86"/>
            <p:cNvSpPr/>
            <p:nvPr/>
          </p:nvSpPr>
          <p:spPr>
            <a:xfrm>
              <a:off x="7396098" y="2929469"/>
              <a:ext cx="4406436" cy="313639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dirty="0">
                <a:latin typeface="Arial" pitchFamily="34" charset="0"/>
                <a:cs typeface="Arial" pitchFamily="34" charset="0"/>
              </a:endParaRPr>
            </a:p>
          </p:txBody>
        </p:sp>
        <p:sp>
          <p:nvSpPr>
            <p:cNvPr id="22" name="TextBox 21"/>
            <p:cNvSpPr txBox="1"/>
            <p:nvPr/>
          </p:nvSpPr>
          <p:spPr>
            <a:xfrm>
              <a:off x="7533450" y="5728354"/>
              <a:ext cx="2326278" cy="215444"/>
            </a:xfrm>
            <a:prstGeom prst="rect">
              <a:avLst/>
            </a:prstGeom>
            <a:noFill/>
          </p:spPr>
          <p:txBody>
            <a:bodyPr wrap="none" rtlCol="0">
              <a:spAutoFit/>
            </a:bodyPr>
            <a:lstStyle/>
            <a:p>
              <a:r>
                <a:rPr lang="en-US" sz="800" dirty="0" smtClean="0">
                  <a:solidFill>
                    <a:schemeClr val="bg1"/>
                  </a:solidFill>
                </a:rPr>
                <a:t>Source: Enterprise Strategy Group, Dec., 2010</a:t>
              </a:r>
              <a:endParaRPr lang="en-US" sz="800" dirty="0">
                <a:solidFill>
                  <a:schemeClr val="bg1"/>
                </a:solidFill>
              </a:endParaRPr>
            </a:p>
          </p:txBody>
        </p:sp>
        <p:sp>
          <p:nvSpPr>
            <p:cNvPr id="88" name="Right Triangle 87"/>
            <p:cNvSpPr/>
            <p:nvPr/>
          </p:nvSpPr>
          <p:spPr>
            <a:xfrm flipV="1">
              <a:off x="7452797" y="2980575"/>
              <a:ext cx="3079738" cy="1117294"/>
            </a:xfrm>
            <a:prstGeom prst="rtTriangle">
              <a:avLst/>
            </a:pr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86" name="TextBox 85"/>
            <p:cNvSpPr txBox="1"/>
            <p:nvPr/>
          </p:nvSpPr>
          <p:spPr>
            <a:xfrm>
              <a:off x="7589050" y="3108098"/>
              <a:ext cx="4020531" cy="523220"/>
            </a:xfrm>
            <a:prstGeom prst="rect">
              <a:avLst/>
            </a:prstGeom>
            <a:noFill/>
          </p:spPr>
          <p:txBody>
            <a:bodyPr wrap="square" rtlCol="0">
              <a:spAutoFit/>
            </a:bodyPr>
            <a:lstStyle/>
            <a:p>
              <a:pPr algn="ctr"/>
              <a:r>
                <a:rPr lang="en-US" sz="1400" dirty="0" smtClean="0">
                  <a:solidFill>
                    <a:schemeClr val="bg1"/>
                  </a:solidFill>
                  <a:effectLst>
                    <a:outerShdw blurRad="38100" dist="38100" dir="2700000" algn="tl">
                      <a:srgbClr val="000000">
                        <a:alpha val="43137"/>
                      </a:srgbClr>
                    </a:outerShdw>
                  </a:effectLst>
                </a:rPr>
                <a:t>Which are important IT initiatives for your organization for the next 12–24 months?</a:t>
              </a:r>
            </a:p>
          </p:txBody>
        </p:sp>
        <p:grpSp>
          <p:nvGrpSpPr>
            <p:cNvPr id="90" name="Group 89"/>
            <p:cNvGrpSpPr/>
            <p:nvPr/>
          </p:nvGrpSpPr>
          <p:grpSpPr>
            <a:xfrm>
              <a:off x="7533450" y="3817791"/>
              <a:ext cx="4131733" cy="1804080"/>
              <a:chOff x="7518400" y="3123520"/>
              <a:chExt cx="4131733" cy="2799602"/>
            </a:xfrm>
          </p:grpSpPr>
          <p:graphicFrame>
            <p:nvGraphicFramePr>
              <p:cNvPr id="16" name="Chart 15"/>
              <p:cNvGraphicFramePr/>
              <p:nvPr/>
            </p:nvGraphicFramePr>
            <p:xfrm>
              <a:off x="7518400" y="3123520"/>
              <a:ext cx="4131733" cy="2799602"/>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p:cNvSpPr txBox="1"/>
              <p:nvPr/>
            </p:nvSpPr>
            <p:spPr>
              <a:xfrm>
                <a:off x="7701596" y="5369547"/>
                <a:ext cx="3208003" cy="230831"/>
              </a:xfrm>
              <a:prstGeom prst="rect">
                <a:avLst/>
              </a:prstGeom>
              <a:noFill/>
            </p:spPr>
            <p:txBody>
              <a:bodyPr wrap="square" rtlCol="0" anchor="ctr">
                <a:spAutoFit/>
              </a:bodyPr>
              <a:lstStyle/>
              <a:p>
                <a:r>
                  <a:rPr lang="en-US" sz="900" dirty="0" smtClean="0">
                    <a:solidFill>
                      <a:schemeClr val="bg1"/>
                    </a:solidFill>
                    <a:effectLst>
                      <a:outerShdw blurRad="38100" dist="38100" dir="2700000" algn="tl">
                        <a:srgbClr val="000000">
                          <a:alpha val="43137"/>
                        </a:srgbClr>
                      </a:outerShdw>
                    </a:effectLst>
                  </a:rPr>
                  <a:t>Desktop Virtualization</a:t>
                </a:r>
                <a:endParaRPr lang="en-US" sz="900" dirty="0">
                  <a:solidFill>
                    <a:schemeClr val="bg1"/>
                  </a:solidFill>
                  <a:effectLst>
                    <a:outerShdw blurRad="38100" dist="38100" dir="2700000" algn="tl">
                      <a:srgbClr val="000000">
                        <a:alpha val="43137"/>
                      </a:srgbClr>
                    </a:outerShdw>
                  </a:effectLst>
                </a:endParaRPr>
              </a:p>
            </p:txBody>
          </p:sp>
          <p:sp>
            <p:nvSpPr>
              <p:cNvPr id="18" name="TextBox 17"/>
              <p:cNvSpPr txBox="1"/>
              <p:nvPr/>
            </p:nvSpPr>
            <p:spPr>
              <a:xfrm>
                <a:off x="7701596" y="3845394"/>
                <a:ext cx="1660831" cy="230831"/>
              </a:xfrm>
              <a:prstGeom prst="rect">
                <a:avLst/>
              </a:prstGeom>
              <a:noFill/>
            </p:spPr>
            <p:txBody>
              <a:bodyPr wrap="square" rtlCol="0" anchor="ctr">
                <a:spAutoFit/>
              </a:bodyPr>
              <a:lstStyle/>
              <a:p>
                <a:r>
                  <a:rPr lang="en-US" sz="900" dirty="0" smtClean="0">
                    <a:solidFill>
                      <a:schemeClr val="bg1"/>
                    </a:solidFill>
                    <a:effectLst>
                      <a:outerShdw blurRad="38100" dist="38100" dir="2700000" algn="tl">
                        <a:srgbClr val="000000">
                          <a:alpha val="43137"/>
                        </a:srgbClr>
                      </a:outerShdw>
                    </a:effectLst>
                  </a:rPr>
                  <a:t>Private Cloud</a:t>
                </a:r>
                <a:endParaRPr lang="en-US" sz="900" dirty="0">
                  <a:solidFill>
                    <a:schemeClr val="bg1"/>
                  </a:solidFill>
                  <a:effectLst>
                    <a:outerShdw blurRad="38100" dist="38100" dir="2700000" algn="tl">
                      <a:srgbClr val="000000">
                        <a:alpha val="43137"/>
                      </a:srgbClr>
                    </a:outerShdw>
                  </a:effectLst>
                </a:endParaRPr>
              </a:p>
            </p:txBody>
          </p:sp>
          <p:sp>
            <p:nvSpPr>
              <p:cNvPr id="19" name="TextBox 18"/>
              <p:cNvSpPr txBox="1"/>
              <p:nvPr/>
            </p:nvSpPr>
            <p:spPr>
              <a:xfrm>
                <a:off x="7701596" y="4861496"/>
                <a:ext cx="3517406" cy="230831"/>
              </a:xfrm>
              <a:prstGeom prst="rect">
                <a:avLst/>
              </a:prstGeom>
              <a:noFill/>
            </p:spPr>
            <p:txBody>
              <a:bodyPr wrap="square" rtlCol="0" anchor="ctr">
                <a:spAutoFit/>
              </a:bodyPr>
              <a:lstStyle/>
              <a:p>
                <a:r>
                  <a:rPr lang="en-US" sz="900" dirty="0" smtClean="0">
                    <a:solidFill>
                      <a:schemeClr val="bg1"/>
                    </a:solidFill>
                    <a:effectLst>
                      <a:outerShdw blurRad="38100" dist="38100" dir="2700000" algn="tl">
                        <a:srgbClr val="000000">
                          <a:alpha val="43137"/>
                        </a:srgbClr>
                      </a:outerShdw>
                    </a:effectLst>
                  </a:rPr>
                  <a:t>Data Center Consolidation</a:t>
                </a:r>
                <a:endParaRPr lang="en-US" sz="900" dirty="0">
                  <a:solidFill>
                    <a:schemeClr val="bg1"/>
                  </a:solidFill>
                  <a:effectLst>
                    <a:outerShdw blurRad="38100" dist="38100" dir="2700000" algn="tl">
                      <a:srgbClr val="000000">
                        <a:alpha val="43137"/>
                      </a:srgbClr>
                    </a:outerShdw>
                  </a:effectLst>
                </a:endParaRPr>
              </a:p>
            </p:txBody>
          </p:sp>
          <p:sp>
            <p:nvSpPr>
              <p:cNvPr id="20" name="TextBox 19"/>
              <p:cNvSpPr txBox="1"/>
              <p:nvPr/>
            </p:nvSpPr>
            <p:spPr>
              <a:xfrm>
                <a:off x="7701596" y="4353445"/>
                <a:ext cx="2585456" cy="230831"/>
              </a:xfrm>
              <a:prstGeom prst="rect">
                <a:avLst/>
              </a:prstGeom>
              <a:noFill/>
            </p:spPr>
            <p:txBody>
              <a:bodyPr wrap="square" rtlCol="0" anchor="ctr">
                <a:spAutoFit/>
              </a:bodyPr>
              <a:lstStyle/>
              <a:p>
                <a:r>
                  <a:rPr lang="en-US" sz="900" dirty="0" smtClean="0">
                    <a:solidFill>
                      <a:schemeClr val="bg1"/>
                    </a:solidFill>
                    <a:effectLst>
                      <a:outerShdw blurRad="38100" dist="38100" dir="2700000" algn="tl">
                        <a:srgbClr val="000000">
                          <a:alpha val="43137"/>
                        </a:srgbClr>
                      </a:outerShdw>
                    </a:effectLst>
                  </a:rPr>
                  <a:t>Data Center Migration</a:t>
                </a:r>
                <a:endParaRPr lang="en-US" sz="900" dirty="0">
                  <a:solidFill>
                    <a:schemeClr val="bg1"/>
                  </a:solidFill>
                  <a:effectLst>
                    <a:outerShdw blurRad="38100" dist="38100" dir="2700000" algn="tl">
                      <a:srgbClr val="000000">
                        <a:alpha val="43137"/>
                      </a:srgbClr>
                    </a:outerShdw>
                  </a:effectLst>
                </a:endParaRPr>
              </a:p>
            </p:txBody>
          </p:sp>
          <p:sp>
            <p:nvSpPr>
              <p:cNvPr id="21" name="TextBox 20"/>
              <p:cNvSpPr txBox="1"/>
              <p:nvPr/>
            </p:nvSpPr>
            <p:spPr>
              <a:xfrm>
                <a:off x="7701596" y="3337343"/>
                <a:ext cx="3517885" cy="230831"/>
              </a:xfrm>
              <a:prstGeom prst="rect">
                <a:avLst/>
              </a:prstGeom>
              <a:noFill/>
            </p:spPr>
            <p:txBody>
              <a:bodyPr wrap="square" rtlCol="0" anchor="ctr">
                <a:spAutoFit/>
              </a:bodyPr>
              <a:lstStyle/>
              <a:p>
                <a:r>
                  <a:rPr lang="en-US" sz="900" dirty="0" smtClean="0">
                    <a:solidFill>
                      <a:schemeClr val="bg1"/>
                    </a:solidFill>
                    <a:effectLst>
                      <a:outerShdw blurRad="38100" dist="38100" dir="2700000" algn="tl">
                        <a:srgbClr val="000000">
                          <a:alpha val="43137"/>
                        </a:srgbClr>
                      </a:outerShdw>
                    </a:effectLst>
                  </a:rPr>
                  <a:t>Automating IT—Server Virtualization</a:t>
                </a:r>
                <a:endParaRPr lang="en-US" sz="900" dirty="0">
                  <a:solidFill>
                    <a:schemeClr val="bg1"/>
                  </a:solidFill>
                  <a:effectLst>
                    <a:outerShdw blurRad="38100" dist="38100" dir="2700000" algn="tl">
                      <a:srgbClr val="000000">
                        <a:alpha val="43137"/>
                      </a:srgbClr>
                    </a:outerShdw>
                  </a:effectLst>
                </a:endParaRPr>
              </a:p>
            </p:txBody>
          </p:sp>
          <p:sp>
            <p:nvSpPr>
              <p:cNvPr id="24" name="TextBox 23"/>
              <p:cNvSpPr txBox="1"/>
              <p:nvPr/>
            </p:nvSpPr>
            <p:spPr>
              <a:xfrm>
                <a:off x="9922192" y="3324392"/>
                <a:ext cx="1002641" cy="246221"/>
              </a:xfrm>
              <a:prstGeom prst="rect">
                <a:avLst/>
              </a:prstGeom>
              <a:noFill/>
            </p:spPr>
            <p:txBody>
              <a:bodyPr wrap="square" rtlCol="0" anchor="ctr">
                <a:spAutoFit/>
              </a:bodyPr>
              <a:lstStyle/>
              <a:p>
                <a:r>
                  <a:rPr lang="en-US" sz="1000" dirty="0" smtClean="0"/>
                  <a:t>23%</a:t>
                </a:r>
                <a:endParaRPr lang="en-US" sz="1000" dirty="0"/>
              </a:p>
            </p:txBody>
          </p:sp>
          <p:sp>
            <p:nvSpPr>
              <p:cNvPr id="25" name="TextBox 24"/>
              <p:cNvSpPr txBox="1"/>
              <p:nvPr/>
            </p:nvSpPr>
            <p:spPr>
              <a:xfrm>
                <a:off x="10018222" y="3828832"/>
                <a:ext cx="1037672" cy="246221"/>
              </a:xfrm>
              <a:prstGeom prst="rect">
                <a:avLst/>
              </a:prstGeom>
              <a:noFill/>
            </p:spPr>
            <p:txBody>
              <a:bodyPr wrap="square" rtlCol="0" anchor="ctr">
                <a:spAutoFit/>
              </a:bodyPr>
              <a:lstStyle/>
              <a:p>
                <a:r>
                  <a:rPr lang="en-US" sz="1000" dirty="0" smtClean="0"/>
                  <a:t>24%</a:t>
                </a:r>
                <a:endParaRPr lang="en-US" sz="1000" dirty="0"/>
              </a:p>
            </p:txBody>
          </p:sp>
          <p:sp>
            <p:nvSpPr>
              <p:cNvPr id="26" name="TextBox 25"/>
              <p:cNvSpPr txBox="1"/>
              <p:nvPr/>
            </p:nvSpPr>
            <p:spPr>
              <a:xfrm>
                <a:off x="10122780" y="4333272"/>
                <a:ext cx="1309374" cy="246221"/>
              </a:xfrm>
              <a:prstGeom prst="rect">
                <a:avLst/>
              </a:prstGeom>
              <a:noFill/>
            </p:spPr>
            <p:txBody>
              <a:bodyPr wrap="square" rtlCol="0" anchor="ctr">
                <a:spAutoFit/>
              </a:bodyPr>
              <a:lstStyle/>
              <a:p>
                <a:r>
                  <a:rPr lang="en-US" sz="1000" dirty="0" smtClean="0"/>
                  <a:t>25%</a:t>
                </a:r>
                <a:endParaRPr lang="en-US" sz="1000" dirty="0"/>
              </a:p>
            </p:txBody>
          </p:sp>
          <p:sp>
            <p:nvSpPr>
              <p:cNvPr id="27" name="TextBox 26"/>
              <p:cNvSpPr txBox="1"/>
              <p:nvPr/>
            </p:nvSpPr>
            <p:spPr>
              <a:xfrm>
                <a:off x="10693548" y="4837711"/>
                <a:ext cx="689998" cy="246221"/>
              </a:xfrm>
              <a:prstGeom prst="rect">
                <a:avLst/>
              </a:prstGeom>
              <a:noFill/>
            </p:spPr>
            <p:txBody>
              <a:bodyPr wrap="square" rtlCol="0" anchor="ctr">
                <a:spAutoFit/>
              </a:bodyPr>
              <a:lstStyle/>
              <a:p>
                <a:r>
                  <a:rPr lang="en-US" sz="1000" dirty="0" smtClean="0"/>
                  <a:t>31%</a:t>
                </a:r>
                <a:endParaRPr lang="en-US" sz="1000" dirty="0"/>
              </a:p>
            </p:txBody>
          </p:sp>
          <p:sp>
            <p:nvSpPr>
              <p:cNvPr id="28" name="TextBox 27"/>
              <p:cNvSpPr txBox="1"/>
              <p:nvPr/>
            </p:nvSpPr>
            <p:spPr>
              <a:xfrm>
                <a:off x="11177719" y="5342150"/>
                <a:ext cx="457200" cy="246221"/>
              </a:xfrm>
              <a:prstGeom prst="rect">
                <a:avLst/>
              </a:prstGeom>
              <a:noFill/>
            </p:spPr>
            <p:txBody>
              <a:bodyPr wrap="square" rtlCol="0" anchor="ctr">
                <a:spAutoFit/>
              </a:bodyPr>
              <a:lstStyle/>
              <a:p>
                <a:r>
                  <a:rPr lang="en-US" sz="1000" dirty="0" smtClean="0"/>
                  <a:t>36%</a:t>
                </a:r>
                <a:endParaRPr lang="en-US" sz="1000" dirty="0"/>
              </a:p>
            </p:txBody>
          </p:sp>
        </p:grpSp>
      </p:grpSp>
      <p:sp>
        <p:nvSpPr>
          <p:cNvPr id="102" name="Slide Number Placeholder 3"/>
          <p:cNvSpPr>
            <a:spLocks noGrp="1"/>
          </p:cNvSpPr>
          <p:nvPr>
            <p:ph type="sldNum" sz="quarter" idx="12"/>
          </p:nvPr>
        </p:nvSpPr>
        <p:spPr>
          <a:xfrm>
            <a:off x="5677057" y="6397916"/>
            <a:ext cx="749798" cy="365125"/>
          </a:xfrm>
        </p:spPr>
        <p:txBody>
          <a:bodyPr/>
          <a:lstStyle/>
          <a:p>
            <a:fld id="{CA0561F9-C18C-4C7E-BCEE-56A17DAEBCA0}" type="slidenum">
              <a:rPr lang="en-US" smtClean="0"/>
              <a:pPr/>
              <a:t>4</a:t>
            </a:fld>
            <a:endParaRPr lang="en-US"/>
          </a:p>
        </p:txBody>
      </p:sp>
      <p:graphicFrame>
        <p:nvGraphicFramePr>
          <p:cNvPr id="79" name="Chart 78"/>
          <p:cNvGraphicFramePr/>
          <p:nvPr>
            <p:extLst>
              <p:ext uri="{D42A27DB-BD31-4B8C-83A1-F6EECF244321}">
                <p14:modId xmlns:p14="http://schemas.microsoft.com/office/powerpoint/2010/main" val="859676601"/>
              </p:ext>
            </p:extLst>
          </p:nvPr>
        </p:nvGraphicFramePr>
        <p:xfrm>
          <a:off x="946156" y="3233204"/>
          <a:ext cx="3905287" cy="2061868"/>
        </p:xfrm>
        <a:graphic>
          <a:graphicData uri="http://schemas.openxmlformats.org/drawingml/2006/chart">
            <c:chart xmlns:c="http://schemas.openxmlformats.org/drawingml/2006/chart" xmlns:r="http://schemas.openxmlformats.org/officeDocument/2006/relationships" r:id="rId4"/>
          </a:graphicData>
        </a:graphic>
      </p:graphicFrame>
      <p:sp>
        <p:nvSpPr>
          <p:cNvPr id="80" name="Rectangle 79"/>
          <p:cNvSpPr/>
          <p:nvPr/>
        </p:nvSpPr>
        <p:spPr>
          <a:xfrm>
            <a:off x="823397" y="2897719"/>
            <a:ext cx="4341306" cy="27699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sz="1800" b="1" i="0" u="none" strike="noStrike" kern="1200" baseline="0">
                <a:solidFill>
                  <a:srgbClr val="FFFFFF"/>
                </a:solidFill>
                <a:latin typeface="+mn-lt"/>
                <a:ea typeface="+mn-ea"/>
                <a:cs typeface="+mn-cs"/>
              </a:defRPr>
            </a:pPr>
            <a:r>
              <a:rPr kumimoji="0" lang="en-US" sz="1200" i="0" u="none" strike="noStrike" kern="1200" cap="none" spc="0" normalizeH="0" baseline="0" noProof="0" dirty="0">
                <a:ln>
                  <a:noFill/>
                </a:ln>
                <a:solidFill>
                  <a:schemeClr val="bg1"/>
                </a:solidFill>
                <a:effectLst/>
                <a:uLnTx/>
                <a:uFillTx/>
                <a:latin typeface="Arial"/>
              </a:rPr>
              <a:t>Gartner Hosted Virtual Desktop Installed Base Forecast </a:t>
            </a:r>
          </a:p>
        </p:txBody>
      </p:sp>
      <p:sp>
        <p:nvSpPr>
          <p:cNvPr id="81" name="Rectangle 80"/>
          <p:cNvSpPr/>
          <p:nvPr/>
        </p:nvSpPr>
        <p:spPr>
          <a:xfrm>
            <a:off x="766992" y="5429561"/>
            <a:ext cx="4644615" cy="256056"/>
          </a:xfrm>
          <a:prstGeom prst="rect">
            <a:avLst/>
          </a:prstGeom>
          <a:noFill/>
          <a:ln w="25400" cap="flat" cmpd="sng" algn="ctr">
            <a:noFill/>
            <a:prstDash val="solid"/>
          </a:ln>
          <a:effectLst>
            <a:outerShdw blurRad="76200" dist="50800" dir="5400000" algn="ctr" rotWithShape="0">
              <a:srgbClr val="000000">
                <a:alpha val="27000"/>
              </a:srgbClr>
            </a:outerShdw>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smtClean="0">
                <a:ln>
                  <a:noFill/>
                </a:ln>
                <a:solidFill>
                  <a:schemeClr val="bg1"/>
                </a:solidFill>
                <a:effectLst/>
                <a:uLnTx/>
                <a:uFillTx/>
                <a:latin typeface="Arial"/>
                <a:ea typeface="+mn-ea"/>
                <a:cs typeface="+mn-cs"/>
              </a:rPr>
              <a:t>Graphic adaptation created by Cisco based on Gartner data. Source: Gartner, Inc., Forecast: Hosted Virtual Desktops, Worldwide, 2010-2014 (2012 Update)</a:t>
            </a:r>
          </a:p>
        </p:txBody>
      </p:sp>
      <p:sp>
        <p:nvSpPr>
          <p:cNvPr id="82" name="TextBox 81"/>
          <p:cNvSpPr txBox="1"/>
          <p:nvPr/>
        </p:nvSpPr>
        <p:spPr>
          <a:xfrm>
            <a:off x="1028662" y="3205181"/>
            <a:ext cx="723937" cy="20005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smtClean="0">
                <a:ln>
                  <a:noFill/>
                </a:ln>
                <a:solidFill>
                  <a:srgbClr val="000000"/>
                </a:solidFill>
                <a:effectLst/>
                <a:uLnTx/>
                <a:uFillTx/>
              </a:rPr>
              <a:t>In Millions</a:t>
            </a:r>
            <a:endParaRPr kumimoji="0" lang="en-US" sz="700" b="0" i="0" u="none" strike="noStrike" kern="0" cap="none" spc="0" normalizeH="0" baseline="0" noProof="0" dirty="0">
              <a:ln>
                <a:noFill/>
              </a:ln>
              <a:solidFill>
                <a:srgbClr val="000000"/>
              </a:solidFill>
              <a:effectLst/>
              <a:uLnTx/>
              <a:uFillTx/>
            </a:endParaRPr>
          </a:p>
        </p:txBody>
      </p:sp>
      <p:sp>
        <p:nvSpPr>
          <p:cNvPr id="113" name="Text Placeholder 4"/>
          <p:cNvSpPr txBox="1">
            <a:spLocks/>
          </p:cNvSpPr>
          <p:nvPr/>
        </p:nvSpPr>
        <p:spPr>
          <a:xfrm>
            <a:off x="742235" y="5893511"/>
            <a:ext cx="1621031" cy="23507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Arial" pitchFamily="34" charset="0"/>
                <a:cs typeface="Arial" pitchFamily="34" charset="0"/>
              </a:rPr>
              <a:t>* Gartner Group</a:t>
            </a:r>
          </a:p>
        </p:txBody>
      </p:sp>
    </p:spTree>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ound Same Side Corner Rectangle 62"/>
          <p:cNvSpPr/>
          <p:nvPr/>
        </p:nvSpPr>
        <p:spPr>
          <a:xfrm rot="16200000" flipH="1">
            <a:off x="7812499" y="2069631"/>
            <a:ext cx="2690522" cy="6062133"/>
          </a:xfrm>
          <a:prstGeom prst="round2SameRect">
            <a:avLst>
              <a:gd name="adj1" fmla="val 0"/>
              <a:gd name="adj2" fmla="val 0"/>
            </a:avLst>
          </a:prstGeom>
          <a:gradFill flip="none" rotWithShape="1">
            <a:gsLst>
              <a:gs pos="0">
                <a:schemeClr val="accent3">
                  <a:lumMod val="20000"/>
                  <a:lumOff val="8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64" name="Round Same Side Corner Rectangle 63"/>
          <p:cNvSpPr/>
          <p:nvPr/>
        </p:nvSpPr>
        <p:spPr>
          <a:xfrm rot="16200000" flipH="1">
            <a:off x="7814383" y="-682978"/>
            <a:ext cx="2686753" cy="6062133"/>
          </a:xfrm>
          <a:prstGeom prst="round2SameRect">
            <a:avLst>
              <a:gd name="adj1" fmla="val 0"/>
              <a:gd name="adj2" fmla="val 0"/>
            </a:avLst>
          </a:prstGeom>
          <a:gradFill flip="none" rotWithShape="1">
            <a:gsLst>
              <a:gs pos="0">
                <a:schemeClr val="accent3">
                  <a:lumMod val="20000"/>
                  <a:lumOff val="8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62" name="Round Same Side Corner Rectangle 61"/>
          <p:cNvSpPr/>
          <p:nvPr/>
        </p:nvSpPr>
        <p:spPr>
          <a:xfrm rot="5400000">
            <a:off x="1685804" y="2069631"/>
            <a:ext cx="2690523" cy="6062133"/>
          </a:xfrm>
          <a:prstGeom prst="round2SameRect">
            <a:avLst>
              <a:gd name="adj1" fmla="val 0"/>
              <a:gd name="adj2" fmla="val 0"/>
            </a:avLst>
          </a:prstGeom>
          <a:gradFill flip="none" rotWithShape="1">
            <a:gsLst>
              <a:gs pos="0">
                <a:schemeClr val="accent3">
                  <a:lumMod val="20000"/>
                  <a:lumOff val="8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47" name="Round Same Side Corner Rectangle 46"/>
          <p:cNvSpPr/>
          <p:nvPr/>
        </p:nvSpPr>
        <p:spPr>
          <a:xfrm rot="5400000">
            <a:off x="1687689" y="-682978"/>
            <a:ext cx="2686753" cy="6062133"/>
          </a:xfrm>
          <a:prstGeom prst="round2SameRect">
            <a:avLst>
              <a:gd name="adj1" fmla="val 0"/>
              <a:gd name="adj2" fmla="val 0"/>
            </a:avLst>
          </a:prstGeom>
          <a:gradFill flip="none" rotWithShape="1">
            <a:gsLst>
              <a:gs pos="0">
                <a:schemeClr val="accent3">
                  <a:lumMod val="20000"/>
                  <a:lumOff val="8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2" name="Title 1"/>
          <p:cNvSpPr>
            <a:spLocks noGrp="1"/>
          </p:cNvSpPr>
          <p:nvPr>
            <p:ph type="title"/>
          </p:nvPr>
        </p:nvSpPr>
        <p:spPr>
          <a:xfrm>
            <a:off x="475996" y="133003"/>
            <a:ext cx="11089471" cy="756458"/>
          </a:xfrm>
        </p:spPr>
        <p:txBody>
          <a:bodyPr/>
          <a:lstStyle/>
          <a:p>
            <a:r>
              <a:rPr lang="en-US" dirty="0"/>
              <a:t>W</a:t>
            </a:r>
            <a:r>
              <a:rPr lang="en-US" dirty="0" smtClean="0"/>
              <a:t>hat </a:t>
            </a:r>
            <a:r>
              <a:rPr lang="en-US" dirty="0"/>
              <a:t>I</a:t>
            </a:r>
            <a:r>
              <a:rPr lang="en-US" dirty="0" smtClean="0"/>
              <a:t>s </a:t>
            </a:r>
            <a:r>
              <a:rPr lang="en-US" dirty="0" smtClean="0"/>
              <a:t>the Vision for the New Virtual Workspace?</a:t>
            </a:r>
            <a:endParaRPr lang="en-US" dirty="0"/>
          </a:p>
        </p:txBody>
      </p:sp>
      <p:sp>
        <p:nvSpPr>
          <p:cNvPr id="4" name="Slide Number Placeholder 3"/>
          <p:cNvSpPr>
            <a:spLocks noGrp="1"/>
          </p:cNvSpPr>
          <p:nvPr>
            <p:ph type="sldNum" sz="quarter" idx="12"/>
          </p:nvPr>
        </p:nvSpPr>
        <p:spPr/>
        <p:txBody>
          <a:bodyPr/>
          <a:lstStyle/>
          <a:p>
            <a:fld id="{CA0561F9-C18C-4C7E-BCEE-56A17DAEBCA0}" type="slidenum">
              <a:rPr lang="en-US" smtClean="0"/>
              <a:pPr/>
              <a:t>5</a:t>
            </a:fld>
            <a:endParaRPr lang="en-US"/>
          </a:p>
        </p:txBody>
      </p:sp>
      <p:pic>
        <p:nvPicPr>
          <p:cNvPr id="12" name="Picture 11" descr="Vision-5.png"/>
          <p:cNvPicPr>
            <a:picLocks noChangeAspect="1"/>
          </p:cNvPicPr>
          <p:nvPr/>
        </p:nvPicPr>
        <p:blipFill>
          <a:blip r:embed="rId3" cstate="screen"/>
          <a:srcRect l="-1176" t="-1176" r="-1176" b="-1176"/>
          <a:stretch>
            <a:fillRect/>
          </a:stretch>
        </p:blipFill>
        <p:spPr>
          <a:xfrm>
            <a:off x="3867254" y="1487315"/>
            <a:ext cx="4454316" cy="4454341"/>
          </a:xfrm>
          <a:prstGeom prst="ellipse">
            <a:avLst/>
          </a:prstGeom>
          <a:solidFill>
            <a:schemeClr val="bg1"/>
          </a:solidFill>
          <a:effectLst>
            <a:outerShdw blurRad="63500" sx="102000" sy="102000" algn="ctr" rotWithShape="0">
              <a:prstClr val="black">
                <a:alpha val="40000"/>
              </a:prstClr>
            </a:outerShdw>
          </a:effectLst>
        </p:spPr>
      </p:pic>
      <p:sp>
        <p:nvSpPr>
          <p:cNvPr id="20" name="Content Placeholder 4"/>
          <p:cNvSpPr txBox="1">
            <a:spLocks/>
          </p:cNvSpPr>
          <p:nvPr/>
        </p:nvSpPr>
        <p:spPr bwMode="gray">
          <a:xfrm>
            <a:off x="10104722" y="1955544"/>
            <a:ext cx="1645920" cy="584775"/>
          </a:xfrm>
          <a:prstGeom prst="rect">
            <a:avLst/>
          </a:prstGeom>
        </p:spPr>
        <p:txBody>
          <a:bodyPr vert="horz" lIns="91440" tIns="45720" rIns="91440" bIns="45720" rtlCol="0">
            <a:spAutoFit/>
          </a:bodyPr>
          <a:lstStyle/>
          <a:p>
            <a:pPr marR="0" lvl="0" algn="l" defTabSz="914400" rtl="0" eaLnBrk="1" fontAlgn="auto" latinLnBrk="0" hangingPunct="1">
              <a:lnSpc>
                <a:spcPct val="100000"/>
              </a:lnSpc>
              <a:spcBef>
                <a:spcPts val="1800"/>
              </a:spcBef>
              <a:spcAft>
                <a:spcPts val="0"/>
              </a:spcAft>
              <a:buClr>
                <a:schemeClr val="tx2"/>
              </a:buClr>
              <a:buSzTx/>
              <a:tabLst/>
              <a:defRPr/>
            </a:pPr>
            <a:r>
              <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Support for</a:t>
            </a:r>
            <a:br>
              <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br>
            <a:r>
              <a:rPr lang="en-US" sz="1600" b="1" dirty="0" smtClean="0">
                <a:solidFill>
                  <a:schemeClr val="accent3"/>
                </a:solidFill>
                <a:latin typeface="Arial" pitchFamily="34" charset="0"/>
                <a:cs typeface="Arial" pitchFamily="34" charset="0"/>
              </a:rPr>
              <a:t>A</a:t>
            </a:r>
            <a:r>
              <a:rPr kumimoji="0" lang="en-US" sz="1600" b="1" i="0" u="none" strike="noStrike" kern="1200" cap="none" spc="0" normalizeH="0" baseline="0" noProof="0" dirty="0" err="1" smtClean="0">
                <a:ln>
                  <a:noFill/>
                </a:ln>
                <a:solidFill>
                  <a:schemeClr val="accent3"/>
                </a:solidFill>
                <a:effectLst/>
                <a:uLnTx/>
                <a:uFillTx/>
                <a:latin typeface="Arial" pitchFamily="34" charset="0"/>
                <a:ea typeface="+mn-ea"/>
                <a:cs typeface="Arial" pitchFamily="34" charset="0"/>
              </a:rPr>
              <a:t>ny</a:t>
            </a:r>
            <a:r>
              <a:rPr kumimoji="0" lang="en-US" sz="1600" b="1" i="0" u="none" strike="noStrike" kern="1200" cap="none" spc="0" normalizeH="0" baseline="0" noProof="0" dirty="0" smtClean="0">
                <a:ln>
                  <a:noFill/>
                </a:ln>
                <a:solidFill>
                  <a:schemeClr val="accent3"/>
                </a:solidFill>
                <a:effectLst/>
                <a:uLnTx/>
                <a:uFillTx/>
                <a:latin typeface="Arial" pitchFamily="34" charset="0"/>
                <a:ea typeface="+mn-ea"/>
                <a:cs typeface="Arial" pitchFamily="34" charset="0"/>
              </a:rPr>
              <a:t> </a:t>
            </a:r>
            <a:r>
              <a:rPr lang="en-US" sz="1600" b="1" dirty="0" smtClean="0">
                <a:solidFill>
                  <a:schemeClr val="accent3"/>
                </a:solidFill>
                <a:latin typeface="Arial" pitchFamily="34" charset="0"/>
                <a:cs typeface="Arial" pitchFamily="34" charset="0"/>
              </a:rPr>
              <a:t>D</a:t>
            </a:r>
            <a:r>
              <a:rPr kumimoji="0" lang="en-US" sz="1600" b="1" i="0" u="none" strike="noStrike" kern="1200" cap="none" spc="0" normalizeH="0" baseline="0" noProof="0" dirty="0" err="1" smtClean="0">
                <a:ln>
                  <a:noFill/>
                </a:ln>
                <a:solidFill>
                  <a:schemeClr val="accent3"/>
                </a:solidFill>
                <a:effectLst/>
                <a:uLnTx/>
                <a:uFillTx/>
                <a:latin typeface="Arial" pitchFamily="34" charset="0"/>
                <a:ea typeface="+mn-ea"/>
                <a:cs typeface="Arial" pitchFamily="34" charset="0"/>
              </a:rPr>
              <a:t>evice</a:t>
            </a:r>
            <a:endParaRPr kumimoji="0" lang="en-US" sz="1600" b="0" i="0" u="none" strike="noStrike" kern="1200" cap="none" spc="0" normalizeH="0" baseline="0" noProof="0" dirty="0" smtClean="0">
              <a:ln>
                <a:noFill/>
              </a:ln>
              <a:solidFill>
                <a:schemeClr val="accent3"/>
              </a:solidFill>
              <a:effectLst/>
              <a:uLnTx/>
              <a:uFillTx/>
              <a:latin typeface="Arial" pitchFamily="34" charset="0"/>
              <a:ea typeface="+mn-ea"/>
              <a:cs typeface="Arial" pitchFamily="34" charset="0"/>
            </a:endParaRPr>
          </a:p>
        </p:txBody>
      </p:sp>
      <p:sp>
        <p:nvSpPr>
          <p:cNvPr id="21" name="Content Placeholder 4"/>
          <p:cNvSpPr txBox="1">
            <a:spLocks/>
          </p:cNvSpPr>
          <p:nvPr/>
        </p:nvSpPr>
        <p:spPr bwMode="gray">
          <a:xfrm>
            <a:off x="10104722" y="4637219"/>
            <a:ext cx="1645920" cy="830997"/>
          </a:xfrm>
          <a:prstGeom prst="rect">
            <a:avLst/>
          </a:prstGeom>
        </p:spPr>
        <p:txBody>
          <a:bodyPr vert="horz" lIns="91440" tIns="45720" rIns="91440" bIns="45720" rtlCol="0">
            <a:spAutoFit/>
          </a:bodyPr>
          <a:lstStyle/>
          <a:p>
            <a:pPr marR="0" lvl="0" algn="l" defTabSz="914400" rtl="0" eaLnBrk="1" fontAlgn="auto" latinLnBrk="0" hangingPunct="1">
              <a:lnSpc>
                <a:spcPct val="100000"/>
              </a:lnSpc>
              <a:spcBef>
                <a:spcPts val="1800"/>
              </a:spcBef>
              <a:spcAft>
                <a:spcPts val="0"/>
              </a:spcAft>
              <a:buClr>
                <a:schemeClr val="tx2"/>
              </a:buClr>
              <a:buSzTx/>
              <a:tabLst/>
              <a:defRPr/>
            </a:pPr>
            <a:r>
              <a:rPr kumimoji="0" lang="en-US" sz="1600" b="1" i="0" u="none" strike="noStrike" kern="1200" cap="none" spc="0" normalizeH="0" baseline="0" noProof="0" dirty="0" smtClean="0">
                <a:ln>
                  <a:noFill/>
                </a:ln>
                <a:solidFill>
                  <a:schemeClr val="accent3"/>
                </a:solidFill>
                <a:effectLst/>
                <a:uLnTx/>
                <a:uFillTx/>
                <a:latin typeface="Arial" pitchFamily="34" charset="0"/>
                <a:ea typeface="+mn-ea"/>
                <a:cs typeface="Arial" pitchFamily="34" charset="0"/>
              </a:rPr>
              <a:t>Secure Access</a:t>
            </a:r>
            <a:r>
              <a:rPr lang="en-US" sz="1600" dirty="0" smtClean="0">
                <a:latin typeface="Arial" pitchFamily="34" charset="0"/>
                <a:cs typeface="Arial" pitchFamily="34" charset="0"/>
              </a:rPr>
              <a:t/>
            </a:r>
            <a:br>
              <a:rPr lang="en-US" sz="1600" dirty="0" smtClean="0">
                <a:latin typeface="Arial" pitchFamily="34" charset="0"/>
                <a:cs typeface="Arial" pitchFamily="34" charset="0"/>
              </a:rPr>
            </a:br>
            <a:r>
              <a:rPr lang="en-US" sz="1600" dirty="0" smtClean="0">
                <a:latin typeface="Arial" pitchFamily="34" charset="0"/>
                <a:cs typeface="Arial" pitchFamily="34" charset="0"/>
              </a:rPr>
              <a:t>t</a:t>
            </a:r>
            <a:r>
              <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o Apps</a:t>
            </a:r>
            <a:r>
              <a:rPr kumimoji="0" lang="en-US" sz="16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and</a:t>
            </a:r>
            <a:br>
              <a:rPr kumimoji="0" lang="en-US" sz="16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br>
            <a:r>
              <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Content</a:t>
            </a:r>
          </a:p>
        </p:txBody>
      </p:sp>
      <p:sp>
        <p:nvSpPr>
          <p:cNvPr id="22" name="Content Placeholder 4"/>
          <p:cNvSpPr txBox="1">
            <a:spLocks/>
          </p:cNvSpPr>
          <p:nvPr/>
        </p:nvSpPr>
        <p:spPr bwMode="gray">
          <a:xfrm>
            <a:off x="436563" y="1955544"/>
            <a:ext cx="1645920" cy="584775"/>
          </a:xfrm>
          <a:prstGeom prst="rect">
            <a:avLst/>
          </a:prstGeom>
        </p:spPr>
        <p:txBody>
          <a:bodyPr vert="horz" lIns="91440" tIns="45720" rIns="91440" bIns="45720" rtlCol="0">
            <a:spAutoFit/>
          </a:bodyPr>
          <a:lstStyle/>
          <a:p>
            <a:pPr marR="0" lvl="0" algn="l" defTabSz="914400" rtl="0" eaLnBrk="1" fontAlgn="auto" latinLnBrk="0" hangingPunct="1">
              <a:lnSpc>
                <a:spcPct val="100000"/>
              </a:lnSpc>
              <a:spcBef>
                <a:spcPts val="1800"/>
              </a:spcBef>
              <a:spcAft>
                <a:spcPts val="0"/>
              </a:spcAft>
              <a:buClr>
                <a:schemeClr val="tx2"/>
              </a:buClr>
              <a:buSzTx/>
              <a:tabLst/>
              <a:defRPr/>
            </a:pPr>
            <a:r>
              <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Worker</a:t>
            </a:r>
            <a:br>
              <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br>
            <a:r>
              <a:rPr lang="en-US" sz="1600" b="1" dirty="0" smtClean="0">
                <a:solidFill>
                  <a:schemeClr val="accent3"/>
                </a:solidFill>
                <a:latin typeface="Arial" pitchFamily="34" charset="0"/>
                <a:cs typeface="Arial" pitchFamily="34" charset="0"/>
              </a:rPr>
              <a:t>M</a:t>
            </a:r>
            <a:r>
              <a:rPr kumimoji="0" lang="en-US" sz="1600" b="1" i="0" u="none" strike="noStrike" kern="1200" cap="none" spc="0" normalizeH="0" baseline="0" noProof="0" dirty="0" err="1" smtClean="0">
                <a:ln>
                  <a:noFill/>
                </a:ln>
                <a:solidFill>
                  <a:schemeClr val="accent3"/>
                </a:solidFill>
                <a:effectLst/>
                <a:uLnTx/>
                <a:uFillTx/>
                <a:latin typeface="Arial" pitchFamily="34" charset="0"/>
                <a:ea typeface="+mn-ea"/>
                <a:cs typeface="Arial" pitchFamily="34" charset="0"/>
              </a:rPr>
              <a:t>obility</a:t>
            </a:r>
            <a:endParaRPr kumimoji="0" lang="en-US" sz="1600" b="0" i="0" u="none" strike="noStrike" kern="1200" cap="none" spc="0" normalizeH="0" baseline="0" noProof="0" dirty="0" smtClean="0">
              <a:ln>
                <a:noFill/>
              </a:ln>
              <a:solidFill>
                <a:schemeClr val="accent3"/>
              </a:solidFill>
              <a:effectLst/>
              <a:uLnTx/>
              <a:uFillTx/>
              <a:latin typeface="Arial" pitchFamily="34" charset="0"/>
              <a:ea typeface="+mn-ea"/>
              <a:cs typeface="Arial" pitchFamily="34" charset="0"/>
            </a:endParaRPr>
          </a:p>
        </p:txBody>
      </p:sp>
      <p:sp>
        <p:nvSpPr>
          <p:cNvPr id="24" name="Content Placeholder 4"/>
          <p:cNvSpPr txBox="1">
            <a:spLocks/>
          </p:cNvSpPr>
          <p:nvPr/>
        </p:nvSpPr>
        <p:spPr bwMode="gray">
          <a:xfrm>
            <a:off x="436563" y="4760330"/>
            <a:ext cx="1645920" cy="584775"/>
          </a:xfrm>
          <a:prstGeom prst="rect">
            <a:avLst/>
          </a:prstGeom>
        </p:spPr>
        <p:txBody>
          <a:bodyPr vert="horz" lIns="91440" tIns="45720" rIns="91440" bIns="45720" rtlCol="0">
            <a:spAutoFit/>
          </a:bodyPr>
          <a:lstStyle/>
          <a:p>
            <a:pPr marR="0" lvl="0" algn="l" defTabSz="914400" rtl="0" eaLnBrk="1" fontAlgn="auto" latinLnBrk="0" hangingPunct="1">
              <a:lnSpc>
                <a:spcPct val="100000"/>
              </a:lnSpc>
              <a:spcBef>
                <a:spcPts val="1800"/>
              </a:spcBef>
              <a:spcAft>
                <a:spcPts val="0"/>
              </a:spcAft>
              <a:buClr>
                <a:schemeClr val="tx2"/>
              </a:buClr>
              <a:buSzTx/>
              <a:tabLst/>
              <a:defRPr/>
            </a:pPr>
            <a:r>
              <a:rPr lang="en-US" sz="1600" dirty="0" smtClean="0">
                <a:latin typeface="Arial" pitchFamily="34" charset="0"/>
                <a:cs typeface="Arial" pitchFamily="34" charset="0"/>
              </a:rPr>
              <a:t>Integral</a:t>
            </a:r>
            <a:r>
              <a:rPr lang="en-US" sz="1600" b="1" dirty="0" smtClean="0">
                <a:latin typeface="Arial" pitchFamily="34" charset="0"/>
                <a:cs typeface="Arial" pitchFamily="34" charset="0"/>
              </a:rPr>
              <a:t> </a:t>
            </a:r>
            <a:r>
              <a:rPr lang="en-US" sz="1600" b="1" dirty="0" smtClean="0">
                <a:solidFill>
                  <a:schemeClr val="accent3"/>
                </a:solidFill>
                <a:latin typeface="Arial" pitchFamily="34" charset="0"/>
                <a:cs typeface="Arial" pitchFamily="34" charset="0"/>
              </a:rPr>
              <a:t>Voice</a:t>
            </a:r>
            <a:br>
              <a:rPr lang="en-US" sz="1600" b="1" dirty="0" smtClean="0">
                <a:solidFill>
                  <a:schemeClr val="accent3"/>
                </a:solidFill>
                <a:latin typeface="Arial" pitchFamily="34" charset="0"/>
                <a:cs typeface="Arial" pitchFamily="34" charset="0"/>
              </a:rPr>
            </a:br>
            <a:r>
              <a:rPr lang="en-US" sz="1600" b="1" dirty="0" smtClean="0">
                <a:solidFill>
                  <a:schemeClr val="accent3"/>
                </a:solidFill>
                <a:latin typeface="Arial" pitchFamily="34" charset="0"/>
                <a:cs typeface="Arial" pitchFamily="34" charset="0"/>
              </a:rPr>
              <a:t>and Video</a:t>
            </a:r>
            <a:endParaRPr kumimoji="0" lang="en-US" sz="1600" b="0" i="0" u="none" strike="noStrike" kern="1200" cap="none" spc="0" normalizeH="0" baseline="0" noProof="0" dirty="0" smtClean="0">
              <a:ln>
                <a:noFill/>
              </a:ln>
              <a:solidFill>
                <a:schemeClr val="accent3"/>
              </a:solidFill>
              <a:effectLst/>
              <a:uLnTx/>
              <a:uFillTx/>
              <a:latin typeface="Arial" pitchFamily="34" charset="0"/>
              <a:ea typeface="+mn-ea"/>
              <a:cs typeface="Arial" pitchFamily="34" charset="0"/>
            </a:endParaRPr>
          </a:p>
        </p:txBody>
      </p:sp>
      <p:pic>
        <p:nvPicPr>
          <p:cNvPr id="29" name="Picture 28" descr="Vision-1.png"/>
          <p:cNvPicPr>
            <a:picLocks noChangeAspect="1"/>
          </p:cNvPicPr>
          <p:nvPr/>
        </p:nvPicPr>
        <p:blipFill>
          <a:blip r:embed="rId4" cstate="screen"/>
          <a:stretch>
            <a:fillRect/>
          </a:stretch>
        </p:blipFill>
        <p:spPr>
          <a:xfrm>
            <a:off x="2269608" y="1167502"/>
            <a:ext cx="2510938" cy="2510938"/>
          </a:xfrm>
          <a:prstGeom prst="rect">
            <a:avLst/>
          </a:prstGeom>
          <a:effectLst>
            <a:outerShdw blurRad="63500" sx="102000" sy="102000" algn="ctr" rotWithShape="0">
              <a:prstClr val="black">
                <a:alpha val="40000"/>
              </a:prstClr>
            </a:outerShdw>
          </a:effectLst>
        </p:spPr>
      </p:pic>
      <p:pic>
        <p:nvPicPr>
          <p:cNvPr id="30" name="Picture 29" descr="Vision-3.png"/>
          <p:cNvPicPr>
            <a:picLocks noChangeAspect="1"/>
          </p:cNvPicPr>
          <p:nvPr/>
        </p:nvPicPr>
        <p:blipFill>
          <a:blip r:embed="rId5" cstate="screen"/>
          <a:stretch>
            <a:fillRect/>
          </a:stretch>
        </p:blipFill>
        <p:spPr>
          <a:xfrm>
            <a:off x="2269608" y="3751559"/>
            <a:ext cx="2517681" cy="2517681"/>
          </a:xfrm>
          <a:prstGeom prst="rect">
            <a:avLst/>
          </a:prstGeom>
          <a:effectLst>
            <a:outerShdw blurRad="63500" sx="102000" sy="102000" algn="ctr" rotWithShape="0">
              <a:prstClr val="black">
                <a:alpha val="40000"/>
              </a:prstClr>
            </a:outerShdw>
          </a:effectLst>
        </p:spPr>
      </p:pic>
      <p:pic>
        <p:nvPicPr>
          <p:cNvPr id="31" name="Picture 30" descr="Vision-4.png"/>
          <p:cNvPicPr>
            <a:picLocks noChangeAspect="1"/>
          </p:cNvPicPr>
          <p:nvPr/>
        </p:nvPicPr>
        <p:blipFill>
          <a:blip r:embed="rId6" cstate="screen"/>
          <a:stretch>
            <a:fillRect/>
          </a:stretch>
        </p:blipFill>
        <p:spPr>
          <a:xfrm>
            <a:off x="7348626" y="1167502"/>
            <a:ext cx="2467862" cy="2467862"/>
          </a:xfrm>
          <a:prstGeom prst="rect">
            <a:avLst/>
          </a:prstGeom>
          <a:effectLst>
            <a:outerShdw blurRad="63500" sx="102000" sy="102000" algn="ctr" rotWithShape="0">
              <a:prstClr val="black">
                <a:alpha val="40000"/>
              </a:prstClr>
            </a:outerShdw>
          </a:effectLst>
        </p:spPr>
      </p:pic>
      <p:pic>
        <p:nvPicPr>
          <p:cNvPr id="32" name="Picture 31" descr="Vision-2.png"/>
          <p:cNvPicPr>
            <a:picLocks noChangeAspect="1"/>
          </p:cNvPicPr>
          <p:nvPr/>
        </p:nvPicPr>
        <p:blipFill>
          <a:blip r:embed="rId7" cstate="screen"/>
          <a:stretch>
            <a:fillRect/>
          </a:stretch>
        </p:blipFill>
        <p:spPr>
          <a:xfrm>
            <a:off x="7348626" y="3745229"/>
            <a:ext cx="2524011" cy="2524011"/>
          </a:xfrm>
          <a:prstGeom prst="rect">
            <a:avLst/>
          </a:prstGeom>
          <a:effectLst>
            <a:outerShdw blurRad="63500" sx="102000" sy="102000" algn="ctr" rotWithShape="0">
              <a:prstClr val="black">
                <a:alpha val="40000"/>
              </a:prstClr>
            </a:outerShdw>
          </a:effectLst>
        </p:spPr>
      </p:pic>
      <p:pic>
        <p:nvPicPr>
          <p:cNvPr id="33" name="Picture 32" descr="MAJ43405_wbx_video.jpg"/>
          <p:cNvPicPr>
            <a:picLocks noChangeAspect="1"/>
          </p:cNvPicPr>
          <p:nvPr/>
        </p:nvPicPr>
        <p:blipFill>
          <a:blip r:embed="rId8" cstate="print"/>
          <a:srcRect l="20318" t="24515" r="42857" b="42773"/>
          <a:stretch>
            <a:fillRect/>
          </a:stretch>
        </p:blipFill>
        <p:spPr>
          <a:xfrm>
            <a:off x="2753789" y="4555067"/>
            <a:ext cx="1526052" cy="939108"/>
          </a:xfrm>
          <a:prstGeom prst="rect">
            <a:avLst/>
          </a:prstGeom>
          <a:noFill/>
          <a:ln w="25400">
            <a:solidFill>
              <a:schemeClr val="bg1"/>
            </a:solidFill>
            <a:miter lim="800000"/>
            <a:headEnd/>
            <a:tailEnd/>
          </a:ln>
          <a:effectLst>
            <a:outerShdw blurRad="63500" algn="ctr" rotWithShape="0">
              <a:prstClr val="black">
                <a:alpha val="40000"/>
              </a:prstClr>
            </a:outerShdw>
          </a:effectLst>
        </p:spPr>
      </p:pic>
      <p:pic>
        <p:nvPicPr>
          <p:cNvPr id="35" name="Picture 2" descr="http://www.dawn.com/wps/wcm/connect/d9475b00441dc420b2f2bed826f7fd80/608x325.jpg?MOD=AJPERES"/>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8414780" y="1773193"/>
            <a:ext cx="1085267" cy="727058"/>
          </a:xfrm>
          <a:prstGeom prst="roundRect">
            <a:avLst>
              <a:gd name="adj" fmla="val 6451"/>
            </a:avLst>
          </a:prstGeom>
          <a:noFill/>
          <a:effectLst>
            <a:outerShdw blurRad="177800" dist="38100" dir="13500000" sx="103000" sy="103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 name="Picture 35" descr="C:\Users\james.DUARTE\Desktop\Samsung-Fascinate_H4Web.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321834" y="2207563"/>
            <a:ext cx="239468" cy="460516"/>
          </a:xfrm>
          <a:prstGeom prst="rect">
            <a:avLst/>
          </a:prstGeom>
          <a:noFill/>
          <a:effectLst>
            <a:outerShdw blurRad="177800" dist="38100" dir="16200000" sx="103000" sy="103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08818" y="1302865"/>
            <a:ext cx="1035979" cy="949209"/>
          </a:xfrm>
          <a:prstGeom prst="rect">
            <a:avLst/>
          </a:prstGeom>
          <a:effectLst>
            <a:outerShdw blurRad="177800" dist="38100" dir="16200000" sx="103000" sy="103000" rotWithShape="0">
              <a:prstClr val="black">
                <a:alpha val="40000"/>
              </a:prstClr>
            </a:outerShdw>
          </a:effectLst>
        </p:spPr>
      </p:pic>
      <p:pic>
        <p:nvPicPr>
          <p:cNvPr id="34" name="Picture 3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76138" y="2052107"/>
            <a:ext cx="561392" cy="717463"/>
          </a:xfrm>
          <a:prstGeom prst="rect">
            <a:avLst/>
          </a:prstGeom>
          <a:effectLst>
            <a:outerShdw blurRad="177800" dist="38100" dir="16200000" sx="103000" sy="103000" rotWithShape="0">
              <a:prstClr val="black">
                <a:alpha val="40000"/>
              </a:prstClr>
            </a:outerShdw>
          </a:effectLst>
        </p:spPr>
      </p:pic>
      <p:grpSp>
        <p:nvGrpSpPr>
          <p:cNvPr id="39" name="Group 21"/>
          <p:cNvGrpSpPr/>
          <p:nvPr/>
        </p:nvGrpSpPr>
        <p:grpSpPr>
          <a:xfrm>
            <a:off x="8021022" y="2474971"/>
            <a:ext cx="1319639" cy="868459"/>
            <a:chOff x="7389837" y="3948273"/>
            <a:chExt cx="1089451" cy="716297"/>
          </a:xfrm>
        </p:grpSpPr>
        <p:pic>
          <p:nvPicPr>
            <p:cNvPr id="40" name="Picture 19"/>
            <p:cNvPicPr>
              <a:picLocks noChangeAspect="1"/>
            </p:cNvPicPr>
            <p:nvPr/>
          </p:nvPicPr>
          <p:blipFill>
            <a:blip r:embed="rId13" cstate="screen"/>
            <a:stretch>
              <a:fillRect/>
            </a:stretch>
          </p:blipFill>
          <p:spPr>
            <a:xfrm>
              <a:off x="8136681" y="3961610"/>
              <a:ext cx="342607" cy="595838"/>
            </a:xfrm>
            <a:prstGeom prst="rect">
              <a:avLst/>
            </a:prstGeom>
            <a:effectLst/>
          </p:spPr>
        </p:pic>
        <p:pic>
          <p:nvPicPr>
            <p:cNvPr id="41" name="Picture 40" descr="BP_3q_back_01.png"/>
            <p:cNvPicPr>
              <a:picLocks noChangeAspect="1"/>
            </p:cNvPicPr>
            <p:nvPr/>
          </p:nvPicPr>
          <p:blipFill>
            <a:blip r:embed="rId14" cstate="screen"/>
            <a:srcRect/>
            <a:stretch>
              <a:fillRect/>
            </a:stretch>
          </p:blipFill>
          <p:spPr>
            <a:xfrm>
              <a:off x="7389837" y="3948273"/>
              <a:ext cx="928523" cy="716297"/>
            </a:xfrm>
            <a:prstGeom prst="rect">
              <a:avLst/>
            </a:prstGeom>
          </p:spPr>
        </p:pic>
      </p:grpSp>
      <p:pic>
        <p:nvPicPr>
          <p:cNvPr id="43" name="Picture 42" descr="complete.png"/>
          <p:cNvPicPr>
            <a:picLocks noChangeAspect="1"/>
          </p:cNvPicPr>
          <p:nvPr/>
        </p:nvPicPr>
        <p:blipFill>
          <a:blip r:embed="rId15"/>
          <a:stretch>
            <a:fillRect/>
          </a:stretch>
        </p:blipFill>
        <p:spPr>
          <a:xfrm>
            <a:off x="5077282" y="2909201"/>
            <a:ext cx="2059662" cy="1587656"/>
          </a:xfrm>
          <a:prstGeom prst="rect">
            <a:avLst/>
          </a:prstGeom>
        </p:spPr>
      </p:pic>
      <p:sp>
        <p:nvSpPr>
          <p:cNvPr id="44" name="TextBox 43"/>
          <p:cNvSpPr txBox="1"/>
          <p:nvPr/>
        </p:nvSpPr>
        <p:spPr>
          <a:xfrm>
            <a:off x="5150704" y="2042252"/>
            <a:ext cx="1887416" cy="798490"/>
          </a:xfrm>
          <a:prstGeom prst="rect">
            <a:avLst/>
          </a:prstGeom>
          <a:noFill/>
        </p:spPr>
        <p:txBody>
          <a:bodyPr wrap="none" rtlCol="0">
            <a:prstTxWarp prst="textArchUp">
              <a:avLst>
                <a:gd name="adj" fmla="val 11267604"/>
              </a:avLst>
            </a:prstTxWarp>
            <a:spAutoFit/>
          </a:bodyPr>
          <a:lstStyle/>
          <a:p>
            <a:pPr algn="ctr"/>
            <a:r>
              <a:rPr lang="en-US" sz="2400" cap="all" dirty="0" smtClean="0">
                <a:ln w="9000" cmpd="sng">
                  <a:noFill/>
                  <a:prstDash val="solid"/>
                </a:ln>
                <a:solidFill>
                  <a:schemeClr val="accent3"/>
                </a:solidFill>
                <a:effectLst/>
              </a:rPr>
              <a:t>Complete</a:t>
            </a:r>
            <a:endParaRPr lang="en-US" sz="2400" cap="all" dirty="0">
              <a:ln w="9000" cmpd="sng">
                <a:noFill/>
                <a:prstDash val="solid"/>
              </a:ln>
              <a:solidFill>
                <a:schemeClr val="accent3"/>
              </a:solidFill>
              <a:effectLst/>
            </a:endParaRPr>
          </a:p>
        </p:txBody>
      </p:sp>
      <p:sp>
        <p:nvSpPr>
          <p:cNvPr id="48" name="TextBox 47"/>
          <p:cNvSpPr txBox="1"/>
          <p:nvPr/>
        </p:nvSpPr>
        <p:spPr>
          <a:xfrm>
            <a:off x="4995586" y="4540755"/>
            <a:ext cx="2197653" cy="943376"/>
          </a:xfrm>
          <a:prstGeom prst="rect">
            <a:avLst/>
          </a:prstGeom>
          <a:noFill/>
        </p:spPr>
        <p:txBody>
          <a:bodyPr wrap="none" rtlCol="0">
            <a:prstTxWarp prst="textArchDown">
              <a:avLst/>
            </a:prstTxWarp>
            <a:spAutoFit/>
          </a:bodyPr>
          <a:lstStyle/>
          <a:p>
            <a:pPr algn="ctr"/>
            <a:r>
              <a:rPr lang="en-US" sz="2400" cap="all" dirty="0" smtClean="0">
                <a:ln w="9000" cmpd="sng">
                  <a:noFill/>
                  <a:prstDash val="solid"/>
                </a:ln>
                <a:solidFill>
                  <a:schemeClr val="accent3"/>
                </a:solidFill>
                <a:effectLst/>
              </a:rPr>
              <a:t>Workspace</a:t>
            </a:r>
            <a:endParaRPr lang="en-US" sz="2400" dirty="0">
              <a:ln w="9000" cmpd="sng">
                <a:noFill/>
                <a:prstDash val="solid"/>
              </a:ln>
              <a:solidFill>
                <a:schemeClr val="accent3"/>
              </a:solidFill>
              <a:effectLst/>
            </a:endParaRPr>
          </a:p>
        </p:txBody>
      </p:sp>
      <p:pic>
        <p:nvPicPr>
          <p:cNvPr id="49" name="Picture 10" descr="enterprise_tower2"/>
          <p:cNvPicPr>
            <a:picLocks noChangeAspect="1" noChangeArrowheads="1"/>
          </p:cNvPicPr>
          <p:nvPr/>
        </p:nvPicPr>
        <p:blipFill>
          <a:blip r:embed="rId16" cstate="screen"/>
          <a:srcRect/>
          <a:stretch>
            <a:fillRect/>
          </a:stretch>
        </p:blipFill>
        <p:spPr bwMode="auto">
          <a:xfrm>
            <a:off x="8054678" y="4292851"/>
            <a:ext cx="1382399" cy="787277"/>
          </a:xfrm>
          <a:prstGeom prst="rect">
            <a:avLst/>
          </a:prstGeom>
          <a:noFill/>
        </p:spPr>
      </p:pic>
      <p:grpSp>
        <p:nvGrpSpPr>
          <p:cNvPr id="50" name="Group 33"/>
          <p:cNvGrpSpPr/>
          <p:nvPr/>
        </p:nvGrpSpPr>
        <p:grpSpPr bwMode="auto">
          <a:xfrm>
            <a:off x="7918076" y="4845675"/>
            <a:ext cx="1310281" cy="1013258"/>
            <a:chOff x="4539195" y="608094"/>
            <a:chExt cx="2218656" cy="1444170"/>
          </a:xfrm>
          <a:effectLst>
            <a:outerShdw blurRad="50800" dist="38100" dir="2700000" algn="tl" rotWithShape="0">
              <a:prstClr val="black">
                <a:alpha val="40000"/>
              </a:prstClr>
            </a:outerShdw>
          </a:effectLst>
        </p:grpSpPr>
        <p:sp>
          <p:nvSpPr>
            <p:cNvPr id="51" name="Cloud 50"/>
            <p:cNvSpPr/>
            <p:nvPr/>
          </p:nvSpPr>
          <p:spPr bwMode="auto">
            <a:xfrm rot="648256">
              <a:off x="4539195" y="641475"/>
              <a:ext cx="2218656" cy="1410789"/>
            </a:xfrm>
            <a:prstGeom prst="cloud">
              <a:avLst/>
            </a:prstGeom>
            <a:gradFill>
              <a:gsLst>
                <a:gs pos="0">
                  <a:srgbClr val="4F81BD">
                    <a:tint val="66000"/>
                    <a:satMod val="160000"/>
                    <a:alpha val="10000"/>
                  </a:srgbClr>
                </a:gs>
                <a:gs pos="50000">
                  <a:srgbClr val="4F81BD">
                    <a:tint val="44500"/>
                    <a:satMod val="160000"/>
                    <a:alpha val="35000"/>
                  </a:srgbClr>
                </a:gs>
                <a:gs pos="100000">
                  <a:srgbClr val="4F81BD">
                    <a:tint val="23500"/>
                    <a:satMod val="160000"/>
                    <a:alpha val="40000"/>
                  </a:srgbClr>
                </a:gs>
              </a:gsLst>
              <a:lin ang="5400000" scaled="0"/>
            </a:gradFill>
            <a:ln w="9525" cap="flat" cmpd="sng" algn="ctr">
              <a:noFill/>
              <a:prstDash val="solid"/>
              <a:round/>
              <a:headEnd type="none" w="med" len="med"/>
              <a:tailEnd type="none" w="med" len="med"/>
            </a:ln>
            <a:effectLst/>
          </p:spPr>
          <p:txBody>
            <a:bodyPr anchor="ctr"/>
            <a:lstStyle/>
            <a:p>
              <a:pPr eaLnBrk="0" hangingPunct="0">
                <a:defRPr/>
              </a:pPr>
              <a:endParaRPr lang="en-US" sz="3200" kern="0">
                <a:solidFill>
                  <a:schemeClr val="bg1"/>
                </a:solidFill>
                <a:latin typeface="Arial" charset="0"/>
                <a:cs typeface="Arial" charset="0"/>
              </a:endParaRPr>
            </a:p>
          </p:txBody>
        </p:sp>
        <p:grpSp>
          <p:nvGrpSpPr>
            <p:cNvPr id="52" name="Group 66"/>
            <p:cNvGrpSpPr/>
            <p:nvPr/>
          </p:nvGrpSpPr>
          <p:grpSpPr>
            <a:xfrm>
              <a:off x="4548354" y="608094"/>
              <a:ext cx="2116849" cy="1243284"/>
              <a:chOff x="4548354" y="608094"/>
              <a:chExt cx="2116849" cy="1243284"/>
            </a:xfrm>
            <a:gradFill>
              <a:gsLst>
                <a:gs pos="0">
                  <a:srgbClr val="FFFFFF"/>
                </a:gs>
                <a:gs pos="50000">
                  <a:srgbClr val="4F81BD">
                    <a:lumMod val="20000"/>
                    <a:lumOff val="80000"/>
                  </a:srgbClr>
                </a:gs>
                <a:gs pos="100000">
                  <a:srgbClr val="4F81BD">
                    <a:lumMod val="60000"/>
                    <a:lumOff val="40000"/>
                    <a:alpha val="73000"/>
                  </a:srgbClr>
                </a:gs>
              </a:gsLst>
              <a:lin ang="5400000" scaled="0"/>
            </a:gradFill>
          </p:grpSpPr>
          <p:grpSp>
            <p:nvGrpSpPr>
              <p:cNvPr id="53" name="Group 64"/>
              <p:cNvGrpSpPr/>
              <p:nvPr/>
            </p:nvGrpSpPr>
            <p:grpSpPr>
              <a:xfrm rot="21276252">
                <a:off x="4957790" y="1565629"/>
                <a:ext cx="1612900" cy="285749"/>
                <a:chOff x="4981575" y="1558608"/>
                <a:chExt cx="1612900" cy="285749"/>
              </a:xfrm>
              <a:grpFill/>
            </p:grpSpPr>
            <p:sp>
              <p:nvSpPr>
                <p:cNvPr id="57" name="Freeform 10"/>
                <p:cNvSpPr>
                  <a:spLocks/>
                </p:cNvSpPr>
                <p:nvPr/>
              </p:nvSpPr>
              <p:spPr bwMode="auto">
                <a:xfrm>
                  <a:off x="5716588" y="1690370"/>
                  <a:ext cx="265112" cy="123825"/>
                </a:xfrm>
                <a:custGeom>
                  <a:avLst/>
                  <a:gdLst/>
                  <a:ahLst/>
                  <a:cxnLst>
                    <a:cxn ang="0">
                      <a:pos x="334" y="46"/>
                    </a:cxn>
                    <a:cxn ang="0">
                      <a:pos x="326" y="71"/>
                    </a:cxn>
                    <a:cxn ang="0">
                      <a:pos x="312" y="94"/>
                    </a:cxn>
                    <a:cxn ang="0">
                      <a:pos x="294" y="115"/>
                    </a:cxn>
                    <a:cxn ang="0">
                      <a:pos x="273" y="131"/>
                    </a:cxn>
                    <a:cxn ang="0">
                      <a:pos x="247" y="144"/>
                    </a:cxn>
                    <a:cxn ang="0">
                      <a:pos x="220" y="153"/>
                    </a:cxn>
                    <a:cxn ang="0">
                      <a:pos x="190" y="156"/>
                    </a:cxn>
                    <a:cxn ang="0">
                      <a:pos x="159" y="155"/>
                    </a:cxn>
                    <a:cxn ang="0">
                      <a:pos x="126" y="149"/>
                    </a:cxn>
                    <a:cxn ang="0">
                      <a:pos x="96" y="138"/>
                    </a:cxn>
                    <a:cxn ang="0">
                      <a:pos x="69" y="122"/>
                    </a:cxn>
                    <a:cxn ang="0">
                      <a:pos x="46" y="103"/>
                    </a:cxn>
                    <a:cxn ang="0">
                      <a:pos x="26" y="80"/>
                    </a:cxn>
                    <a:cxn ang="0">
                      <a:pos x="12" y="55"/>
                    </a:cxn>
                    <a:cxn ang="0">
                      <a:pos x="3" y="28"/>
                    </a:cxn>
                    <a:cxn ang="0">
                      <a:pos x="0" y="0"/>
                    </a:cxn>
                    <a:cxn ang="0">
                      <a:pos x="13" y="16"/>
                    </a:cxn>
                    <a:cxn ang="0">
                      <a:pos x="29" y="30"/>
                    </a:cxn>
                    <a:cxn ang="0">
                      <a:pos x="48" y="43"/>
                    </a:cxn>
                    <a:cxn ang="0">
                      <a:pos x="69" y="55"/>
                    </a:cxn>
                    <a:cxn ang="0">
                      <a:pos x="92" y="65"/>
                    </a:cxn>
                    <a:cxn ang="0">
                      <a:pos x="115" y="73"/>
                    </a:cxn>
                    <a:cxn ang="0">
                      <a:pos x="140" y="80"/>
                    </a:cxn>
                    <a:cxn ang="0">
                      <a:pos x="167" y="85"/>
                    </a:cxn>
                    <a:cxn ang="0">
                      <a:pos x="191" y="86"/>
                    </a:cxn>
                    <a:cxn ang="0">
                      <a:pos x="215" y="86"/>
                    </a:cxn>
                    <a:cxn ang="0">
                      <a:pos x="238" y="84"/>
                    </a:cxn>
                    <a:cxn ang="0">
                      <a:pos x="260" y="79"/>
                    </a:cxn>
                    <a:cxn ang="0">
                      <a:pos x="281" y="73"/>
                    </a:cxn>
                    <a:cxn ang="0">
                      <a:pos x="300" y="65"/>
                    </a:cxn>
                    <a:cxn ang="0">
                      <a:pos x="317" y="56"/>
                    </a:cxn>
                    <a:cxn ang="0">
                      <a:pos x="334" y="46"/>
                    </a:cxn>
                  </a:cxnLst>
                  <a:rect l="0" t="0" r="r" b="b"/>
                  <a:pathLst>
                    <a:path w="334" h="156">
                      <a:moveTo>
                        <a:pt x="334" y="46"/>
                      </a:moveTo>
                      <a:lnTo>
                        <a:pt x="326" y="71"/>
                      </a:lnTo>
                      <a:lnTo>
                        <a:pt x="312" y="94"/>
                      </a:lnTo>
                      <a:lnTo>
                        <a:pt x="294" y="115"/>
                      </a:lnTo>
                      <a:lnTo>
                        <a:pt x="273" y="131"/>
                      </a:lnTo>
                      <a:lnTo>
                        <a:pt x="247" y="144"/>
                      </a:lnTo>
                      <a:lnTo>
                        <a:pt x="220" y="153"/>
                      </a:lnTo>
                      <a:lnTo>
                        <a:pt x="190" y="156"/>
                      </a:lnTo>
                      <a:lnTo>
                        <a:pt x="159" y="155"/>
                      </a:lnTo>
                      <a:lnTo>
                        <a:pt x="126" y="149"/>
                      </a:lnTo>
                      <a:lnTo>
                        <a:pt x="96" y="138"/>
                      </a:lnTo>
                      <a:lnTo>
                        <a:pt x="69" y="122"/>
                      </a:lnTo>
                      <a:lnTo>
                        <a:pt x="46" y="103"/>
                      </a:lnTo>
                      <a:lnTo>
                        <a:pt x="26" y="80"/>
                      </a:lnTo>
                      <a:lnTo>
                        <a:pt x="12" y="55"/>
                      </a:lnTo>
                      <a:lnTo>
                        <a:pt x="3" y="28"/>
                      </a:lnTo>
                      <a:lnTo>
                        <a:pt x="0" y="0"/>
                      </a:lnTo>
                      <a:lnTo>
                        <a:pt x="13" y="16"/>
                      </a:lnTo>
                      <a:lnTo>
                        <a:pt x="29" y="30"/>
                      </a:lnTo>
                      <a:lnTo>
                        <a:pt x="48" y="43"/>
                      </a:lnTo>
                      <a:lnTo>
                        <a:pt x="69" y="55"/>
                      </a:lnTo>
                      <a:lnTo>
                        <a:pt x="92" y="65"/>
                      </a:lnTo>
                      <a:lnTo>
                        <a:pt x="115" y="73"/>
                      </a:lnTo>
                      <a:lnTo>
                        <a:pt x="140" y="80"/>
                      </a:lnTo>
                      <a:lnTo>
                        <a:pt x="167" y="85"/>
                      </a:lnTo>
                      <a:lnTo>
                        <a:pt x="191" y="86"/>
                      </a:lnTo>
                      <a:lnTo>
                        <a:pt x="215" y="86"/>
                      </a:lnTo>
                      <a:lnTo>
                        <a:pt x="238" y="84"/>
                      </a:lnTo>
                      <a:lnTo>
                        <a:pt x="260" y="79"/>
                      </a:lnTo>
                      <a:lnTo>
                        <a:pt x="281" y="73"/>
                      </a:lnTo>
                      <a:lnTo>
                        <a:pt x="300" y="65"/>
                      </a:lnTo>
                      <a:lnTo>
                        <a:pt x="317" y="56"/>
                      </a:lnTo>
                      <a:lnTo>
                        <a:pt x="334" y="46"/>
                      </a:lnTo>
                      <a:close/>
                    </a:path>
                  </a:pathLst>
                </a:custGeom>
                <a:grpFill/>
                <a:ln w="9525">
                  <a:noFill/>
                  <a:round/>
                  <a:headEnd/>
                  <a:tailEnd/>
                </a:ln>
              </p:spPr>
              <p:txBody>
                <a:bodyPr/>
                <a:lstStyle/>
                <a:p>
                  <a:pPr algn="ctr" fontAlgn="auto">
                    <a:spcBef>
                      <a:spcPts val="0"/>
                    </a:spcBef>
                    <a:spcAft>
                      <a:spcPts val="0"/>
                    </a:spcAft>
                    <a:defRPr/>
                  </a:pPr>
                  <a:endParaRPr lang="en-US" sz="1800" kern="0">
                    <a:solidFill>
                      <a:schemeClr val="bg1"/>
                    </a:solidFill>
                    <a:latin typeface="Arial" charset="0"/>
                    <a:cs typeface="Arial" charset="0"/>
                  </a:endParaRPr>
                </a:p>
              </p:txBody>
            </p:sp>
            <p:sp>
              <p:nvSpPr>
                <p:cNvPr id="58" name="Freeform 11"/>
                <p:cNvSpPr>
                  <a:spLocks/>
                </p:cNvSpPr>
                <p:nvPr/>
              </p:nvSpPr>
              <p:spPr bwMode="auto">
                <a:xfrm>
                  <a:off x="6329363" y="1707833"/>
                  <a:ext cx="265112" cy="125412"/>
                </a:xfrm>
                <a:custGeom>
                  <a:avLst/>
                  <a:gdLst/>
                  <a:ahLst/>
                  <a:cxnLst>
                    <a:cxn ang="0">
                      <a:pos x="336" y="46"/>
                    </a:cxn>
                    <a:cxn ang="0">
                      <a:pos x="328" y="71"/>
                    </a:cxn>
                    <a:cxn ang="0">
                      <a:pos x="314" y="94"/>
                    </a:cxn>
                    <a:cxn ang="0">
                      <a:pos x="296" y="115"/>
                    </a:cxn>
                    <a:cxn ang="0">
                      <a:pos x="275" y="131"/>
                    </a:cxn>
                    <a:cxn ang="0">
                      <a:pos x="249" y="144"/>
                    </a:cxn>
                    <a:cxn ang="0">
                      <a:pos x="222" y="153"/>
                    </a:cxn>
                    <a:cxn ang="0">
                      <a:pos x="192" y="157"/>
                    </a:cxn>
                    <a:cxn ang="0">
                      <a:pos x="161" y="156"/>
                    </a:cxn>
                    <a:cxn ang="0">
                      <a:pos x="128" y="149"/>
                    </a:cxn>
                    <a:cxn ang="0">
                      <a:pos x="98" y="138"/>
                    </a:cxn>
                    <a:cxn ang="0">
                      <a:pos x="71" y="123"/>
                    </a:cxn>
                    <a:cxn ang="0">
                      <a:pos x="48" y="103"/>
                    </a:cxn>
                    <a:cxn ang="0">
                      <a:pos x="28" y="80"/>
                    </a:cxn>
                    <a:cxn ang="0">
                      <a:pos x="13" y="55"/>
                    </a:cxn>
                    <a:cxn ang="0">
                      <a:pos x="4" y="28"/>
                    </a:cxn>
                    <a:cxn ang="0">
                      <a:pos x="0" y="0"/>
                    </a:cxn>
                    <a:cxn ang="0">
                      <a:pos x="14" y="16"/>
                    </a:cxn>
                    <a:cxn ang="0">
                      <a:pos x="31" y="31"/>
                    </a:cxn>
                    <a:cxn ang="0">
                      <a:pos x="50" y="43"/>
                    </a:cxn>
                    <a:cxn ang="0">
                      <a:pos x="71" y="56"/>
                    </a:cxn>
                    <a:cxn ang="0">
                      <a:pos x="93" y="66"/>
                    </a:cxn>
                    <a:cxn ang="0">
                      <a:pos x="117" y="74"/>
                    </a:cxn>
                    <a:cxn ang="0">
                      <a:pos x="142" y="80"/>
                    </a:cxn>
                    <a:cxn ang="0">
                      <a:pos x="169" y="85"/>
                    </a:cxn>
                    <a:cxn ang="0">
                      <a:pos x="193" y="86"/>
                    </a:cxn>
                    <a:cxn ang="0">
                      <a:pos x="217" y="86"/>
                    </a:cxn>
                    <a:cxn ang="0">
                      <a:pos x="240" y="84"/>
                    </a:cxn>
                    <a:cxn ang="0">
                      <a:pos x="262" y="79"/>
                    </a:cxn>
                    <a:cxn ang="0">
                      <a:pos x="283" y="73"/>
                    </a:cxn>
                    <a:cxn ang="0">
                      <a:pos x="302" y="66"/>
                    </a:cxn>
                    <a:cxn ang="0">
                      <a:pos x="319" y="56"/>
                    </a:cxn>
                    <a:cxn ang="0">
                      <a:pos x="336" y="46"/>
                    </a:cxn>
                  </a:cxnLst>
                  <a:rect l="0" t="0" r="r" b="b"/>
                  <a:pathLst>
                    <a:path w="336" h="157">
                      <a:moveTo>
                        <a:pt x="336" y="46"/>
                      </a:moveTo>
                      <a:lnTo>
                        <a:pt x="328" y="71"/>
                      </a:lnTo>
                      <a:lnTo>
                        <a:pt x="314" y="94"/>
                      </a:lnTo>
                      <a:lnTo>
                        <a:pt x="296" y="115"/>
                      </a:lnTo>
                      <a:lnTo>
                        <a:pt x="275" y="131"/>
                      </a:lnTo>
                      <a:lnTo>
                        <a:pt x="249" y="144"/>
                      </a:lnTo>
                      <a:lnTo>
                        <a:pt x="222" y="153"/>
                      </a:lnTo>
                      <a:lnTo>
                        <a:pt x="192" y="157"/>
                      </a:lnTo>
                      <a:lnTo>
                        <a:pt x="161" y="156"/>
                      </a:lnTo>
                      <a:lnTo>
                        <a:pt x="128" y="149"/>
                      </a:lnTo>
                      <a:lnTo>
                        <a:pt x="98" y="138"/>
                      </a:lnTo>
                      <a:lnTo>
                        <a:pt x="71" y="123"/>
                      </a:lnTo>
                      <a:lnTo>
                        <a:pt x="48" y="103"/>
                      </a:lnTo>
                      <a:lnTo>
                        <a:pt x="28" y="80"/>
                      </a:lnTo>
                      <a:lnTo>
                        <a:pt x="13" y="55"/>
                      </a:lnTo>
                      <a:lnTo>
                        <a:pt x="4" y="28"/>
                      </a:lnTo>
                      <a:lnTo>
                        <a:pt x="0" y="0"/>
                      </a:lnTo>
                      <a:lnTo>
                        <a:pt x="14" y="16"/>
                      </a:lnTo>
                      <a:lnTo>
                        <a:pt x="31" y="31"/>
                      </a:lnTo>
                      <a:lnTo>
                        <a:pt x="50" y="43"/>
                      </a:lnTo>
                      <a:lnTo>
                        <a:pt x="71" y="56"/>
                      </a:lnTo>
                      <a:lnTo>
                        <a:pt x="93" y="66"/>
                      </a:lnTo>
                      <a:lnTo>
                        <a:pt x="117" y="74"/>
                      </a:lnTo>
                      <a:lnTo>
                        <a:pt x="142" y="80"/>
                      </a:lnTo>
                      <a:lnTo>
                        <a:pt x="169" y="85"/>
                      </a:lnTo>
                      <a:lnTo>
                        <a:pt x="193" y="86"/>
                      </a:lnTo>
                      <a:lnTo>
                        <a:pt x="217" y="86"/>
                      </a:lnTo>
                      <a:lnTo>
                        <a:pt x="240" y="84"/>
                      </a:lnTo>
                      <a:lnTo>
                        <a:pt x="262" y="79"/>
                      </a:lnTo>
                      <a:lnTo>
                        <a:pt x="283" y="73"/>
                      </a:lnTo>
                      <a:lnTo>
                        <a:pt x="302" y="66"/>
                      </a:lnTo>
                      <a:lnTo>
                        <a:pt x="319" y="56"/>
                      </a:lnTo>
                      <a:lnTo>
                        <a:pt x="336" y="46"/>
                      </a:lnTo>
                      <a:close/>
                    </a:path>
                  </a:pathLst>
                </a:custGeom>
                <a:grpFill/>
                <a:ln w="9525">
                  <a:noFill/>
                  <a:round/>
                  <a:headEnd/>
                  <a:tailEnd/>
                </a:ln>
              </p:spPr>
              <p:txBody>
                <a:bodyPr/>
                <a:lstStyle/>
                <a:p>
                  <a:pPr algn="ctr" fontAlgn="auto">
                    <a:spcBef>
                      <a:spcPts val="0"/>
                    </a:spcBef>
                    <a:spcAft>
                      <a:spcPts val="0"/>
                    </a:spcAft>
                    <a:defRPr/>
                  </a:pPr>
                  <a:endParaRPr lang="en-US" sz="1800" kern="0">
                    <a:solidFill>
                      <a:schemeClr val="bg1"/>
                    </a:solidFill>
                    <a:latin typeface="Arial" charset="0"/>
                    <a:cs typeface="Arial" charset="0"/>
                  </a:endParaRPr>
                </a:p>
              </p:txBody>
            </p:sp>
            <p:sp>
              <p:nvSpPr>
                <p:cNvPr id="59" name="Freeform 13"/>
                <p:cNvSpPr>
                  <a:spLocks/>
                </p:cNvSpPr>
                <p:nvPr/>
              </p:nvSpPr>
              <p:spPr bwMode="auto">
                <a:xfrm>
                  <a:off x="5527675" y="1711008"/>
                  <a:ext cx="265112" cy="125412"/>
                </a:xfrm>
                <a:custGeom>
                  <a:avLst/>
                  <a:gdLst/>
                  <a:ahLst/>
                  <a:cxnLst>
                    <a:cxn ang="0">
                      <a:pos x="334" y="46"/>
                    </a:cxn>
                    <a:cxn ang="0">
                      <a:pos x="326" y="72"/>
                    </a:cxn>
                    <a:cxn ang="0">
                      <a:pos x="312" y="95"/>
                    </a:cxn>
                    <a:cxn ang="0">
                      <a:pos x="295" y="115"/>
                    </a:cxn>
                    <a:cxn ang="0">
                      <a:pos x="273" y="132"/>
                    </a:cxn>
                    <a:cxn ang="0">
                      <a:pos x="249" y="144"/>
                    </a:cxn>
                    <a:cxn ang="0">
                      <a:pos x="221" y="153"/>
                    </a:cxn>
                    <a:cxn ang="0">
                      <a:pos x="191" y="158"/>
                    </a:cxn>
                    <a:cxn ang="0">
                      <a:pos x="159" y="157"/>
                    </a:cxn>
                    <a:cxn ang="0">
                      <a:pos x="127" y="150"/>
                    </a:cxn>
                    <a:cxn ang="0">
                      <a:pos x="97" y="138"/>
                    </a:cxn>
                    <a:cxn ang="0">
                      <a:pos x="69" y="123"/>
                    </a:cxn>
                    <a:cxn ang="0">
                      <a:pos x="46" y="104"/>
                    </a:cxn>
                    <a:cxn ang="0">
                      <a:pos x="27" y="81"/>
                    </a:cxn>
                    <a:cxn ang="0">
                      <a:pos x="13" y="55"/>
                    </a:cxn>
                    <a:cxn ang="0">
                      <a:pos x="4" y="29"/>
                    </a:cxn>
                    <a:cxn ang="0">
                      <a:pos x="0" y="0"/>
                    </a:cxn>
                    <a:cxn ang="0">
                      <a:pos x="14" y="16"/>
                    </a:cxn>
                    <a:cxn ang="0">
                      <a:pos x="31" y="31"/>
                    </a:cxn>
                    <a:cxn ang="0">
                      <a:pos x="50" y="44"/>
                    </a:cxn>
                    <a:cxn ang="0">
                      <a:pos x="70" y="57"/>
                    </a:cxn>
                    <a:cxn ang="0">
                      <a:pos x="92" y="67"/>
                    </a:cxn>
                    <a:cxn ang="0">
                      <a:pos x="115" y="75"/>
                    </a:cxn>
                    <a:cxn ang="0">
                      <a:pos x="141" y="81"/>
                    </a:cxn>
                    <a:cxn ang="0">
                      <a:pos x="167" y="85"/>
                    </a:cxn>
                    <a:cxn ang="0">
                      <a:pos x="191" y="87"/>
                    </a:cxn>
                    <a:cxn ang="0">
                      <a:pos x="216" y="87"/>
                    </a:cxn>
                    <a:cxn ang="0">
                      <a:pos x="239" y="84"/>
                    </a:cxn>
                    <a:cxn ang="0">
                      <a:pos x="260" y="80"/>
                    </a:cxn>
                    <a:cxn ang="0">
                      <a:pos x="281" y="74"/>
                    </a:cxn>
                    <a:cxn ang="0">
                      <a:pos x="301" y="67"/>
                    </a:cxn>
                    <a:cxn ang="0">
                      <a:pos x="318" y="57"/>
                    </a:cxn>
                    <a:cxn ang="0">
                      <a:pos x="334" y="46"/>
                    </a:cxn>
                  </a:cxnLst>
                  <a:rect l="0" t="0" r="r" b="b"/>
                  <a:pathLst>
                    <a:path w="334" h="158">
                      <a:moveTo>
                        <a:pt x="334" y="46"/>
                      </a:moveTo>
                      <a:lnTo>
                        <a:pt x="326" y="72"/>
                      </a:lnTo>
                      <a:lnTo>
                        <a:pt x="312" y="95"/>
                      </a:lnTo>
                      <a:lnTo>
                        <a:pt x="295" y="115"/>
                      </a:lnTo>
                      <a:lnTo>
                        <a:pt x="273" y="132"/>
                      </a:lnTo>
                      <a:lnTo>
                        <a:pt x="249" y="144"/>
                      </a:lnTo>
                      <a:lnTo>
                        <a:pt x="221" y="153"/>
                      </a:lnTo>
                      <a:lnTo>
                        <a:pt x="191" y="158"/>
                      </a:lnTo>
                      <a:lnTo>
                        <a:pt x="159" y="157"/>
                      </a:lnTo>
                      <a:lnTo>
                        <a:pt x="127" y="150"/>
                      </a:lnTo>
                      <a:lnTo>
                        <a:pt x="97" y="138"/>
                      </a:lnTo>
                      <a:lnTo>
                        <a:pt x="69" y="123"/>
                      </a:lnTo>
                      <a:lnTo>
                        <a:pt x="46" y="104"/>
                      </a:lnTo>
                      <a:lnTo>
                        <a:pt x="27" y="81"/>
                      </a:lnTo>
                      <a:lnTo>
                        <a:pt x="13" y="55"/>
                      </a:lnTo>
                      <a:lnTo>
                        <a:pt x="4" y="29"/>
                      </a:lnTo>
                      <a:lnTo>
                        <a:pt x="0" y="0"/>
                      </a:lnTo>
                      <a:lnTo>
                        <a:pt x="14" y="16"/>
                      </a:lnTo>
                      <a:lnTo>
                        <a:pt x="31" y="31"/>
                      </a:lnTo>
                      <a:lnTo>
                        <a:pt x="50" y="44"/>
                      </a:lnTo>
                      <a:lnTo>
                        <a:pt x="70" y="57"/>
                      </a:lnTo>
                      <a:lnTo>
                        <a:pt x="92" y="67"/>
                      </a:lnTo>
                      <a:lnTo>
                        <a:pt x="115" y="75"/>
                      </a:lnTo>
                      <a:lnTo>
                        <a:pt x="141" y="81"/>
                      </a:lnTo>
                      <a:lnTo>
                        <a:pt x="167" y="85"/>
                      </a:lnTo>
                      <a:lnTo>
                        <a:pt x="191" y="87"/>
                      </a:lnTo>
                      <a:lnTo>
                        <a:pt x="216" y="87"/>
                      </a:lnTo>
                      <a:lnTo>
                        <a:pt x="239" y="84"/>
                      </a:lnTo>
                      <a:lnTo>
                        <a:pt x="260" y="80"/>
                      </a:lnTo>
                      <a:lnTo>
                        <a:pt x="281" y="74"/>
                      </a:lnTo>
                      <a:lnTo>
                        <a:pt x="301" y="67"/>
                      </a:lnTo>
                      <a:lnTo>
                        <a:pt x="318" y="57"/>
                      </a:lnTo>
                      <a:lnTo>
                        <a:pt x="334" y="46"/>
                      </a:lnTo>
                      <a:close/>
                    </a:path>
                  </a:pathLst>
                </a:custGeom>
                <a:grpFill/>
                <a:ln w="9525">
                  <a:noFill/>
                  <a:round/>
                  <a:headEnd/>
                  <a:tailEnd/>
                </a:ln>
              </p:spPr>
              <p:txBody>
                <a:bodyPr/>
                <a:lstStyle/>
                <a:p>
                  <a:pPr algn="ctr" fontAlgn="auto">
                    <a:spcBef>
                      <a:spcPts val="0"/>
                    </a:spcBef>
                    <a:spcAft>
                      <a:spcPts val="0"/>
                    </a:spcAft>
                    <a:defRPr/>
                  </a:pPr>
                  <a:endParaRPr lang="en-US" sz="1800" kern="0">
                    <a:solidFill>
                      <a:schemeClr val="bg1"/>
                    </a:solidFill>
                    <a:latin typeface="Arial" charset="0"/>
                    <a:cs typeface="Arial" charset="0"/>
                  </a:endParaRPr>
                </a:p>
              </p:txBody>
            </p:sp>
            <p:sp>
              <p:nvSpPr>
                <p:cNvPr id="60" name="Freeform 14"/>
                <p:cNvSpPr>
                  <a:spLocks/>
                </p:cNvSpPr>
                <p:nvPr/>
              </p:nvSpPr>
              <p:spPr bwMode="auto">
                <a:xfrm>
                  <a:off x="6119813" y="1718945"/>
                  <a:ext cx="265112" cy="125412"/>
                </a:xfrm>
                <a:custGeom>
                  <a:avLst/>
                  <a:gdLst/>
                  <a:ahLst/>
                  <a:cxnLst>
                    <a:cxn ang="0">
                      <a:pos x="334" y="48"/>
                    </a:cxn>
                    <a:cxn ang="0">
                      <a:pos x="326" y="73"/>
                    </a:cxn>
                    <a:cxn ang="0">
                      <a:pos x="313" y="96"/>
                    </a:cxn>
                    <a:cxn ang="0">
                      <a:pos x="294" y="116"/>
                    </a:cxn>
                    <a:cxn ang="0">
                      <a:pos x="274" y="133"/>
                    </a:cxn>
                    <a:cxn ang="0">
                      <a:pos x="248" y="146"/>
                    </a:cxn>
                    <a:cxn ang="0">
                      <a:pos x="221" y="154"/>
                    </a:cxn>
                    <a:cxn ang="0">
                      <a:pos x="191" y="158"/>
                    </a:cxn>
                    <a:cxn ang="0">
                      <a:pos x="159" y="157"/>
                    </a:cxn>
                    <a:cxn ang="0">
                      <a:pos x="126" y="150"/>
                    </a:cxn>
                    <a:cxn ang="0">
                      <a:pos x="96" y="139"/>
                    </a:cxn>
                    <a:cxn ang="0">
                      <a:pos x="69" y="124"/>
                    </a:cxn>
                    <a:cxn ang="0">
                      <a:pos x="46" y="104"/>
                    </a:cxn>
                    <a:cxn ang="0">
                      <a:pos x="26" y="81"/>
                    </a:cxn>
                    <a:cxn ang="0">
                      <a:pos x="12" y="56"/>
                    </a:cxn>
                    <a:cxn ang="0">
                      <a:pos x="3" y="29"/>
                    </a:cxn>
                    <a:cxn ang="0">
                      <a:pos x="0" y="0"/>
                    </a:cxn>
                    <a:cxn ang="0">
                      <a:pos x="13" y="17"/>
                    </a:cxn>
                    <a:cxn ang="0">
                      <a:pos x="31" y="32"/>
                    </a:cxn>
                    <a:cxn ang="0">
                      <a:pos x="49" y="44"/>
                    </a:cxn>
                    <a:cxn ang="0">
                      <a:pos x="70" y="57"/>
                    </a:cxn>
                    <a:cxn ang="0">
                      <a:pos x="92" y="67"/>
                    </a:cxn>
                    <a:cxn ang="0">
                      <a:pos x="116" y="75"/>
                    </a:cxn>
                    <a:cxn ang="0">
                      <a:pos x="141" y="81"/>
                    </a:cxn>
                    <a:cxn ang="0">
                      <a:pos x="168" y="86"/>
                    </a:cxn>
                    <a:cxn ang="0">
                      <a:pos x="192" y="88"/>
                    </a:cxn>
                    <a:cxn ang="0">
                      <a:pos x="216" y="87"/>
                    </a:cxn>
                    <a:cxn ang="0">
                      <a:pos x="239" y="85"/>
                    </a:cxn>
                    <a:cxn ang="0">
                      <a:pos x="261" y="81"/>
                    </a:cxn>
                    <a:cxn ang="0">
                      <a:pos x="282" y="75"/>
                    </a:cxn>
                    <a:cxn ang="0">
                      <a:pos x="300" y="67"/>
                    </a:cxn>
                    <a:cxn ang="0">
                      <a:pos x="318" y="58"/>
                    </a:cxn>
                    <a:cxn ang="0">
                      <a:pos x="334" y="48"/>
                    </a:cxn>
                  </a:cxnLst>
                  <a:rect l="0" t="0" r="r" b="b"/>
                  <a:pathLst>
                    <a:path w="334" h="158">
                      <a:moveTo>
                        <a:pt x="334" y="48"/>
                      </a:moveTo>
                      <a:lnTo>
                        <a:pt x="326" y="73"/>
                      </a:lnTo>
                      <a:lnTo>
                        <a:pt x="313" y="96"/>
                      </a:lnTo>
                      <a:lnTo>
                        <a:pt x="294" y="116"/>
                      </a:lnTo>
                      <a:lnTo>
                        <a:pt x="274" y="133"/>
                      </a:lnTo>
                      <a:lnTo>
                        <a:pt x="248" y="146"/>
                      </a:lnTo>
                      <a:lnTo>
                        <a:pt x="221" y="154"/>
                      </a:lnTo>
                      <a:lnTo>
                        <a:pt x="191" y="158"/>
                      </a:lnTo>
                      <a:lnTo>
                        <a:pt x="159" y="157"/>
                      </a:lnTo>
                      <a:lnTo>
                        <a:pt x="126" y="150"/>
                      </a:lnTo>
                      <a:lnTo>
                        <a:pt x="96" y="139"/>
                      </a:lnTo>
                      <a:lnTo>
                        <a:pt x="69" y="124"/>
                      </a:lnTo>
                      <a:lnTo>
                        <a:pt x="46" y="104"/>
                      </a:lnTo>
                      <a:lnTo>
                        <a:pt x="26" y="81"/>
                      </a:lnTo>
                      <a:lnTo>
                        <a:pt x="12" y="56"/>
                      </a:lnTo>
                      <a:lnTo>
                        <a:pt x="3" y="29"/>
                      </a:lnTo>
                      <a:lnTo>
                        <a:pt x="0" y="0"/>
                      </a:lnTo>
                      <a:lnTo>
                        <a:pt x="13" y="17"/>
                      </a:lnTo>
                      <a:lnTo>
                        <a:pt x="31" y="32"/>
                      </a:lnTo>
                      <a:lnTo>
                        <a:pt x="49" y="44"/>
                      </a:lnTo>
                      <a:lnTo>
                        <a:pt x="70" y="57"/>
                      </a:lnTo>
                      <a:lnTo>
                        <a:pt x="92" y="67"/>
                      </a:lnTo>
                      <a:lnTo>
                        <a:pt x="116" y="75"/>
                      </a:lnTo>
                      <a:lnTo>
                        <a:pt x="141" y="81"/>
                      </a:lnTo>
                      <a:lnTo>
                        <a:pt x="168" y="86"/>
                      </a:lnTo>
                      <a:lnTo>
                        <a:pt x="192" y="88"/>
                      </a:lnTo>
                      <a:lnTo>
                        <a:pt x="216" y="87"/>
                      </a:lnTo>
                      <a:lnTo>
                        <a:pt x="239" y="85"/>
                      </a:lnTo>
                      <a:lnTo>
                        <a:pt x="261" y="81"/>
                      </a:lnTo>
                      <a:lnTo>
                        <a:pt x="282" y="75"/>
                      </a:lnTo>
                      <a:lnTo>
                        <a:pt x="300" y="67"/>
                      </a:lnTo>
                      <a:lnTo>
                        <a:pt x="318" y="58"/>
                      </a:lnTo>
                      <a:lnTo>
                        <a:pt x="334" y="48"/>
                      </a:lnTo>
                      <a:close/>
                    </a:path>
                  </a:pathLst>
                </a:custGeom>
                <a:grpFill/>
                <a:ln w="9525">
                  <a:noFill/>
                  <a:round/>
                  <a:headEnd/>
                  <a:tailEnd/>
                </a:ln>
              </p:spPr>
              <p:txBody>
                <a:bodyPr/>
                <a:lstStyle/>
                <a:p>
                  <a:pPr algn="ctr" fontAlgn="auto">
                    <a:spcBef>
                      <a:spcPts val="0"/>
                    </a:spcBef>
                    <a:spcAft>
                      <a:spcPts val="0"/>
                    </a:spcAft>
                    <a:defRPr/>
                  </a:pPr>
                  <a:endParaRPr lang="en-US" sz="1800" kern="0">
                    <a:solidFill>
                      <a:schemeClr val="bg1"/>
                    </a:solidFill>
                    <a:latin typeface="Arial" charset="0"/>
                    <a:cs typeface="Arial" charset="0"/>
                  </a:endParaRPr>
                </a:p>
              </p:txBody>
            </p:sp>
            <p:sp>
              <p:nvSpPr>
                <p:cNvPr id="61" name="Freeform 17"/>
                <p:cNvSpPr>
                  <a:spLocks/>
                </p:cNvSpPr>
                <p:nvPr/>
              </p:nvSpPr>
              <p:spPr bwMode="auto">
                <a:xfrm>
                  <a:off x="4981575" y="1558608"/>
                  <a:ext cx="414337" cy="215900"/>
                </a:xfrm>
                <a:custGeom>
                  <a:avLst/>
                  <a:gdLst/>
                  <a:ahLst/>
                  <a:cxnLst>
                    <a:cxn ang="0">
                      <a:pos x="465" y="129"/>
                    </a:cxn>
                    <a:cxn ang="0">
                      <a:pos x="446" y="134"/>
                    </a:cxn>
                    <a:cxn ang="0">
                      <a:pos x="427" y="137"/>
                    </a:cxn>
                    <a:cxn ang="0">
                      <a:pos x="406" y="140"/>
                    </a:cxn>
                    <a:cxn ang="0">
                      <a:pos x="386" y="143"/>
                    </a:cxn>
                    <a:cxn ang="0">
                      <a:pos x="364" y="144"/>
                    </a:cxn>
                    <a:cxn ang="0">
                      <a:pos x="344" y="144"/>
                    </a:cxn>
                    <a:cxn ang="0">
                      <a:pos x="322" y="144"/>
                    </a:cxn>
                    <a:cxn ang="0">
                      <a:pos x="300" y="143"/>
                    </a:cxn>
                    <a:cxn ang="0">
                      <a:pos x="276" y="140"/>
                    </a:cxn>
                    <a:cxn ang="0">
                      <a:pos x="253" y="137"/>
                    </a:cxn>
                    <a:cxn ang="0">
                      <a:pos x="230" y="132"/>
                    </a:cxn>
                    <a:cxn ang="0">
                      <a:pos x="208" y="127"/>
                    </a:cxn>
                    <a:cxn ang="0">
                      <a:pos x="186" y="121"/>
                    </a:cxn>
                    <a:cxn ang="0">
                      <a:pos x="165" y="113"/>
                    </a:cxn>
                    <a:cxn ang="0">
                      <a:pos x="145" y="105"/>
                    </a:cxn>
                    <a:cxn ang="0">
                      <a:pos x="126" y="96"/>
                    </a:cxn>
                    <a:cxn ang="0">
                      <a:pos x="106" y="86"/>
                    </a:cxn>
                    <a:cxn ang="0">
                      <a:pos x="89" y="76"/>
                    </a:cxn>
                    <a:cxn ang="0">
                      <a:pos x="72" y="64"/>
                    </a:cxn>
                    <a:cxn ang="0">
                      <a:pos x="56" y="53"/>
                    </a:cxn>
                    <a:cxn ang="0">
                      <a:pos x="41" y="40"/>
                    </a:cxn>
                    <a:cxn ang="0">
                      <a:pos x="26" y="28"/>
                    </a:cxn>
                    <a:cxn ang="0">
                      <a:pos x="13" y="14"/>
                    </a:cxn>
                    <a:cxn ang="0">
                      <a:pos x="0" y="0"/>
                    </a:cxn>
                    <a:cxn ang="0">
                      <a:pos x="3" y="25"/>
                    </a:cxn>
                    <a:cxn ang="0">
                      <a:pos x="7" y="51"/>
                    </a:cxn>
                    <a:cxn ang="0">
                      <a:pos x="14" y="75"/>
                    </a:cxn>
                    <a:cxn ang="0">
                      <a:pos x="23" y="98"/>
                    </a:cxn>
                    <a:cxn ang="0">
                      <a:pos x="36" y="121"/>
                    </a:cxn>
                    <a:cxn ang="0">
                      <a:pos x="50" y="142"/>
                    </a:cxn>
                    <a:cxn ang="0">
                      <a:pos x="67" y="162"/>
                    </a:cxn>
                    <a:cxn ang="0">
                      <a:pos x="86" y="181"/>
                    </a:cxn>
                    <a:cxn ang="0">
                      <a:pos x="105" y="198"/>
                    </a:cxn>
                    <a:cxn ang="0">
                      <a:pos x="127" y="214"/>
                    </a:cxn>
                    <a:cxn ang="0">
                      <a:pos x="151" y="228"/>
                    </a:cxn>
                    <a:cxn ang="0">
                      <a:pos x="175" y="241"/>
                    </a:cxn>
                    <a:cxn ang="0">
                      <a:pos x="202" y="251"/>
                    </a:cxn>
                    <a:cxn ang="0">
                      <a:pos x="230" y="259"/>
                    </a:cxn>
                    <a:cxn ang="0">
                      <a:pos x="257" y="266"/>
                    </a:cxn>
                    <a:cxn ang="0">
                      <a:pos x="287" y="270"/>
                    </a:cxn>
                    <a:cxn ang="0">
                      <a:pos x="304" y="271"/>
                    </a:cxn>
                    <a:cxn ang="0">
                      <a:pos x="322" y="271"/>
                    </a:cxn>
                    <a:cxn ang="0">
                      <a:pos x="339" y="271"/>
                    </a:cxn>
                    <a:cxn ang="0">
                      <a:pos x="355" y="268"/>
                    </a:cxn>
                    <a:cxn ang="0">
                      <a:pos x="371" y="266"/>
                    </a:cxn>
                    <a:cxn ang="0">
                      <a:pos x="387" y="264"/>
                    </a:cxn>
                    <a:cxn ang="0">
                      <a:pos x="404" y="259"/>
                    </a:cxn>
                    <a:cxn ang="0">
                      <a:pos x="419" y="255"/>
                    </a:cxn>
                    <a:cxn ang="0">
                      <a:pos x="433" y="250"/>
                    </a:cxn>
                    <a:cxn ang="0">
                      <a:pos x="448" y="243"/>
                    </a:cxn>
                    <a:cxn ang="0">
                      <a:pos x="462" y="237"/>
                    </a:cxn>
                    <a:cxn ang="0">
                      <a:pos x="475" y="229"/>
                    </a:cxn>
                    <a:cxn ang="0">
                      <a:pos x="488" y="221"/>
                    </a:cxn>
                    <a:cxn ang="0">
                      <a:pos x="500" y="213"/>
                    </a:cxn>
                    <a:cxn ang="0">
                      <a:pos x="512" y="204"/>
                    </a:cxn>
                    <a:cxn ang="0">
                      <a:pos x="523" y="193"/>
                    </a:cxn>
                    <a:cxn ang="0">
                      <a:pos x="465" y="129"/>
                    </a:cxn>
                  </a:cxnLst>
                  <a:rect l="0" t="0" r="r" b="b"/>
                  <a:pathLst>
                    <a:path w="523" h="271">
                      <a:moveTo>
                        <a:pt x="465" y="129"/>
                      </a:moveTo>
                      <a:lnTo>
                        <a:pt x="446" y="134"/>
                      </a:lnTo>
                      <a:lnTo>
                        <a:pt x="427" y="137"/>
                      </a:lnTo>
                      <a:lnTo>
                        <a:pt x="406" y="140"/>
                      </a:lnTo>
                      <a:lnTo>
                        <a:pt x="386" y="143"/>
                      </a:lnTo>
                      <a:lnTo>
                        <a:pt x="364" y="144"/>
                      </a:lnTo>
                      <a:lnTo>
                        <a:pt x="344" y="144"/>
                      </a:lnTo>
                      <a:lnTo>
                        <a:pt x="322" y="144"/>
                      </a:lnTo>
                      <a:lnTo>
                        <a:pt x="300" y="143"/>
                      </a:lnTo>
                      <a:lnTo>
                        <a:pt x="276" y="140"/>
                      </a:lnTo>
                      <a:lnTo>
                        <a:pt x="253" y="137"/>
                      </a:lnTo>
                      <a:lnTo>
                        <a:pt x="230" y="132"/>
                      </a:lnTo>
                      <a:lnTo>
                        <a:pt x="208" y="127"/>
                      </a:lnTo>
                      <a:lnTo>
                        <a:pt x="186" y="121"/>
                      </a:lnTo>
                      <a:lnTo>
                        <a:pt x="165" y="113"/>
                      </a:lnTo>
                      <a:lnTo>
                        <a:pt x="145" y="105"/>
                      </a:lnTo>
                      <a:lnTo>
                        <a:pt x="126" y="96"/>
                      </a:lnTo>
                      <a:lnTo>
                        <a:pt x="106" y="86"/>
                      </a:lnTo>
                      <a:lnTo>
                        <a:pt x="89" y="76"/>
                      </a:lnTo>
                      <a:lnTo>
                        <a:pt x="72" y="64"/>
                      </a:lnTo>
                      <a:lnTo>
                        <a:pt x="56" y="53"/>
                      </a:lnTo>
                      <a:lnTo>
                        <a:pt x="41" y="40"/>
                      </a:lnTo>
                      <a:lnTo>
                        <a:pt x="26" y="28"/>
                      </a:lnTo>
                      <a:lnTo>
                        <a:pt x="13" y="14"/>
                      </a:lnTo>
                      <a:lnTo>
                        <a:pt x="0" y="0"/>
                      </a:lnTo>
                      <a:lnTo>
                        <a:pt x="3" y="25"/>
                      </a:lnTo>
                      <a:lnTo>
                        <a:pt x="7" y="51"/>
                      </a:lnTo>
                      <a:lnTo>
                        <a:pt x="14" y="75"/>
                      </a:lnTo>
                      <a:lnTo>
                        <a:pt x="23" y="98"/>
                      </a:lnTo>
                      <a:lnTo>
                        <a:pt x="36" y="121"/>
                      </a:lnTo>
                      <a:lnTo>
                        <a:pt x="50" y="142"/>
                      </a:lnTo>
                      <a:lnTo>
                        <a:pt x="67" y="162"/>
                      </a:lnTo>
                      <a:lnTo>
                        <a:pt x="86" y="181"/>
                      </a:lnTo>
                      <a:lnTo>
                        <a:pt x="105" y="198"/>
                      </a:lnTo>
                      <a:lnTo>
                        <a:pt x="127" y="214"/>
                      </a:lnTo>
                      <a:lnTo>
                        <a:pt x="151" y="228"/>
                      </a:lnTo>
                      <a:lnTo>
                        <a:pt x="175" y="241"/>
                      </a:lnTo>
                      <a:lnTo>
                        <a:pt x="202" y="251"/>
                      </a:lnTo>
                      <a:lnTo>
                        <a:pt x="230" y="259"/>
                      </a:lnTo>
                      <a:lnTo>
                        <a:pt x="257" y="266"/>
                      </a:lnTo>
                      <a:lnTo>
                        <a:pt x="287" y="270"/>
                      </a:lnTo>
                      <a:lnTo>
                        <a:pt x="304" y="271"/>
                      </a:lnTo>
                      <a:lnTo>
                        <a:pt x="322" y="271"/>
                      </a:lnTo>
                      <a:lnTo>
                        <a:pt x="339" y="271"/>
                      </a:lnTo>
                      <a:lnTo>
                        <a:pt x="355" y="268"/>
                      </a:lnTo>
                      <a:lnTo>
                        <a:pt x="371" y="266"/>
                      </a:lnTo>
                      <a:lnTo>
                        <a:pt x="387" y="264"/>
                      </a:lnTo>
                      <a:lnTo>
                        <a:pt x="404" y="259"/>
                      </a:lnTo>
                      <a:lnTo>
                        <a:pt x="419" y="255"/>
                      </a:lnTo>
                      <a:lnTo>
                        <a:pt x="433" y="250"/>
                      </a:lnTo>
                      <a:lnTo>
                        <a:pt x="448" y="243"/>
                      </a:lnTo>
                      <a:lnTo>
                        <a:pt x="462" y="237"/>
                      </a:lnTo>
                      <a:lnTo>
                        <a:pt x="475" y="229"/>
                      </a:lnTo>
                      <a:lnTo>
                        <a:pt x="488" y="221"/>
                      </a:lnTo>
                      <a:lnTo>
                        <a:pt x="500" y="213"/>
                      </a:lnTo>
                      <a:lnTo>
                        <a:pt x="512" y="204"/>
                      </a:lnTo>
                      <a:lnTo>
                        <a:pt x="523" y="193"/>
                      </a:lnTo>
                      <a:lnTo>
                        <a:pt x="465" y="129"/>
                      </a:lnTo>
                      <a:close/>
                    </a:path>
                  </a:pathLst>
                </a:custGeom>
                <a:grpFill/>
                <a:ln w="9525">
                  <a:noFill/>
                  <a:round/>
                  <a:headEnd/>
                  <a:tailEnd/>
                </a:ln>
              </p:spPr>
              <p:txBody>
                <a:bodyPr/>
                <a:lstStyle/>
                <a:p>
                  <a:pPr algn="ctr" fontAlgn="auto">
                    <a:spcBef>
                      <a:spcPts val="0"/>
                    </a:spcBef>
                    <a:spcAft>
                      <a:spcPts val="0"/>
                    </a:spcAft>
                    <a:defRPr/>
                  </a:pPr>
                  <a:endParaRPr lang="en-US" sz="1800" kern="0">
                    <a:solidFill>
                      <a:schemeClr val="bg1"/>
                    </a:solidFill>
                    <a:latin typeface="Arial" charset="0"/>
                    <a:cs typeface="Arial" charset="0"/>
                  </a:endParaRPr>
                </a:p>
              </p:txBody>
            </p:sp>
          </p:grpSp>
          <p:sp>
            <p:nvSpPr>
              <p:cNvPr id="54" name="Freeform 18"/>
              <p:cNvSpPr>
                <a:spLocks/>
              </p:cNvSpPr>
              <p:nvPr/>
            </p:nvSpPr>
            <p:spPr bwMode="auto">
              <a:xfrm rot="20800927">
                <a:off x="4548354" y="770807"/>
                <a:ext cx="723900" cy="495300"/>
              </a:xfrm>
              <a:custGeom>
                <a:avLst/>
                <a:gdLst/>
                <a:ahLst/>
                <a:cxnLst>
                  <a:cxn ang="0">
                    <a:pos x="416" y="346"/>
                  </a:cxn>
                  <a:cxn ang="0">
                    <a:pos x="384" y="331"/>
                  </a:cxn>
                  <a:cxn ang="0">
                    <a:pos x="350" y="322"/>
                  </a:cxn>
                  <a:cxn ang="0">
                    <a:pos x="314" y="317"/>
                  </a:cxn>
                  <a:cxn ang="0">
                    <a:pos x="265" y="317"/>
                  </a:cxn>
                  <a:cxn ang="0">
                    <a:pos x="210" y="329"/>
                  </a:cxn>
                  <a:cxn ang="0">
                    <a:pos x="159" y="352"/>
                  </a:cxn>
                  <a:cxn ang="0">
                    <a:pos x="115" y="385"/>
                  </a:cxn>
                  <a:cxn ang="0">
                    <a:pos x="75" y="427"/>
                  </a:cxn>
                  <a:cxn ang="0">
                    <a:pos x="45" y="476"/>
                  </a:cxn>
                  <a:cxn ang="0">
                    <a:pos x="25" y="531"/>
                  </a:cxn>
                  <a:cxn ang="0">
                    <a:pos x="13" y="592"/>
                  </a:cxn>
                  <a:cxn ang="0">
                    <a:pos x="7" y="603"/>
                  </a:cxn>
                  <a:cxn ang="0">
                    <a:pos x="2" y="559"/>
                  </a:cxn>
                  <a:cxn ang="0">
                    <a:pos x="2" y="504"/>
                  </a:cxn>
                  <a:cxn ang="0">
                    <a:pos x="11" y="442"/>
                  </a:cxn>
                  <a:cxn ang="0">
                    <a:pos x="30" y="385"/>
                  </a:cxn>
                  <a:cxn ang="0">
                    <a:pos x="58" y="334"/>
                  </a:cxn>
                  <a:cxn ang="0">
                    <a:pos x="94" y="292"/>
                  </a:cxn>
                  <a:cxn ang="0">
                    <a:pos x="136" y="257"/>
                  </a:cxn>
                  <a:cxn ang="0">
                    <a:pos x="185" y="234"/>
                  </a:cxn>
                  <a:cxn ang="0">
                    <a:pos x="239" y="221"/>
                  </a:cxn>
                  <a:cxn ang="0">
                    <a:pos x="284" y="221"/>
                  </a:cxn>
                  <a:cxn ang="0">
                    <a:pos x="317" y="227"/>
                  </a:cxn>
                  <a:cxn ang="0">
                    <a:pos x="351" y="236"/>
                  </a:cxn>
                  <a:cxn ang="0">
                    <a:pos x="382" y="251"/>
                  </a:cxn>
                  <a:cxn ang="0">
                    <a:pos x="401" y="232"/>
                  </a:cxn>
                  <a:cxn ang="0">
                    <a:pos x="416" y="180"/>
                  </a:cxn>
                  <a:cxn ang="0">
                    <a:pos x="439" y="133"/>
                  </a:cxn>
                  <a:cxn ang="0">
                    <a:pos x="468" y="91"/>
                  </a:cxn>
                  <a:cxn ang="0">
                    <a:pos x="503" y="57"/>
                  </a:cxn>
                  <a:cxn ang="0">
                    <a:pos x="543" y="29"/>
                  </a:cxn>
                  <a:cxn ang="0">
                    <a:pos x="588" y="11"/>
                  </a:cxn>
                  <a:cxn ang="0">
                    <a:pos x="635" y="1"/>
                  </a:cxn>
                  <a:cxn ang="0">
                    <a:pos x="681" y="1"/>
                  </a:cxn>
                  <a:cxn ang="0">
                    <a:pos x="720" y="8"/>
                  </a:cxn>
                  <a:cxn ang="0">
                    <a:pos x="758" y="22"/>
                  </a:cxn>
                  <a:cxn ang="0">
                    <a:pos x="793" y="40"/>
                  </a:cxn>
                  <a:cxn ang="0">
                    <a:pos x="826" y="65"/>
                  </a:cxn>
                  <a:cxn ang="0">
                    <a:pos x="855" y="94"/>
                  </a:cxn>
                  <a:cxn ang="0">
                    <a:pos x="882" y="127"/>
                  </a:cxn>
                  <a:cxn ang="0">
                    <a:pos x="904" y="164"/>
                  </a:cxn>
                  <a:cxn ang="0">
                    <a:pos x="902" y="173"/>
                  </a:cxn>
                  <a:cxn ang="0">
                    <a:pos x="882" y="156"/>
                  </a:cxn>
                  <a:cxn ang="0">
                    <a:pos x="859" y="140"/>
                  </a:cxn>
                  <a:cxn ang="0">
                    <a:pos x="833" y="125"/>
                  </a:cxn>
                  <a:cxn ang="0">
                    <a:pos x="808" y="114"/>
                  </a:cxn>
                  <a:cxn ang="0">
                    <a:pos x="782" y="105"/>
                  </a:cxn>
                  <a:cxn ang="0">
                    <a:pos x="754" y="98"/>
                  </a:cxn>
                  <a:cxn ang="0">
                    <a:pos x="726" y="96"/>
                  </a:cxn>
                  <a:cxn ang="0">
                    <a:pos x="685" y="96"/>
                  </a:cxn>
                  <a:cxn ang="0">
                    <a:pos x="634" y="105"/>
                  </a:cxn>
                  <a:cxn ang="0">
                    <a:pos x="588" y="125"/>
                  </a:cxn>
                  <a:cxn ang="0">
                    <a:pos x="545" y="151"/>
                  </a:cxn>
                  <a:cxn ang="0">
                    <a:pos x="508" y="187"/>
                  </a:cxn>
                  <a:cxn ang="0">
                    <a:pos x="477" y="227"/>
                  </a:cxn>
                  <a:cxn ang="0">
                    <a:pos x="453" y="274"/>
                  </a:cxn>
                  <a:cxn ang="0">
                    <a:pos x="437" y="326"/>
                  </a:cxn>
                </a:cxnLst>
                <a:rect l="0" t="0" r="r" b="b"/>
                <a:pathLst>
                  <a:path w="913" h="625">
                    <a:moveTo>
                      <a:pt x="432" y="354"/>
                    </a:moveTo>
                    <a:lnTo>
                      <a:pt x="416" y="346"/>
                    </a:lnTo>
                    <a:lnTo>
                      <a:pt x="400" y="338"/>
                    </a:lnTo>
                    <a:lnTo>
                      <a:pt x="384" y="331"/>
                    </a:lnTo>
                    <a:lnTo>
                      <a:pt x="367" y="326"/>
                    </a:lnTo>
                    <a:lnTo>
                      <a:pt x="350" y="322"/>
                    </a:lnTo>
                    <a:lnTo>
                      <a:pt x="331" y="318"/>
                    </a:lnTo>
                    <a:lnTo>
                      <a:pt x="314" y="317"/>
                    </a:lnTo>
                    <a:lnTo>
                      <a:pt x="295" y="316"/>
                    </a:lnTo>
                    <a:lnTo>
                      <a:pt x="265" y="317"/>
                    </a:lnTo>
                    <a:lnTo>
                      <a:pt x="238" y="322"/>
                    </a:lnTo>
                    <a:lnTo>
                      <a:pt x="210" y="329"/>
                    </a:lnTo>
                    <a:lnTo>
                      <a:pt x="184" y="339"/>
                    </a:lnTo>
                    <a:lnTo>
                      <a:pt x="159" y="352"/>
                    </a:lnTo>
                    <a:lnTo>
                      <a:pt x="136" y="367"/>
                    </a:lnTo>
                    <a:lnTo>
                      <a:pt x="115" y="385"/>
                    </a:lnTo>
                    <a:lnTo>
                      <a:pt x="94" y="405"/>
                    </a:lnTo>
                    <a:lnTo>
                      <a:pt x="75" y="427"/>
                    </a:lnTo>
                    <a:lnTo>
                      <a:pt x="59" y="451"/>
                    </a:lnTo>
                    <a:lnTo>
                      <a:pt x="45" y="476"/>
                    </a:lnTo>
                    <a:lnTo>
                      <a:pt x="34" y="504"/>
                    </a:lnTo>
                    <a:lnTo>
                      <a:pt x="25" y="531"/>
                    </a:lnTo>
                    <a:lnTo>
                      <a:pt x="18" y="561"/>
                    </a:lnTo>
                    <a:lnTo>
                      <a:pt x="13" y="592"/>
                    </a:lnTo>
                    <a:lnTo>
                      <a:pt x="12" y="625"/>
                    </a:lnTo>
                    <a:lnTo>
                      <a:pt x="7" y="603"/>
                    </a:lnTo>
                    <a:lnTo>
                      <a:pt x="5" y="581"/>
                    </a:lnTo>
                    <a:lnTo>
                      <a:pt x="2" y="559"/>
                    </a:lnTo>
                    <a:lnTo>
                      <a:pt x="0" y="536"/>
                    </a:lnTo>
                    <a:lnTo>
                      <a:pt x="2" y="504"/>
                    </a:lnTo>
                    <a:lnTo>
                      <a:pt x="5" y="473"/>
                    </a:lnTo>
                    <a:lnTo>
                      <a:pt x="11" y="442"/>
                    </a:lnTo>
                    <a:lnTo>
                      <a:pt x="19" y="413"/>
                    </a:lnTo>
                    <a:lnTo>
                      <a:pt x="30" y="385"/>
                    </a:lnTo>
                    <a:lnTo>
                      <a:pt x="43" y="359"/>
                    </a:lnTo>
                    <a:lnTo>
                      <a:pt x="58" y="334"/>
                    </a:lnTo>
                    <a:lnTo>
                      <a:pt x="75" y="312"/>
                    </a:lnTo>
                    <a:lnTo>
                      <a:pt x="94" y="292"/>
                    </a:lnTo>
                    <a:lnTo>
                      <a:pt x="115" y="273"/>
                    </a:lnTo>
                    <a:lnTo>
                      <a:pt x="136" y="257"/>
                    </a:lnTo>
                    <a:lnTo>
                      <a:pt x="161" y="244"/>
                    </a:lnTo>
                    <a:lnTo>
                      <a:pt x="185" y="234"/>
                    </a:lnTo>
                    <a:lnTo>
                      <a:pt x="211" y="226"/>
                    </a:lnTo>
                    <a:lnTo>
                      <a:pt x="239" y="221"/>
                    </a:lnTo>
                    <a:lnTo>
                      <a:pt x="267" y="220"/>
                    </a:lnTo>
                    <a:lnTo>
                      <a:pt x="284" y="221"/>
                    </a:lnTo>
                    <a:lnTo>
                      <a:pt x="301" y="224"/>
                    </a:lnTo>
                    <a:lnTo>
                      <a:pt x="317" y="227"/>
                    </a:lnTo>
                    <a:lnTo>
                      <a:pt x="335" y="231"/>
                    </a:lnTo>
                    <a:lnTo>
                      <a:pt x="351" y="236"/>
                    </a:lnTo>
                    <a:lnTo>
                      <a:pt x="367" y="243"/>
                    </a:lnTo>
                    <a:lnTo>
                      <a:pt x="382" y="251"/>
                    </a:lnTo>
                    <a:lnTo>
                      <a:pt x="397" y="259"/>
                    </a:lnTo>
                    <a:lnTo>
                      <a:pt x="401" y="232"/>
                    </a:lnTo>
                    <a:lnTo>
                      <a:pt x="408" y="205"/>
                    </a:lnTo>
                    <a:lnTo>
                      <a:pt x="416" y="180"/>
                    </a:lnTo>
                    <a:lnTo>
                      <a:pt x="427" y="156"/>
                    </a:lnTo>
                    <a:lnTo>
                      <a:pt x="439" y="133"/>
                    </a:lnTo>
                    <a:lnTo>
                      <a:pt x="453" y="112"/>
                    </a:lnTo>
                    <a:lnTo>
                      <a:pt x="468" y="91"/>
                    </a:lnTo>
                    <a:lnTo>
                      <a:pt x="485" y="73"/>
                    </a:lnTo>
                    <a:lnTo>
                      <a:pt x="503" y="57"/>
                    </a:lnTo>
                    <a:lnTo>
                      <a:pt x="522" y="42"/>
                    </a:lnTo>
                    <a:lnTo>
                      <a:pt x="543" y="29"/>
                    </a:lnTo>
                    <a:lnTo>
                      <a:pt x="565" y="19"/>
                    </a:lnTo>
                    <a:lnTo>
                      <a:pt x="588" y="11"/>
                    </a:lnTo>
                    <a:lnTo>
                      <a:pt x="611" y="5"/>
                    </a:lnTo>
                    <a:lnTo>
                      <a:pt x="635" y="1"/>
                    </a:lnTo>
                    <a:lnTo>
                      <a:pt x="661" y="0"/>
                    </a:lnTo>
                    <a:lnTo>
                      <a:pt x="681" y="1"/>
                    </a:lnTo>
                    <a:lnTo>
                      <a:pt x="701" y="4"/>
                    </a:lnTo>
                    <a:lnTo>
                      <a:pt x="720" y="8"/>
                    </a:lnTo>
                    <a:lnTo>
                      <a:pt x="740" y="14"/>
                    </a:lnTo>
                    <a:lnTo>
                      <a:pt x="758" y="22"/>
                    </a:lnTo>
                    <a:lnTo>
                      <a:pt x="776" y="30"/>
                    </a:lnTo>
                    <a:lnTo>
                      <a:pt x="793" y="40"/>
                    </a:lnTo>
                    <a:lnTo>
                      <a:pt x="810" y="52"/>
                    </a:lnTo>
                    <a:lnTo>
                      <a:pt x="826" y="65"/>
                    </a:lnTo>
                    <a:lnTo>
                      <a:pt x="841" y="79"/>
                    </a:lnTo>
                    <a:lnTo>
                      <a:pt x="855" y="94"/>
                    </a:lnTo>
                    <a:lnTo>
                      <a:pt x="869" y="110"/>
                    </a:lnTo>
                    <a:lnTo>
                      <a:pt x="882" y="127"/>
                    </a:lnTo>
                    <a:lnTo>
                      <a:pt x="893" y="145"/>
                    </a:lnTo>
                    <a:lnTo>
                      <a:pt x="904" y="164"/>
                    </a:lnTo>
                    <a:lnTo>
                      <a:pt x="913" y="183"/>
                    </a:lnTo>
                    <a:lnTo>
                      <a:pt x="902" y="173"/>
                    </a:lnTo>
                    <a:lnTo>
                      <a:pt x="892" y="164"/>
                    </a:lnTo>
                    <a:lnTo>
                      <a:pt x="882" y="156"/>
                    </a:lnTo>
                    <a:lnTo>
                      <a:pt x="870" y="147"/>
                    </a:lnTo>
                    <a:lnTo>
                      <a:pt x="859" y="140"/>
                    </a:lnTo>
                    <a:lnTo>
                      <a:pt x="846" y="132"/>
                    </a:lnTo>
                    <a:lnTo>
                      <a:pt x="833" y="125"/>
                    </a:lnTo>
                    <a:lnTo>
                      <a:pt x="821" y="119"/>
                    </a:lnTo>
                    <a:lnTo>
                      <a:pt x="808" y="114"/>
                    </a:lnTo>
                    <a:lnTo>
                      <a:pt x="795" y="108"/>
                    </a:lnTo>
                    <a:lnTo>
                      <a:pt x="782" y="105"/>
                    </a:lnTo>
                    <a:lnTo>
                      <a:pt x="768" y="102"/>
                    </a:lnTo>
                    <a:lnTo>
                      <a:pt x="754" y="98"/>
                    </a:lnTo>
                    <a:lnTo>
                      <a:pt x="740" y="97"/>
                    </a:lnTo>
                    <a:lnTo>
                      <a:pt x="726" y="96"/>
                    </a:lnTo>
                    <a:lnTo>
                      <a:pt x="711" y="95"/>
                    </a:lnTo>
                    <a:lnTo>
                      <a:pt x="685" y="96"/>
                    </a:lnTo>
                    <a:lnTo>
                      <a:pt x="659" y="99"/>
                    </a:lnTo>
                    <a:lnTo>
                      <a:pt x="634" y="105"/>
                    </a:lnTo>
                    <a:lnTo>
                      <a:pt x="610" y="114"/>
                    </a:lnTo>
                    <a:lnTo>
                      <a:pt x="588" y="125"/>
                    </a:lnTo>
                    <a:lnTo>
                      <a:pt x="566" y="137"/>
                    </a:lnTo>
                    <a:lnTo>
                      <a:pt x="545" y="151"/>
                    </a:lnTo>
                    <a:lnTo>
                      <a:pt x="526" y="168"/>
                    </a:lnTo>
                    <a:lnTo>
                      <a:pt x="508" y="187"/>
                    </a:lnTo>
                    <a:lnTo>
                      <a:pt x="492" y="206"/>
                    </a:lnTo>
                    <a:lnTo>
                      <a:pt x="477" y="227"/>
                    </a:lnTo>
                    <a:lnTo>
                      <a:pt x="465" y="250"/>
                    </a:lnTo>
                    <a:lnTo>
                      <a:pt x="453" y="274"/>
                    </a:lnTo>
                    <a:lnTo>
                      <a:pt x="444" y="300"/>
                    </a:lnTo>
                    <a:lnTo>
                      <a:pt x="437" y="326"/>
                    </a:lnTo>
                    <a:lnTo>
                      <a:pt x="432" y="354"/>
                    </a:lnTo>
                    <a:close/>
                  </a:path>
                </a:pathLst>
              </a:custGeom>
              <a:gradFill>
                <a:gsLst>
                  <a:gs pos="0">
                    <a:schemeClr val="tx1">
                      <a:alpha val="56000"/>
                    </a:schemeClr>
                  </a:gs>
                  <a:gs pos="100000">
                    <a:schemeClr val="bg1">
                      <a:alpha val="0"/>
                    </a:schemeClr>
                  </a:gs>
                </a:gsLst>
                <a:lin ang="5400000" scaled="0"/>
              </a:gradFill>
              <a:ln w="9525">
                <a:noFill/>
                <a:round/>
                <a:headEnd/>
                <a:tailEnd/>
              </a:ln>
            </p:spPr>
            <p:txBody>
              <a:bodyPr/>
              <a:lstStyle/>
              <a:p>
                <a:pPr fontAlgn="auto">
                  <a:spcBef>
                    <a:spcPts val="0"/>
                  </a:spcBef>
                  <a:spcAft>
                    <a:spcPts val="0"/>
                  </a:spcAft>
                  <a:defRPr/>
                </a:pPr>
                <a:endParaRPr lang="en-US" sz="1800" kern="0">
                  <a:solidFill>
                    <a:schemeClr val="bg1"/>
                  </a:solidFill>
                  <a:latin typeface="Arial" charset="0"/>
                  <a:cs typeface="Arial" charset="0"/>
                </a:endParaRPr>
              </a:p>
            </p:txBody>
          </p:sp>
          <p:sp>
            <p:nvSpPr>
              <p:cNvPr id="55" name="Freeform 19"/>
              <p:cNvSpPr>
                <a:spLocks/>
              </p:cNvSpPr>
              <p:nvPr/>
            </p:nvSpPr>
            <p:spPr bwMode="auto">
              <a:xfrm rot="21080781">
                <a:off x="5150728" y="608094"/>
                <a:ext cx="1514475" cy="944562"/>
              </a:xfrm>
              <a:custGeom>
                <a:avLst/>
                <a:gdLst/>
                <a:ahLst/>
                <a:cxnLst>
                  <a:cxn ang="0">
                    <a:pos x="1661" y="958"/>
                  </a:cxn>
                  <a:cxn ang="0">
                    <a:pos x="1633" y="934"/>
                  </a:cxn>
                  <a:cxn ang="0">
                    <a:pos x="1592" y="805"/>
                  </a:cxn>
                  <a:cxn ang="0">
                    <a:pos x="1502" y="711"/>
                  </a:cxn>
                  <a:cxn ang="0">
                    <a:pos x="1378" y="670"/>
                  </a:cxn>
                  <a:cxn ang="0">
                    <a:pos x="1298" y="677"/>
                  </a:cxn>
                  <a:cxn ang="0">
                    <a:pos x="1244" y="651"/>
                  </a:cxn>
                  <a:cxn ang="0">
                    <a:pos x="1196" y="563"/>
                  </a:cxn>
                  <a:cxn ang="0">
                    <a:pos x="1117" y="504"/>
                  </a:cxn>
                  <a:cxn ang="0">
                    <a:pos x="1033" y="483"/>
                  </a:cxn>
                  <a:cxn ang="0">
                    <a:pos x="1011" y="412"/>
                  </a:cxn>
                  <a:cxn ang="0">
                    <a:pos x="951" y="255"/>
                  </a:cxn>
                  <a:cxn ang="0">
                    <a:pos x="830" y="147"/>
                  </a:cxn>
                  <a:cxn ang="0">
                    <a:pos x="677" y="109"/>
                  </a:cxn>
                  <a:cxn ang="0">
                    <a:pos x="554" y="136"/>
                  </a:cxn>
                  <a:cxn ang="0">
                    <a:pos x="451" y="206"/>
                  </a:cxn>
                  <a:cxn ang="0">
                    <a:pos x="380" y="313"/>
                  </a:cxn>
                  <a:cxn ang="0">
                    <a:pos x="326" y="295"/>
                  </a:cxn>
                  <a:cxn ang="0">
                    <a:pos x="243" y="292"/>
                  </a:cxn>
                  <a:cxn ang="0">
                    <a:pos x="131" y="329"/>
                  </a:cxn>
                  <a:cxn ang="0">
                    <a:pos x="45" y="408"/>
                  </a:cxn>
                  <a:cxn ang="0">
                    <a:pos x="0" y="489"/>
                  </a:cxn>
                  <a:cxn ang="0">
                    <a:pos x="9" y="408"/>
                  </a:cxn>
                  <a:cxn ang="0">
                    <a:pos x="78" y="279"/>
                  </a:cxn>
                  <a:cxn ang="0">
                    <a:pos x="195" y="198"/>
                  </a:cxn>
                  <a:cxn ang="0">
                    <a:pos x="320" y="183"/>
                  </a:cxn>
                  <a:cxn ang="0">
                    <a:pos x="377" y="196"/>
                  </a:cxn>
                  <a:cxn ang="0">
                    <a:pos x="436" y="137"/>
                  </a:cxn>
                  <a:cxn ang="0">
                    <a:pos x="528" y="51"/>
                  </a:cxn>
                  <a:cxn ang="0">
                    <a:pos x="644" y="5"/>
                  </a:cxn>
                  <a:cxn ang="0">
                    <a:pos x="787" y="13"/>
                  </a:cxn>
                  <a:cxn ang="0">
                    <a:pos x="926" y="96"/>
                  </a:cxn>
                  <a:cxn ang="0">
                    <a:pos x="1012" y="236"/>
                  </a:cxn>
                  <a:cxn ang="0">
                    <a:pos x="1038" y="374"/>
                  </a:cxn>
                  <a:cxn ang="0">
                    <a:pos x="1098" y="382"/>
                  </a:cxn>
                  <a:cxn ang="0">
                    <a:pos x="1184" y="427"/>
                  </a:cxn>
                  <a:cxn ang="0">
                    <a:pos x="1246" y="505"/>
                  </a:cxn>
                  <a:cxn ang="0">
                    <a:pos x="1286" y="578"/>
                  </a:cxn>
                  <a:cxn ang="0">
                    <a:pos x="1363" y="560"/>
                  </a:cxn>
                  <a:cxn ang="0">
                    <a:pos x="1472" y="578"/>
                  </a:cxn>
                  <a:cxn ang="0">
                    <a:pos x="1578" y="652"/>
                  </a:cxn>
                  <a:cxn ang="0">
                    <a:pos x="1640" y="770"/>
                  </a:cxn>
                  <a:cxn ang="0">
                    <a:pos x="1665" y="851"/>
                  </a:cxn>
                  <a:cxn ang="0">
                    <a:pos x="1699" y="850"/>
                  </a:cxn>
                  <a:cxn ang="0">
                    <a:pos x="1789" y="875"/>
                  </a:cxn>
                  <a:cxn ang="0">
                    <a:pos x="1867" y="951"/>
                  </a:cxn>
                  <a:cxn ang="0">
                    <a:pos x="1906" y="1062"/>
                  </a:cxn>
                  <a:cxn ang="0">
                    <a:pos x="1896" y="1172"/>
                  </a:cxn>
                  <a:cxn ang="0">
                    <a:pos x="1872" y="1104"/>
                  </a:cxn>
                  <a:cxn ang="0">
                    <a:pos x="1815" y="1017"/>
                  </a:cxn>
                  <a:cxn ang="0">
                    <a:pos x="1729" y="965"/>
                  </a:cxn>
                </a:cxnLst>
                <a:rect l="0" t="0" r="r" b="b"/>
                <a:pathLst>
                  <a:path w="1908" h="1192">
                    <a:moveTo>
                      <a:pt x="1689" y="958"/>
                    </a:moveTo>
                    <a:lnTo>
                      <a:pt x="1682" y="958"/>
                    </a:lnTo>
                    <a:lnTo>
                      <a:pt x="1675" y="958"/>
                    </a:lnTo>
                    <a:lnTo>
                      <a:pt x="1668" y="958"/>
                    </a:lnTo>
                    <a:lnTo>
                      <a:pt x="1661" y="958"/>
                    </a:lnTo>
                    <a:lnTo>
                      <a:pt x="1654" y="959"/>
                    </a:lnTo>
                    <a:lnTo>
                      <a:pt x="1647" y="960"/>
                    </a:lnTo>
                    <a:lnTo>
                      <a:pt x="1641" y="961"/>
                    </a:lnTo>
                    <a:lnTo>
                      <a:pt x="1635" y="962"/>
                    </a:lnTo>
                    <a:lnTo>
                      <a:pt x="1633" y="934"/>
                    </a:lnTo>
                    <a:lnTo>
                      <a:pt x="1630" y="906"/>
                    </a:lnTo>
                    <a:lnTo>
                      <a:pt x="1623" y="879"/>
                    </a:lnTo>
                    <a:lnTo>
                      <a:pt x="1615" y="853"/>
                    </a:lnTo>
                    <a:lnTo>
                      <a:pt x="1605" y="829"/>
                    </a:lnTo>
                    <a:lnTo>
                      <a:pt x="1592" y="805"/>
                    </a:lnTo>
                    <a:lnTo>
                      <a:pt x="1577" y="783"/>
                    </a:lnTo>
                    <a:lnTo>
                      <a:pt x="1561" y="762"/>
                    </a:lnTo>
                    <a:lnTo>
                      <a:pt x="1542" y="744"/>
                    </a:lnTo>
                    <a:lnTo>
                      <a:pt x="1523" y="726"/>
                    </a:lnTo>
                    <a:lnTo>
                      <a:pt x="1502" y="711"/>
                    </a:lnTo>
                    <a:lnTo>
                      <a:pt x="1479" y="699"/>
                    </a:lnTo>
                    <a:lnTo>
                      <a:pt x="1455" y="687"/>
                    </a:lnTo>
                    <a:lnTo>
                      <a:pt x="1431" y="679"/>
                    </a:lnTo>
                    <a:lnTo>
                      <a:pt x="1404" y="673"/>
                    </a:lnTo>
                    <a:lnTo>
                      <a:pt x="1378" y="670"/>
                    </a:lnTo>
                    <a:lnTo>
                      <a:pt x="1362" y="669"/>
                    </a:lnTo>
                    <a:lnTo>
                      <a:pt x="1345" y="670"/>
                    </a:lnTo>
                    <a:lnTo>
                      <a:pt x="1329" y="671"/>
                    </a:lnTo>
                    <a:lnTo>
                      <a:pt x="1313" y="673"/>
                    </a:lnTo>
                    <a:lnTo>
                      <a:pt x="1298" y="677"/>
                    </a:lnTo>
                    <a:lnTo>
                      <a:pt x="1282" y="680"/>
                    </a:lnTo>
                    <a:lnTo>
                      <a:pt x="1268" y="686"/>
                    </a:lnTo>
                    <a:lnTo>
                      <a:pt x="1253" y="692"/>
                    </a:lnTo>
                    <a:lnTo>
                      <a:pt x="1250" y="671"/>
                    </a:lnTo>
                    <a:lnTo>
                      <a:pt x="1244" y="651"/>
                    </a:lnTo>
                    <a:lnTo>
                      <a:pt x="1237" y="632"/>
                    </a:lnTo>
                    <a:lnTo>
                      <a:pt x="1229" y="613"/>
                    </a:lnTo>
                    <a:lnTo>
                      <a:pt x="1219" y="595"/>
                    </a:lnTo>
                    <a:lnTo>
                      <a:pt x="1207" y="579"/>
                    </a:lnTo>
                    <a:lnTo>
                      <a:pt x="1196" y="563"/>
                    </a:lnTo>
                    <a:lnTo>
                      <a:pt x="1182" y="549"/>
                    </a:lnTo>
                    <a:lnTo>
                      <a:pt x="1167" y="535"/>
                    </a:lnTo>
                    <a:lnTo>
                      <a:pt x="1152" y="523"/>
                    </a:lnTo>
                    <a:lnTo>
                      <a:pt x="1135" y="513"/>
                    </a:lnTo>
                    <a:lnTo>
                      <a:pt x="1117" y="504"/>
                    </a:lnTo>
                    <a:lnTo>
                      <a:pt x="1099" y="496"/>
                    </a:lnTo>
                    <a:lnTo>
                      <a:pt x="1080" y="490"/>
                    </a:lnTo>
                    <a:lnTo>
                      <a:pt x="1061" y="485"/>
                    </a:lnTo>
                    <a:lnTo>
                      <a:pt x="1040" y="483"/>
                    </a:lnTo>
                    <a:lnTo>
                      <a:pt x="1033" y="483"/>
                    </a:lnTo>
                    <a:lnTo>
                      <a:pt x="1027" y="483"/>
                    </a:lnTo>
                    <a:lnTo>
                      <a:pt x="1021" y="483"/>
                    </a:lnTo>
                    <a:lnTo>
                      <a:pt x="1015" y="483"/>
                    </a:lnTo>
                    <a:lnTo>
                      <a:pt x="1015" y="447"/>
                    </a:lnTo>
                    <a:lnTo>
                      <a:pt x="1011" y="412"/>
                    </a:lnTo>
                    <a:lnTo>
                      <a:pt x="1006" y="378"/>
                    </a:lnTo>
                    <a:lnTo>
                      <a:pt x="995" y="345"/>
                    </a:lnTo>
                    <a:lnTo>
                      <a:pt x="984" y="314"/>
                    </a:lnTo>
                    <a:lnTo>
                      <a:pt x="969" y="284"/>
                    </a:lnTo>
                    <a:lnTo>
                      <a:pt x="951" y="255"/>
                    </a:lnTo>
                    <a:lnTo>
                      <a:pt x="931" y="228"/>
                    </a:lnTo>
                    <a:lnTo>
                      <a:pt x="909" y="205"/>
                    </a:lnTo>
                    <a:lnTo>
                      <a:pt x="885" y="182"/>
                    </a:lnTo>
                    <a:lnTo>
                      <a:pt x="858" y="164"/>
                    </a:lnTo>
                    <a:lnTo>
                      <a:pt x="830" y="147"/>
                    </a:lnTo>
                    <a:lnTo>
                      <a:pt x="801" y="133"/>
                    </a:lnTo>
                    <a:lnTo>
                      <a:pt x="769" y="121"/>
                    </a:lnTo>
                    <a:lnTo>
                      <a:pt x="737" y="114"/>
                    </a:lnTo>
                    <a:lnTo>
                      <a:pt x="704" y="110"/>
                    </a:lnTo>
                    <a:lnTo>
                      <a:pt x="677" y="109"/>
                    </a:lnTo>
                    <a:lnTo>
                      <a:pt x="652" y="111"/>
                    </a:lnTo>
                    <a:lnTo>
                      <a:pt x="627" y="114"/>
                    </a:lnTo>
                    <a:lnTo>
                      <a:pt x="602" y="119"/>
                    </a:lnTo>
                    <a:lnTo>
                      <a:pt x="578" y="127"/>
                    </a:lnTo>
                    <a:lnTo>
                      <a:pt x="554" y="136"/>
                    </a:lnTo>
                    <a:lnTo>
                      <a:pt x="532" y="147"/>
                    </a:lnTo>
                    <a:lnTo>
                      <a:pt x="510" y="159"/>
                    </a:lnTo>
                    <a:lnTo>
                      <a:pt x="489" y="173"/>
                    </a:lnTo>
                    <a:lnTo>
                      <a:pt x="470" y="189"/>
                    </a:lnTo>
                    <a:lnTo>
                      <a:pt x="451" y="206"/>
                    </a:lnTo>
                    <a:lnTo>
                      <a:pt x="434" y="225"/>
                    </a:lnTo>
                    <a:lnTo>
                      <a:pt x="419" y="245"/>
                    </a:lnTo>
                    <a:lnTo>
                      <a:pt x="404" y="266"/>
                    </a:lnTo>
                    <a:lnTo>
                      <a:pt x="392" y="288"/>
                    </a:lnTo>
                    <a:lnTo>
                      <a:pt x="380" y="313"/>
                    </a:lnTo>
                    <a:lnTo>
                      <a:pt x="370" y="308"/>
                    </a:lnTo>
                    <a:lnTo>
                      <a:pt x="359" y="304"/>
                    </a:lnTo>
                    <a:lnTo>
                      <a:pt x="348" y="301"/>
                    </a:lnTo>
                    <a:lnTo>
                      <a:pt x="337" y="298"/>
                    </a:lnTo>
                    <a:lnTo>
                      <a:pt x="326" y="295"/>
                    </a:lnTo>
                    <a:lnTo>
                      <a:pt x="314" y="293"/>
                    </a:lnTo>
                    <a:lnTo>
                      <a:pt x="303" y="292"/>
                    </a:lnTo>
                    <a:lnTo>
                      <a:pt x="291" y="291"/>
                    </a:lnTo>
                    <a:lnTo>
                      <a:pt x="267" y="289"/>
                    </a:lnTo>
                    <a:lnTo>
                      <a:pt x="243" y="292"/>
                    </a:lnTo>
                    <a:lnTo>
                      <a:pt x="219" y="295"/>
                    </a:lnTo>
                    <a:lnTo>
                      <a:pt x="196" y="301"/>
                    </a:lnTo>
                    <a:lnTo>
                      <a:pt x="174" y="308"/>
                    </a:lnTo>
                    <a:lnTo>
                      <a:pt x="152" y="317"/>
                    </a:lnTo>
                    <a:lnTo>
                      <a:pt x="131" y="329"/>
                    </a:lnTo>
                    <a:lnTo>
                      <a:pt x="112" y="341"/>
                    </a:lnTo>
                    <a:lnTo>
                      <a:pt x="93" y="356"/>
                    </a:lnTo>
                    <a:lnTo>
                      <a:pt x="76" y="372"/>
                    </a:lnTo>
                    <a:lnTo>
                      <a:pt x="60" y="390"/>
                    </a:lnTo>
                    <a:lnTo>
                      <a:pt x="45" y="408"/>
                    </a:lnTo>
                    <a:lnTo>
                      <a:pt x="31" y="428"/>
                    </a:lnTo>
                    <a:lnTo>
                      <a:pt x="19" y="448"/>
                    </a:lnTo>
                    <a:lnTo>
                      <a:pt x="9" y="472"/>
                    </a:lnTo>
                    <a:lnTo>
                      <a:pt x="0" y="495"/>
                    </a:lnTo>
                    <a:lnTo>
                      <a:pt x="0" y="489"/>
                    </a:lnTo>
                    <a:lnTo>
                      <a:pt x="0" y="482"/>
                    </a:lnTo>
                    <a:lnTo>
                      <a:pt x="0" y="476"/>
                    </a:lnTo>
                    <a:lnTo>
                      <a:pt x="0" y="470"/>
                    </a:lnTo>
                    <a:lnTo>
                      <a:pt x="3" y="439"/>
                    </a:lnTo>
                    <a:lnTo>
                      <a:pt x="9" y="408"/>
                    </a:lnTo>
                    <a:lnTo>
                      <a:pt x="18" y="379"/>
                    </a:lnTo>
                    <a:lnTo>
                      <a:pt x="30" y="352"/>
                    </a:lnTo>
                    <a:lnTo>
                      <a:pt x="44" y="325"/>
                    </a:lnTo>
                    <a:lnTo>
                      <a:pt x="60" y="301"/>
                    </a:lnTo>
                    <a:lnTo>
                      <a:pt x="78" y="279"/>
                    </a:lnTo>
                    <a:lnTo>
                      <a:pt x="98" y="258"/>
                    </a:lnTo>
                    <a:lnTo>
                      <a:pt x="120" y="240"/>
                    </a:lnTo>
                    <a:lnTo>
                      <a:pt x="143" y="224"/>
                    </a:lnTo>
                    <a:lnTo>
                      <a:pt x="168" y="210"/>
                    </a:lnTo>
                    <a:lnTo>
                      <a:pt x="195" y="198"/>
                    </a:lnTo>
                    <a:lnTo>
                      <a:pt x="221" y="190"/>
                    </a:lnTo>
                    <a:lnTo>
                      <a:pt x="250" y="185"/>
                    </a:lnTo>
                    <a:lnTo>
                      <a:pt x="279" y="182"/>
                    </a:lnTo>
                    <a:lnTo>
                      <a:pt x="309" y="182"/>
                    </a:lnTo>
                    <a:lnTo>
                      <a:pt x="320" y="183"/>
                    </a:lnTo>
                    <a:lnTo>
                      <a:pt x="332" y="185"/>
                    </a:lnTo>
                    <a:lnTo>
                      <a:pt x="343" y="187"/>
                    </a:lnTo>
                    <a:lnTo>
                      <a:pt x="355" y="189"/>
                    </a:lnTo>
                    <a:lnTo>
                      <a:pt x="365" y="193"/>
                    </a:lnTo>
                    <a:lnTo>
                      <a:pt x="377" y="196"/>
                    </a:lnTo>
                    <a:lnTo>
                      <a:pt x="387" y="200"/>
                    </a:lnTo>
                    <a:lnTo>
                      <a:pt x="397" y="204"/>
                    </a:lnTo>
                    <a:lnTo>
                      <a:pt x="409" y="181"/>
                    </a:lnTo>
                    <a:lnTo>
                      <a:pt x="422" y="158"/>
                    </a:lnTo>
                    <a:lnTo>
                      <a:pt x="436" y="137"/>
                    </a:lnTo>
                    <a:lnTo>
                      <a:pt x="451" y="117"/>
                    </a:lnTo>
                    <a:lnTo>
                      <a:pt x="469" y="98"/>
                    </a:lnTo>
                    <a:lnTo>
                      <a:pt x="487" y="81"/>
                    </a:lnTo>
                    <a:lnTo>
                      <a:pt x="507" y="65"/>
                    </a:lnTo>
                    <a:lnTo>
                      <a:pt x="528" y="51"/>
                    </a:lnTo>
                    <a:lnTo>
                      <a:pt x="549" y="38"/>
                    </a:lnTo>
                    <a:lnTo>
                      <a:pt x="571" y="27"/>
                    </a:lnTo>
                    <a:lnTo>
                      <a:pt x="595" y="18"/>
                    </a:lnTo>
                    <a:lnTo>
                      <a:pt x="620" y="11"/>
                    </a:lnTo>
                    <a:lnTo>
                      <a:pt x="644" y="5"/>
                    </a:lnTo>
                    <a:lnTo>
                      <a:pt x="669" y="1"/>
                    </a:lnTo>
                    <a:lnTo>
                      <a:pt x="695" y="0"/>
                    </a:lnTo>
                    <a:lnTo>
                      <a:pt x="721" y="1"/>
                    </a:lnTo>
                    <a:lnTo>
                      <a:pt x="754" y="6"/>
                    </a:lnTo>
                    <a:lnTo>
                      <a:pt x="787" y="13"/>
                    </a:lnTo>
                    <a:lnTo>
                      <a:pt x="818" y="24"/>
                    </a:lnTo>
                    <a:lnTo>
                      <a:pt x="848" y="38"/>
                    </a:lnTo>
                    <a:lnTo>
                      <a:pt x="875" y="54"/>
                    </a:lnTo>
                    <a:lnTo>
                      <a:pt x="902" y="74"/>
                    </a:lnTo>
                    <a:lnTo>
                      <a:pt x="926" y="96"/>
                    </a:lnTo>
                    <a:lnTo>
                      <a:pt x="948" y="120"/>
                    </a:lnTo>
                    <a:lnTo>
                      <a:pt x="969" y="147"/>
                    </a:lnTo>
                    <a:lnTo>
                      <a:pt x="986" y="174"/>
                    </a:lnTo>
                    <a:lnTo>
                      <a:pt x="1001" y="204"/>
                    </a:lnTo>
                    <a:lnTo>
                      <a:pt x="1012" y="236"/>
                    </a:lnTo>
                    <a:lnTo>
                      <a:pt x="1023" y="269"/>
                    </a:lnTo>
                    <a:lnTo>
                      <a:pt x="1029" y="303"/>
                    </a:lnTo>
                    <a:lnTo>
                      <a:pt x="1032" y="339"/>
                    </a:lnTo>
                    <a:lnTo>
                      <a:pt x="1032" y="375"/>
                    </a:lnTo>
                    <a:lnTo>
                      <a:pt x="1038" y="374"/>
                    </a:lnTo>
                    <a:lnTo>
                      <a:pt x="1045" y="374"/>
                    </a:lnTo>
                    <a:lnTo>
                      <a:pt x="1051" y="374"/>
                    </a:lnTo>
                    <a:lnTo>
                      <a:pt x="1057" y="375"/>
                    </a:lnTo>
                    <a:lnTo>
                      <a:pt x="1078" y="377"/>
                    </a:lnTo>
                    <a:lnTo>
                      <a:pt x="1098" y="382"/>
                    </a:lnTo>
                    <a:lnTo>
                      <a:pt x="1116" y="387"/>
                    </a:lnTo>
                    <a:lnTo>
                      <a:pt x="1135" y="395"/>
                    </a:lnTo>
                    <a:lnTo>
                      <a:pt x="1152" y="405"/>
                    </a:lnTo>
                    <a:lnTo>
                      <a:pt x="1169" y="415"/>
                    </a:lnTo>
                    <a:lnTo>
                      <a:pt x="1184" y="427"/>
                    </a:lnTo>
                    <a:lnTo>
                      <a:pt x="1199" y="440"/>
                    </a:lnTo>
                    <a:lnTo>
                      <a:pt x="1213" y="454"/>
                    </a:lnTo>
                    <a:lnTo>
                      <a:pt x="1224" y="470"/>
                    </a:lnTo>
                    <a:lnTo>
                      <a:pt x="1236" y="487"/>
                    </a:lnTo>
                    <a:lnTo>
                      <a:pt x="1246" y="505"/>
                    </a:lnTo>
                    <a:lnTo>
                      <a:pt x="1254" y="523"/>
                    </a:lnTo>
                    <a:lnTo>
                      <a:pt x="1261" y="543"/>
                    </a:lnTo>
                    <a:lnTo>
                      <a:pt x="1267" y="563"/>
                    </a:lnTo>
                    <a:lnTo>
                      <a:pt x="1271" y="583"/>
                    </a:lnTo>
                    <a:lnTo>
                      <a:pt x="1286" y="578"/>
                    </a:lnTo>
                    <a:lnTo>
                      <a:pt x="1299" y="572"/>
                    </a:lnTo>
                    <a:lnTo>
                      <a:pt x="1315" y="568"/>
                    </a:lnTo>
                    <a:lnTo>
                      <a:pt x="1330" y="565"/>
                    </a:lnTo>
                    <a:lnTo>
                      <a:pt x="1347" y="561"/>
                    </a:lnTo>
                    <a:lnTo>
                      <a:pt x="1363" y="560"/>
                    </a:lnTo>
                    <a:lnTo>
                      <a:pt x="1379" y="560"/>
                    </a:lnTo>
                    <a:lnTo>
                      <a:pt x="1395" y="560"/>
                    </a:lnTo>
                    <a:lnTo>
                      <a:pt x="1421" y="564"/>
                    </a:lnTo>
                    <a:lnTo>
                      <a:pt x="1448" y="570"/>
                    </a:lnTo>
                    <a:lnTo>
                      <a:pt x="1472" y="578"/>
                    </a:lnTo>
                    <a:lnTo>
                      <a:pt x="1496" y="589"/>
                    </a:lnTo>
                    <a:lnTo>
                      <a:pt x="1519" y="602"/>
                    </a:lnTo>
                    <a:lnTo>
                      <a:pt x="1540" y="617"/>
                    </a:lnTo>
                    <a:lnTo>
                      <a:pt x="1560" y="634"/>
                    </a:lnTo>
                    <a:lnTo>
                      <a:pt x="1578" y="652"/>
                    </a:lnTo>
                    <a:lnTo>
                      <a:pt x="1594" y="673"/>
                    </a:lnTo>
                    <a:lnTo>
                      <a:pt x="1609" y="696"/>
                    </a:lnTo>
                    <a:lnTo>
                      <a:pt x="1622" y="719"/>
                    </a:lnTo>
                    <a:lnTo>
                      <a:pt x="1632" y="744"/>
                    </a:lnTo>
                    <a:lnTo>
                      <a:pt x="1640" y="770"/>
                    </a:lnTo>
                    <a:lnTo>
                      <a:pt x="1647" y="797"/>
                    </a:lnTo>
                    <a:lnTo>
                      <a:pt x="1651" y="824"/>
                    </a:lnTo>
                    <a:lnTo>
                      <a:pt x="1652" y="853"/>
                    </a:lnTo>
                    <a:lnTo>
                      <a:pt x="1659" y="852"/>
                    </a:lnTo>
                    <a:lnTo>
                      <a:pt x="1665" y="851"/>
                    </a:lnTo>
                    <a:lnTo>
                      <a:pt x="1671" y="850"/>
                    </a:lnTo>
                    <a:lnTo>
                      <a:pt x="1678" y="850"/>
                    </a:lnTo>
                    <a:lnTo>
                      <a:pt x="1685" y="850"/>
                    </a:lnTo>
                    <a:lnTo>
                      <a:pt x="1692" y="850"/>
                    </a:lnTo>
                    <a:lnTo>
                      <a:pt x="1699" y="850"/>
                    </a:lnTo>
                    <a:lnTo>
                      <a:pt x="1706" y="850"/>
                    </a:lnTo>
                    <a:lnTo>
                      <a:pt x="1728" y="852"/>
                    </a:lnTo>
                    <a:lnTo>
                      <a:pt x="1750" y="858"/>
                    </a:lnTo>
                    <a:lnTo>
                      <a:pt x="1769" y="865"/>
                    </a:lnTo>
                    <a:lnTo>
                      <a:pt x="1789" y="875"/>
                    </a:lnTo>
                    <a:lnTo>
                      <a:pt x="1807" y="886"/>
                    </a:lnTo>
                    <a:lnTo>
                      <a:pt x="1825" y="900"/>
                    </a:lnTo>
                    <a:lnTo>
                      <a:pt x="1841" y="915"/>
                    </a:lnTo>
                    <a:lnTo>
                      <a:pt x="1855" y="933"/>
                    </a:lnTo>
                    <a:lnTo>
                      <a:pt x="1867" y="951"/>
                    </a:lnTo>
                    <a:lnTo>
                      <a:pt x="1879" y="971"/>
                    </a:lnTo>
                    <a:lnTo>
                      <a:pt x="1888" y="992"/>
                    </a:lnTo>
                    <a:lnTo>
                      <a:pt x="1896" y="1014"/>
                    </a:lnTo>
                    <a:lnTo>
                      <a:pt x="1902" y="1037"/>
                    </a:lnTo>
                    <a:lnTo>
                      <a:pt x="1906" y="1062"/>
                    </a:lnTo>
                    <a:lnTo>
                      <a:pt x="1908" y="1087"/>
                    </a:lnTo>
                    <a:lnTo>
                      <a:pt x="1908" y="1112"/>
                    </a:lnTo>
                    <a:lnTo>
                      <a:pt x="1905" y="1133"/>
                    </a:lnTo>
                    <a:lnTo>
                      <a:pt x="1902" y="1153"/>
                    </a:lnTo>
                    <a:lnTo>
                      <a:pt x="1896" y="1172"/>
                    </a:lnTo>
                    <a:lnTo>
                      <a:pt x="1890" y="1192"/>
                    </a:lnTo>
                    <a:lnTo>
                      <a:pt x="1888" y="1169"/>
                    </a:lnTo>
                    <a:lnTo>
                      <a:pt x="1885" y="1147"/>
                    </a:lnTo>
                    <a:lnTo>
                      <a:pt x="1880" y="1125"/>
                    </a:lnTo>
                    <a:lnTo>
                      <a:pt x="1872" y="1104"/>
                    </a:lnTo>
                    <a:lnTo>
                      <a:pt x="1864" y="1083"/>
                    </a:lnTo>
                    <a:lnTo>
                      <a:pt x="1853" y="1065"/>
                    </a:lnTo>
                    <a:lnTo>
                      <a:pt x="1842" y="1048"/>
                    </a:lnTo>
                    <a:lnTo>
                      <a:pt x="1829" y="1032"/>
                    </a:lnTo>
                    <a:lnTo>
                      <a:pt x="1815" y="1017"/>
                    </a:lnTo>
                    <a:lnTo>
                      <a:pt x="1800" y="1003"/>
                    </a:lnTo>
                    <a:lnTo>
                      <a:pt x="1783" y="990"/>
                    </a:lnTo>
                    <a:lnTo>
                      <a:pt x="1766" y="980"/>
                    </a:lnTo>
                    <a:lnTo>
                      <a:pt x="1747" y="972"/>
                    </a:lnTo>
                    <a:lnTo>
                      <a:pt x="1729" y="965"/>
                    </a:lnTo>
                    <a:lnTo>
                      <a:pt x="1709" y="960"/>
                    </a:lnTo>
                    <a:lnTo>
                      <a:pt x="1689" y="958"/>
                    </a:lnTo>
                    <a:close/>
                  </a:path>
                </a:pathLst>
              </a:custGeom>
              <a:gradFill>
                <a:gsLst>
                  <a:gs pos="0">
                    <a:schemeClr val="tx1">
                      <a:alpha val="56000"/>
                    </a:schemeClr>
                  </a:gs>
                  <a:gs pos="100000">
                    <a:schemeClr val="bg1">
                      <a:alpha val="0"/>
                    </a:schemeClr>
                  </a:gs>
                </a:gsLst>
                <a:lin ang="5400000" scaled="0"/>
              </a:gradFill>
              <a:ln w="9525">
                <a:noFill/>
                <a:round/>
                <a:headEnd/>
                <a:tailEnd/>
              </a:ln>
            </p:spPr>
            <p:txBody>
              <a:bodyPr/>
              <a:lstStyle/>
              <a:p>
                <a:pPr fontAlgn="auto">
                  <a:spcBef>
                    <a:spcPts val="0"/>
                  </a:spcBef>
                  <a:spcAft>
                    <a:spcPts val="0"/>
                  </a:spcAft>
                  <a:defRPr/>
                </a:pPr>
                <a:endParaRPr lang="en-US" sz="1800" kern="0">
                  <a:solidFill>
                    <a:schemeClr val="bg1"/>
                  </a:solidFill>
                  <a:latin typeface="Arial" charset="0"/>
                  <a:cs typeface="Arial" charset="0"/>
                </a:endParaRPr>
              </a:p>
            </p:txBody>
          </p:sp>
          <p:sp>
            <p:nvSpPr>
              <p:cNvPr id="56" name="Freeform 55"/>
              <p:cNvSpPr>
                <a:spLocks/>
              </p:cNvSpPr>
              <p:nvPr/>
            </p:nvSpPr>
            <p:spPr bwMode="auto">
              <a:xfrm>
                <a:off x="4966365" y="1066900"/>
                <a:ext cx="723900" cy="495300"/>
              </a:xfrm>
              <a:custGeom>
                <a:avLst/>
                <a:gdLst/>
                <a:ahLst/>
                <a:cxnLst>
                  <a:cxn ang="0">
                    <a:pos x="416" y="346"/>
                  </a:cxn>
                  <a:cxn ang="0">
                    <a:pos x="384" y="331"/>
                  </a:cxn>
                  <a:cxn ang="0">
                    <a:pos x="350" y="322"/>
                  </a:cxn>
                  <a:cxn ang="0">
                    <a:pos x="314" y="317"/>
                  </a:cxn>
                  <a:cxn ang="0">
                    <a:pos x="265" y="317"/>
                  </a:cxn>
                  <a:cxn ang="0">
                    <a:pos x="210" y="329"/>
                  </a:cxn>
                  <a:cxn ang="0">
                    <a:pos x="159" y="352"/>
                  </a:cxn>
                  <a:cxn ang="0">
                    <a:pos x="115" y="385"/>
                  </a:cxn>
                  <a:cxn ang="0">
                    <a:pos x="75" y="427"/>
                  </a:cxn>
                  <a:cxn ang="0">
                    <a:pos x="45" y="476"/>
                  </a:cxn>
                  <a:cxn ang="0">
                    <a:pos x="25" y="531"/>
                  </a:cxn>
                  <a:cxn ang="0">
                    <a:pos x="13" y="592"/>
                  </a:cxn>
                  <a:cxn ang="0">
                    <a:pos x="7" y="603"/>
                  </a:cxn>
                  <a:cxn ang="0">
                    <a:pos x="2" y="559"/>
                  </a:cxn>
                  <a:cxn ang="0">
                    <a:pos x="2" y="504"/>
                  </a:cxn>
                  <a:cxn ang="0">
                    <a:pos x="11" y="442"/>
                  </a:cxn>
                  <a:cxn ang="0">
                    <a:pos x="30" y="385"/>
                  </a:cxn>
                  <a:cxn ang="0">
                    <a:pos x="58" y="334"/>
                  </a:cxn>
                  <a:cxn ang="0">
                    <a:pos x="94" y="292"/>
                  </a:cxn>
                  <a:cxn ang="0">
                    <a:pos x="136" y="257"/>
                  </a:cxn>
                  <a:cxn ang="0">
                    <a:pos x="185" y="234"/>
                  </a:cxn>
                  <a:cxn ang="0">
                    <a:pos x="239" y="221"/>
                  </a:cxn>
                  <a:cxn ang="0">
                    <a:pos x="284" y="221"/>
                  </a:cxn>
                  <a:cxn ang="0">
                    <a:pos x="317" y="227"/>
                  </a:cxn>
                  <a:cxn ang="0">
                    <a:pos x="351" y="236"/>
                  </a:cxn>
                  <a:cxn ang="0">
                    <a:pos x="382" y="251"/>
                  </a:cxn>
                  <a:cxn ang="0">
                    <a:pos x="401" y="232"/>
                  </a:cxn>
                  <a:cxn ang="0">
                    <a:pos x="416" y="180"/>
                  </a:cxn>
                  <a:cxn ang="0">
                    <a:pos x="439" y="133"/>
                  </a:cxn>
                  <a:cxn ang="0">
                    <a:pos x="468" y="91"/>
                  </a:cxn>
                  <a:cxn ang="0">
                    <a:pos x="503" y="57"/>
                  </a:cxn>
                  <a:cxn ang="0">
                    <a:pos x="543" y="29"/>
                  </a:cxn>
                  <a:cxn ang="0">
                    <a:pos x="588" y="11"/>
                  </a:cxn>
                  <a:cxn ang="0">
                    <a:pos x="635" y="1"/>
                  </a:cxn>
                  <a:cxn ang="0">
                    <a:pos x="681" y="1"/>
                  </a:cxn>
                  <a:cxn ang="0">
                    <a:pos x="720" y="8"/>
                  </a:cxn>
                  <a:cxn ang="0">
                    <a:pos x="758" y="22"/>
                  </a:cxn>
                  <a:cxn ang="0">
                    <a:pos x="793" y="40"/>
                  </a:cxn>
                  <a:cxn ang="0">
                    <a:pos x="826" y="65"/>
                  </a:cxn>
                  <a:cxn ang="0">
                    <a:pos x="855" y="94"/>
                  </a:cxn>
                  <a:cxn ang="0">
                    <a:pos x="882" y="127"/>
                  </a:cxn>
                  <a:cxn ang="0">
                    <a:pos x="904" y="164"/>
                  </a:cxn>
                  <a:cxn ang="0">
                    <a:pos x="902" y="173"/>
                  </a:cxn>
                  <a:cxn ang="0">
                    <a:pos x="882" y="156"/>
                  </a:cxn>
                  <a:cxn ang="0">
                    <a:pos x="859" y="140"/>
                  </a:cxn>
                  <a:cxn ang="0">
                    <a:pos x="833" y="125"/>
                  </a:cxn>
                  <a:cxn ang="0">
                    <a:pos x="808" y="114"/>
                  </a:cxn>
                  <a:cxn ang="0">
                    <a:pos x="782" y="105"/>
                  </a:cxn>
                  <a:cxn ang="0">
                    <a:pos x="754" y="98"/>
                  </a:cxn>
                  <a:cxn ang="0">
                    <a:pos x="726" y="96"/>
                  </a:cxn>
                  <a:cxn ang="0">
                    <a:pos x="685" y="96"/>
                  </a:cxn>
                  <a:cxn ang="0">
                    <a:pos x="634" y="105"/>
                  </a:cxn>
                  <a:cxn ang="0">
                    <a:pos x="588" y="125"/>
                  </a:cxn>
                  <a:cxn ang="0">
                    <a:pos x="545" y="151"/>
                  </a:cxn>
                  <a:cxn ang="0">
                    <a:pos x="508" y="187"/>
                  </a:cxn>
                  <a:cxn ang="0">
                    <a:pos x="477" y="227"/>
                  </a:cxn>
                  <a:cxn ang="0">
                    <a:pos x="453" y="274"/>
                  </a:cxn>
                  <a:cxn ang="0">
                    <a:pos x="437" y="326"/>
                  </a:cxn>
                </a:cxnLst>
                <a:rect l="0" t="0" r="r" b="b"/>
                <a:pathLst>
                  <a:path w="913" h="625">
                    <a:moveTo>
                      <a:pt x="432" y="354"/>
                    </a:moveTo>
                    <a:lnTo>
                      <a:pt x="416" y="346"/>
                    </a:lnTo>
                    <a:lnTo>
                      <a:pt x="400" y="338"/>
                    </a:lnTo>
                    <a:lnTo>
                      <a:pt x="384" y="331"/>
                    </a:lnTo>
                    <a:lnTo>
                      <a:pt x="367" y="326"/>
                    </a:lnTo>
                    <a:lnTo>
                      <a:pt x="350" y="322"/>
                    </a:lnTo>
                    <a:lnTo>
                      <a:pt x="331" y="318"/>
                    </a:lnTo>
                    <a:lnTo>
                      <a:pt x="314" y="317"/>
                    </a:lnTo>
                    <a:lnTo>
                      <a:pt x="295" y="316"/>
                    </a:lnTo>
                    <a:lnTo>
                      <a:pt x="265" y="317"/>
                    </a:lnTo>
                    <a:lnTo>
                      <a:pt x="238" y="322"/>
                    </a:lnTo>
                    <a:lnTo>
                      <a:pt x="210" y="329"/>
                    </a:lnTo>
                    <a:lnTo>
                      <a:pt x="184" y="339"/>
                    </a:lnTo>
                    <a:lnTo>
                      <a:pt x="159" y="352"/>
                    </a:lnTo>
                    <a:lnTo>
                      <a:pt x="136" y="367"/>
                    </a:lnTo>
                    <a:lnTo>
                      <a:pt x="115" y="385"/>
                    </a:lnTo>
                    <a:lnTo>
                      <a:pt x="94" y="405"/>
                    </a:lnTo>
                    <a:lnTo>
                      <a:pt x="75" y="427"/>
                    </a:lnTo>
                    <a:lnTo>
                      <a:pt x="59" y="451"/>
                    </a:lnTo>
                    <a:lnTo>
                      <a:pt x="45" y="476"/>
                    </a:lnTo>
                    <a:lnTo>
                      <a:pt x="34" y="504"/>
                    </a:lnTo>
                    <a:lnTo>
                      <a:pt x="25" y="531"/>
                    </a:lnTo>
                    <a:lnTo>
                      <a:pt x="18" y="561"/>
                    </a:lnTo>
                    <a:lnTo>
                      <a:pt x="13" y="592"/>
                    </a:lnTo>
                    <a:lnTo>
                      <a:pt x="12" y="625"/>
                    </a:lnTo>
                    <a:lnTo>
                      <a:pt x="7" y="603"/>
                    </a:lnTo>
                    <a:lnTo>
                      <a:pt x="5" y="581"/>
                    </a:lnTo>
                    <a:lnTo>
                      <a:pt x="2" y="559"/>
                    </a:lnTo>
                    <a:lnTo>
                      <a:pt x="0" y="536"/>
                    </a:lnTo>
                    <a:lnTo>
                      <a:pt x="2" y="504"/>
                    </a:lnTo>
                    <a:lnTo>
                      <a:pt x="5" y="473"/>
                    </a:lnTo>
                    <a:lnTo>
                      <a:pt x="11" y="442"/>
                    </a:lnTo>
                    <a:lnTo>
                      <a:pt x="19" y="413"/>
                    </a:lnTo>
                    <a:lnTo>
                      <a:pt x="30" y="385"/>
                    </a:lnTo>
                    <a:lnTo>
                      <a:pt x="43" y="359"/>
                    </a:lnTo>
                    <a:lnTo>
                      <a:pt x="58" y="334"/>
                    </a:lnTo>
                    <a:lnTo>
                      <a:pt x="75" y="312"/>
                    </a:lnTo>
                    <a:lnTo>
                      <a:pt x="94" y="292"/>
                    </a:lnTo>
                    <a:lnTo>
                      <a:pt x="115" y="273"/>
                    </a:lnTo>
                    <a:lnTo>
                      <a:pt x="136" y="257"/>
                    </a:lnTo>
                    <a:lnTo>
                      <a:pt x="161" y="244"/>
                    </a:lnTo>
                    <a:lnTo>
                      <a:pt x="185" y="234"/>
                    </a:lnTo>
                    <a:lnTo>
                      <a:pt x="211" y="226"/>
                    </a:lnTo>
                    <a:lnTo>
                      <a:pt x="239" y="221"/>
                    </a:lnTo>
                    <a:lnTo>
                      <a:pt x="267" y="220"/>
                    </a:lnTo>
                    <a:lnTo>
                      <a:pt x="284" y="221"/>
                    </a:lnTo>
                    <a:lnTo>
                      <a:pt x="301" y="224"/>
                    </a:lnTo>
                    <a:lnTo>
                      <a:pt x="317" y="227"/>
                    </a:lnTo>
                    <a:lnTo>
                      <a:pt x="335" y="231"/>
                    </a:lnTo>
                    <a:lnTo>
                      <a:pt x="351" y="236"/>
                    </a:lnTo>
                    <a:lnTo>
                      <a:pt x="367" y="243"/>
                    </a:lnTo>
                    <a:lnTo>
                      <a:pt x="382" y="251"/>
                    </a:lnTo>
                    <a:lnTo>
                      <a:pt x="397" y="259"/>
                    </a:lnTo>
                    <a:lnTo>
                      <a:pt x="401" y="232"/>
                    </a:lnTo>
                    <a:lnTo>
                      <a:pt x="408" y="205"/>
                    </a:lnTo>
                    <a:lnTo>
                      <a:pt x="416" y="180"/>
                    </a:lnTo>
                    <a:lnTo>
                      <a:pt x="427" y="156"/>
                    </a:lnTo>
                    <a:lnTo>
                      <a:pt x="439" y="133"/>
                    </a:lnTo>
                    <a:lnTo>
                      <a:pt x="453" y="112"/>
                    </a:lnTo>
                    <a:lnTo>
                      <a:pt x="468" y="91"/>
                    </a:lnTo>
                    <a:lnTo>
                      <a:pt x="485" y="73"/>
                    </a:lnTo>
                    <a:lnTo>
                      <a:pt x="503" y="57"/>
                    </a:lnTo>
                    <a:lnTo>
                      <a:pt x="522" y="42"/>
                    </a:lnTo>
                    <a:lnTo>
                      <a:pt x="543" y="29"/>
                    </a:lnTo>
                    <a:lnTo>
                      <a:pt x="565" y="19"/>
                    </a:lnTo>
                    <a:lnTo>
                      <a:pt x="588" y="11"/>
                    </a:lnTo>
                    <a:lnTo>
                      <a:pt x="611" y="5"/>
                    </a:lnTo>
                    <a:lnTo>
                      <a:pt x="635" y="1"/>
                    </a:lnTo>
                    <a:lnTo>
                      <a:pt x="661" y="0"/>
                    </a:lnTo>
                    <a:lnTo>
                      <a:pt x="681" y="1"/>
                    </a:lnTo>
                    <a:lnTo>
                      <a:pt x="701" y="4"/>
                    </a:lnTo>
                    <a:lnTo>
                      <a:pt x="720" y="8"/>
                    </a:lnTo>
                    <a:lnTo>
                      <a:pt x="740" y="14"/>
                    </a:lnTo>
                    <a:lnTo>
                      <a:pt x="758" y="22"/>
                    </a:lnTo>
                    <a:lnTo>
                      <a:pt x="776" y="30"/>
                    </a:lnTo>
                    <a:lnTo>
                      <a:pt x="793" y="40"/>
                    </a:lnTo>
                    <a:lnTo>
                      <a:pt x="810" y="52"/>
                    </a:lnTo>
                    <a:lnTo>
                      <a:pt x="826" y="65"/>
                    </a:lnTo>
                    <a:lnTo>
                      <a:pt x="841" y="79"/>
                    </a:lnTo>
                    <a:lnTo>
                      <a:pt x="855" y="94"/>
                    </a:lnTo>
                    <a:lnTo>
                      <a:pt x="869" y="110"/>
                    </a:lnTo>
                    <a:lnTo>
                      <a:pt x="882" y="127"/>
                    </a:lnTo>
                    <a:lnTo>
                      <a:pt x="893" y="145"/>
                    </a:lnTo>
                    <a:lnTo>
                      <a:pt x="904" y="164"/>
                    </a:lnTo>
                    <a:lnTo>
                      <a:pt x="913" y="183"/>
                    </a:lnTo>
                    <a:lnTo>
                      <a:pt x="902" y="173"/>
                    </a:lnTo>
                    <a:lnTo>
                      <a:pt x="892" y="164"/>
                    </a:lnTo>
                    <a:lnTo>
                      <a:pt x="882" y="156"/>
                    </a:lnTo>
                    <a:lnTo>
                      <a:pt x="870" y="147"/>
                    </a:lnTo>
                    <a:lnTo>
                      <a:pt x="859" y="140"/>
                    </a:lnTo>
                    <a:lnTo>
                      <a:pt x="846" y="132"/>
                    </a:lnTo>
                    <a:lnTo>
                      <a:pt x="833" y="125"/>
                    </a:lnTo>
                    <a:lnTo>
                      <a:pt x="821" y="119"/>
                    </a:lnTo>
                    <a:lnTo>
                      <a:pt x="808" y="114"/>
                    </a:lnTo>
                    <a:lnTo>
                      <a:pt x="795" y="108"/>
                    </a:lnTo>
                    <a:lnTo>
                      <a:pt x="782" y="105"/>
                    </a:lnTo>
                    <a:lnTo>
                      <a:pt x="768" y="102"/>
                    </a:lnTo>
                    <a:lnTo>
                      <a:pt x="754" y="98"/>
                    </a:lnTo>
                    <a:lnTo>
                      <a:pt x="740" y="97"/>
                    </a:lnTo>
                    <a:lnTo>
                      <a:pt x="726" y="96"/>
                    </a:lnTo>
                    <a:lnTo>
                      <a:pt x="711" y="95"/>
                    </a:lnTo>
                    <a:lnTo>
                      <a:pt x="685" y="96"/>
                    </a:lnTo>
                    <a:lnTo>
                      <a:pt x="659" y="99"/>
                    </a:lnTo>
                    <a:lnTo>
                      <a:pt x="634" y="105"/>
                    </a:lnTo>
                    <a:lnTo>
                      <a:pt x="610" y="114"/>
                    </a:lnTo>
                    <a:lnTo>
                      <a:pt x="588" y="125"/>
                    </a:lnTo>
                    <a:lnTo>
                      <a:pt x="566" y="137"/>
                    </a:lnTo>
                    <a:lnTo>
                      <a:pt x="545" y="151"/>
                    </a:lnTo>
                    <a:lnTo>
                      <a:pt x="526" y="168"/>
                    </a:lnTo>
                    <a:lnTo>
                      <a:pt x="508" y="187"/>
                    </a:lnTo>
                    <a:lnTo>
                      <a:pt x="492" y="206"/>
                    </a:lnTo>
                    <a:lnTo>
                      <a:pt x="477" y="227"/>
                    </a:lnTo>
                    <a:lnTo>
                      <a:pt x="465" y="250"/>
                    </a:lnTo>
                    <a:lnTo>
                      <a:pt x="453" y="274"/>
                    </a:lnTo>
                    <a:lnTo>
                      <a:pt x="444" y="300"/>
                    </a:lnTo>
                    <a:lnTo>
                      <a:pt x="437" y="326"/>
                    </a:lnTo>
                    <a:lnTo>
                      <a:pt x="432" y="354"/>
                    </a:lnTo>
                    <a:close/>
                  </a:path>
                </a:pathLst>
              </a:custGeom>
              <a:gradFill>
                <a:gsLst>
                  <a:gs pos="0">
                    <a:schemeClr val="tx1">
                      <a:alpha val="30000"/>
                    </a:schemeClr>
                  </a:gs>
                  <a:gs pos="100000">
                    <a:schemeClr val="bg1">
                      <a:alpha val="0"/>
                    </a:schemeClr>
                  </a:gs>
                </a:gsLst>
                <a:lin ang="5400000" scaled="0"/>
              </a:gradFill>
              <a:ln w="9525">
                <a:noFill/>
                <a:round/>
                <a:headEnd/>
                <a:tailEnd/>
              </a:ln>
            </p:spPr>
            <p:txBody>
              <a:bodyPr/>
              <a:lstStyle/>
              <a:p>
                <a:pPr algn="ctr" fontAlgn="auto">
                  <a:spcBef>
                    <a:spcPts val="0"/>
                  </a:spcBef>
                  <a:spcAft>
                    <a:spcPts val="0"/>
                  </a:spcAft>
                  <a:defRPr/>
                </a:pPr>
                <a:endParaRPr lang="en-US" sz="1800" kern="0">
                  <a:solidFill>
                    <a:schemeClr val="bg1"/>
                  </a:solidFill>
                  <a:latin typeface="Arial" charset="0"/>
                  <a:cs typeface="Arial" charset="0"/>
                </a:endParaRPr>
              </a:p>
            </p:txBody>
          </p:sp>
        </p:grpSp>
      </p:grpSp>
      <p:pic>
        <p:nvPicPr>
          <p:cNvPr id="45" name="Picture 44" descr="shield.png"/>
          <p:cNvPicPr>
            <a:picLocks noChangeAspect="1"/>
          </p:cNvPicPr>
          <p:nvPr/>
        </p:nvPicPr>
        <p:blipFill>
          <a:blip r:embed="rId17" cstate="screen"/>
          <a:stretch>
            <a:fillRect/>
          </a:stretch>
        </p:blipFill>
        <p:spPr>
          <a:xfrm>
            <a:off x="7598317" y="4009656"/>
            <a:ext cx="1569130" cy="1767213"/>
          </a:xfrm>
          <a:prstGeom prst="rect">
            <a:avLst/>
          </a:prstGeom>
        </p:spPr>
      </p:pic>
    </p:spTree>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ctangle 118"/>
          <p:cNvSpPr/>
          <p:nvPr/>
        </p:nvSpPr>
        <p:spPr>
          <a:xfrm>
            <a:off x="0" y="4967415"/>
            <a:ext cx="12188825" cy="1890585"/>
          </a:xfrm>
          <a:prstGeom prst="rect">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Oval 126"/>
          <p:cNvSpPr/>
          <p:nvPr/>
        </p:nvSpPr>
        <p:spPr>
          <a:xfrm>
            <a:off x="2767460" y="1473200"/>
            <a:ext cx="6690960" cy="6690960"/>
          </a:xfrm>
          <a:prstGeom prst="ellipse">
            <a:avLst/>
          </a:prstGeom>
          <a:gradFill flip="none" rotWithShape="1">
            <a:gsLst>
              <a:gs pos="0">
                <a:schemeClr val="bg1"/>
              </a:gs>
              <a:gs pos="100000">
                <a:schemeClr val="tx1">
                  <a:alpha val="0"/>
                </a:schemeClr>
              </a:gs>
            </a:gsLst>
            <a:path path="shape">
              <a:fillToRect l="50000" t="50000" r="50000" b="50000"/>
            </a:path>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Right Arrow 123"/>
          <p:cNvSpPr/>
          <p:nvPr/>
        </p:nvSpPr>
        <p:spPr>
          <a:xfrm rot="16200000" flipH="1">
            <a:off x="5570516" y="2488452"/>
            <a:ext cx="1060704" cy="309489"/>
          </a:xfrm>
          <a:prstGeom prst="rightArrow">
            <a:avLst/>
          </a:prstGeom>
          <a:gradFill>
            <a:gsLst>
              <a:gs pos="0">
                <a:schemeClr val="tx1">
                  <a:lumMod val="50000"/>
                  <a:lumOff val="50000"/>
                </a:schemeClr>
              </a:gs>
              <a:gs pos="100000">
                <a:schemeClr val="accent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33871" y="5445213"/>
            <a:ext cx="4351866" cy="537900"/>
          </a:xfrm>
          <a:prstGeom prst="ellipse">
            <a:avLst/>
          </a:prstGeom>
          <a:gradFill flip="none" rotWithShape="1">
            <a:gsLst>
              <a:gs pos="0">
                <a:schemeClr val="tx1"/>
              </a:gs>
              <a:gs pos="100000">
                <a:schemeClr val="tx1">
                  <a:alpha val="0"/>
                </a:schemeClr>
              </a:gs>
            </a:gsLst>
            <a:path path="shape">
              <a:fillToRect l="50000" t="50000" r="50000" b="50000"/>
            </a:path>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0" name="Oval 119"/>
          <p:cNvSpPr/>
          <p:nvPr/>
        </p:nvSpPr>
        <p:spPr>
          <a:xfrm>
            <a:off x="7857063" y="5445213"/>
            <a:ext cx="3708400" cy="537900"/>
          </a:xfrm>
          <a:prstGeom prst="ellipse">
            <a:avLst/>
          </a:prstGeom>
          <a:gradFill flip="none" rotWithShape="1">
            <a:gsLst>
              <a:gs pos="0">
                <a:schemeClr val="tx1"/>
              </a:gs>
              <a:gs pos="100000">
                <a:schemeClr val="tx1">
                  <a:alpha val="0"/>
                </a:schemeClr>
              </a:gs>
            </a:gsLst>
            <a:path path="shape">
              <a:fillToRect l="50000" t="50000" r="50000" b="50000"/>
            </a:path>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Oval 59"/>
          <p:cNvSpPr>
            <a:spLocks noChangeArrowheads="1"/>
          </p:cNvSpPr>
          <p:nvPr/>
        </p:nvSpPr>
        <p:spPr bwMode="auto">
          <a:xfrm>
            <a:off x="4454189" y="3173947"/>
            <a:ext cx="3293358" cy="3291840"/>
          </a:xfrm>
          <a:prstGeom prst="ellipse">
            <a:avLst/>
          </a:prstGeom>
          <a:gradFill flip="none" rotWithShape="1">
            <a:gsLst>
              <a:gs pos="0">
                <a:schemeClr val="accent3">
                  <a:lumMod val="20000"/>
                  <a:lumOff val="80000"/>
                </a:schemeClr>
              </a:gs>
              <a:gs pos="50000">
                <a:schemeClr val="bg2">
                  <a:lumMod val="90000"/>
                  <a:alpha val="0"/>
                </a:schemeClr>
              </a:gs>
              <a:gs pos="100000">
                <a:schemeClr val="accent3">
                  <a:lumMod val="20000"/>
                  <a:lumOff val="8000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600">
              <a:latin typeface="+mn-lt"/>
            </a:endParaRPr>
          </a:p>
        </p:txBody>
      </p:sp>
      <p:sp>
        <p:nvSpPr>
          <p:cNvPr id="83" name="Oval 167"/>
          <p:cNvSpPr>
            <a:spLocks noChangeArrowheads="1"/>
          </p:cNvSpPr>
          <p:nvPr/>
        </p:nvSpPr>
        <p:spPr bwMode="auto">
          <a:xfrm>
            <a:off x="4866428" y="3585427"/>
            <a:ext cx="2468880" cy="2468880"/>
          </a:xfrm>
          <a:prstGeom prst="ellipse">
            <a:avLst/>
          </a:prstGeom>
          <a:solidFill>
            <a:schemeClr val="bg2"/>
          </a:solidFill>
          <a:ln w="28575">
            <a:solidFill>
              <a:schemeClr val="bg1"/>
            </a:solidFill>
            <a:round/>
            <a:headEnd/>
            <a:tailEnd/>
          </a:ln>
          <a:effectLst>
            <a:outerShdw blurRad="127000" sx="102000" sy="102000" algn="ctr" rotWithShape="0">
              <a:prstClr val="black">
                <a:alpha val="40000"/>
              </a:prstClr>
            </a:outerShdw>
          </a:effectLst>
        </p:spPr>
        <p:txBody>
          <a:bodyPr wrap="none" anchor="ctr"/>
          <a:lstStyle/>
          <a:p>
            <a:endParaRPr lang="en-US" sz="1000" b="1" dirty="0">
              <a:solidFill>
                <a:srgbClr val="0096D6"/>
              </a:solidFill>
              <a:ea typeface="ＭＳ Ｐゴシック" pitchFamily="34" charset="-128"/>
            </a:endParaRPr>
          </a:p>
        </p:txBody>
      </p:sp>
      <p:grpSp>
        <p:nvGrpSpPr>
          <p:cNvPr id="81" name="Group 80"/>
          <p:cNvGrpSpPr/>
          <p:nvPr/>
        </p:nvGrpSpPr>
        <p:grpSpPr>
          <a:xfrm>
            <a:off x="5597948" y="3249502"/>
            <a:ext cx="1005840" cy="1005840"/>
            <a:chOff x="5377329" y="3520439"/>
            <a:chExt cx="1143755" cy="999540"/>
          </a:xfrm>
        </p:grpSpPr>
        <p:sp>
          <p:nvSpPr>
            <p:cNvPr id="94" name="Oval 167"/>
            <p:cNvSpPr>
              <a:spLocks noChangeArrowheads="1"/>
            </p:cNvSpPr>
            <p:nvPr/>
          </p:nvSpPr>
          <p:spPr bwMode="auto">
            <a:xfrm>
              <a:off x="5377329" y="3520439"/>
              <a:ext cx="1143755" cy="999540"/>
            </a:xfrm>
            <a:prstGeom prst="ellipse">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dirty="0">
                <a:solidFill>
                  <a:schemeClr val="lt1"/>
                </a:solidFill>
                <a:latin typeface="Arial" pitchFamily="34" charset="0"/>
                <a:cs typeface="Arial" pitchFamily="34" charset="0"/>
              </a:endParaRPr>
            </a:p>
          </p:txBody>
        </p:sp>
        <p:sp>
          <p:nvSpPr>
            <p:cNvPr id="96" name="AutoShape 19"/>
            <p:cNvSpPr>
              <a:spLocks noChangeArrowheads="1"/>
            </p:cNvSpPr>
            <p:nvPr/>
          </p:nvSpPr>
          <p:spPr bwMode="auto">
            <a:xfrm rot="5400000">
              <a:off x="5772752" y="3285303"/>
              <a:ext cx="352910" cy="927518"/>
            </a:xfrm>
            <a:prstGeom prst="moon">
              <a:avLst>
                <a:gd name="adj" fmla="val 87500"/>
              </a:avLst>
            </a:pr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mn-lt"/>
              </a:endParaRPr>
            </a:p>
          </p:txBody>
        </p:sp>
        <p:sp>
          <p:nvSpPr>
            <p:cNvPr id="97" name="Text Box 4"/>
            <p:cNvSpPr txBox="1">
              <a:spLocks noChangeArrowheads="1"/>
            </p:cNvSpPr>
            <p:nvPr/>
          </p:nvSpPr>
          <p:spPr bwMode="auto">
            <a:xfrm>
              <a:off x="5503296" y="3868777"/>
              <a:ext cx="948895" cy="292626"/>
            </a:xfrm>
            <a:prstGeom prst="rect">
              <a:avLst/>
            </a:prstGeom>
            <a:noFill/>
            <a:ln w="38100">
              <a:noFill/>
              <a:miter lim="800000"/>
              <a:headEnd/>
              <a:tailEnd type="none" w="lg" len="lg"/>
            </a:ln>
          </p:spPr>
          <p:txBody>
            <a:bodyPr lIns="0" tIns="0" rIns="0" bIns="0" anchor="ctr"/>
            <a:lstStyle/>
            <a:p>
              <a:pPr algn="ctr" defTabSz="814388" fontAlgn="base">
                <a:spcBef>
                  <a:spcPct val="30000"/>
                </a:spcBef>
                <a:spcAft>
                  <a:spcPct val="0"/>
                </a:spcAft>
              </a:pPr>
              <a:r>
                <a:rPr lang="en-US" sz="900" b="1" dirty="0" smtClean="0">
                  <a:solidFill>
                    <a:srgbClr val="FFFFFF"/>
                  </a:solidFill>
                  <a:effectLst>
                    <a:outerShdw blurRad="38100" dist="38100" dir="2700000" algn="tl">
                      <a:srgbClr val="000000">
                        <a:alpha val="43137"/>
                      </a:srgbClr>
                    </a:outerShdw>
                  </a:effectLst>
                  <a:ea typeface="ＭＳ Ｐゴシック" pitchFamily="34" charset="-128"/>
                  <a:cs typeface="Arial" charset="0"/>
                </a:rPr>
                <a:t>Data Center</a:t>
              </a:r>
              <a:br>
                <a:rPr lang="en-US" sz="900" b="1" dirty="0" smtClean="0">
                  <a:solidFill>
                    <a:srgbClr val="FFFFFF"/>
                  </a:solidFill>
                  <a:effectLst>
                    <a:outerShdw blurRad="38100" dist="38100" dir="2700000" algn="tl">
                      <a:srgbClr val="000000">
                        <a:alpha val="43137"/>
                      </a:srgbClr>
                    </a:outerShdw>
                  </a:effectLst>
                  <a:ea typeface="ＭＳ Ｐゴシック" pitchFamily="34" charset="-128"/>
                  <a:cs typeface="Arial" charset="0"/>
                </a:rPr>
              </a:br>
              <a:r>
                <a:rPr lang="en-US" sz="900" b="1" dirty="0" smtClean="0">
                  <a:solidFill>
                    <a:srgbClr val="FFFFFF"/>
                  </a:solidFill>
                  <a:effectLst>
                    <a:outerShdw blurRad="38100" dist="38100" dir="2700000" algn="tl">
                      <a:srgbClr val="000000">
                        <a:alpha val="43137"/>
                      </a:srgbClr>
                    </a:outerShdw>
                  </a:effectLst>
                  <a:ea typeface="ＭＳ Ｐゴシック" pitchFamily="34" charset="-128"/>
                  <a:cs typeface="Arial" charset="0"/>
                </a:rPr>
                <a:t>Virtualization</a:t>
              </a:r>
              <a:endParaRPr lang="en-US" sz="900" b="1" dirty="0">
                <a:solidFill>
                  <a:srgbClr val="FFFFFF"/>
                </a:solidFill>
                <a:effectLst>
                  <a:outerShdw blurRad="38100" dist="38100" dir="2700000" algn="tl">
                    <a:srgbClr val="000000">
                      <a:alpha val="43137"/>
                    </a:srgbClr>
                  </a:outerShdw>
                </a:effectLst>
                <a:ea typeface="ＭＳ Ｐゴシック" pitchFamily="34" charset="-128"/>
                <a:cs typeface="Arial" charset="0"/>
              </a:endParaRPr>
            </a:p>
          </p:txBody>
        </p:sp>
      </p:grpSp>
      <p:sp>
        <p:nvSpPr>
          <p:cNvPr id="132" name="Title 131"/>
          <p:cNvSpPr>
            <a:spLocks noGrp="1"/>
          </p:cNvSpPr>
          <p:nvPr>
            <p:ph type="title"/>
          </p:nvPr>
        </p:nvSpPr>
        <p:spPr/>
        <p:txBody>
          <a:bodyPr/>
          <a:lstStyle/>
          <a:p>
            <a:pPr lvl="0"/>
            <a:r>
              <a:rPr lang="en-US" smtClean="0"/>
              <a:t>Next Generation Virtual Workspace</a:t>
            </a:r>
            <a:endParaRPr lang="en-US" dirty="0"/>
          </a:p>
        </p:txBody>
      </p:sp>
      <p:sp>
        <p:nvSpPr>
          <p:cNvPr id="73" name="Slide Number Placeholder 3"/>
          <p:cNvSpPr>
            <a:spLocks noGrp="1"/>
          </p:cNvSpPr>
          <p:nvPr>
            <p:ph type="sldNum" sz="quarter" idx="12"/>
          </p:nvPr>
        </p:nvSpPr>
        <p:spPr/>
        <p:txBody>
          <a:bodyPr/>
          <a:lstStyle/>
          <a:p>
            <a:fld id="{CA0561F9-C18C-4C7E-BCEE-56A17DAEBCA0}" type="slidenum">
              <a:rPr lang="en-US" smtClean="0"/>
              <a:pPr/>
              <a:t>6</a:t>
            </a:fld>
            <a:endParaRPr lang="en-US" dirty="0"/>
          </a:p>
        </p:txBody>
      </p:sp>
      <p:grpSp>
        <p:nvGrpSpPr>
          <p:cNvPr id="113" name="Group 112"/>
          <p:cNvGrpSpPr/>
          <p:nvPr/>
        </p:nvGrpSpPr>
        <p:grpSpPr>
          <a:xfrm>
            <a:off x="4491128" y="4729551"/>
            <a:ext cx="1005840" cy="1005840"/>
            <a:chOff x="4440329" y="4834393"/>
            <a:chExt cx="1186236" cy="1027165"/>
          </a:xfrm>
        </p:grpSpPr>
        <p:sp>
          <p:nvSpPr>
            <p:cNvPr id="85" name="Oval 167"/>
            <p:cNvSpPr>
              <a:spLocks noChangeArrowheads="1"/>
            </p:cNvSpPr>
            <p:nvPr/>
          </p:nvSpPr>
          <p:spPr bwMode="auto">
            <a:xfrm>
              <a:off x="4440329" y="4834393"/>
              <a:ext cx="1186236" cy="1027165"/>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dirty="0">
                <a:solidFill>
                  <a:schemeClr val="lt1"/>
                </a:solidFill>
                <a:latin typeface="Arial" pitchFamily="34" charset="0"/>
                <a:cs typeface="Arial" pitchFamily="34" charset="0"/>
              </a:endParaRPr>
            </a:p>
          </p:txBody>
        </p:sp>
        <p:sp>
          <p:nvSpPr>
            <p:cNvPr id="87" name="Text Box 4"/>
            <p:cNvSpPr txBox="1">
              <a:spLocks noChangeArrowheads="1"/>
            </p:cNvSpPr>
            <p:nvPr/>
          </p:nvSpPr>
          <p:spPr bwMode="auto">
            <a:xfrm>
              <a:off x="4559000" y="5220104"/>
              <a:ext cx="948896" cy="292626"/>
            </a:xfrm>
            <a:prstGeom prst="rect">
              <a:avLst/>
            </a:prstGeom>
            <a:noFill/>
            <a:ln w="38100">
              <a:noFill/>
              <a:miter lim="800000"/>
              <a:headEnd/>
              <a:tailEnd type="none" w="lg" len="lg"/>
            </a:ln>
          </p:spPr>
          <p:txBody>
            <a:bodyPr lIns="0" tIns="0" rIns="0" bIns="0" anchor="ctr"/>
            <a:lstStyle/>
            <a:p>
              <a:pPr algn="ctr" defTabSz="814388" fontAlgn="base">
                <a:spcBef>
                  <a:spcPct val="30000"/>
                </a:spcBef>
                <a:spcAft>
                  <a:spcPct val="0"/>
                </a:spcAft>
              </a:pPr>
              <a:r>
                <a:rPr lang="en-US" sz="900" b="1" dirty="0" smtClean="0">
                  <a:solidFill>
                    <a:srgbClr val="FFFFFF"/>
                  </a:solidFill>
                  <a:effectLst>
                    <a:outerShdw blurRad="38100" dist="38100" dir="2700000" algn="tl">
                      <a:srgbClr val="000000">
                        <a:alpha val="43137"/>
                      </a:srgbClr>
                    </a:outerShdw>
                  </a:effectLst>
                  <a:ea typeface="ＭＳ Ｐゴシック" pitchFamily="34" charset="-128"/>
                  <a:cs typeface="Arial" charset="0"/>
                </a:rPr>
                <a:t>Collaboration</a:t>
              </a:r>
              <a:endParaRPr lang="en-US" sz="900" b="1" dirty="0">
                <a:solidFill>
                  <a:srgbClr val="FFFFFF"/>
                </a:solidFill>
                <a:effectLst>
                  <a:outerShdw blurRad="38100" dist="38100" dir="2700000" algn="tl">
                    <a:srgbClr val="000000">
                      <a:alpha val="43137"/>
                    </a:srgbClr>
                  </a:outerShdw>
                </a:effectLst>
                <a:ea typeface="ＭＳ Ｐゴシック" pitchFamily="34" charset="-128"/>
                <a:cs typeface="Arial" charset="0"/>
              </a:endParaRPr>
            </a:p>
          </p:txBody>
        </p:sp>
        <p:sp>
          <p:nvSpPr>
            <p:cNvPr id="88" name="AutoShape 19"/>
            <p:cNvSpPr>
              <a:spLocks noChangeArrowheads="1"/>
            </p:cNvSpPr>
            <p:nvPr/>
          </p:nvSpPr>
          <p:spPr bwMode="auto">
            <a:xfrm rot="5400000">
              <a:off x="4844699" y="4573314"/>
              <a:ext cx="377496" cy="992135"/>
            </a:xfrm>
            <a:prstGeom prst="moon">
              <a:avLst>
                <a:gd name="adj" fmla="val 87500"/>
              </a:avLst>
            </a:pr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mn-lt"/>
              </a:endParaRPr>
            </a:p>
          </p:txBody>
        </p:sp>
      </p:grpSp>
      <p:grpSp>
        <p:nvGrpSpPr>
          <p:cNvPr id="115" name="Group 114"/>
          <p:cNvGrpSpPr/>
          <p:nvPr/>
        </p:nvGrpSpPr>
        <p:grpSpPr>
          <a:xfrm>
            <a:off x="6737358" y="4729551"/>
            <a:ext cx="1005840" cy="1005840"/>
            <a:chOff x="6568028" y="4814219"/>
            <a:chExt cx="1005840" cy="1005840"/>
          </a:xfrm>
        </p:grpSpPr>
        <p:grpSp>
          <p:nvGrpSpPr>
            <p:cNvPr id="111" name="Group 110"/>
            <p:cNvGrpSpPr/>
            <p:nvPr/>
          </p:nvGrpSpPr>
          <p:grpSpPr>
            <a:xfrm>
              <a:off x="6568028" y="4814219"/>
              <a:ext cx="1005840" cy="1005840"/>
              <a:chOff x="6449494" y="4797284"/>
              <a:chExt cx="1186236" cy="1039837"/>
            </a:xfrm>
          </p:grpSpPr>
          <p:sp>
            <p:nvSpPr>
              <p:cNvPr id="90" name="Oval 167"/>
              <p:cNvSpPr>
                <a:spLocks noChangeArrowheads="1"/>
              </p:cNvSpPr>
              <p:nvPr/>
            </p:nvSpPr>
            <p:spPr bwMode="auto">
              <a:xfrm>
                <a:off x="6449494" y="4797284"/>
                <a:ext cx="1186236" cy="1039837"/>
              </a:xfrm>
              <a:prstGeom prst="ellipse">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dirty="0">
                  <a:solidFill>
                    <a:schemeClr val="lt1"/>
                  </a:solidFill>
                  <a:latin typeface="Arial" pitchFamily="34" charset="0"/>
                  <a:cs typeface="Arial" pitchFamily="34" charset="0"/>
                </a:endParaRPr>
              </a:p>
            </p:txBody>
          </p:sp>
          <p:sp>
            <p:nvSpPr>
              <p:cNvPr id="92" name="AutoShape 19"/>
              <p:cNvSpPr>
                <a:spLocks noChangeArrowheads="1"/>
              </p:cNvSpPr>
              <p:nvPr/>
            </p:nvSpPr>
            <p:spPr bwMode="auto">
              <a:xfrm rot="5400000">
                <a:off x="6861306" y="4543597"/>
                <a:ext cx="362613" cy="953017"/>
              </a:xfrm>
              <a:prstGeom prst="moon">
                <a:avLst>
                  <a:gd name="adj" fmla="val 87500"/>
                </a:avLst>
              </a:pr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mn-lt"/>
                </a:endParaRPr>
              </a:p>
            </p:txBody>
          </p:sp>
        </p:grpSp>
        <p:sp>
          <p:nvSpPr>
            <p:cNvPr id="93" name="Text Box 4"/>
            <p:cNvSpPr txBox="1">
              <a:spLocks noChangeArrowheads="1"/>
            </p:cNvSpPr>
            <p:nvPr/>
          </p:nvSpPr>
          <p:spPr bwMode="auto">
            <a:xfrm>
              <a:off x="6596500" y="5187326"/>
              <a:ext cx="948896" cy="292626"/>
            </a:xfrm>
            <a:prstGeom prst="rect">
              <a:avLst/>
            </a:prstGeom>
            <a:noFill/>
            <a:ln w="38100">
              <a:noFill/>
              <a:miter lim="800000"/>
              <a:headEnd/>
              <a:tailEnd type="none" w="lg" len="lg"/>
            </a:ln>
          </p:spPr>
          <p:txBody>
            <a:bodyPr lIns="0" tIns="0" rIns="0" bIns="0" anchor="ctr"/>
            <a:lstStyle/>
            <a:p>
              <a:pPr algn="ctr" defTabSz="814388" fontAlgn="base">
                <a:spcBef>
                  <a:spcPct val="30000"/>
                </a:spcBef>
                <a:spcAft>
                  <a:spcPct val="0"/>
                </a:spcAft>
              </a:pPr>
              <a:r>
                <a:rPr lang="en-US" sz="900" b="1" dirty="0" smtClean="0">
                  <a:solidFill>
                    <a:srgbClr val="FFFFFF"/>
                  </a:solidFill>
                  <a:effectLst>
                    <a:outerShdw blurRad="38100" dist="38100" dir="2700000" algn="tl">
                      <a:srgbClr val="000000">
                        <a:alpha val="43137"/>
                      </a:srgbClr>
                    </a:outerShdw>
                  </a:effectLst>
                  <a:ea typeface="ＭＳ Ｐゴシック" pitchFamily="34" charset="-128"/>
                  <a:cs typeface="Arial" charset="0"/>
                </a:rPr>
                <a:t>Borderless</a:t>
              </a:r>
              <a:br>
                <a:rPr lang="en-US" sz="900" b="1" dirty="0" smtClean="0">
                  <a:solidFill>
                    <a:srgbClr val="FFFFFF"/>
                  </a:solidFill>
                  <a:effectLst>
                    <a:outerShdw blurRad="38100" dist="38100" dir="2700000" algn="tl">
                      <a:srgbClr val="000000">
                        <a:alpha val="43137"/>
                      </a:srgbClr>
                    </a:outerShdw>
                  </a:effectLst>
                  <a:ea typeface="ＭＳ Ｐゴシック" pitchFamily="34" charset="-128"/>
                  <a:cs typeface="Arial" charset="0"/>
                </a:rPr>
              </a:br>
              <a:r>
                <a:rPr lang="en-US" sz="900" b="1" dirty="0" smtClean="0">
                  <a:solidFill>
                    <a:srgbClr val="FFFFFF"/>
                  </a:solidFill>
                  <a:effectLst>
                    <a:outerShdw blurRad="38100" dist="38100" dir="2700000" algn="tl">
                      <a:srgbClr val="000000">
                        <a:alpha val="43137"/>
                      </a:srgbClr>
                    </a:outerShdw>
                  </a:effectLst>
                  <a:ea typeface="ＭＳ Ｐゴシック" pitchFamily="34" charset="-128"/>
                  <a:cs typeface="Arial" charset="0"/>
                </a:rPr>
                <a:t>Networks</a:t>
              </a:r>
              <a:endParaRPr lang="en-US" sz="900" b="1" dirty="0">
                <a:solidFill>
                  <a:srgbClr val="FFFFFF"/>
                </a:solidFill>
                <a:effectLst>
                  <a:outerShdw blurRad="38100" dist="38100" dir="2700000" algn="tl">
                    <a:srgbClr val="000000">
                      <a:alpha val="43137"/>
                    </a:srgbClr>
                  </a:outerShdw>
                </a:effectLst>
                <a:ea typeface="ＭＳ Ｐゴシック" pitchFamily="34" charset="-128"/>
                <a:cs typeface="Arial" charset="0"/>
              </a:endParaRPr>
            </a:p>
          </p:txBody>
        </p:sp>
      </p:grpSp>
      <p:sp>
        <p:nvSpPr>
          <p:cNvPr id="98" name="Oval 167"/>
          <p:cNvSpPr>
            <a:spLocks noChangeArrowheads="1"/>
          </p:cNvSpPr>
          <p:nvPr/>
        </p:nvSpPr>
        <p:spPr bwMode="auto">
          <a:xfrm>
            <a:off x="5323628" y="4042627"/>
            <a:ext cx="1554480" cy="1554480"/>
          </a:xfrm>
          <a:prstGeom prst="ellipse">
            <a:avLst/>
          </a:prstGeom>
          <a:solidFill>
            <a:schemeClr val="accent6">
              <a:lumMod val="60000"/>
              <a:lumOff val="40000"/>
            </a:schemeClr>
          </a:solidFill>
          <a:ln w="28575">
            <a:solidFill>
              <a:schemeClr val="bg1"/>
            </a:solidFill>
            <a:round/>
            <a:headEnd/>
            <a:tailEnd/>
          </a:ln>
          <a:effectLst>
            <a:outerShdw blurRad="127000" sx="102000" sy="102000" algn="ctr" rotWithShape="0">
              <a:prstClr val="black">
                <a:alpha val="40000"/>
              </a:prstClr>
            </a:outerShdw>
          </a:effectLst>
        </p:spPr>
        <p:txBody>
          <a:bodyPr wrap="none" anchor="ctr"/>
          <a:lstStyle/>
          <a:p>
            <a:endParaRPr lang="en-US" sz="1000" b="1" dirty="0">
              <a:solidFill>
                <a:srgbClr val="0096D6"/>
              </a:solidFill>
              <a:ea typeface="ＭＳ Ｐゴシック" pitchFamily="34" charset="-128"/>
            </a:endParaRPr>
          </a:p>
        </p:txBody>
      </p:sp>
      <p:sp>
        <p:nvSpPr>
          <p:cNvPr id="100" name="Oval 167"/>
          <p:cNvSpPr>
            <a:spLocks noChangeArrowheads="1"/>
          </p:cNvSpPr>
          <p:nvPr/>
        </p:nvSpPr>
        <p:spPr bwMode="auto">
          <a:xfrm>
            <a:off x="5735108" y="4454107"/>
            <a:ext cx="731520" cy="731520"/>
          </a:xfrm>
          <a:prstGeom prst="ellipse">
            <a:avLst/>
          </a:prstGeom>
          <a:solidFill>
            <a:schemeClr val="accent1"/>
          </a:solidFill>
          <a:ln w="28575">
            <a:solidFill>
              <a:schemeClr val="bg1"/>
            </a:solidFill>
            <a:round/>
            <a:headEnd/>
            <a:tailEnd/>
          </a:ln>
          <a:effectLst>
            <a:outerShdw blurRad="127000" sx="102000" sy="102000" algn="ctr" rotWithShape="0">
              <a:prstClr val="black">
                <a:alpha val="40000"/>
              </a:prstClr>
            </a:outerShdw>
          </a:effectLst>
        </p:spPr>
        <p:txBody>
          <a:bodyPr wrap="none" anchor="ctr"/>
          <a:lstStyle/>
          <a:p>
            <a:endParaRPr lang="en-US" sz="1000" b="1" dirty="0">
              <a:solidFill>
                <a:srgbClr val="0096D6"/>
              </a:solidFill>
              <a:ea typeface="ＭＳ Ｐゴシック" pitchFamily="34" charset="-128"/>
            </a:endParaRPr>
          </a:p>
        </p:txBody>
      </p:sp>
      <p:sp>
        <p:nvSpPr>
          <p:cNvPr id="101" name="Text Box 4"/>
          <p:cNvSpPr txBox="1">
            <a:spLocks noChangeArrowheads="1"/>
          </p:cNvSpPr>
          <p:nvPr/>
        </p:nvSpPr>
        <p:spPr bwMode="auto">
          <a:xfrm>
            <a:off x="5780828" y="4696757"/>
            <a:ext cx="640080" cy="246221"/>
          </a:xfrm>
          <a:prstGeom prst="rect">
            <a:avLst/>
          </a:prstGeom>
          <a:noFill/>
          <a:ln w="38100">
            <a:noFill/>
            <a:miter lim="800000"/>
            <a:headEnd/>
            <a:tailEnd type="none" w="lg" len="lg"/>
          </a:ln>
        </p:spPr>
        <p:txBody>
          <a:bodyPr lIns="0" tIns="0" rIns="0" bIns="0" anchor="ctr">
            <a:spAutoFit/>
          </a:bodyPr>
          <a:lstStyle/>
          <a:p>
            <a:pPr algn="ctr" defTabSz="814388" fontAlgn="base">
              <a:spcBef>
                <a:spcPct val="30000"/>
              </a:spcBef>
              <a:spcAft>
                <a:spcPct val="0"/>
              </a:spcAft>
            </a:pPr>
            <a:r>
              <a:rPr lang="en-US" sz="800" b="1" dirty="0" smtClean="0">
                <a:solidFill>
                  <a:srgbClr val="FFFFFF"/>
                </a:solidFill>
                <a:effectLst>
                  <a:outerShdw blurRad="38100" dist="38100" dir="2700000" algn="tl">
                    <a:srgbClr val="000000">
                      <a:alpha val="43137"/>
                    </a:srgbClr>
                  </a:outerShdw>
                </a:effectLst>
                <a:ea typeface="ＭＳ Ｐゴシック" pitchFamily="34" charset="-128"/>
                <a:cs typeface="Arial" charset="0"/>
              </a:rPr>
              <a:t>Virtual</a:t>
            </a:r>
            <a:br>
              <a:rPr lang="en-US" sz="800" b="1" dirty="0" smtClean="0">
                <a:solidFill>
                  <a:srgbClr val="FFFFFF"/>
                </a:solidFill>
                <a:effectLst>
                  <a:outerShdw blurRad="38100" dist="38100" dir="2700000" algn="tl">
                    <a:srgbClr val="000000">
                      <a:alpha val="43137"/>
                    </a:srgbClr>
                  </a:outerShdw>
                </a:effectLst>
                <a:ea typeface="ＭＳ Ｐゴシック" pitchFamily="34" charset="-128"/>
                <a:cs typeface="Arial" charset="0"/>
              </a:rPr>
            </a:br>
            <a:r>
              <a:rPr lang="en-US" sz="800" b="1" dirty="0" smtClean="0">
                <a:solidFill>
                  <a:srgbClr val="FFFFFF"/>
                </a:solidFill>
                <a:effectLst>
                  <a:outerShdw blurRad="38100" dist="38100" dir="2700000" algn="tl">
                    <a:srgbClr val="000000">
                      <a:alpha val="43137"/>
                    </a:srgbClr>
                  </a:outerShdw>
                </a:effectLst>
                <a:ea typeface="ＭＳ Ｐゴシック" pitchFamily="34" charset="-128"/>
                <a:cs typeface="Arial" charset="0"/>
              </a:rPr>
              <a:t>Workspace</a:t>
            </a:r>
            <a:endParaRPr lang="en-US" sz="800" b="1" dirty="0">
              <a:solidFill>
                <a:srgbClr val="FFFFFF"/>
              </a:solidFill>
              <a:effectLst>
                <a:outerShdw blurRad="38100" dist="38100" dir="2700000" algn="tl">
                  <a:srgbClr val="000000">
                    <a:alpha val="43137"/>
                  </a:srgbClr>
                </a:outerShdw>
              </a:effectLst>
              <a:ea typeface="ＭＳ Ｐゴシック" pitchFamily="34" charset="-128"/>
              <a:cs typeface="Arial" charset="0"/>
            </a:endParaRPr>
          </a:p>
        </p:txBody>
      </p:sp>
      <p:sp>
        <p:nvSpPr>
          <p:cNvPr id="103" name="Text Box 4"/>
          <p:cNvSpPr txBox="1">
            <a:spLocks noChangeArrowheads="1"/>
          </p:cNvSpPr>
          <p:nvPr/>
        </p:nvSpPr>
        <p:spPr bwMode="auto">
          <a:xfrm>
            <a:off x="5601765" y="4292462"/>
            <a:ext cx="309201" cy="138499"/>
          </a:xfrm>
          <a:prstGeom prst="rect">
            <a:avLst/>
          </a:prstGeom>
          <a:noFill/>
          <a:ln w="38100">
            <a:noFill/>
            <a:miter lim="800000"/>
            <a:headEnd/>
            <a:tailEnd type="none" w="lg" len="lg"/>
          </a:ln>
        </p:spPr>
        <p:txBody>
          <a:bodyPr lIns="0" tIns="0" rIns="0" bIns="0" anchor="ctr">
            <a:spAutoFit/>
          </a:bodyPr>
          <a:lstStyle/>
          <a:p>
            <a:pPr algn="ctr" defTabSz="814388" fontAlgn="base">
              <a:spcBef>
                <a:spcPct val="30000"/>
              </a:spcBef>
              <a:spcAft>
                <a:spcPct val="0"/>
              </a:spcAft>
            </a:pPr>
            <a:r>
              <a:rPr lang="en-US" sz="900" dirty="0" smtClean="0">
                <a:ea typeface="ＭＳ Ｐゴシック" pitchFamily="34" charset="-128"/>
                <a:cs typeface="Arial" charset="0"/>
              </a:rPr>
              <a:t>Data</a:t>
            </a:r>
            <a:endParaRPr lang="en-US" sz="900" dirty="0">
              <a:ea typeface="ＭＳ Ｐゴシック" pitchFamily="34" charset="-128"/>
              <a:cs typeface="Arial" charset="0"/>
            </a:endParaRPr>
          </a:p>
        </p:txBody>
      </p:sp>
      <p:sp>
        <p:nvSpPr>
          <p:cNvPr id="104" name="Text Box 4"/>
          <p:cNvSpPr txBox="1">
            <a:spLocks noChangeArrowheads="1"/>
          </p:cNvSpPr>
          <p:nvPr/>
        </p:nvSpPr>
        <p:spPr bwMode="auto">
          <a:xfrm>
            <a:off x="6429635" y="5016971"/>
            <a:ext cx="363474" cy="138499"/>
          </a:xfrm>
          <a:prstGeom prst="rect">
            <a:avLst/>
          </a:prstGeom>
          <a:noFill/>
          <a:ln w="38100">
            <a:noFill/>
            <a:miter lim="800000"/>
            <a:headEnd/>
            <a:tailEnd type="none" w="lg" len="lg"/>
          </a:ln>
        </p:spPr>
        <p:txBody>
          <a:bodyPr lIns="0" tIns="0" rIns="0" bIns="0" anchor="ctr">
            <a:spAutoFit/>
          </a:bodyPr>
          <a:lstStyle/>
          <a:p>
            <a:pPr algn="ctr" defTabSz="814388" fontAlgn="base">
              <a:spcBef>
                <a:spcPct val="30000"/>
              </a:spcBef>
              <a:spcAft>
                <a:spcPct val="0"/>
              </a:spcAft>
            </a:pPr>
            <a:r>
              <a:rPr lang="en-US" sz="900" dirty="0" smtClean="0">
                <a:ea typeface="ＭＳ Ｐゴシック" pitchFamily="34" charset="-128"/>
                <a:cs typeface="Arial" charset="0"/>
              </a:rPr>
              <a:t> Media</a:t>
            </a:r>
            <a:endParaRPr lang="en-US" sz="900" dirty="0">
              <a:ea typeface="ＭＳ Ｐゴシック" pitchFamily="34" charset="-128"/>
              <a:cs typeface="Arial" charset="0"/>
            </a:endParaRPr>
          </a:p>
        </p:txBody>
      </p:sp>
      <p:sp>
        <p:nvSpPr>
          <p:cNvPr id="105" name="Text Box 4"/>
          <p:cNvSpPr txBox="1">
            <a:spLocks noChangeArrowheads="1"/>
          </p:cNvSpPr>
          <p:nvPr/>
        </p:nvSpPr>
        <p:spPr bwMode="auto">
          <a:xfrm>
            <a:off x="5353044" y="5016971"/>
            <a:ext cx="504394" cy="138499"/>
          </a:xfrm>
          <a:prstGeom prst="rect">
            <a:avLst/>
          </a:prstGeom>
          <a:noFill/>
          <a:ln w="38100">
            <a:noFill/>
            <a:miter lim="800000"/>
            <a:headEnd/>
            <a:tailEnd type="none" w="lg" len="lg"/>
          </a:ln>
        </p:spPr>
        <p:txBody>
          <a:bodyPr lIns="0" tIns="0" rIns="0" bIns="0" anchor="ctr">
            <a:spAutoFit/>
          </a:bodyPr>
          <a:lstStyle/>
          <a:p>
            <a:pPr algn="ctr" defTabSz="814388" fontAlgn="base">
              <a:spcBef>
                <a:spcPct val="30000"/>
              </a:spcBef>
              <a:spcAft>
                <a:spcPct val="0"/>
              </a:spcAft>
            </a:pPr>
            <a:r>
              <a:rPr lang="en-US" sz="900" dirty="0" smtClean="0">
                <a:ea typeface="ＭＳ Ｐゴシック" pitchFamily="34" charset="-128"/>
                <a:cs typeface="Arial" charset="0"/>
              </a:rPr>
              <a:t> Device</a:t>
            </a:r>
            <a:endParaRPr lang="en-US" sz="900" dirty="0">
              <a:ea typeface="ＭＳ Ｐゴシック" pitchFamily="34" charset="-128"/>
              <a:cs typeface="Arial" charset="0"/>
            </a:endParaRPr>
          </a:p>
        </p:txBody>
      </p:sp>
      <p:sp>
        <p:nvSpPr>
          <p:cNvPr id="106" name="Text Box 4"/>
          <p:cNvSpPr txBox="1">
            <a:spLocks noChangeArrowheads="1"/>
          </p:cNvSpPr>
          <p:nvPr/>
        </p:nvSpPr>
        <p:spPr bwMode="auto">
          <a:xfrm>
            <a:off x="5845808" y="5350551"/>
            <a:ext cx="559755" cy="138499"/>
          </a:xfrm>
          <a:prstGeom prst="rect">
            <a:avLst/>
          </a:prstGeom>
          <a:noFill/>
          <a:ln w="38100">
            <a:noFill/>
            <a:miter lim="800000"/>
            <a:headEnd/>
            <a:tailEnd type="none" w="lg" len="lg"/>
          </a:ln>
        </p:spPr>
        <p:txBody>
          <a:bodyPr lIns="0" tIns="0" rIns="0" bIns="0" anchor="ctr">
            <a:spAutoFit/>
          </a:bodyPr>
          <a:lstStyle/>
          <a:p>
            <a:pPr algn="ctr" defTabSz="814388" fontAlgn="base">
              <a:spcBef>
                <a:spcPct val="30000"/>
              </a:spcBef>
              <a:spcAft>
                <a:spcPct val="0"/>
              </a:spcAft>
            </a:pPr>
            <a:r>
              <a:rPr lang="en-US" sz="900" dirty="0" smtClean="0">
                <a:ea typeface="ＭＳ Ｐゴシック" pitchFamily="34" charset="-128"/>
                <a:cs typeface="Arial" charset="0"/>
              </a:rPr>
              <a:t> Location</a:t>
            </a:r>
            <a:endParaRPr lang="en-US" sz="900" dirty="0">
              <a:ea typeface="ＭＳ Ｐゴシック" pitchFamily="34" charset="-128"/>
              <a:cs typeface="Arial" charset="0"/>
            </a:endParaRPr>
          </a:p>
        </p:txBody>
      </p:sp>
      <p:sp>
        <p:nvSpPr>
          <p:cNvPr id="107" name="Rectangle 106"/>
          <p:cNvSpPr/>
          <p:nvPr/>
        </p:nvSpPr>
        <p:spPr>
          <a:xfrm>
            <a:off x="4304369" y="3382489"/>
            <a:ext cx="856769" cy="615553"/>
          </a:xfrm>
          <a:prstGeom prst="rect">
            <a:avLst/>
          </a:prstGeom>
          <a:ln>
            <a:noFill/>
          </a:ln>
          <a:effectLst/>
        </p:spPr>
        <p:txBody>
          <a:bodyPr wrap="square" lIns="0" tIns="0" rIns="0" bIns="0" anchor="ctr" anchorCtr="1">
            <a:spAutoFit/>
          </a:bodyPr>
          <a:lstStyle/>
          <a:p>
            <a:pPr algn="ctr">
              <a:defRPr/>
            </a:pPr>
            <a:r>
              <a:rPr lang="en-US" sz="2000" dirty="0" smtClean="0">
                <a:solidFill>
                  <a:schemeClr val="accent3"/>
                </a:solidFill>
              </a:rPr>
              <a:t>Cisco VXI</a:t>
            </a:r>
            <a:endParaRPr lang="en-US" sz="1400" dirty="0">
              <a:solidFill>
                <a:schemeClr val="accent3"/>
              </a:solidFill>
            </a:endParaRPr>
          </a:p>
        </p:txBody>
      </p:sp>
      <p:grpSp>
        <p:nvGrpSpPr>
          <p:cNvPr id="116" name="Group 115"/>
          <p:cNvGrpSpPr/>
          <p:nvPr/>
        </p:nvGrpSpPr>
        <p:grpSpPr>
          <a:xfrm>
            <a:off x="860568" y="3640666"/>
            <a:ext cx="2698473" cy="2102929"/>
            <a:chOff x="823659" y="3572933"/>
            <a:chExt cx="2698473" cy="2102929"/>
          </a:xfrm>
        </p:grpSpPr>
        <p:grpSp>
          <p:nvGrpSpPr>
            <p:cNvPr id="79" name="Group 78"/>
            <p:cNvGrpSpPr/>
            <p:nvPr/>
          </p:nvGrpSpPr>
          <p:grpSpPr>
            <a:xfrm>
              <a:off x="823659" y="3572933"/>
              <a:ext cx="2698473" cy="2102929"/>
              <a:chOff x="298726" y="3572933"/>
              <a:chExt cx="2038074" cy="2102929"/>
            </a:xfrm>
          </p:grpSpPr>
          <p:grpSp>
            <p:nvGrpSpPr>
              <p:cNvPr id="71" name="Group 70"/>
              <p:cNvGrpSpPr/>
              <p:nvPr/>
            </p:nvGrpSpPr>
            <p:grpSpPr>
              <a:xfrm>
                <a:off x="298726" y="3572933"/>
                <a:ext cx="2038074" cy="2102929"/>
                <a:chOff x="4294993" y="762000"/>
                <a:chExt cx="3223408" cy="2102929"/>
              </a:xfrm>
            </p:grpSpPr>
            <p:sp>
              <p:nvSpPr>
                <p:cNvPr id="72" name="Rounded Rectangle 71"/>
                <p:cNvSpPr/>
                <p:nvPr/>
              </p:nvSpPr>
              <p:spPr>
                <a:xfrm>
                  <a:off x="4294993" y="762000"/>
                  <a:ext cx="3223408" cy="2102929"/>
                </a:xfrm>
                <a:prstGeom prst="roundRect">
                  <a:avLst>
                    <a:gd name="adj" fmla="val 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dirty="0" smtClean="0">
                    <a:latin typeface="Arial" pitchFamily="34" charset="0"/>
                    <a:cs typeface="Arial" pitchFamily="34" charset="0"/>
                  </a:endParaRPr>
                </a:p>
              </p:txBody>
            </p:sp>
            <p:sp>
              <p:nvSpPr>
                <p:cNvPr id="74" name="Right Triangle 73"/>
                <p:cNvSpPr/>
                <p:nvPr/>
              </p:nvSpPr>
              <p:spPr>
                <a:xfrm flipV="1">
                  <a:off x="4384276" y="830041"/>
                  <a:ext cx="2893233" cy="1117294"/>
                </a:xfrm>
                <a:prstGeom prst="rtTriangle">
                  <a:avLst/>
                </a:pr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
            <p:nvSpPr>
              <p:cNvPr id="76" name="TextBox 75"/>
              <p:cNvSpPr txBox="1"/>
              <p:nvPr/>
            </p:nvSpPr>
            <p:spPr>
              <a:xfrm>
                <a:off x="899123" y="3643734"/>
                <a:ext cx="837280" cy="400110"/>
              </a:xfrm>
              <a:prstGeom prst="rect">
                <a:avLst/>
              </a:prstGeom>
              <a:noFill/>
            </p:spPr>
            <p:txBody>
              <a:bodyPr wrap="none" rtlCol="0">
                <a:spAutoFit/>
              </a:bodyPr>
              <a:lstStyle/>
              <a:p>
                <a:pPr algn="ctr"/>
                <a:r>
                  <a:rPr lang="en-US" sz="2000" dirty="0" smtClean="0">
                    <a:solidFill>
                      <a:schemeClr val="bg1"/>
                    </a:solidFill>
                    <a:effectLst>
                      <a:outerShdw blurRad="38100" dist="38100" dir="2700000" algn="tl">
                        <a:srgbClr val="000000">
                          <a:alpha val="43137"/>
                        </a:srgbClr>
                      </a:outerShdw>
                    </a:effectLst>
                  </a:rPr>
                  <a:t>Video</a:t>
                </a:r>
                <a:endParaRPr lang="en-US" sz="2000" dirty="0">
                  <a:solidFill>
                    <a:schemeClr val="bg1"/>
                  </a:solidFill>
                  <a:effectLst>
                    <a:outerShdw blurRad="38100" dist="38100" dir="2700000" algn="tl">
                      <a:srgbClr val="000000">
                        <a:alpha val="43137"/>
                      </a:srgbClr>
                    </a:outerShdw>
                  </a:effectLst>
                </a:endParaRPr>
              </a:p>
            </p:txBody>
          </p:sp>
        </p:grpSp>
        <p:grpSp>
          <p:nvGrpSpPr>
            <p:cNvPr id="131" name="Group 76"/>
            <p:cNvGrpSpPr/>
            <p:nvPr/>
          </p:nvGrpSpPr>
          <p:grpSpPr>
            <a:xfrm>
              <a:off x="1050378" y="4170634"/>
              <a:ext cx="2245035" cy="1312491"/>
              <a:chOff x="3692993" y="-2688337"/>
              <a:chExt cx="2392317" cy="1485628"/>
            </a:xfrm>
          </p:grpSpPr>
          <p:pic>
            <p:nvPicPr>
              <p:cNvPr id="164" name="Picture 144" descr="Telepresence (2)"/>
              <p:cNvPicPr>
                <a:picLocks noChangeAspect="1" noChangeArrowheads="1"/>
              </p:cNvPicPr>
              <p:nvPr/>
            </p:nvPicPr>
            <p:blipFill>
              <a:blip r:embed="rId3" cstate="screen">
                <a:lum bright="8000"/>
              </a:blip>
              <a:srcRect/>
              <a:stretch>
                <a:fillRect/>
              </a:stretch>
            </p:blipFill>
            <p:spPr bwMode="auto">
              <a:xfrm>
                <a:off x="3927397" y="-2632688"/>
                <a:ext cx="1948086" cy="952881"/>
              </a:xfrm>
              <a:prstGeom prst="rect">
                <a:avLst/>
              </a:prstGeom>
              <a:noFill/>
              <a:ln w="9525">
                <a:noFill/>
                <a:miter lim="800000"/>
                <a:headEnd/>
                <a:tailEnd/>
              </a:ln>
            </p:spPr>
          </p:pic>
          <p:grpSp>
            <p:nvGrpSpPr>
              <p:cNvPr id="166" name="Group 26"/>
              <p:cNvGrpSpPr/>
              <p:nvPr/>
            </p:nvGrpSpPr>
            <p:grpSpPr>
              <a:xfrm>
                <a:off x="3692993" y="-2279566"/>
                <a:ext cx="997067" cy="778430"/>
                <a:chOff x="8184652" y="-7155898"/>
                <a:chExt cx="2271022" cy="1821569"/>
              </a:xfrm>
            </p:grpSpPr>
            <p:pic>
              <p:nvPicPr>
                <p:cNvPr id="171" name="Picture 170" descr="tablet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84652" y="-7155898"/>
                  <a:ext cx="2271022" cy="1789291"/>
                </a:xfrm>
                <a:prstGeom prst="rect">
                  <a:avLst/>
                </a:prstGeom>
                <a:effectLst>
                  <a:outerShdw blurRad="50800" dist="38100" dir="5400000" algn="t" rotWithShape="0">
                    <a:prstClr val="black">
                      <a:alpha val="40000"/>
                    </a:prstClr>
                  </a:outerShdw>
                </a:effectLst>
              </p:spPr>
            </p:pic>
            <p:pic>
              <p:nvPicPr>
                <p:cNvPr id="172" name="Picture 36" descr="shownshare.g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93896" y="-6555994"/>
                  <a:ext cx="1848574" cy="1221665"/>
                </a:xfrm>
                <a:prstGeom prst="rect">
                  <a:avLst/>
                </a:prstGeom>
              </p:spPr>
            </p:pic>
          </p:grpSp>
          <p:pic>
            <p:nvPicPr>
              <p:cNvPr id="167" name="Picture 34" descr="EX60-STRAIGHT3.gi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42527" y="-2688337"/>
                <a:ext cx="2242783" cy="1485628"/>
              </a:xfrm>
              <a:prstGeom prst="rect">
                <a:avLst/>
              </a:prstGeom>
            </p:spPr>
          </p:pic>
        </p:grpSp>
      </p:grpSp>
      <p:grpSp>
        <p:nvGrpSpPr>
          <p:cNvPr id="117" name="Group 116"/>
          <p:cNvGrpSpPr/>
          <p:nvPr/>
        </p:nvGrpSpPr>
        <p:grpSpPr>
          <a:xfrm>
            <a:off x="8692226" y="3640666"/>
            <a:ext cx="2038074" cy="2102929"/>
            <a:chOff x="8409793" y="3572933"/>
            <a:chExt cx="2038074" cy="2102929"/>
          </a:xfrm>
        </p:grpSpPr>
        <p:grpSp>
          <p:nvGrpSpPr>
            <p:cNvPr id="78" name="Group 77"/>
            <p:cNvGrpSpPr/>
            <p:nvPr/>
          </p:nvGrpSpPr>
          <p:grpSpPr>
            <a:xfrm>
              <a:off x="8409793" y="3572933"/>
              <a:ext cx="2038074" cy="2102929"/>
              <a:chOff x="8409793" y="3572933"/>
              <a:chExt cx="2038074" cy="2102929"/>
            </a:xfrm>
          </p:grpSpPr>
          <p:grpSp>
            <p:nvGrpSpPr>
              <p:cNvPr id="68" name="Group 67"/>
              <p:cNvGrpSpPr/>
              <p:nvPr/>
            </p:nvGrpSpPr>
            <p:grpSpPr>
              <a:xfrm>
                <a:off x="8409793" y="3572933"/>
                <a:ext cx="2038074" cy="2102929"/>
                <a:chOff x="4294993" y="762000"/>
                <a:chExt cx="3223408" cy="2102929"/>
              </a:xfrm>
            </p:grpSpPr>
            <p:sp>
              <p:nvSpPr>
                <p:cNvPr id="69" name="Rounded Rectangle 68"/>
                <p:cNvSpPr/>
                <p:nvPr/>
              </p:nvSpPr>
              <p:spPr>
                <a:xfrm>
                  <a:off x="4294993" y="762000"/>
                  <a:ext cx="3223408" cy="2102929"/>
                </a:xfrm>
                <a:prstGeom prst="roundRect">
                  <a:avLst>
                    <a:gd name="adj" fmla="val 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dirty="0" smtClean="0">
                    <a:latin typeface="Arial" pitchFamily="34" charset="0"/>
                    <a:cs typeface="Arial" pitchFamily="34" charset="0"/>
                  </a:endParaRPr>
                </a:p>
              </p:txBody>
            </p:sp>
            <p:sp>
              <p:nvSpPr>
                <p:cNvPr id="70" name="Right Triangle 69"/>
                <p:cNvSpPr/>
                <p:nvPr/>
              </p:nvSpPr>
              <p:spPr>
                <a:xfrm flipV="1">
                  <a:off x="4424730" y="830041"/>
                  <a:ext cx="2893233" cy="1117294"/>
                </a:xfrm>
                <a:prstGeom prst="rtTriangle">
                  <a:avLst/>
                </a:pr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
            <p:nvSpPr>
              <p:cNvPr id="176" name="TextBox 175"/>
              <p:cNvSpPr txBox="1"/>
              <p:nvPr/>
            </p:nvSpPr>
            <p:spPr>
              <a:xfrm>
                <a:off x="9022180" y="3643734"/>
                <a:ext cx="813300" cy="400110"/>
              </a:xfrm>
              <a:prstGeom prst="rect">
                <a:avLst/>
              </a:prstGeom>
              <a:noFill/>
            </p:spPr>
            <p:txBody>
              <a:bodyPr wrap="none" rtlCol="0">
                <a:spAutoFit/>
              </a:bodyPr>
              <a:lstStyle/>
              <a:p>
                <a:pPr algn="ctr"/>
                <a:r>
                  <a:rPr lang="en-US" sz="2000" dirty="0" smtClean="0">
                    <a:solidFill>
                      <a:schemeClr val="bg1"/>
                    </a:solidFill>
                    <a:effectLst>
                      <a:outerShdw blurRad="38100" dist="38100" dir="2700000" algn="tl">
                        <a:srgbClr val="000000">
                          <a:alpha val="43137"/>
                        </a:srgbClr>
                      </a:outerShdw>
                    </a:effectLst>
                  </a:rPr>
                  <a:t>Voice</a:t>
                </a:r>
                <a:endParaRPr lang="en-US" sz="2000" dirty="0">
                  <a:solidFill>
                    <a:schemeClr val="bg1"/>
                  </a:solidFill>
                  <a:effectLst>
                    <a:outerShdw blurRad="38100" dist="38100" dir="2700000" algn="tl">
                      <a:srgbClr val="000000">
                        <a:alpha val="43137"/>
                      </a:srgbClr>
                    </a:outerShdw>
                  </a:effectLst>
                </a:endParaRPr>
              </a:p>
            </p:txBody>
          </p:sp>
        </p:grpSp>
        <p:pic>
          <p:nvPicPr>
            <p:cNvPr id="178" name="Picture 3" descr="http://resources.cisco.com/servletwl3/FileDownloader/vamprod/608125/AK33402lg.jpg"/>
            <p:cNvPicPr preferRelativeResize="0">
              <a:picLocks noChangeArrowheads="1"/>
            </p:cNvPicPr>
            <p:nvPr/>
          </p:nvPicPr>
          <p:blipFill>
            <a:blip r:embed="rId7" cstate="screen"/>
            <a:srcRect/>
            <a:stretch>
              <a:fillRect/>
            </a:stretch>
          </p:blipFill>
          <p:spPr bwMode="auto">
            <a:xfrm>
              <a:off x="8589000" y="4102933"/>
              <a:ext cx="1679660" cy="1442059"/>
            </a:xfrm>
            <a:prstGeom prst="rect">
              <a:avLst/>
            </a:prstGeom>
            <a:noFill/>
            <a:ln w="25400">
              <a:solidFill>
                <a:schemeClr val="bg1"/>
              </a:solidFill>
              <a:miter lim="800000"/>
              <a:headEnd/>
              <a:tailEnd/>
            </a:ln>
            <a:effectLst>
              <a:outerShdw blurRad="63500" algn="ctr" rotWithShape="0">
                <a:prstClr val="black">
                  <a:alpha val="40000"/>
                </a:prstClr>
              </a:outerShdw>
            </a:effectLst>
          </p:spPr>
        </p:pic>
      </p:grpSp>
      <p:grpSp>
        <p:nvGrpSpPr>
          <p:cNvPr id="125" name="Group 124"/>
          <p:cNvGrpSpPr/>
          <p:nvPr/>
        </p:nvGrpSpPr>
        <p:grpSpPr>
          <a:xfrm>
            <a:off x="4650590" y="999068"/>
            <a:ext cx="2884740" cy="1591733"/>
            <a:chOff x="4650590" y="1066800"/>
            <a:chExt cx="2884740" cy="1591733"/>
          </a:xfrm>
        </p:grpSpPr>
        <p:grpSp>
          <p:nvGrpSpPr>
            <p:cNvPr id="67" name="Group 66"/>
            <p:cNvGrpSpPr/>
            <p:nvPr/>
          </p:nvGrpSpPr>
          <p:grpSpPr>
            <a:xfrm>
              <a:off x="4650590" y="1066800"/>
              <a:ext cx="2884740" cy="1591733"/>
              <a:chOff x="4294993" y="1066800"/>
              <a:chExt cx="3223408" cy="1591733"/>
            </a:xfrm>
          </p:grpSpPr>
          <p:sp>
            <p:nvSpPr>
              <p:cNvPr id="182" name="Rounded Rectangle 181"/>
              <p:cNvSpPr/>
              <p:nvPr/>
            </p:nvSpPr>
            <p:spPr>
              <a:xfrm>
                <a:off x="4294993" y="1066800"/>
                <a:ext cx="3223408" cy="1591733"/>
              </a:xfrm>
              <a:prstGeom prst="roundRect">
                <a:avLst>
                  <a:gd name="adj" fmla="val 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dirty="0" smtClean="0">
                  <a:latin typeface="Arial" pitchFamily="34" charset="0"/>
                  <a:cs typeface="Arial" pitchFamily="34" charset="0"/>
                </a:endParaRPr>
              </a:p>
            </p:txBody>
          </p:sp>
          <p:sp>
            <p:nvSpPr>
              <p:cNvPr id="66" name="Right Triangle 65"/>
              <p:cNvSpPr/>
              <p:nvPr/>
            </p:nvSpPr>
            <p:spPr>
              <a:xfrm flipV="1">
                <a:off x="4371168" y="1134841"/>
                <a:ext cx="2893232" cy="1117294"/>
              </a:xfrm>
              <a:prstGeom prst="rtTriangle">
                <a:avLst/>
              </a:pr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pic>
          <p:nvPicPr>
            <p:cNvPr id="65" name="Picture 64" descr="Device_cloud_white_3041_default_256.png"/>
            <p:cNvPicPr>
              <a:picLocks noChangeAspect="1"/>
            </p:cNvPicPr>
            <p:nvPr/>
          </p:nvPicPr>
          <p:blipFill>
            <a:blip r:embed="rId8" cstate="print"/>
            <a:srcRect t="14343" b="12965"/>
            <a:stretch>
              <a:fillRect/>
            </a:stretch>
          </p:blipFill>
          <p:spPr>
            <a:xfrm>
              <a:off x="5994397" y="1473201"/>
              <a:ext cx="1098280" cy="798365"/>
            </a:xfrm>
            <a:prstGeom prst="rect">
              <a:avLst/>
            </a:prstGeom>
            <a:effectLst>
              <a:outerShdw blurRad="127000" algn="ctr" rotWithShape="0">
                <a:prstClr val="black">
                  <a:alpha val="40000"/>
                </a:prstClr>
              </a:outerShdw>
            </a:effectLst>
          </p:spPr>
        </p:pic>
        <p:grpSp>
          <p:nvGrpSpPr>
            <p:cNvPr id="80" name="Group 79"/>
            <p:cNvGrpSpPr/>
            <p:nvPr/>
          </p:nvGrpSpPr>
          <p:grpSpPr>
            <a:xfrm>
              <a:off x="5621233" y="1701270"/>
              <a:ext cx="943455" cy="842252"/>
              <a:chOff x="5434970" y="1887535"/>
              <a:chExt cx="943455" cy="842252"/>
            </a:xfrm>
          </p:grpSpPr>
          <p:grpSp>
            <p:nvGrpSpPr>
              <p:cNvPr id="185" name="Group 31"/>
              <p:cNvGrpSpPr/>
              <p:nvPr/>
            </p:nvGrpSpPr>
            <p:grpSpPr>
              <a:xfrm>
                <a:off x="5434970" y="1887535"/>
                <a:ext cx="943455" cy="842252"/>
                <a:chOff x="6001061" y="319082"/>
                <a:chExt cx="2820724" cy="2302416"/>
              </a:xfrm>
              <a:effectLst>
                <a:outerShdw blurRad="50800" dist="38100" dir="5400000" algn="t" rotWithShape="0">
                  <a:prstClr val="black">
                    <a:alpha val="40000"/>
                  </a:prstClr>
                </a:outerShdw>
              </a:effectLst>
            </p:grpSpPr>
            <p:pic>
              <p:nvPicPr>
                <p:cNvPr id="187" name="Picture 186" descr="flatpanelcomputer-copy.png"/>
                <p:cNvPicPr>
                  <a:picLocks noChangeAspect="1"/>
                </p:cNvPicPr>
                <p:nvPr/>
              </p:nvPicPr>
              <p:blipFill>
                <a:blip r:embed="rId9" cstate="screen"/>
                <a:stretch>
                  <a:fillRect/>
                </a:stretch>
              </p:blipFill>
              <p:spPr>
                <a:xfrm>
                  <a:off x="6001061" y="319082"/>
                  <a:ext cx="2820724" cy="2302416"/>
                </a:xfrm>
                <a:prstGeom prst="rect">
                  <a:avLst/>
                </a:prstGeom>
              </p:spPr>
            </p:pic>
            <p:pic>
              <p:nvPicPr>
                <p:cNvPr id="188" name="Picture 11" descr="converj_vdi.png"/>
                <p:cNvPicPr>
                  <a:picLocks noChangeAspect="1"/>
                </p:cNvPicPr>
                <p:nvPr/>
              </p:nvPicPr>
              <p:blipFill>
                <a:blip r:embed="rId10" cstate="screen"/>
                <a:srcRect/>
                <a:stretch>
                  <a:fillRect/>
                </a:stretch>
              </p:blipFill>
              <p:spPr bwMode="auto">
                <a:xfrm>
                  <a:off x="6105085" y="400595"/>
                  <a:ext cx="2620907" cy="1663336"/>
                </a:xfrm>
                <a:prstGeom prst="rect">
                  <a:avLst/>
                </a:prstGeom>
                <a:noFill/>
                <a:ln w="9525">
                  <a:noFill/>
                  <a:miter lim="800000"/>
                  <a:headEnd/>
                  <a:tailEnd/>
                </a:ln>
                <a:effectLst>
                  <a:innerShdw blurRad="114300">
                    <a:prstClr val="black"/>
                  </a:innerShdw>
                </a:effectLst>
              </p:spPr>
            </p:pic>
          </p:grpSp>
          <p:pic>
            <p:nvPicPr>
              <p:cNvPr id="186" name="Picture 2"/>
              <p:cNvPicPr>
                <a:picLocks noChangeAspect="1" noChangeArrowheads="1"/>
              </p:cNvPicPr>
              <p:nvPr/>
            </p:nvPicPr>
            <p:blipFill>
              <a:blip r:embed="rId11" cstate="screen"/>
              <a:srcRect/>
              <a:stretch>
                <a:fillRect/>
              </a:stretch>
            </p:blipFill>
            <p:spPr bwMode="auto">
              <a:xfrm>
                <a:off x="5466986" y="1915196"/>
                <a:ext cx="878597" cy="611354"/>
              </a:xfrm>
              <a:prstGeom prst="rect">
                <a:avLst/>
              </a:prstGeom>
              <a:noFill/>
              <a:ln w="9525">
                <a:noFill/>
                <a:miter lim="800000"/>
                <a:headEnd/>
                <a:tailEnd/>
              </a:ln>
              <a:effectLst>
                <a:innerShdw blurRad="114300">
                  <a:prstClr val="black"/>
                </a:innerShdw>
              </a:effectLst>
            </p:spPr>
          </p:pic>
        </p:grpSp>
        <p:sp>
          <p:nvSpPr>
            <p:cNvPr id="180" name="TextBox 179"/>
            <p:cNvSpPr txBox="1"/>
            <p:nvPr/>
          </p:nvSpPr>
          <p:spPr>
            <a:xfrm>
              <a:off x="4805492" y="1115065"/>
              <a:ext cx="2574936" cy="400110"/>
            </a:xfrm>
            <a:prstGeom prst="rect">
              <a:avLst/>
            </a:prstGeom>
            <a:noFill/>
          </p:spPr>
          <p:txBody>
            <a:bodyPr wrap="none" rtlCol="0">
              <a:spAutoFit/>
            </a:bodyPr>
            <a:lstStyle/>
            <a:p>
              <a:pPr algn="ctr"/>
              <a:r>
                <a:rPr lang="en-US" sz="2000" dirty="0" smtClean="0">
                  <a:solidFill>
                    <a:schemeClr val="bg1"/>
                  </a:solidFill>
                  <a:effectLst>
                    <a:outerShdw blurRad="38100" dist="38100" dir="2700000" algn="tl">
                      <a:srgbClr val="000000">
                        <a:alpha val="43137"/>
                      </a:srgbClr>
                    </a:outerShdw>
                  </a:effectLst>
                </a:rPr>
                <a:t>Virtual Desktop/Apps</a:t>
              </a:r>
              <a:endParaRPr lang="en-US" sz="2000" dirty="0">
                <a:solidFill>
                  <a:schemeClr val="bg1"/>
                </a:solidFill>
                <a:effectLst>
                  <a:outerShdw blurRad="38100" dist="38100" dir="2700000" algn="tl">
                    <a:srgbClr val="000000">
                      <a:alpha val="43137"/>
                    </a:srgbClr>
                  </a:outerShdw>
                </a:effectLst>
              </a:endParaRPr>
            </a:p>
          </p:txBody>
        </p:sp>
      </p:grpSp>
      <p:sp>
        <p:nvSpPr>
          <p:cNvPr id="114" name="Text Box 4"/>
          <p:cNvSpPr txBox="1">
            <a:spLocks noChangeArrowheads="1"/>
          </p:cNvSpPr>
          <p:nvPr/>
        </p:nvSpPr>
        <p:spPr bwMode="auto">
          <a:xfrm>
            <a:off x="6332333" y="4292462"/>
            <a:ext cx="274320" cy="138499"/>
          </a:xfrm>
          <a:prstGeom prst="rect">
            <a:avLst/>
          </a:prstGeom>
          <a:noFill/>
          <a:ln w="38100">
            <a:noFill/>
            <a:miter lim="800000"/>
            <a:headEnd/>
            <a:tailEnd type="none" w="lg" len="lg"/>
          </a:ln>
        </p:spPr>
        <p:txBody>
          <a:bodyPr lIns="0" tIns="0" rIns="0" bIns="0" anchor="ctr">
            <a:spAutoFit/>
          </a:bodyPr>
          <a:lstStyle/>
          <a:p>
            <a:pPr algn="ctr" defTabSz="814388" fontAlgn="base">
              <a:spcBef>
                <a:spcPct val="30000"/>
              </a:spcBef>
              <a:spcAft>
                <a:spcPct val="0"/>
              </a:spcAft>
            </a:pPr>
            <a:r>
              <a:rPr lang="en-US" sz="900" dirty="0" smtClean="0">
                <a:ea typeface="ＭＳ Ｐゴシック" pitchFamily="34" charset="-128"/>
                <a:cs typeface="Arial" charset="0"/>
              </a:rPr>
              <a:t>App</a:t>
            </a:r>
            <a:endParaRPr lang="en-US" sz="900" dirty="0">
              <a:ea typeface="ＭＳ Ｐゴシック" pitchFamily="34" charset="-128"/>
              <a:cs typeface="Arial" charset="0"/>
            </a:endParaRPr>
          </a:p>
        </p:txBody>
      </p:sp>
      <p:sp>
        <p:nvSpPr>
          <p:cNvPr id="122" name="Right Arrow 121"/>
          <p:cNvSpPr/>
          <p:nvPr/>
        </p:nvSpPr>
        <p:spPr>
          <a:xfrm>
            <a:off x="3459813" y="4537386"/>
            <a:ext cx="1060704" cy="309489"/>
          </a:xfrm>
          <a:prstGeom prst="rightArrow">
            <a:avLst/>
          </a:prstGeom>
          <a:gradFill>
            <a:gsLst>
              <a:gs pos="0">
                <a:schemeClr val="tx1">
                  <a:lumMod val="50000"/>
                  <a:lumOff val="50000"/>
                </a:schemeClr>
              </a:gs>
              <a:gs pos="100000">
                <a:schemeClr val="accent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ight Arrow 122"/>
          <p:cNvSpPr/>
          <p:nvPr/>
        </p:nvSpPr>
        <p:spPr>
          <a:xfrm flipH="1">
            <a:off x="7676213" y="4537386"/>
            <a:ext cx="1060704" cy="309489"/>
          </a:xfrm>
          <a:prstGeom prst="rightArrow">
            <a:avLst/>
          </a:prstGeom>
          <a:gradFill>
            <a:gsLst>
              <a:gs pos="0">
                <a:schemeClr val="tx1">
                  <a:lumMod val="50000"/>
                  <a:lumOff val="50000"/>
                </a:schemeClr>
              </a:gs>
              <a:gs pos="100000">
                <a:schemeClr val="accent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3776138" y="5597613"/>
            <a:ext cx="4351866" cy="537900"/>
          </a:xfrm>
          <a:prstGeom prst="ellipse">
            <a:avLst/>
          </a:prstGeom>
          <a:gradFill flip="none" rotWithShape="1">
            <a:gsLst>
              <a:gs pos="0">
                <a:schemeClr val="bg1"/>
              </a:gs>
              <a:gs pos="100000">
                <a:schemeClr val="tx1">
                  <a:alpha val="0"/>
                </a:schemeClr>
              </a:gs>
            </a:gsLst>
            <a:path path="shape">
              <a:fillToRect l="50000" t="50000" r="50000" b="50000"/>
            </a:path>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Rectangle 108"/>
          <p:cNvSpPr/>
          <p:nvPr/>
        </p:nvSpPr>
        <p:spPr>
          <a:xfrm>
            <a:off x="5173097" y="5698469"/>
            <a:ext cx="1855542" cy="276999"/>
          </a:xfrm>
          <a:prstGeom prst="rect">
            <a:avLst/>
          </a:prstGeom>
          <a:ln>
            <a:noFill/>
          </a:ln>
          <a:effectLst/>
        </p:spPr>
        <p:txBody>
          <a:bodyPr wrap="square" lIns="0" tIns="0" rIns="0" bIns="0" anchor="ctr" anchorCtr="1">
            <a:spAutoFit/>
          </a:bodyPr>
          <a:lstStyle/>
          <a:p>
            <a:pPr algn="ctr">
              <a:defRPr/>
            </a:pPr>
            <a:r>
              <a:rPr lang="en-US" dirty="0" smtClean="0">
                <a:solidFill>
                  <a:schemeClr val="accent3"/>
                </a:solidFill>
              </a:rPr>
              <a:t>Citrix </a:t>
            </a:r>
            <a:r>
              <a:rPr lang="en-US" dirty="0" err="1" smtClean="0">
                <a:solidFill>
                  <a:schemeClr val="accent3"/>
                </a:solidFill>
              </a:rPr>
              <a:t>XenDesktop</a:t>
            </a:r>
            <a:endParaRPr lang="en-US" dirty="0">
              <a:solidFill>
                <a:schemeClr val="accent3"/>
              </a:solidFill>
            </a:endParaRPr>
          </a:p>
        </p:txBody>
      </p:sp>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Round Same Side Corner Rectangle 194"/>
          <p:cNvSpPr/>
          <p:nvPr/>
        </p:nvSpPr>
        <p:spPr>
          <a:xfrm>
            <a:off x="387880" y="1032933"/>
            <a:ext cx="11413065" cy="2015067"/>
          </a:xfrm>
          <a:prstGeom prst="round2SameRect">
            <a:avLst>
              <a:gd name="adj1" fmla="val 0"/>
              <a:gd name="adj2" fmla="val 0"/>
            </a:avLst>
          </a:prstGeom>
          <a:gradFill flip="none" rotWithShape="1">
            <a:gsLst>
              <a:gs pos="0">
                <a:schemeClr val="accent3">
                  <a:lumMod val="20000"/>
                  <a:lumOff val="8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nvGrpSpPr>
          <p:cNvPr id="108" name="Group 107"/>
          <p:cNvGrpSpPr/>
          <p:nvPr/>
        </p:nvGrpSpPr>
        <p:grpSpPr>
          <a:xfrm>
            <a:off x="7870233" y="1620869"/>
            <a:ext cx="3749040" cy="4661399"/>
            <a:chOff x="2903120" y="1186248"/>
            <a:chExt cx="2689654" cy="4661399"/>
          </a:xfrm>
        </p:grpSpPr>
        <p:sp>
          <p:nvSpPr>
            <p:cNvPr id="109" name="Round Same Side Corner Rectangle 108"/>
            <p:cNvSpPr/>
            <p:nvPr/>
          </p:nvSpPr>
          <p:spPr>
            <a:xfrm>
              <a:off x="2941662" y="1322389"/>
              <a:ext cx="2612571" cy="4525258"/>
            </a:xfrm>
            <a:prstGeom prst="round2SameRect">
              <a:avLst>
                <a:gd name="adj1" fmla="val 0"/>
                <a:gd name="adj2" fmla="val 0"/>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nvGrpSpPr>
            <p:cNvPr id="110" name="Group 20"/>
            <p:cNvGrpSpPr/>
            <p:nvPr/>
          </p:nvGrpSpPr>
          <p:grpSpPr>
            <a:xfrm>
              <a:off x="2903120" y="1186248"/>
              <a:ext cx="2689654" cy="665131"/>
              <a:chOff x="321276" y="1421025"/>
              <a:chExt cx="2743200" cy="1489483"/>
            </a:xfrm>
          </p:grpSpPr>
          <p:grpSp>
            <p:nvGrpSpPr>
              <p:cNvPr id="111" name="Group 55"/>
              <p:cNvGrpSpPr/>
              <p:nvPr/>
            </p:nvGrpSpPr>
            <p:grpSpPr>
              <a:xfrm>
                <a:off x="321276" y="1421025"/>
                <a:ext cx="2743200" cy="1489483"/>
                <a:chOff x="321276" y="1421025"/>
                <a:chExt cx="2743200" cy="1489483"/>
              </a:xfrm>
            </p:grpSpPr>
            <p:sp>
              <p:nvSpPr>
                <p:cNvPr id="113" name="Rectangle 112"/>
                <p:cNvSpPr/>
                <p:nvPr/>
              </p:nvSpPr>
              <p:spPr>
                <a:xfrm>
                  <a:off x="321276" y="1421025"/>
                  <a:ext cx="2743200" cy="148948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dirty="0">
                    <a:latin typeface="Arial" pitchFamily="34" charset="0"/>
                    <a:cs typeface="Arial" pitchFamily="34" charset="0"/>
                  </a:endParaRPr>
                </a:p>
              </p:txBody>
            </p:sp>
            <p:sp>
              <p:nvSpPr>
                <p:cNvPr id="114" name="Right Triangle 113"/>
                <p:cNvSpPr/>
                <p:nvPr/>
              </p:nvSpPr>
              <p:spPr>
                <a:xfrm flipV="1">
                  <a:off x="354031" y="1506307"/>
                  <a:ext cx="2533135" cy="911239"/>
                </a:xfrm>
                <a:prstGeom prst="rtTriangle">
                  <a:avLst/>
                </a:pr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
            <p:nvSpPr>
              <p:cNvPr id="112" name="TextBox 64"/>
              <p:cNvSpPr txBox="1">
                <a:spLocks noChangeArrowheads="1"/>
              </p:cNvSpPr>
              <p:nvPr/>
            </p:nvSpPr>
            <p:spPr bwMode="auto">
              <a:xfrm>
                <a:off x="390617" y="1814256"/>
                <a:ext cx="2604518" cy="703014"/>
              </a:xfrm>
              <a:prstGeom prst="rect">
                <a:avLst/>
              </a:prstGeom>
              <a:noFill/>
              <a:ln w="9525">
                <a:noFill/>
                <a:miter lim="800000"/>
                <a:headEnd/>
                <a:tailEnd/>
              </a:ln>
            </p:spPr>
            <p:txBody>
              <a:bodyPr wrap="square" anchor="ctr" anchorCtr="0">
                <a:spAutoFit/>
              </a:bodyPr>
              <a:lstStyle/>
              <a:p>
                <a:pPr algn="ctr">
                  <a:lnSpc>
                    <a:spcPct val="90000"/>
                  </a:lnSpc>
                </a:pPr>
                <a:r>
                  <a:rPr lang="en-US" sz="1600" dirty="0" smtClean="0">
                    <a:solidFill>
                      <a:schemeClr val="bg1"/>
                    </a:solidFill>
                    <a:effectLst>
                      <a:outerShdw blurRad="38100" dist="38100" dir="2700000" algn="tl">
                        <a:srgbClr val="000000">
                          <a:alpha val="43137"/>
                        </a:srgbClr>
                      </a:outerShdw>
                    </a:effectLst>
                  </a:rPr>
                  <a:t>Cisco Collaborative Workspace</a:t>
                </a:r>
              </a:p>
            </p:txBody>
          </p:sp>
        </p:grpSp>
      </p:grpSp>
      <p:sp>
        <p:nvSpPr>
          <p:cNvPr id="128" name="Round Same Side Corner Rectangle 127"/>
          <p:cNvSpPr/>
          <p:nvPr/>
        </p:nvSpPr>
        <p:spPr>
          <a:xfrm>
            <a:off x="8788227" y="5232406"/>
            <a:ext cx="1287109" cy="609600"/>
          </a:xfrm>
          <a:prstGeom prst="round2SameRect">
            <a:avLst>
              <a:gd name="adj1" fmla="val 0"/>
              <a:gd name="adj2" fmla="val 0"/>
            </a:avLst>
          </a:prstGeom>
          <a:gradFill flip="none" rotWithShape="1">
            <a:gsLst>
              <a:gs pos="0">
                <a:schemeClr val="accent3">
                  <a:lumMod val="20000"/>
                  <a:lumOff val="80000"/>
                </a:schemeClr>
              </a:gs>
              <a:gs pos="100000">
                <a:schemeClr val="bg2">
                  <a:lumMod val="90000"/>
                  <a:alpha val="0"/>
                </a:schemeClr>
              </a:gs>
            </a:gsLst>
            <a:lin ang="108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grpSp>
        <p:nvGrpSpPr>
          <p:cNvPr id="101" name="Group 100"/>
          <p:cNvGrpSpPr/>
          <p:nvPr/>
        </p:nvGrpSpPr>
        <p:grpSpPr>
          <a:xfrm>
            <a:off x="4500500" y="1620869"/>
            <a:ext cx="3200400" cy="4661399"/>
            <a:chOff x="2903120" y="1186248"/>
            <a:chExt cx="2689654" cy="4661399"/>
          </a:xfrm>
        </p:grpSpPr>
        <p:sp>
          <p:nvSpPr>
            <p:cNvPr id="102" name="Round Same Side Corner Rectangle 101"/>
            <p:cNvSpPr/>
            <p:nvPr/>
          </p:nvSpPr>
          <p:spPr>
            <a:xfrm>
              <a:off x="2941662" y="1322389"/>
              <a:ext cx="2612571" cy="4525258"/>
            </a:xfrm>
            <a:prstGeom prst="round2SameRect">
              <a:avLst>
                <a:gd name="adj1" fmla="val 0"/>
                <a:gd name="adj2" fmla="val 0"/>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nvGrpSpPr>
            <p:cNvPr id="103" name="Group 20"/>
            <p:cNvGrpSpPr/>
            <p:nvPr/>
          </p:nvGrpSpPr>
          <p:grpSpPr>
            <a:xfrm>
              <a:off x="2903120" y="1186248"/>
              <a:ext cx="2689654" cy="665131"/>
              <a:chOff x="321276" y="1421025"/>
              <a:chExt cx="2743200" cy="1489483"/>
            </a:xfrm>
          </p:grpSpPr>
          <p:grpSp>
            <p:nvGrpSpPr>
              <p:cNvPr id="104" name="Group 55"/>
              <p:cNvGrpSpPr/>
              <p:nvPr/>
            </p:nvGrpSpPr>
            <p:grpSpPr>
              <a:xfrm>
                <a:off x="321276" y="1421025"/>
                <a:ext cx="2743200" cy="1489483"/>
                <a:chOff x="321276" y="1421025"/>
                <a:chExt cx="2743200" cy="1489483"/>
              </a:xfrm>
            </p:grpSpPr>
            <p:sp>
              <p:nvSpPr>
                <p:cNvPr id="106" name="Rectangle 105"/>
                <p:cNvSpPr/>
                <p:nvPr/>
              </p:nvSpPr>
              <p:spPr>
                <a:xfrm>
                  <a:off x="321276" y="1421025"/>
                  <a:ext cx="2743200" cy="148948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dirty="0">
                    <a:latin typeface="Arial" pitchFamily="34" charset="0"/>
                    <a:cs typeface="Arial" pitchFamily="34" charset="0"/>
                  </a:endParaRPr>
                </a:p>
              </p:txBody>
            </p:sp>
            <p:sp>
              <p:nvSpPr>
                <p:cNvPr id="107" name="Right Triangle 106"/>
                <p:cNvSpPr/>
                <p:nvPr/>
              </p:nvSpPr>
              <p:spPr>
                <a:xfrm flipV="1">
                  <a:off x="354031" y="1506307"/>
                  <a:ext cx="2533135" cy="911239"/>
                </a:xfrm>
                <a:prstGeom prst="rtTriangle">
                  <a:avLst/>
                </a:pr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
            <p:nvSpPr>
              <p:cNvPr id="105" name="TextBox 64"/>
              <p:cNvSpPr txBox="1">
                <a:spLocks noChangeArrowheads="1"/>
              </p:cNvSpPr>
              <p:nvPr/>
            </p:nvSpPr>
            <p:spPr bwMode="auto">
              <a:xfrm>
                <a:off x="390617" y="1814256"/>
                <a:ext cx="2604518" cy="703014"/>
              </a:xfrm>
              <a:prstGeom prst="rect">
                <a:avLst/>
              </a:prstGeom>
              <a:noFill/>
              <a:ln w="9525">
                <a:noFill/>
                <a:miter lim="800000"/>
                <a:headEnd/>
                <a:tailEnd/>
              </a:ln>
            </p:spPr>
            <p:txBody>
              <a:bodyPr wrap="square" anchor="ctr" anchorCtr="0">
                <a:spAutoFit/>
              </a:bodyPr>
              <a:lstStyle/>
              <a:p>
                <a:pPr algn="ctr">
                  <a:lnSpc>
                    <a:spcPct val="90000"/>
                  </a:lnSpc>
                </a:pPr>
                <a:r>
                  <a:rPr lang="en-US" sz="1600" dirty="0" smtClean="0">
                    <a:solidFill>
                      <a:schemeClr val="bg1"/>
                    </a:solidFill>
                    <a:effectLst>
                      <a:outerShdw blurRad="38100" dist="38100" dir="2700000" algn="tl">
                        <a:srgbClr val="000000">
                          <a:alpha val="43137"/>
                        </a:srgbClr>
                      </a:outerShdw>
                    </a:effectLst>
                  </a:rPr>
                  <a:t>Cisco Borderless Network</a:t>
                </a:r>
              </a:p>
            </p:txBody>
          </p:sp>
        </p:grpSp>
      </p:grpSp>
      <p:grpSp>
        <p:nvGrpSpPr>
          <p:cNvPr id="94" name="Group 93"/>
          <p:cNvGrpSpPr/>
          <p:nvPr/>
        </p:nvGrpSpPr>
        <p:grpSpPr>
          <a:xfrm>
            <a:off x="558802" y="1620869"/>
            <a:ext cx="3721565" cy="4661399"/>
            <a:chOff x="2903120" y="1186248"/>
            <a:chExt cx="2689654" cy="4661399"/>
          </a:xfrm>
        </p:grpSpPr>
        <p:sp>
          <p:nvSpPr>
            <p:cNvPr id="95" name="Round Same Side Corner Rectangle 94"/>
            <p:cNvSpPr/>
            <p:nvPr/>
          </p:nvSpPr>
          <p:spPr>
            <a:xfrm>
              <a:off x="2941662" y="1322389"/>
              <a:ext cx="2612571" cy="4525258"/>
            </a:xfrm>
            <a:prstGeom prst="round2SameRect">
              <a:avLst>
                <a:gd name="adj1" fmla="val 0"/>
                <a:gd name="adj2" fmla="val 0"/>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nvGrpSpPr>
            <p:cNvPr id="96" name="Group 20"/>
            <p:cNvGrpSpPr/>
            <p:nvPr/>
          </p:nvGrpSpPr>
          <p:grpSpPr>
            <a:xfrm>
              <a:off x="2903120" y="1186248"/>
              <a:ext cx="2689654" cy="665131"/>
              <a:chOff x="321276" y="1421025"/>
              <a:chExt cx="2743200" cy="1489483"/>
            </a:xfrm>
          </p:grpSpPr>
          <p:grpSp>
            <p:nvGrpSpPr>
              <p:cNvPr id="97" name="Group 55"/>
              <p:cNvGrpSpPr/>
              <p:nvPr/>
            </p:nvGrpSpPr>
            <p:grpSpPr>
              <a:xfrm>
                <a:off x="321276" y="1421025"/>
                <a:ext cx="2743200" cy="1489483"/>
                <a:chOff x="321276" y="1421025"/>
                <a:chExt cx="2743200" cy="1489483"/>
              </a:xfrm>
            </p:grpSpPr>
            <p:sp>
              <p:nvSpPr>
                <p:cNvPr id="99" name="Rectangle 98"/>
                <p:cNvSpPr/>
                <p:nvPr/>
              </p:nvSpPr>
              <p:spPr>
                <a:xfrm>
                  <a:off x="321276" y="1421025"/>
                  <a:ext cx="2743200" cy="148948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dirty="0">
                    <a:latin typeface="Arial" pitchFamily="34" charset="0"/>
                    <a:cs typeface="Arial" pitchFamily="34" charset="0"/>
                  </a:endParaRPr>
                </a:p>
              </p:txBody>
            </p:sp>
            <p:sp>
              <p:nvSpPr>
                <p:cNvPr id="100" name="Right Triangle 99"/>
                <p:cNvSpPr/>
                <p:nvPr/>
              </p:nvSpPr>
              <p:spPr>
                <a:xfrm flipV="1">
                  <a:off x="354031" y="1506307"/>
                  <a:ext cx="2533135" cy="911239"/>
                </a:xfrm>
                <a:prstGeom prst="rtTriangle">
                  <a:avLst/>
                </a:pr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
            <p:nvSpPr>
              <p:cNvPr id="98" name="TextBox 64"/>
              <p:cNvSpPr txBox="1">
                <a:spLocks noChangeArrowheads="1"/>
              </p:cNvSpPr>
              <p:nvPr/>
            </p:nvSpPr>
            <p:spPr bwMode="auto">
              <a:xfrm>
                <a:off x="390617" y="1814256"/>
                <a:ext cx="2604518" cy="703014"/>
              </a:xfrm>
              <a:prstGeom prst="rect">
                <a:avLst/>
              </a:prstGeom>
              <a:noFill/>
              <a:ln w="9525">
                <a:noFill/>
                <a:miter lim="800000"/>
                <a:headEnd/>
                <a:tailEnd/>
              </a:ln>
            </p:spPr>
            <p:txBody>
              <a:bodyPr wrap="square" anchor="ctr" anchorCtr="0">
                <a:spAutoFit/>
              </a:bodyPr>
              <a:lstStyle/>
              <a:p>
                <a:pPr algn="ctr">
                  <a:lnSpc>
                    <a:spcPct val="90000"/>
                  </a:lnSpc>
                </a:pPr>
                <a:r>
                  <a:rPr lang="en-US" sz="1600" dirty="0" smtClean="0">
                    <a:solidFill>
                      <a:schemeClr val="bg1"/>
                    </a:solidFill>
                    <a:effectLst>
                      <a:outerShdw blurRad="38100" dist="38100" dir="2700000" algn="tl">
                        <a:srgbClr val="000000">
                          <a:alpha val="43137"/>
                        </a:srgbClr>
                      </a:outerShdw>
                    </a:effectLst>
                  </a:rPr>
                  <a:t>Cisco Unified Data Center</a:t>
                </a:r>
              </a:p>
            </p:txBody>
          </p:sp>
        </p:grpSp>
      </p:grpSp>
      <p:sp>
        <p:nvSpPr>
          <p:cNvPr id="2" name="Title 1"/>
          <p:cNvSpPr>
            <a:spLocks noGrp="1"/>
          </p:cNvSpPr>
          <p:nvPr>
            <p:ph type="title"/>
          </p:nvPr>
        </p:nvSpPr>
        <p:spPr>
          <a:xfrm>
            <a:off x="430757" y="133003"/>
            <a:ext cx="9707213" cy="756458"/>
          </a:xfrm>
        </p:spPr>
        <p:txBody>
          <a:bodyPr/>
          <a:lstStyle/>
          <a:p>
            <a:r>
              <a:rPr lang="en-US" dirty="0" smtClean="0"/>
              <a:t>End-to-End Workspace Virtualization Solution</a:t>
            </a:r>
            <a:endParaRPr lang="en-US" dirty="0"/>
          </a:p>
        </p:txBody>
      </p:sp>
      <p:sp>
        <p:nvSpPr>
          <p:cNvPr id="115" name="TextBox 114"/>
          <p:cNvSpPr txBox="1"/>
          <p:nvPr/>
        </p:nvSpPr>
        <p:spPr>
          <a:xfrm>
            <a:off x="3624519" y="1114366"/>
            <a:ext cx="4939786" cy="400110"/>
          </a:xfrm>
          <a:prstGeom prst="rect">
            <a:avLst/>
          </a:prstGeom>
          <a:noFill/>
        </p:spPr>
        <p:txBody>
          <a:bodyPr wrap="square" rtlCol="0" anchor="ctr">
            <a:spAutoFit/>
          </a:bodyPr>
          <a:lstStyle/>
          <a:p>
            <a:pPr algn="ctr"/>
            <a:r>
              <a:rPr lang="en-US" sz="2000" dirty="0" smtClean="0"/>
              <a:t>Cisco VXI with Citrix </a:t>
            </a:r>
            <a:r>
              <a:rPr lang="en-US" sz="2000" dirty="0" err="1" smtClean="0"/>
              <a:t>XenDesktop</a:t>
            </a:r>
            <a:endParaRPr lang="en-US" sz="2000" dirty="0"/>
          </a:p>
        </p:txBody>
      </p:sp>
      <p:pic>
        <p:nvPicPr>
          <p:cNvPr id="136" name="Picture 135" descr="025_Receiver_h32bit_512.png"/>
          <p:cNvPicPr>
            <a:picLocks noChangeAspect="1"/>
          </p:cNvPicPr>
          <p:nvPr/>
        </p:nvPicPr>
        <p:blipFill>
          <a:blip r:embed="rId3" cstate="screen"/>
          <a:stretch>
            <a:fillRect/>
          </a:stretch>
        </p:blipFill>
        <p:spPr>
          <a:xfrm rot="10800000">
            <a:off x="8344058" y="5239488"/>
            <a:ext cx="627616" cy="610514"/>
          </a:xfrm>
          <a:prstGeom prst="rect">
            <a:avLst/>
          </a:prstGeom>
          <a:no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pic>
      <p:sp>
        <p:nvSpPr>
          <p:cNvPr id="146" name="TextBox 149"/>
          <p:cNvSpPr txBox="1">
            <a:spLocks noChangeArrowheads="1"/>
          </p:cNvSpPr>
          <p:nvPr/>
        </p:nvSpPr>
        <p:spPr bwMode="auto">
          <a:xfrm>
            <a:off x="5104303" y="2400180"/>
            <a:ext cx="1992795" cy="297004"/>
          </a:xfrm>
          <a:prstGeom prst="rect">
            <a:avLst/>
          </a:prstGeom>
          <a:noFill/>
          <a:ln w="9525">
            <a:noFill/>
            <a:miter lim="800000"/>
            <a:headEnd/>
            <a:tailEnd/>
          </a:ln>
        </p:spPr>
        <p:txBody>
          <a:bodyPr wrap="square">
            <a:spAutoFit/>
          </a:bodyPr>
          <a:lstStyle/>
          <a:p>
            <a:pPr algn="ctr" fontAlgn="base">
              <a:lnSpc>
                <a:spcPct val="95000"/>
              </a:lnSpc>
              <a:spcBef>
                <a:spcPct val="0"/>
              </a:spcBef>
              <a:spcAft>
                <a:spcPct val="0"/>
              </a:spcAft>
              <a:defRPr/>
            </a:pPr>
            <a:r>
              <a:rPr lang="en-US" sz="1400" dirty="0" smtClean="0"/>
              <a:t>Campus/Branch</a:t>
            </a:r>
            <a:endParaRPr lang="en-US" sz="1400" dirty="0"/>
          </a:p>
        </p:txBody>
      </p:sp>
      <p:grpSp>
        <p:nvGrpSpPr>
          <p:cNvPr id="117" name="Group 116"/>
          <p:cNvGrpSpPr/>
          <p:nvPr/>
        </p:nvGrpSpPr>
        <p:grpSpPr>
          <a:xfrm>
            <a:off x="4741730" y="2844328"/>
            <a:ext cx="2684074" cy="1727672"/>
            <a:chOff x="4662785" y="3055999"/>
            <a:chExt cx="2320045" cy="1493356"/>
          </a:xfrm>
        </p:grpSpPr>
        <p:pic>
          <p:nvPicPr>
            <p:cNvPr id="140" name="Picture 139" descr="world map.jpg"/>
            <p:cNvPicPr>
              <a:picLocks noChangeAspect="1"/>
            </p:cNvPicPr>
            <p:nvPr/>
          </p:nvPicPr>
          <p:blipFill>
            <a:blip r:embed="rId4" cstate="screen"/>
            <a:srcRect/>
            <a:stretch>
              <a:fillRect/>
            </a:stretch>
          </p:blipFill>
          <p:spPr bwMode="gray">
            <a:xfrm>
              <a:off x="4662785" y="3182115"/>
              <a:ext cx="2311308" cy="1367240"/>
            </a:xfrm>
            <a:prstGeom prst="rect">
              <a:avLst/>
            </a:prstGeom>
          </p:spPr>
        </p:pic>
        <p:pic>
          <p:nvPicPr>
            <p:cNvPr id="142" name="Picture 10" descr="enterprise_tower2"/>
            <p:cNvPicPr>
              <a:picLocks noChangeAspect="1" noChangeArrowheads="1"/>
            </p:cNvPicPr>
            <p:nvPr/>
          </p:nvPicPr>
          <p:blipFill>
            <a:blip r:embed="rId5" cstate="screen"/>
            <a:srcRect/>
            <a:stretch>
              <a:fillRect/>
            </a:stretch>
          </p:blipFill>
          <p:spPr bwMode="auto">
            <a:xfrm>
              <a:off x="4714238" y="3055999"/>
              <a:ext cx="822645" cy="468497"/>
            </a:xfrm>
            <a:prstGeom prst="rect">
              <a:avLst/>
            </a:prstGeom>
            <a:noFill/>
          </p:spPr>
        </p:pic>
        <p:pic>
          <p:nvPicPr>
            <p:cNvPr id="143" name="Picture 10" descr="enterprise_tower2"/>
            <p:cNvPicPr>
              <a:picLocks noChangeAspect="1" noChangeArrowheads="1"/>
            </p:cNvPicPr>
            <p:nvPr/>
          </p:nvPicPr>
          <p:blipFill>
            <a:blip r:embed="rId6" cstate="screen"/>
            <a:srcRect/>
            <a:stretch>
              <a:fillRect/>
            </a:stretch>
          </p:blipFill>
          <p:spPr bwMode="auto">
            <a:xfrm>
              <a:off x="5528790" y="3321970"/>
              <a:ext cx="770866" cy="439009"/>
            </a:xfrm>
            <a:prstGeom prst="rect">
              <a:avLst/>
            </a:prstGeom>
            <a:noFill/>
          </p:spPr>
        </p:pic>
        <p:pic>
          <p:nvPicPr>
            <p:cNvPr id="144" name="Picture 10" descr="enterprise_tower2"/>
            <p:cNvPicPr>
              <a:picLocks noChangeAspect="1" noChangeArrowheads="1"/>
            </p:cNvPicPr>
            <p:nvPr/>
          </p:nvPicPr>
          <p:blipFill>
            <a:blip r:embed="rId5" cstate="screen"/>
            <a:srcRect/>
            <a:stretch>
              <a:fillRect/>
            </a:stretch>
          </p:blipFill>
          <p:spPr bwMode="auto">
            <a:xfrm>
              <a:off x="4804349" y="3812744"/>
              <a:ext cx="822645" cy="468497"/>
            </a:xfrm>
            <a:prstGeom prst="rect">
              <a:avLst/>
            </a:prstGeom>
            <a:noFill/>
          </p:spPr>
        </p:pic>
        <p:pic>
          <p:nvPicPr>
            <p:cNvPr id="145" name="Picture 10" descr="enterprise_tower2"/>
            <p:cNvPicPr>
              <a:picLocks noChangeAspect="1" noChangeArrowheads="1"/>
            </p:cNvPicPr>
            <p:nvPr/>
          </p:nvPicPr>
          <p:blipFill>
            <a:blip r:embed="rId7" cstate="screen"/>
            <a:srcRect/>
            <a:stretch>
              <a:fillRect/>
            </a:stretch>
          </p:blipFill>
          <p:spPr bwMode="auto">
            <a:xfrm>
              <a:off x="6085453" y="3959888"/>
              <a:ext cx="776508" cy="442222"/>
            </a:xfrm>
            <a:prstGeom prst="rect">
              <a:avLst/>
            </a:prstGeom>
            <a:noFill/>
          </p:spPr>
        </p:pic>
        <p:pic>
          <p:nvPicPr>
            <p:cNvPr id="148" name="Picture 10" descr="enterprise_tower2"/>
            <p:cNvPicPr>
              <a:picLocks noChangeAspect="1" noChangeArrowheads="1"/>
            </p:cNvPicPr>
            <p:nvPr/>
          </p:nvPicPr>
          <p:blipFill>
            <a:blip r:embed="rId7" cstate="screen"/>
            <a:srcRect/>
            <a:stretch>
              <a:fillRect/>
            </a:stretch>
          </p:blipFill>
          <p:spPr bwMode="auto">
            <a:xfrm>
              <a:off x="6206322" y="3281970"/>
              <a:ext cx="776508" cy="442222"/>
            </a:xfrm>
            <a:prstGeom prst="rect">
              <a:avLst/>
            </a:prstGeom>
            <a:noFill/>
          </p:spPr>
        </p:pic>
      </p:grpSp>
      <p:pic>
        <p:nvPicPr>
          <p:cNvPr id="153" name="Picture 5" descr="\\.psf\Host\Users\timpaul\Desktop\Photos\iStock_000011133121XSmall.jpg"/>
          <p:cNvPicPr>
            <a:picLocks noChangeAspect="1" noChangeArrowheads="1"/>
          </p:cNvPicPr>
          <p:nvPr/>
        </p:nvPicPr>
        <p:blipFill>
          <a:blip r:embed="rId8"/>
          <a:srcRect/>
          <a:stretch>
            <a:fillRect/>
          </a:stretch>
        </p:blipFill>
        <p:spPr bwMode="gray">
          <a:xfrm>
            <a:off x="2305925" y="2495583"/>
            <a:ext cx="1681264" cy="1115568"/>
          </a:xfrm>
          <a:prstGeom prst="rect">
            <a:avLst/>
          </a:prstGeom>
          <a:noFill/>
          <a:ln w="25400">
            <a:solidFill>
              <a:schemeClr val="bg1"/>
            </a:solidFill>
            <a:miter lim="800000"/>
            <a:headEnd/>
            <a:tailEnd/>
          </a:ln>
          <a:effectLst>
            <a:outerShdw blurRad="63500" algn="ctr" rotWithShape="0">
              <a:prstClr val="black">
                <a:alpha val="40000"/>
              </a:prstClr>
            </a:outerShdw>
          </a:effectLst>
        </p:spPr>
      </p:pic>
      <p:grpSp>
        <p:nvGrpSpPr>
          <p:cNvPr id="154" name="Group 90"/>
          <p:cNvGrpSpPr/>
          <p:nvPr/>
        </p:nvGrpSpPr>
        <p:grpSpPr>
          <a:xfrm>
            <a:off x="2306898" y="3821512"/>
            <a:ext cx="1679318" cy="1005513"/>
            <a:chOff x="8983773" y="2745036"/>
            <a:chExt cx="1679318" cy="1005513"/>
          </a:xfrm>
        </p:grpSpPr>
        <p:grpSp>
          <p:nvGrpSpPr>
            <p:cNvPr id="158" name="Group 1580"/>
            <p:cNvGrpSpPr/>
            <p:nvPr/>
          </p:nvGrpSpPr>
          <p:grpSpPr>
            <a:xfrm>
              <a:off x="8983773" y="2745036"/>
              <a:ext cx="1679318" cy="1005513"/>
              <a:chOff x="5779050" y="4522787"/>
              <a:chExt cx="1154151" cy="653508"/>
            </a:xfrm>
            <a:effectLst>
              <a:outerShdw blurRad="50800" dist="38100" dir="8100000" algn="tr" rotWithShape="0">
                <a:prstClr val="black">
                  <a:alpha val="40000"/>
                </a:prstClr>
              </a:outerShdw>
            </a:effectLst>
          </p:grpSpPr>
          <p:sp>
            <p:nvSpPr>
              <p:cNvPr id="167" name="Rounded Rectangle 166"/>
              <p:cNvSpPr/>
              <p:nvPr/>
            </p:nvSpPr>
            <p:spPr bwMode="auto">
              <a:xfrm>
                <a:off x="5779050" y="4963983"/>
                <a:ext cx="256482" cy="212312"/>
              </a:xfrm>
              <a:prstGeom prst="roundRect">
                <a:avLst/>
              </a:prstGeom>
              <a:gradFill flip="none" rotWithShape="1">
                <a:gsLst>
                  <a:gs pos="0">
                    <a:srgbClr val="D99A1D">
                      <a:shade val="30000"/>
                      <a:satMod val="115000"/>
                    </a:srgbClr>
                  </a:gs>
                  <a:gs pos="50000">
                    <a:srgbClr val="E9A317"/>
                  </a:gs>
                  <a:gs pos="100000">
                    <a:srgbClr val="F1AC23"/>
                  </a:gs>
                </a:gsLst>
                <a:lin ang="162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schemeClr val="lt1"/>
                  </a:solidFill>
                  <a:latin typeface="+mn-lt"/>
                </a:endParaRPr>
              </a:p>
            </p:txBody>
          </p:sp>
          <p:sp>
            <p:nvSpPr>
              <p:cNvPr id="168" name="Rounded Rectangle 167"/>
              <p:cNvSpPr/>
              <p:nvPr/>
            </p:nvSpPr>
            <p:spPr bwMode="auto">
              <a:xfrm>
                <a:off x="6078273" y="4963983"/>
                <a:ext cx="256482" cy="212312"/>
              </a:xfrm>
              <a:prstGeom prst="roundRect">
                <a:avLst/>
              </a:prstGeom>
              <a:gradFill flip="none" rotWithShape="1">
                <a:gsLst>
                  <a:gs pos="0">
                    <a:srgbClr val="D99A1D">
                      <a:shade val="30000"/>
                      <a:satMod val="115000"/>
                    </a:srgbClr>
                  </a:gs>
                  <a:gs pos="50000">
                    <a:srgbClr val="E9A317"/>
                  </a:gs>
                  <a:gs pos="100000">
                    <a:srgbClr val="F1AC23"/>
                  </a:gs>
                </a:gsLst>
                <a:lin ang="162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schemeClr val="lt1"/>
                  </a:solidFill>
                  <a:latin typeface="+mn-lt"/>
                </a:endParaRPr>
              </a:p>
            </p:txBody>
          </p:sp>
          <p:sp>
            <p:nvSpPr>
              <p:cNvPr id="169" name="Rounded Rectangle 168"/>
              <p:cNvSpPr/>
              <p:nvPr/>
            </p:nvSpPr>
            <p:spPr bwMode="auto">
              <a:xfrm>
                <a:off x="6377496" y="4963983"/>
                <a:ext cx="256482" cy="212312"/>
              </a:xfrm>
              <a:prstGeom prst="roundRect">
                <a:avLst/>
              </a:prstGeom>
              <a:gradFill flip="none" rotWithShape="1">
                <a:gsLst>
                  <a:gs pos="0">
                    <a:srgbClr val="D99A1D">
                      <a:shade val="30000"/>
                      <a:satMod val="115000"/>
                    </a:srgbClr>
                  </a:gs>
                  <a:gs pos="50000">
                    <a:srgbClr val="E9A317"/>
                  </a:gs>
                  <a:gs pos="100000">
                    <a:srgbClr val="F1AC23"/>
                  </a:gs>
                </a:gsLst>
                <a:lin ang="162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schemeClr val="lt1"/>
                  </a:solidFill>
                  <a:latin typeface="+mn-lt"/>
                </a:endParaRPr>
              </a:p>
            </p:txBody>
          </p:sp>
          <p:sp>
            <p:nvSpPr>
              <p:cNvPr id="170" name="Rounded Rectangle 169"/>
              <p:cNvSpPr/>
              <p:nvPr/>
            </p:nvSpPr>
            <p:spPr bwMode="auto">
              <a:xfrm>
                <a:off x="6676719" y="4963983"/>
                <a:ext cx="256482" cy="212312"/>
              </a:xfrm>
              <a:prstGeom prst="roundRect">
                <a:avLst/>
              </a:prstGeom>
              <a:gradFill flip="none" rotWithShape="1">
                <a:gsLst>
                  <a:gs pos="0">
                    <a:srgbClr val="D99A1D">
                      <a:shade val="30000"/>
                      <a:satMod val="115000"/>
                    </a:srgbClr>
                  </a:gs>
                  <a:gs pos="50000">
                    <a:srgbClr val="E9A317"/>
                  </a:gs>
                  <a:gs pos="100000">
                    <a:srgbClr val="F1AC23"/>
                  </a:gs>
                </a:gsLst>
                <a:lin ang="162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schemeClr val="lt1"/>
                  </a:solidFill>
                  <a:latin typeface="+mn-lt"/>
                </a:endParaRPr>
              </a:p>
            </p:txBody>
          </p:sp>
          <p:sp>
            <p:nvSpPr>
              <p:cNvPr id="171" name="Rounded Rectangle 170"/>
              <p:cNvSpPr/>
              <p:nvPr/>
            </p:nvSpPr>
            <p:spPr bwMode="auto">
              <a:xfrm>
                <a:off x="5779050" y="4522787"/>
                <a:ext cx="256482" cy="424624"/>
              </a:xfrm>
              <a:prstGeom prst="roundRect">
                <a:avLst/>
              </a:prstGeom>
              <a:gradFill flip="none" rotWithShape="1">
                <a:gsLst>
                  <a:gs pos="0">
                    <a:srgbClr val="D99A1D">
                      <a:shade val="30000"/>
                      <a:satMod val="115000"/>
                    </a:srgbClr>
                  </a:gs>
                  <a:gs pos="50000">
                    <a:srgbClr val="E9A317"/>
                  </a:gs>
                  <a:gs pos="100000">
                    <a:srgbClr val="F1AC23"/>
                  </a:gs>
                </a:gsLst>
                <a:lin ang="162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schemeClr val="lt1"/>
                  </a:solidFill>
                  <a:latin typeface="+mn-lt"/>
                </a:endParaRPr>
              </a:p>
            </p:txBody>
          </p:sp>
          <p:sp>
            <p:nvSpPr>
              <p:cNvPr id="172" name="Rounded Rectangle 171"/>
              <p:cNvSpPr/>
              <p:nvPr/>
            </p:nvSpPr>
            <p:spPr bwMode="auto">
              <a:xfrm>
                <a:off x="6078273" y="4522787"/>
                <a:ext cx="256482" cy="424624"/>
              </a:xfrm>
              <a:prstGeom prst="roundRect">
                <a:avLst/>
              </a:prstGeom>
              <a:gradFill flip="none" rotWithShape="1">
                <a:gsLst>
                  <a:gs pos="0">
                    <a:srgbClr val="D99A1D">
                      <a:shade val="30000"/>
                      <a:satMod val="115000"/>
                    </a:srgbClr>
                  </a:gs>
                  <a:gs pos="50000">
                    <a:srgbClr val="E9A317"/>
                  </a:gs>
                  <a:gs pos="100000">
                    <a:srgbClr val="F1AC23"/>
                  </a:gs>
                </a:gsLst>
                <a:lin ang="162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schemeClr val="lt1"/>
                  </a:solidFill>
                  <a:latin typeface="+mn-lt"/>
                </a:endParaRPr>
              </a:p>
            </p:txBody>
          </p:sp>
          <p:sp>
            <p:nvSpPr>
              <p:cNvPr id="173" name="Rounded Rectangle 172"/>
              <p:cNvSpPr/>
              <p:nvPr/>
            </p:nvSpPr>
            <p:spPr bwMode="auto">
              <a:xfrm>
                <a:off x="6377496" y="4522787"/>
                <a:ext cx="256482" cy="424624"/>
              </a:xfrm>
              <a:prstGeom prst="roundRect">
                <a:avLst/>
              </a:prstGeom>
              <a:gradFill flip="none" rotWithShape="1">
                <a:gsLst>
                  <a:gs pos="0">
                    <a:srgbClr val="D99A1D">
                      <a:shade val="30000"/>
                      <a:satMod val="115000"/>
                    </a:srgbClr>
                  </a:gs>
                  <a:gs pos="50000">
                    <a:srgbClr val="E9A317"/>
                  </a:gs>
                  <a:gs pos="100000">
                    <a:srgbClr val="F1AC23"/>
                  </a:gs>
                </a:gsLst>
                <a:lin ang="162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schemeClr val="lt1"/>
                  </a:solidFill>
                  <a:latin typeface="+mn-lt"/>
                </a:endParaRPr>
              </a:p>
            </p:txBody>
          </p:sp>
          <p:sp>
            <p:nvSpPr>
              <p:cNvPr id="174" name="Rounded Rectangle 173"/>
              <p:cNvSpPr/>
              <p:nvPr/>
            </p:nvSpPr>
            <p:spPr bwMode="auto">
              <a:xfrm>
                <a:off x="6676719" y="4522787"/>
                <a:ext cx="256482" cy="424624"/>
              </a:xfrm>
              <a:prstGeom prst="roundRect">
                <a:avLst/>
              </a:prstGeom>
              <a:gradFill flip="none" rotWithShape="1">
                <a:gsLst>
                  <a:gs pos="0">
                    <a:srgbClr val="D99A1D">
                      <a:shade val="30000"/>
                      <a:satMod val="115000"/>
                    </a:srgbClr>
                  </a:gs>
                  <a:gs pos="50000">
                    <a:srgbClr val="E9A317"/>
                  </a:gs>
                  <a:gs pos="100000">
                    <a:srgbClr val="F1AC23"/>
                  </a:gs>
                </a:gsLst>
                <a:lin ang="162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dirty="0">
                  <a:solidFill>
                    <a:schemeClr val="lt1"/>
                  </a:solidFill>
                  <a:latin typeface="+mn-lt"/>
                </a:endParaRPr>
              </a:p>
            </p:txBody>
          </p:sp>
        </p:grpSp>
        <p:sp>
          <p:nvSpPr>
            <p:cNvPr id="159" name="Oval 158"/>
            <p:cNvSpPr/>
            <p:nvPr/>
          </p:nvSpPr>
          <p:spPr bwMode="auto">
            <a:xfrm>
              <a:off x="9031739" y="3221056"/>
              <a:ext cx="262446" cy="256526"/>
            </a:xfrm>
            <a:prstGeom prst="ellipse">
              <a:avLst/>
            </a:prstGeom>
            <a:blipFill dpi="0" rotWithShape="1">
              <a:blip r:embed="rId9" cstate="email"/>
              <a:srcRect/>
              <a:stretch>
                <a:fillRect l="-26000" t="-26000" r="-26000" b="-27000"/>
              </a:stretch>
            </a:blipFill>
            <a:ln w="9525" cap="flat" cmpd="sng" algn="ctr">
              <a:noFill/>
              <a:prstDash val="solid"/>
              <a:round/>
              <a:headEnd type="none" w="med" len="med"/>
              <a:tailEnd type="none" w="med" len="med"/>
            </a:ln>
            <a:effectLst>
              <a:outerShdw blurRad="127000" sx="102000" sy="102000" algn="ctr" rotWithShape="0">
                <a:prstClr val="black">
                  <a:alpha val="40000"/>
                </a:prstClr>
              </a:outerShdw>
            </a:effectLst>
          </p:spPr>
          <p:txBody>
            <a:bodyPr wrap="none" lIns="91416" tIns="45709" rIns="91416" bIns="45709" anchor="ctr"/>
            <a:lstStyle/>
            <a:p>
              <a:pPr algn="ctr" defTabSz="966548">
                <a:defRPr/>
              </a:pPr>
              <a:endParaRPr lang="en-US" sz="1900" dirty="0">
                <a:solidFill>
                  <a:srgbClr val="FFFFFF"/>
                </a:solidFill>
                <a:latin typeface="Arial" charset="0"/>
                <a:cs typeface="Arial" charset="0"/>
              </a:endParaRPr>
            </a:p>
          </p:txBody>
        </p:sp>
        <p:pic>
          <p:nvPicPr>
            <p:cNvPr id="160" name="Picture 7"/>
            <p:cNvPicPr>
              <a:picLocks noChangeAspect="1" noChangeArrowheads="1"/>
            </p:cNvPicPr>
            <p:nvPr/>
          </p:nvPicPr>
          <p:blipFill>
            <a:blip r:embed="rId10" cstate="email"/>
            <a:srcRect/>
            <a:stretch>
              <a:fillRect/>
            </a:stretch>
          </p:blipFill>
          <p:spPr bwMode="auto">
            <a:xfrm>
              <a:off x="9020177" y="2801062"/>
              <a:ext cx="276299" cy="274320"/>
            </a:xfrm>
            <a:prstGeom prst="roundRect">
              <a:avLst/>
            </a:prstGeom>
            <a:noFill/>
            <a:ln w="9525">
              <a:noFill/>
              <a:miter lim="800000"/>
              <a:headEnd/>
              <a:tailEnd/>
            </a:ln>
            <a:effectLst>
              <a:outerShdw blurRad="127000" sx="102000" sy="102000" algn="ctr" rotWithShape="0">
                <a:prstClr val="black">
                  <a:alpha val="40000"/>
                </a:prstClr>
              </a:outerShdw>
            </a:effectLst>
          </p:spPr>
        </p:pic>
        <p:pic>
          <p:nvPicPr>
            <p:cNvPr id="161" name="Picture 12"/>
            <p:cNvPicPr>
              <a:picLocks noChangeAspect="1" noChangeArrowheads="1"/>
            </p:cNvPicPr>
            <p:nvPr/>
          </p:nvPicPr>
          <p:blipFill>
            <a:blip r:embed="rId11" cstate="email"/>
            <a:srcRect/>
            <a:stretch>
              <a:fillRect/>
            </a:stretch>
          </p:blipFill>
          <p:spPr bwMode="auto">
            <a:xfrm>
              <a:off x="9462976" y="2804422"/>
              <a:ext cx="274320" cy="267600"/>
            </a:xfrm>
            <a:prstGeom prst="roundRect">
              <a:avLst/>
            </a:prstGeom>
            <a:noFill/>
            <a:ln w="9525">
              <a:noFill/>
              <a:miter lim="800000"/>
              <a:headEnd/>
              <a:tailEnd/>
            </a:ln>
            <a:effectLst>
              <a:outerShdw blurRad="127000" sx="102000" sy="102000" algn="ctr" rotWithShape="0">
                <a:prstClr val="black">
                  <a:alpha val="40000"/>
                </a:prstClr>
              </a:outerShdw>
            </a:effectLst>
          </p:spPr>
        </p:pic>
        <p:pic>
          <p:nvPicPr>
            <p:cNvPr id="162" name="Picture 11" descr="http://www.jtbworld.com/images/AutoCAD_2009_icon.jpg"/>
            <p:cNvPicPr>
              <a:picLocks noChangeAspect="1" noChangeArrowheads="1"/>
            </p:cNvPicPr>
            <p:nvPr/>
          </p:nvPicPr>
          <p:blipFill>
            <a:blip r:embed="rId12" cstate="email"/>
            <a:srcRect/>
            <a:stretch>
              <a:fillRect/>
            </a:stretch>
          </p:blipFill>
          <p:spPr bwMode="auto">
            <a:xfrm>
              <a:off x="9897667" y="2799633"/>
              <a:ext cx="274320" cy="277178"/>
            </a:xfrm>
            <a:prstGeom prst="roundRect">
              <a:avLst/>
            </a:prstGeom>
            <a:noFill/>
            <a:effectLst>
              <a:outerShdw blurRad="127000" sx="102000" sy="102000" algn="ctr" rotWithShape="0">
                <a:prstClr val="black">
                  <a:alpha val="40000"/>
                </a:prstClr>
              </a:outerShdw>
            </a:effectLst>
          </p:spPr>
        </p:pic>
        <p:sp>
          <p:nvSpPr>
            <p:cNvPr id="163" name="Oval 162"/>
            <p:cNvSpPr/>
            <p:nvPr/>
          </p:nvSpPr>
          <p:spPr bwMode="auto">
            <a:xfrm>
              <a:off x="9887948" y="3221056"/>
              <a:ext cx="262446" cy="256526"/>
            </a:xfrm>
            <a:prstGeom prst="ellipse">
              <a:avLst/>
            </a:prstGeom>
            <a:blipFill dpi="0" rotWithShape="1">
              <a:blip r:embed="rId9" cstate="email"/>
              <a:srcRect/>
              <a:stretch>
                <a:fillRect l="-26000" t="-26000" r="-26000" b="-27000"/>
              </a:stretch>
            </a:blipFill>
            <a:ln w="9525" cap="flat" cmpd="sng" algn="ctr">
              <a:noFill/>
              <a:prstDash val="solid"/>
              <a:round/>
              <a:headEnd type="none" w="med" len="med"/>
              <a:tailEnd type="none" w="med" len="med"/>
            </a:ln>
            <a:effectLst>
              <a:outerShdw blurRad="127000" sx="102000" sy="102000" algn="ctr" rotWithShape="0">
                <a:prstClr val="black">
                  <a:alpha val="40000"/>
                </a:prstClr>
              </a:outerShdw>
            </a:effectLst>
          </p:spPr>
          <p:txBody>
            <a:bodyPr wrap="none" lIns="91416" tIns="45709" rIns="91416" bIns="45709" anchor="ctr"/>
            <a:lstStyle/>
            <a:p>
              <a:pPr algn="ctr" defTabSz="966548">
                <a:defRPr/>
              </a:pPr>
              <a:endParaRPr lang="en-US" sz="1900" dirty="0">
                <a:solidFill>
                  <a:srgbClr val="FFFFFF"/>
                </a:solidFill>
                <a:latin typeface="Arial" charset="0"/>
                <a:cs typeface="Arial" charset="0"/>
              </a:endParaRPr>
            </a:p>
          </p:txBody>
        </p:sp>
        <p:pic>
          <p:nvPicPr>
            <p:cNvPr id="164" name="Picture 9" descr="Cerner Corporation">
              <a:hlinkClick r:id="rId13"/>
            </p:cNvPr>
            <p:cNvPicPr>
              <a:picLocks noChangeAspect="1" noChangeArrowheads="1"/>
            </p:cNvPicPr>
            <p:nvPr/>
          </p:nvPicPr>
          <p:blipFill>
            <a:blip r:embed="rId14" cstate="email"/>
            <a:srcRect l="7024" t="13010" r="70609" b="28234"/>
            <a:stretch>
              <a:fillRect/>
            </a:stretch>
          </p:blipFill>
          <p:spPr bwMode="auto">
            <a:xfrm>
              <a:off x="10322780" y="2819462"/>
              <a:ext cx="274320" cy="237521"/>
            </a:xfrm>
            <a:prstGeom prst="roundRect">
              <a:avLst/>
            </a:prstGeom>
            <a:noFill/>
            <a:effectLst>
              <a:outerShdw blurRad="127000" sx="102000" sy="102000" algn="ctr" rotWithShape="0">
                <a:prstClr val="black">
                  <a:alpha val="40000"/>
                </a:prstClr>
              </a:outerShdw>
            </a:effectLst>
          </p:spPr>
        </p:pic>
        <p:pic>
          <p:nvPicPr>
            <p:cNvPr id="165" name="Picture 8" descr="Windows 7 Enterprise">
              <a:hlinkClick r:id="rId15"/>
            </p:cNvPr>
            <p:cNvPicPr>
              <a:picLocks noChangeAspect="1" noChangeArrowheads="1"/>
            </p:cNvPicPr>
            <p:nvPr/>
          </p:nvPicPr>
          <p:blipFill>
            <a:blip r:embed="rId16" cstate="email"/>
            <a:srcRect/>
            <a:stretch>
              <a:fillRect/>
            </a:stretch>
          </p:blipFill>
          <p:spPr bwMode="auto">
            <a:xfrm>
              <a:off x="9469479" y="3222674"/>
              <a:ext cx="267362" cy="253290"/>
            </a:xfrm>
            <a:prstGeom prst="roundRect">
              <a:avLst/>
            </a:prstGeom>
            <a:noFill/>
            <a:effectLst>
              <a:outerShdw blurRad="127000" sx="102000" sy="102000" algn="ctr" rotWithShape="0">
                <a:prstClr val="black">
                  <a:alpha val="40000"/>
                </a:prstClr>
              </a:outerShdw>
            </a:effectLst>
          </p:spPr>
        </p:pic>
        <p:pic>
          <p:nvPicPr>
            <p:cNvPr id="166" name="Picture 2" descr="Windows XP availability extended through 2010 for ultra small subnotebooks. Credit: Microsoft."/>
            <p:cNvPicPr>
              <a:picLocks noChangeAspect="1" noChangeArrowheads="1"/>
            </p:cNvPicPr>
            <p:nvPr/>
          </p:nvPicPr>
          <p:blipFill>
            <a:blip r:embed="rId17" cstate="email"/>
            <a:srcRect/>
            <a:stretch>
              <a:fillRect/>
            </a:stretch>
          </p:blipFill>
          <p:spPr bwMode="auto">
            <a:xfrm>
              <a:off x="10332246" y="3240827"/>
              <a:ext cx="280314" cy="216984"/>
            </a:xfrm>
            <a:prstGeom prst="roundRect">
              <a:avLst/>
            </a:prstGeom>
            <a:noFill/>
            <a:effectLst>
              <a:outerShdw blurRad="127000" sx="102000" sy="102000" algn="ctr" rotWithShape="0">
                <a:prstClr val="black">
                  <a:alpha val="40000"/>
                </a:prstClr>
              </a:outerShdw>
            </a:effectLst>
          </p:spPr>
        </p:pic>
      </p:grpSp>
      <p:sp>
        <p:nvSpPr>
          <p:cNvPr id="156" name="Up Arrow 155"/>
          <p:cNvSpPr/>
          <p:nvPr/>
        </p:nvSpPr>
        <p:spPr>
          <a:xfrm>
            <a:off x="2923382" y="4895487"/>
            <a:ext cx="446352" cy="455447"/>
          </a:xfrm>
          <a:prstGeom prst="upArrow">
            <a:avLst/>
          </a:prstGeom>
          <a:gradFill flip="none" rotWithShape="1">
            <a:gsLst>
              <a:gs pos="0">
                <a:schemeClr val="tx1">
                  <a:lumMod val="50000"/>
                  <a:lumOff val="50000"/>
                </a:schemeClr>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157" name="TextBox 149"/>
          <p:cNvSpPr txBox="1">
            <a:spLocks noChangeArrowheads="1"/>
          </p:cNvSpPr>
          <p:nvPr/>
        </p:nvSpPr>
        <p:spPr bwMode="auto">
          <a:xfrm>
            <a:off x="9059334" y="5293907"/>
            <a:ext cx="965200" cy="501676"/>
          </a:xfrm>
          <a:prstGeom prst="rect">
            <a:avLst/>
          </a:prstGeom>
          <a:noFill/>
          <a:ln w="9525">
            <a:noFill/>
            <a:miter lim="800000"/>
            <a:headEnd/>
            <a:tailEnd/>
          </a:ln>
        </p:spPr>
        <p:txBody>
          <a:bodyPr wrap="square">
            <a:spAutoFit/>
          </a:bodyPr>
          <a:lstStyle/>
          <a:p>
            <a:pPr fontAlgn="base">
              <a:lnSpc>
                <a:spcPct val="95000"/>
              </a:lnSpc>
              <a:spcBef>
                <a:spcPct val="0"/>
              </a:spcBef>
              <a:spcAft>
                <a:spcPct val="0"/>
              </a:spcAft>
              <a:defRPr/>
            </a:pPr>
            <a:r>
              <a:rPr lang="en-US" sz="1400" dirty="0" smtClean="0"/>
              <a:t>Citrix </a:t>
            </a:r>
            <a:br>
              <a:rPr lang="en-US" sz="1400" dirty="0" smtClean="0"/>
            </a:br>
            <a:r>
              <a:rPr lang="en-US" sz="1400" dirty="0" smtClean="0"/>
              <a:t>Receiver</a:t>
            </a:r>
            <a:endParaRPr lang="en-US" sz="1400" dirty="0"/>
          </a:p>
        </p:txBody>
      </p:sp>
      <p:sp>
        <p:nvSpPr>
          <p:cNvPr id="208" name="Rounded Rectangle 27"/>
          <p:cNvSpPr/>
          <p:nvPr/>
        </p:nvSpPr>
        <p:spPr bwMode="auto">
          <a:xfrm>
            <a:off x="765301" y="4369538"/>
            <a:ext cx="1280160" cy="315964"/>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fontAlgn="base">
              <a:lnSpc>
                <a:spcPct val="90000"/>
              </a:lnSpc>
              <a:spcBef>
                <a:spcPct val="0"/>
              </a:spcBef>
              <a:spcAft>
                <a:spcPct val="0"/>
              </a:spcAft>
              <a:defRPr/>
            </a:pPr>
            <a:r>
              <a:rPr lang="en-US" sz="900" dirty="0">
                <a:latin typeface="Arial" pitchFamily="34" charset="0"/>
                <a:cs typeface="Arial" pitchFamily="34" charset="0"/>
              </a:rPr>
              <a:t>Hypervisor</a:t>
            </a:r>
          </a:p>
        </p:txBody>
      </p:sp>
      <p:sp>
        <p:nvSpPr>
          <p:cNvPr id="209" name="Rectangle 208"/>
          <p:cNvSpPr/>
          <p:nvPr/>
        </p:nvSpPr>
        <p:spPr bwMode="auto">
          <a:xfrm>
            <a:off x="765301" y="4740739"/>
            <a:ext cx="1280160" cy="565219"/>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fontAlgn="base">
              <a:lnSpc>
                <a:spcPct val="90000"/>
              </a:lnSpc>
              <a:spcBef>
                <a:spcPct val="0"/>
              </a:spcBef>
              <a:spcAft>
                <a:spcPct val="0"/>
              </a:spcAft>
              <a:defRPr/>
            </a:pPr>
            <a:r>
              <a:rPr lang="en-US" sz="900" dirty="0" smtClean="0">
                <a:latin typeface="Arial" pitchFamily="34" charset="0"/>
                <a:cs typeface="Arial" pitchFamily="34" charset="0"/>
              </a:rPr>
              <a:t>Desktop</a:t>
            </a:r>
            <a:br>
              <a:rPr lang="en-US" sz="900" dirty="0" smtClean="0">
                <a:latin typeface="Arial" pitchFamily="34" charset="0"/>
                <a:cs typeface="Arial" pitchFamily="34" charset="0"/>
              </a:rPr>
            </a:br>
            <a:r>
              <a:rPr lang="en-US" sz="900" dirty="0" smtClean="0">
                <a:latin typeface="Arial" pitchFamily="34" charset="0"/>
                <a:cs typeface="Arial" pitchFamily="34" charset="0"/>
              </a:rPr>
              <a:t> </a:t>
            </a:r>
            <a:r>
              <a:rPr lang="en-US" sz="900" dirty="0">
                <a:latin typeface="Arial" pitchFamily="34" charset="0"/>
                <a:cs typeface="Arial" pitchFamily="34" charset="0"/>
              </a:rPr>
              <a:t>Virtualization </a:t>
            </a:r>
            <a:r>
              <a:rPr lang="en-US" sz="900" dirty="0" smtClean="0">
                <a:latin typeface="Arial" pitchFamily="34" charset="0"/>
                <a:cs typeface="Arial" pitchFamily="34" charset="0"/>
              </a:rPr>
              <a:t/>
            </a:r>
            <a:br>
              <a:rPr lang="en-US" sz="900" dirty="0" smtClean="0">
                <a:latin typeface="Arial" pitchFamily="34" charset="0"/>
                <a:cs typeface="Arial" pitchFamily="34" charset="0"/>
              </a:rPr>
            </a:br>
            <a:r>
              <a:rPr lang="en-US" sz="900" dirty="0" smtClean="0">
                <a:latin typeface="Arial" pitchFamily="34" charset="0"/>
                <a:cs typeface="Arial" pitchFamily="34" charset="0"/>
              </a:rPr>
              <a:t>Software</a:t>
            </a:r>
            <a:endParaRPr lang="en-US" sz="900" dirty="0">
              <a:latin typeface="Arial" pitchFamily="34" charset="0"/>
              <a:cs typeface="Arial" pitchFamily="34" charset="0"/>
            </a:endParaRPr>
          </a:p>
        </p:txBody>
      </p:sp>
      <p:sp>
        <p:nvSpPr>
          <p:cNvPr id="211" name="Rounded Rectangle 27"/>
          <p:cNvSpPr/>
          <p:nvPr/>
        </p:nvSpPr>
        <p:spPr bwMode="auto">
          <a:xfrm>
            <a:off x="765301" y="5361195"/>
            <a:ext cx="1280160" cy="315964"/>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fontAlgn="base">
              <a:lnSpc>
                <a:spcPct val="90000"/>
              </a:lnSpc>
              <a:spcBef>
                <a:spcPct val="0"/>
              </a:spcBef>
              <a:spcAft>
                <a:spcPct val="0"/>
              </a:spcAft>
              <a:defRPr/>
            </a:pPr>
            <a:r>
              <a:rPr lang="en-US" sz="900" dirty="0" smtClean="0">
                <a:latin typeface="Arial" pitchFamily="34" charset="0"/>
                <a:cs typeface="Arial" pitchFamily="34" charset="0"/>
              </a:rPr>
              <a:t>Microsoft OS</a:t>
            </a:r>
            <a:endParaRPr lang="en-US" sz="900" dirty="0">
              <a:latin typeface="Arial" pitchFamily="34" charset="0"/>
              <a:cs typeface="Arial" pitchFamily="34" charset="0"/>
            </a:endParaRPr>
          </a:p>
        </p:txBody>
      </p:sp>
      <p:sp>
        <p:nvSpPr>
          <p:cNvPr id="213" name="Rounded Rectangle 27"/>
          <p:cNvSpPr/>
          <p:nvPr/>
        </p:nvSpPr>
        <p:spPr bwMode="auto">
          <a:xfrm>
            <a:off x="765301" y="5732396"/>
            <a:ext cx="1280160" cy="414925"/>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fontAlgn="base">
              <a:lnSpc>
                <a:spcPct val="90000"/>
              </a:lnSpc>
              <a:spcBef>
                <a:spcPct val="0"/>
              </a:spcBef>
              <a:spcAft>
                <a:spcPct val="0"/>
              </a:spcAft>
              <a:defRPr/>
            </a:pPr>
            <a:r>
              <a:rPr lang="en-US" sz="900" dirty="0" smtClean="0">
                <a:latin typeface="Arial" pitchFamily="34" charset="0"/>
                <a:cs typeface="Arial" pitchFamily="34" charset="0"/>
              </a:rPr>
              <a:t>Collaboration</a:t>
            </a:r>
            <a:br>
              <a:rPr lang="en-US" sz="900" dirty="0" smtClean="0">
                <a:latin typeface="Arial" pitchFamily="34" charset="0"/>
                <a:cs typeface="Arial" pitchFamily="34" charset="0"/>
              </a:rPr>
            </a:br>
            <a:r>
              <a:rPr lang="en-US" sz="900" dirty="0" smtClean="0">
                <a:latin typeface="Arial" pitchFamily="34" charset="0"/>
                <a:cs typeface="Arial" pitchFamily="34" charset="0"/>
              </a:rPr>
              <a:t>Tools</a:t>
            </a:r>
            <a:endParaRPr lang="en-US" sz="900" dirty="0">
              <a:latin typeface="Arial" pitchFamily="34" charset="0"/>
              <a:cs typeface="Arial" pitchFamily="34" charset="0"/>
            </a:endParaRPr>
          </a:p>
        </p:txBody>
      </p:sp>
      <p:sp>
        <p:nvSpPr>
          <p:cNvPr id="120" name="Round Same Side Corner Rectangle 119"/>
          <p:cNvSpPr/>
          <p:nvPr/>
        </p:nvSpPr>
        <p:spPr>
          <a:xfrm>
            <a:off x="761827" y="2472268"/>
            <a:ext cx="1287109" cy="609600"/>
          </a:xfrm>
          <a:prstGeom prst="round2SameRect">
            <a:avLst>
              <a:gd name="adj1" fmla="val 0"/>
              <a:gd name="adj2" fmla="val 0"/>
            </a:avLst>
          </a:prstGeom>
          <a:gradFill flip="none" rotWithShape="1">
            <a:gsLst>
              <a:gs pos="0">
                <a:schemeClr val="accent3"/>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pic>
        <p:nvPicPr>
          <p:cNvPr id="119" name="Picture 118" descr="C:\Documents and Settings\dlawler\My Documents\Images\product\Cisco\California\high res png1\HBJ01615_Mirror copy.png"/>
          <p:cNvPicPr>
            <a:picLocks noChangeAspect="1" noChangeArrowheads="1"/>
          </p:cNvPicPr>
          <p:nvPr/>
        </p:nvPicPr>
        <p:blipFill>
          <a:blip r:embed="rId18"/>
          <a:srcRect b="44316"/>
          <a:stretch>
            <a:fillRect/>
          </a:stretch>
        </p:blipFill>
        <p:spPr bwMode="auto">
          <a:xfrm>
            <a:off x="931334" y="2774887"/>
            <a:ext cx="948268" cy="694326"/>
          </a:xfrm>
          <a:prstGeom prst="rect">
            <a:avLst/>
          </a:prstGeom>
          <a:noFill/>
          <a:ln>
            <a:noFill/>
          </a:ln>
          <a:effectLst>
            <a:outerShdw blurRad="50800" dist="12700" dir="5400000" algn="t" rotWithShape="0">
              <a:prstClr val="black">
                <a:alpha val="40000"/>
              </a:prstClr>
            </a:outerShdw>
          </a:effectLst>
        </p:spPr>
      </p:pic>
      <p:sp>
        <p:nvSpPr>
          <p:cNvPr id="212" name="Rounded Rectangle 27"/>
          <p:cNvSpPr/>
          <p:nvPr/>
        </p:nvSpPr>
        <p:spPr bwMode="auto">
          <a:xfrm>
            <a:off x="922162" y="2481075"/>
            <a:ext cx="966439" cy="315964"/>
          </a:xfrm>
          <a:prstGeom prst="roundRect">
            <a:avLst/>
          </a:prstGeom>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none" tIns="18288" rtlCol="0" anchor="ctr"/>
          <a:lstStyle/>
          <a:p>
            <a:pPr algn="ctr" fontAlgn="base">
              <a:lnSpc>
                <a:spcPct val="95000"/>
              </a:lnSpc>
              <a:spcBef>
                <a:spcPct val="0"/>
              </a:spcBef>
              <a:spcAft>
                <a:spcPct val="0"/>
              </a:spcAft>
              <a:defRPr/>
            </a:pPr>
            <a:r>
              <a:rPr lang="en-US" sz="9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Compute-</a:t>
            </a:r>
            <a:r>
              <a:rPr lang="en-US" sz="900"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UCS</a:t>
            </a:r>
            <a:endParaRPr lang="en-US" sz="9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121" name="Round Same Side Corner Rectangle 120"/>
          <p:cNvSpPr/>
          <p:nvPr/>
        </p:nvSpPr>
        <p:spPr>
          <a:xfrm>
            <a:off x="761827" y="3589873"/>
            <a:ext cx="1287109" cy="609600"/>
          </a:xfrm>
          <a:prstGeom prst="round2SameRect">
            <a:avLst>
              <a:gd name="adj1" fmla="val 0"/>
              <a:gd name="adj2" fmla="val 0"/>
            </a:avLst>
          </a:prstGeom>
          <a:gradFill flip="none" rotWithShape="1">
            <a:gsLst>
              <a:gs pos="0">
                <a:schemeClr val="accent3"/>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93" name="Text Box 51"/>
          <p:cNvSpPr txBox="1">
            <a:spLocks noChangeArrowheads="1"/>
          </p:cNvSpPr>
          <p:nvPr/>
        </p:nvSpPr>
        <p:spPr bwMode="auto">
          <a:xfrm>
            <a:off x="941152" y="3593317"/>
            <a:ext cx="928459" cy="21698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ctr" eaLnBrk="0" hangingPunct="0">
              <a:lnSpc>
                <a:spcPct val="90000"/>
              </a:lnSpc>
              <a:defRPr/>
            </a:pPr>
            <a:r>
              <a:rPr lang="en-US" sz="900" b="1" dirty="0" err="1">
                <a:solidFill>
                  <a:srgbClr val="FFFFFF"/>
                </a:solidFill>
                <a:effectLst>
                  <a:outerShdw blurRad="38100" dist="38100" dir="2700000" algn="tl">
                    <a:srgbClr val="000000">
                      <a:alpha val="43137"/>
                    </a:srgbClr>
                  </a:outerShdw>
                </a:effectLst>
                <a:latin typeface="Arial" pitchFamily="34" charset="0"/>
                <a:cs typeface="Arial" pitchFamily="34" charset="0"/>
              </a:rPr>
              <a:t>UCS</a:t>
            </a:r>
            <a:r>
              <a:rPr lang="en-US" sz="900" b="1" dirty="0">
                <a:solidFill>
                  <a:srgbClr val="FFFFFF"/>
                </a:solidFill>
                <a:effectLst>
                  <a:outerShdw blurRad="38100" dist="38100" dir="2700000" algn="tl">
                    <a:srgbClr val="000000">
                      <a:alpha val="43137"/>
                    </a:srgbClr>
                  </a:outerShdw>
                </a:effectLst>
                <a:latin typeface="Arial" pitchFamily="34" charset="0"/>
                <a:cs typeface="Arial" pitchFamily="34" charset="0"/>
              </a:rPr>
              <a:t> </a:t>
            </a:r>
            <a:r>
              <a:rPr lang="en-US" sz="900" b="1" dirty="0" err="1" smtClean="0">
                <a:solidFill>
                  <a:srgbClr val="FFFFFF"/>
                </a:solidFill>
                <a:effectLst>
                  <a:outerShdw blurRad="38100" dist="38100" dir="2700000" algn="tl">
                    <a:srgbClr val="000000">
                      <a:alpha val="43137"/>
                    </a:srgbClr>
                  </a:outerShdw>
                </a:effectLst>
                <a:latin typeface="Arial" pitchFamily="34" charset="0"/>
                <a:cs typeface="Arial" pitchFamily="34" charset="0"/>
              </a:rPr>
              <a:t>B200</a:t>
            </a:r>
            <a:r>
              <a:rPr lang="en-US" sz="900" b="1"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 </a:t>
            </a:r>
            <a:r>
              <a:rPr lang="en-US" sz="900" b="1" dirty="0" err="1" smtClean="0">
                <a:solidFill>
                  <a:srgbClr val="FFFFFF"/>
                </a:solidFill>
                <a:effectLst>
                  <a:outerShdw blurRad="38100" dist="38100" dir="2700000" algn="tl">
                    <a:srgbClr val="000000">
                      <a:alpha val="43137"/>
                    </a:srgbClr>
                  </a:outerShdw>
                </a:effectLst>
                <a:latin typeface="Arial" pitchFamily="34" charset="0"/>
                <a:cs typeface="Arial" pitchFamily="34" charset="0"/>
              </a:rPr>
              <a:t>M3</a:t>
            </a:r>
            <a:endParaRPr lang="en-US" sz="900" b="1"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pic>
        <p:nvPicPr>
          <p:cNvPr id="92" name="Picture 3"/>
          <p:cNvPicPr>
            <a:picLocks noChangeAspect="1" noChangeArrowheads="1"/>
          </p:cNvPicPr>
          <p:nvPr/>
        </p:nvPicPr>
        <p:blipFill>
          <a:blip r:embed="rId19"/>
          <a:stretch>
            <a:fillRect/>
          </a:stretch>
        </p:blipFill>
        <p:spPr bwMode="auto">
          <a:xfrm>
            <a:off x="897468" y="3824752"/>
            <a:ext cx="1016002" cy="492868"/>
          </a:xfrm>
          <a:prstGeom prst="rect">
            <a:avLst/>
          </a:prstGeom>
          <a:noFill/>
          <a:ln>
            <a:noFill/>
          </a:ln>
          <a:effectLst>
            <a:outerShdw blurRad="50800" dist="127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5" name="TextBox 149"/>
          <p:cNvSpPr txBox="1">
            <a:spLocks noChangeArrowheads="1"/>
          </p:cNvSpPr>
          <p:nvPr/>
        </p:nvSpPr>
        <p:spPr bwMode="auto">
          <a:xfrm>
            <a:off x="2475102" y="5327773"/>
            <a:ext cx="1342910" cy="443198"/>
          </a:xfrm>
          <a:prstGeom prst="rect">
            <a:avLst/>
          </a:prstGeom>
          <a:noFill/>
          <a:ln w="9525">
            <a:noFill/>
            <a:miter lim="800000"/>
            <a:headEnd/>
            <a:tailEnd/>
          </a:ln>
        </p:spPr>
        <p:txBody>
          <a:bodyPr wrap="square">
            <a:spAutoFit/>
          </a:bodyPr>
          <a:lstStyle/>
          <a:p>
            <a:pPr algn="ctr" fontAlgn="base">
              <a:lnSpc>
                <a:spcPct val="95000"/>
              </a:lnSpc>
              <a:spcBef>
                <a:spcPct val="0"/>
              </a:spcBef>
              <a:spcAft>
                <a:spcPct val="0"/>
              </a:spcAft>
              <a:defRPr/>
            </a:pPr>
            <a:r>
              <a:rPr lang="en-US" sz="1200" dirty="0" smtClean="0">
                <a:solidFill>
                  <a:schemeClr val="accent3"/>
                </a:solidFill>
              </a:rPr>
              <a:t>Citrix </a:t>
            </a:r>
            <a:br>
              <a:rPr lang="en-US" sz="1200" dirty="0" smtClean="0">
                <a:solidFill>
                  <a:schemeClr val="accent3"/>
                </a:solidFill>
              </a:rPr>
            </a:br>
            <a:r>
              <a:rPr lang="en-US" sz="1200" dirty="0" err="1" smtClean="0">
                <a:solidFill>
                  <a:schemeClr val="accent3"/>
                </a:solidFill>
              </a:rPr>
              <a:t>XenServer</a:t>
            </a:r>
            <a:endParaRPr lang="en-US" sz="1200" dirty="0">
              <a:solidFill>
                <a:schemeClr val="accent3"/>
              </a:solidFill>
            </a:endParaRPr>
          </a:p>
        </p:txBody>
      </p:sp>
      <p:cxnSp>
        <p:nvCxnSpPr>
          <p:cNvPr id="122" name="Straight Arrow Connector 121"/>
          <p:cNvCxnSpPr/>
          <p:nvPr/>
        </p:nvCxnSpPr>
        <p:spPr>
          <a:xfrm>
            <a:off x="3691465" y="5558316"/>
            <a:ext cx="4572000" cy="0"/>
          </a:xfrm>
          <a:prstGeom prst="straightConnector1">
            <a:avLst/>
          </a:prstGeom>
          <a:noFill/>
          <a:ln w="63500" algn="ctr">
            <a:solidFill>
              <a:schemeClr val="accent1"/>
            </a:solidFill>
            <a:round/>
            <a:headEnd type="triangle" w="med" len="med"/>
            <a:tailEnd type="none"/>
          </a:ln>
          <a:effectLst/>
          <a:scene3d>
            <a:camera prst="orthographicFront"/>
            <a:lightRig rig="threePt" dir="t"/>
          </a:scene3d>
          <a:sp3d>
            <a:bevelT w="0" h="0"/>
          </a:sp3d>
        </p:spPr>
      </p:cxnSp>
      <p:pic>
        <p:nvPicPr>
          <p:cNvPr id="123" name="Picture 122" descr="Device_cloud_white_3041_default_256.png"/>
          <p:cNvPicPr>
            <a:picLocks noChangeAspect="1"/>
          </p:cNvPicPr>
          <p:nvPr/>
        </p:nvPicPr>
        <p:blipFill>
          <a:blip r:embed="rId20" cstate="print"/>
          <a:srcRect t="14343" b="12965"/>
          <a:stretch>
            <a:fillRect/>
          </a:stretch>
        </p:blipFill>
        <p:spPr>
          <a:xfrm>
            <a:off x="5415641" y="4861194"/>
            <a:ext cx="1357692" cy="986938"/>
          </a:xfrm>
          <a:prstGeom prst="rect">
            <a:avLst/>
          </a:prstGeom>
          <a:effectLst>
            <a:outerShdw blurRad="127000" algn="ctr" rotWithShape="0">
              <a:prstClr val="black">
                <a:alpha val="40000"/>
              </a:prstClr>
            </a:outerShdw>
          </a:effectLst>
        </p:spPr>
      </p:pic>
      <p:pic>
        <p:nvPicPr>
          <p:cNvPr id="147" name="Picture 8" descr="\\Mv-fs\Projects\Citrix\09-1786 Graphics for Print\Art\Fot PPT\2\HDX_Logo.png"/>
          <p:cNvPicPr>
            <a:picLocks noChangeAspect="1" noChangeArrowheads="1"/>
          </p:cNvPicPr>
          <p:nvPr/>
        </p:nvPicPr>
        <p:blipFill>
          <a:blip r:embed="rId21" cstate="print"/>
          <a:srcRect/>
          <a:stretch>
            <a:fillRect/>
          </a:stretch>
        </p:blipFill>
        <p:spPr bwMode="auto">
          <a:xfrm>
            <a:off x="5767786" y="5234443"/>
            <a:ext cx="653402" cy="375904"/>
          </a:xfrm>
          <a:prstGeom prst="rect">
            <a:avLst/>
          </a:prstGeom>
          <a:noFill/>
        </p:spPr>
      </p:pic>
      <p:sp>
        <p:nvSpPr>
          <p:cNvPr id="126" name="Rectangle 125"/>
          <p:cNvSpPr/>
          <p:nvPr/>
        </p:nvSpPr>
        <p:spPr>
          <a:xfrm>
            <a:off x="949326" y="6001435"/>
            <a:ext cx="10290174" cy="384721"/>
          </a:xfrm>
          <a:prstGeom prst="rect">
            <a:avLst/>
          </a:prstGeom>
        </p:spPr>
        <p:txBody>
          <a:bodyPr wrap="square">
            <a:spAutoFit/>
          </a:bodyPr>
          <a:lstStyle/>
          <a:p>
            <a:pPr algn="ctr" fontAlgn="base">
              <a:lnSpc>
                <a:spcPct val="95000"/>
              </a:lnSpc>
              <a:spcBef>
                <a:spcPct val="0"/>
              </a:spcBef>
              <a:spcAft>
                <a:spcPct val="0"/>
              </a:spcAft>
              <a:defRPr/>
            </a:pPr>
            <a:r>
              <a:rPr lang="en-US" sz="2000" b="1" dirty="0" smtClean="0">
                <a:solidFill>
                  <a:schemeClr val="accent3"/>
                </a:solidFill>
              </a:rPr>
              <a:t>Citrix XenDesktop Complete End-to-end</a:t>
            </a:r>
          </a:p>
        </p:txBody>
      </p:sp>
      <p:sp>
        <p:nvSpPr>
          <p:cNvPr id="127" name="Slide Number Placeholder 3"/>
          <p:cNvSpPr>
            <a:spLocks noGrp="1"/>
          </p:cNvSpPr>
          <p:nvPr>
            <p:ph type="sldNum" sz="quarter" idx="12"/>
          </p:nvPr>
        </p:nvSpPr>
        <p:spPr>
          <a:xfrm>
            <a:off x="5677057" y="6397916"/>
            <a:ext cx="749798" cy="365125"/>
          </a:xfrm>
        </p:spPr>
        <p:txBody>
          <a:bodyPr/>
          <a:lstStyle/>
          <a:p>
            <a:fld id="{CA0561F9-C18C-4C7E-BCEE-56A17DAEBCA0}" type="slidenum">
              <a:rPr lang="en-US" smtClean="0"/>
              <a:pPr/>
              <a:t>7</a:t>
            </a:fld>
            <a:endParaRPr lang="en-US" dirty="0"/>
          </a:p>
        </p:txBody>
      </p:sp>
      <p:sp>
        <p:nvSpPr>
          <p:cNvPr id="91" name="TextBox 149"/>
          <p:cNvSpPr txBox="1">
            <a:spLocks noChangeArrowheads="1"/>
          </p:cNvSpPr>
          <p:nvPr/>
        </p:nvSpPr>
        <p:spPr bwMode="auto">
          <a:xfrm>
            <a:off x="9596691" y="2484341"/>
            <a:ext cx="1992795" cy="297004"/>
          </a:xfrm>
          <a:prstGeom prst="rect">
            <a:avLst/>
          </a:prstGeom>
          <a:noFill/>
          <a:ln w="9525">
            <a:noFill/>
            <a:miter lim="800000"/>
            <a:headEnd/>
            <a:tailEnd/>
          </a:ln>
        </p:spPr>
        <p:txBody>
          <a:bodyPr wrap="square">
            <a:spAutoFit/>
          </a:bodyPr>
          <a:lstStyle/>
          <a:p>
            <a:pPr algn="ctr" fontAlgn="base">
              <a:lnSpc>
                <a:spcPct val="95000"/>
              </a:lnSpc>
              <a:spcBef>
                <a:spcPct val="0"/>
              </a:spcBef>
              <a:spcAft>
                <a:spcPct val="0"/>
              </a:spcAft>
              <a:defRPr/>
            </a:pPr>
            <a:r>
              <a:rPr lang="en-US" sz="1400" dirty="0" smtClean="0"/>
              <a:t>Cisco Jabber</a:t>
            </a:r>
            <a:endParaRPr lang="en-US" sz="1400" dirty="0"/>
          </a:p>
        </p:txBody>
      </p:sp>
      <p:pic>
        <p:nvPicPr>
          <p:cNvPr id="116" name="Picture 115" descr="Ontario_Portfolio_white_non high res.jpeg"/>
          <p:cNvPicPr>
            <a:picLocks noChangeAspect="1"/>
          </p:cNvPicPr>
          <p:nvPr/>
        </p:nvPicPr>
        <p:blipFill rotWithShape="1">
          <a:blip r:embed="rId22" cstate="print">
            <a:extLst>
              <a:ext uri="{28A0092B-C50C-407E-A947-70E740481C1C}">
                <a14:useLocalDpi xmlns:a14="http://schemas.microsoft.com/office/drawing/2010/main" val="0"/>
              </a:ext>
            </a:extLst>
          </a:blip>
          <a:srcRect l="43615" t="24800" r="39062" b="51584"/>
          <a:stretch/>
        </p:blipFill>
        <p:spPr>
          <a:xfrm>
            <a:off x="8241670" y="2420172"/>
            <a:ext cx="1275547" cy="978121"/>
          </a:xfrm>
          <a:prstGeom prst="rect">
            <a:avLst/>
          </a:prstGeom>
          <a:effectLst>
            <a:outerShdw blurRad="50800" dist="38100" dir="5400000" algn="t" rotWithShape="0">
              <a:prstClr val="black">
                <a:alpha val="40000"/>
              </a:prstClr>
            </a:outerShdw>
          </a:effectLst>
        </p:spPr>
      </p:pic>
      <p:pic>
        <p:nvPicPr>
          <p:cNvPr id="118" name="Picture 2" descr="\\psf\Host\Volumes\Data\Graphics\Cisco Stock\Cisco Logo  Jabber.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306166" y="3097334"/>
            <a:ext cx="470019" cy="508129"/>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4" name="TextBox 149"/>
          <p:cNvSpPr txBox="1">
            <a:spLocks noChangeArrowheads="1"/>
          </p:cNvSpPr>
          <p:nvPr/>
        </p:nvSpPr>
        <p:spPr bwMode="auto">
          <a:xfrm>
            <a:off x="8065828" y="3728562"/>
            <a:ext cx="3370996" cy="501676"/>
          </a:xfrm>
          <a:prstGeom prst="rect">
            <a:avLst/>
          </a:prstGeom>
          <a:noFill/>
          <a:ln w="9525">
            <a:noFill/>
            <a:miter lim="800000"/>
            <a:headEnd/>
            <a:tailEnd/>
          </a:ln>
        </p:spPr>
        <p:txBody>
          <a:bodyPr wrap="square">
            <a:spAutoFit/>
          </a:bodyPr>
          <a:lstStyle/>
          <a:p>
            <a:pPr algn="ctr" fontAlgn="base">
              <a:lnSpc>
                <a:spcPct val="95000"/>
              </a:lnSpc>
              <a:spcBef>
                <a:spcPct val="0"/>
              </a:spcBef>
              <a:spcAft>
                <a:spcPct val="0"/>
              </a:spcAft>
              <a:defRPr/>
            </a:pPr>
            <a:r>
              <a:rPr lang="en-US" sz="1400" dirty="0" smtClean="0"/>
              <a:t>Any device, virtual desktop end-points, UC accessories</a:t>
            </a:r>
            <a:endParaRPr lang="en-US" sz="1400" dirty="0"/>
          </a:p>
        </p:txBody>
      </p:sp>
      <p:pic>
        <p:nvPicPr>
          <p:cNvPr id="125" name="Picture 124" descr="BP_3q_back_01.png"/>
          <p:cNvPicPr>
            <a:picLocks noChangeAspect="1"/>
          </p:cNvPicPr>
          <p:nvPr/>
        </p:nvPicPr>
        <p:blipFill>
          <a:blip r:embed="rId24" cstate="screen"/>
          <a:srcRect/>
          <a:stretch>
            <a:fillRect/>
          </a:stretch>
        </p:blipFill>
        <p:spPr>
          <a:xfrm>
            <a:off x="8153678" y="4310981"/>
            <a:ext cx="1033509" cy="797287"/>
          </a:xfrm>
          <a:prstGeom prst="rect">
            <a:avLst/>
          </a:prstGeom>
          <a:effectLst>
            <a:outerShdw blurRad="50800" dist="38100" dir="8100000" algn="tr" rotWithShape="0">
              <a:prstClr val="black">
                <a:alpha val="40000"/>
              </a:prstClr>
            </a:outerShdw>
          </a:effectLst>
        </p:spPr>
      </p:pic>
      <p:pic>
        <p:nvPicPr>
          <p:cNvPr id="133" name="Picture 13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057758" y="4342543"/>
            <a:ext cx="513372" cy="798884"/>
          </a:xfrm>
          <a:prstGeom prst="rect">
            <a:avLst/>
          </a:prstGeom>
          <a:effectLst>
            <a:outerShdw blurRad="50800" dist="38100" dir="5400000" algn="t" rotWithShape="0">
              <a:prstClr val="black">
                <a:alpha val="40000"/>
              </a:prstClr>
            </a:outerShdw>
          </a:effectLst>
        </p:spPr>
      </p:pic>
      <p:pic>
        <p:nvPicPr>
          <p:cNvPr id="135" name="Picture 134"/>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597011" y="4438941"/>
            <a:ext cx="737235" cy="624919"/>
          </a:xfrm>
          <a:prstGeom prst="rect">
            <a:avLst/>
          </a:prstGeom>
          <a:effectLst>
            <a:outerShdw blurRad="63500" sx="102000" sy="102000" algn="ctr" rotWithShape="0">
              <a:prstClr val="black">
                <a:alpha val="40000"/>
              </a:prstClr>
            </a:outerShdw>
          </a:effectLst>
        </p:spPr>
      </p:pic>
      <p:pic>
        <p:nvPicPr>
          <p:cNvPr id="139" name="Picture 4" descr="http://images.apple.com/ipad/features/images/overview_homescreen_20100225.jpg"/>
          <p:cNvPicPr>
            <a:picLocks noChangeAspect="1" noChangeArrowheads="1"/>
          </p:cNvPicPr>
          <p:nvPr/>
        </p:nvPicPr>
        <p:blipFill>
          <a:blip r:embed="rId27" cstate="screen"/>
          <a:srcRect/>
          <a:stretch>
            <a:fillRect/>
          </a:stretch>
        </p:blipFill>
        <p:spPr bwMode="auto">
          <a:xfrm>
            <a:off x="10420530" y="4471105"/>
            <a:ext cx="396859" cy="497351"/>
          </a:xfrm>
          <a:prstGeom prst="rect">
            <a:avLst/>
          </a:prstGeom>
          <a:noFill/>
          <a:effectLst>
            <a:outerShdw blurRad="63500" sx="102000" sy="102000" algn="ctr" rotWithShape="0">
              <a:prstClr val="black">
                <a:alpha val="40000"/>
              </a:prstClr>
            </a:outerShdw>
          </a:effectLst>
        </p:spPr>
      </p:pic>
      <p:pic>
        <p:nvPicPr>
          <p:cNvPr id="141" name="Picture 140" descr="HTC HD.png"/>
          <p:cNvPicPr>
            <a:picLocks noChangeAspect="1"/>
          </p:cNvPicPr>
          <p:nvPr/>
        </p:nvPicPr>
        <p:blipFill>
          <a:blip r:embed="rId28" cstate="screen"/>
          <a:stretch>
            <a:fillRect/>
          </a:stretch>
        </p:blipFill>
        <p:spPr>
          <a:xfrm>
            <a:off x="10956315" y="4515799"/>
            <a:ext cx="246674" cy="366073"/>
          </a:xfrm>
          <a:prstGeom prst="rect">
            <a:avLst/>
          </a:prstGeom>
          <a:effectLst>
            <a:outerShdw blurRad="63500" sx="102000" sy="102000" algn="ctr" rotWithShape="0">
              <a:prstClr val="black">
                <a:alpha val="40000"/>
              </a:prstClr>
            </a:outerShdw>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500"/>
                                        <p:tgtEl>
                                          <p:spTgt spid="147"/>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147"/>
                                        </p:tgtEl>
                                      </p:cBhvr>
                                    </p:animEffect>
                                    <p:animScale>
                                      <p:cBhvr>
                                        <p:cTn id="10" dur="250" autoRev="1" fill="hold"/>
                                        <p:tgtEl>
                                          <p:spTgt spid="1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p:cNvSpPr/>
          <p:nvPr/>
        </p:nvSpPr>
        <p:spPr>
          <a:xfrm>
            <a:off x="0" y="4967415"/>
            <a:ext cx="12188825" cy="1890585"/>
          </a:xfrm>
          <a:prstGeom prst="rect">
            <a:avLst/>
          </a:prstGeom>
          <a:gradFill flip="none" rotWithShape="1">
            <a:gsLst>
              <a:gs pos="0">
                <a:schemeClr val="bg2">
                  <a:lumMod val="9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Rectangle 99"/>
          <p:cNvSpPr/>
          <p:nvPr/>
        </p:nvSpPr>
        <p:spPr>
          <a:xfrm>
            <a:off x="-1" y="3928532"/>
            <a:ext cx="9211734" cy="2929467"/>
          </a:xfrm>
          <a:prstGeom prst="rect">
            <a:avLst/>
          </a:prstGeom>
          <a:gradFill flip="none" rotWithShape="1">
            <a:gsLst>
              <a:gs pos="0">
                <a:schemeClr val="bg1"/>
              </a:gs>
              <a:gs pos="100000">
                <a:schemeClr val="bg1">
                  <a:alpha val="0"/>
                </a:schemeClr>
              </a:gs>
            </a:gsLst>
            <a:lin ang="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Oval 97"/>
          <p:cNvSpPr/>
          <p:nvPr/>
        </p:nvSpPr>
        <p:spPr>
          <a:xfrm>
            <a:off x="4571998" y="5851612"/>
            <a:ext cx="7366000" cy="537900"/>
          </a:xfrm>
          <a:prstGeom prst="ellipse">
            <a:avLst/>
          </a:prstGeom>
          <a:gradFill flip="none" rotWithShape="1">
            <a:gsLst>
              <a:gs pos="0">
                <a:schemeClr val="tx1"/>
              </a:gs>
              <a:gs pos="100000">
                <a:schemeClr val="tx1">
                  <a:alpha val="0"/>
                </a:schemeClr>
              </a:gs>
            </a:gsLst>
            <a:path path="shape">
              <a:fillToRect l="50000" t="50000" r="50000" b="50000"/>
            </a:path>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4" name="Group 93"/>
          <p:cNvGrpSpPr/>
          <p:nvPr/>
        </p:nvGrpSpPr>
        <p:grpSpPr>
          <a:xfrm>
            <a:off x="5716179" y="1671248"/>
            <a:ext cx="5056033" cy="4492485"/>
            <a:chOff x="5716179" y="1671248"/>
            <a:chExt cx="5056033" cy="4492485"/>
          </a:xfrm>
        </p:grpSpPr>
        <p:sp>
          <p:nvSpPr>
            <p:cNvPr id="202" name="Rounded Rectangle 201"/>
            <p:cNvSpPr/>
            <p:nvPr/>
          </p:nvSpPr>
          <p:spPr>
            <a:xfrm>
              <a:off x="5716179" y="1671248"/>
              <a:ext cx="5056033" cy="4492485"/>
            </a:xfrm>
            <a:prstGeom prst="roundRect">
              <a:avLst>
                <a:gd name="adj" fmla="val 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fontAlgn="base">
                <a:lnSpc>
                  <a:spcPct val="90000"/>
                </a:lnSpc>
                <a:spcBef>
                  <a:spcPct val="0"/>
                </a:spcBef>
                <a:spcAft>
                  <a:spcPct val="0"/>
                </a:spcAft>
                <a:defRPr/>
              </a:pPr>
              <a:endParaRPr lang="en-US" sz="1600" dirty="0">
                <a:solidFill>
                  <a:schemeClr val="lt1"/>
                </a:solidFill>
                <a:latin typeface="Arial" pitchFamily="34" charset="0"/>
                <a:cs typeface="Arial" pitchFamily="34" charset="0"/>
              </a:endParaRPr>
            </a:p>
          </p:txBody>
        </p:sp>
        <p:sp>
          <p:nvSpPr>
            <p:cNvPr id="93" name="Right Triangle 92"/>
            <p:cNvSpPr/>
            <p:nvPr/>
          </p:nvSpPr>
          <p:spPr>
            <a:xfrm flipV="1">
              <a:off x="5787243" y="1744440"/>
              <a:ext cx="4109969" cy="2387292"/>
            </a:xfrm>
            <a:prstGeom prst="rtTriangle">
              <a:avLst/>
            </a:prstGeom>
            <a:gradFill flip="none" rotWithShape="1">
              <a:gsLst>
                <a:gs pos="0">
                  <a:schemeClr val="bg1">
                    <a:alpha val="66000"/>
                  </a:schemeClr>
                </a:gs>
                <a:gs pos="50000">
                  <a:schemeClr val="bg1">
                    <a:alpha val="0"/>
                  </a:schemeClr>
                </a:gs>
                <a:gs pos="100000">
                  <a:schemeClr val="bg1">
                    <a:alpha val="0"/>
                  </a:schemeClr>
                </a:gs>
              </a:gsLst>
              <a:lin ang="189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
        <p:nvSpPr>
          <p:cNvPr id="39946" name="Title 109"/>
          <p:cNvSpPr>
            <a:spLocks noGrp="1"/>
          </p:cNvSpPr>
          <p:nvPr>
            <p:ph type="title"/>
          </p:nvPr>
        </p:nvSpPr>
        <p:spPr/>
        <p:txBody>
          <a:bodyPr/>
          <a:lstStyle/>
          <a:p>
            <a:r>
              <a:rPr lang="en-US" smtClean="0"/>
              <a:t>Scalable, Simplified, Secure Data Center</a:t>
            </a:r>
            <a:endParaRPr lang="en-US" dirty="0" smtClean="0"/>
          </a:p>
        </p:txBody>
      </p:sp>
      <p:sp>
        <p:nvSpPr>
          <p:cNvPr id="88" name="Content Placeholder 87"/>
          <p:cNvSpPr>
            <a:spLocks noGrp="1"/>
          </p:cNvSpPr>
          <p:nvPr>
            <p:ph idx="1"/>
          </p:nvPr>
        </p:nvSpPr>
        <p:spPr>
          <a:xfrm>
            <a:off x="475998" y="1375749"/>
            <a:ext cx="4620935" cy="4525963"/>
          </a:xfrm>
        </p:spPr>
        <p:txBody>
          <a:bodyPr/>
          <a:lstStyle/>
          <a:p>
            <a:r>
              <a:rPr lang="en-US" sz="1800" smtClean="0"/>
              <a:t>Integrated solution with Cisco Unified</a:t>
            </a:r>
            <a:br>
              <a:rPr lang="en-US" sz="1800" smtClean="0"/>
            </a:br>
            <a:r>
              <a:rPr lang="en-US" sz="1800" smtClean="0"/>
              <a:t>Data Center and Citrix XenDesktop</a:t>
            </a:r>
          </a:p>
          <a:p>
            <a:r>
              <a:rPr lang="en-US" sz="1800" smtClean="0"/>
              <a:t>Simplicity in deployment and expansion</a:t>
            </a:r>
            <a:br>
              <a:rPr lang="en-US" sz="1800" smtClean="0"/>
            </a:br>
            <a:r>
              <a:rPr lang="en-US" sz="1800" smtClean="0"/>
              <a:t>with preconfigured starter kits and</a:t>
            </a:r>
            <a:br>
              <a:rPr lang="en-US" sz="1800" smtClean="0"/>
            </a:br>
            <a:r>
              <a:rPr lang="en-US" sz="1800" smtClean="0"/>
              <a:t>expansion packs</a:t>
            </a:r>
          </a:p>
          <a:p>
            <a:r>
              <a:rPr lang="en-US" sz="1800" smtClean="0"/>
              <a:t>Validated interoperability</a:t>
            </a:r>
          </a:p>
          <a:p>
            <a:r>
              <a:rPr lang="en-US" sz="1800" smtClean="0"/>
              <a:t>Coordinated support</a:t>
            </a:r>
          </a:p>
          <a:p>
            <a:r>
              <a:rPr lang="en-US" sz="1800" smtClean="0"/>
              <a:t>Proven—100+ joint customers with</a:t>
            </a:r>
            <a:br>
              <a:rPr lang="en-US" sz="1800" smtClean="0"/>
            </a:br>
            <a:r>
              <a:rPr lang="en-US" sz="1800" smtClean="0"/>
              <a:t>10s of 1000s of virtual desktops</a:t>
            </a:r>
          </a:p>
          <a:p>
            <a:r>
              <a:rPr lang="en-US" sz="1800" smtClean="0"/>
              <a:t>Cross-industry adoption—healthcare,</a:t>
            </a:r>
            <a:br>
              <a:rPr lang="en-US" sz="1800" smtClean="0"/>
            </a:br>
            <a:r>
              <a:rPr lang="en-US" sz="1800" smtClean="0"/>
              <a:t>financial services, government,</a:t>
            </a:r>
            <a:br>
              <a:rPr lang="en-US" sz="1800" smtClean="0"/>
            </a:br>
            <a:r>
              <a:rPr lang="en-US" sz="1800" smtClean="0"/>
              <a:t>education, etc.</a:t>
            </a:r>
          </a:p>
          <a:p>
            <a:r>
              <a:rPr lang="en-US" sz="1800" smtClean="0"/>
              <a:t>UCS—12000+ customers</a:t>
            </a:r>
            <a:endParaRPr lang="en-US" sz="1800" dirty="0" smtClean="0"/>
          </a:p>
        </p:txBody>
      </p:sp>
      <p:sp>
        <p:nvSpPr>
          <p:cNvPr id="203" name="Isosceles Triangle 462"/>
          <p:cNvSpPr>
            <a:spLocks noChangeArrowheads="1"/>
          </p:cNvSpPr>
          <p:nvPr/>
        </p:nvSpPr>
        <p:spPr bwMode="auto">
          <a:xfrm flipV="1">
            <a:off x="8594114" y="3408866"/>
            <a:ext cx="1994888" cy="640080"/>
          </a:xfrm>
          <a:prstGeom prst="triangle">
            <a:avLst>
              <a:gd name="adj" fmla="val 55093"/>
            </a:avLst>
          </a:prstGeom>
          <a:gradFill rotWithShape="0">
            <a:gsLst>
              <a:gs pos="0">
                <a:schemeClr val="accent2">
                  <a:lumMod val="20000"/>
                  <a:lumOff val="80000"/>
                  <a:alpha val="25000"/>
                </a:schemeClr>
              </a:gs>
              <a:gs pos="100000">
                <a:schemeClr val="accent2">
                  <a:lumMod val="20000"/>
                  <a:lumOff val="80000"/>
                  <a:alpha val="0"/>
                </a:schemeClr>
              </a:gs>
            </a:gsLst>
            <a:lin ang="5400000"/>
          </a:gradFill>
          <a:ln w="25400" algn="ctr">
            <a:noFill/>
            <a:miter lim="800000"/>
            <a:headEnd/>
            <a:tailEnd/>
          </a:ln>
        </p:spPr>
        <p:txBody>
          <a:bodyPr rot="10800000" anchor="ctr"/>
          <a:lstStyle/>
          <a:p>
            <a:pPr algn="ctr" defTabSz="457200" rtl="0"/>
            <a:endParaRPr lang="en-US" kern="1200">
              <a:solidFill>
                <a:srgbClr val="FFFFFF"/>
              </a:solidFill>
              <a:latin typeface="Arial"/>
              <a:ea typeface="+mn-ea"/>
              <a:cs typeface="+mn-cs"/>
            </a:endParaRPr>
          </a:p>
        </p:txBody>
      </p:sp>
      <p:sp>
        <p:nvSpPr>
          <p:cNvPr id="204" name="Rounded Rectangle 203"/>
          <p:cNvSpPr/>
          <p:nvPr/>
        </p:nvSpPr>
        <p:spPr>
          <a:xfrm>
            <a:off x="5932671" y="1894550"/>
            <a:ext cx="2333454" cy="1861011"/>
          </a:xfrm>
          <a:prstGeom prst="roundRect">
            <a:avLst>
              <a:gd name="adj" fmla="val 0"/>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dirty="0">
              <a:solidFill>
                <a:schemeClr val="lt1"/>
              </a:solidFill>
              <a:latin typeface="Arial" pitchFamily="34" charset="0"/>
              <a:cs typeface="Arial" pitchFamily="34" charset="0"/>
            </a:endParaRPr>
          </a:p>
        </p:txBody>
      </p:sp>
      <p:sp>
        <p:nvSpPr>
          <p:cNvPr id="207" name="Rounded Rectangle 206"/>
          <p:cNvSpPr/>
          <p:nvPr/>
        </p:nvSpPr>
        <p:spPr>
          <a:xfrm>
            <a:off x="8591211" y="1892851"/>
            <a:ext cx="2000692" cy="486220"/>
          </a:xfrm>
          <a:prstGeom prst="roundRect">
            <a:avLst>
              <a:gd name="adj" fmla="val 9118"/>
            </a:avLst>
          </a:prstGeom>
          <a:gradFill flip="none" rotWithShape="1">
            <a:gsLst>
              <a:gs pos="0">
                <a:schemeClr val="accent2">
                  <a:lumMod val="20000"/>
                  <a:lumOff val="80000"/>
                  <a:alpha val="25000"/>
                </a:schemeClr>
              </a:gs>
              <a:gs pos="100000">
                <a:schemeClr val="accent2">
                  <a:lumMod val="20000"/>
                  <a:lumOff val="80000"/>
                  <a:alpha val="0"/>
                </a:schemeClr>
              </a:gs>
            </a:gsLst>
            <a:lin ang="16200000" scaled="1"/>
            <a:tileRect/>
          </a:gradFill>
          <a:ln w="25400" algn="ctr">
            <a:noFill/>
            <a:miter lim="800000"/>
            <a:headEnd/>
            <a:tailEnd/>
          </a:ln>
        </p:spPr>
        <p:txBody>
          <a:bodyPr rot="10800000" anchor="ctr"/>
          <a:lstStyle/>
          <a:p>
            <a:pPr algn="ctr" defTabSz="457200">
              <a:lnSpc>
                <a:spcPct val="90000"/>
              </a:lnSpc>
              <a:defRPr/>
            </a:pPr>
            <a:endParaRPr lang="en-US" dirty="0">
              <a:solidFill>
                <a:srgbClr val="FFFFFF"/>
              </a:solidFill>
            </a:endParaRPr>
          </a:p>
        </p:txBody>
      </p:sp>
      <p:sp>
        <p:nvSpPr>
          <p:cNvPr id="208" name="TextBox 149"/>
          <p:cNvSpPr txBox="1">
            <a:spLocks noChangeArrowheads="1"/>
          </p:cNvSpPr>
          <p:nvPr/>
        </p:nvSpPr>
        <p:spPr bwMode="auto">
          <a:xfrm rot="21598604">
            <a:off x="8018920" y="3874796"/>
            <a:ext cx="1005840" cy="332399"/>
          </a:xfrm>
          <a:prstGeom prst="rect">
            <a:avLst/>
          </a:prstGeom>
          <a:noFill/>
          <a:ln w="9525">
            <a:noFill/>
            <a:miter lim="800000"/>
            <a:headEnd/>
            <a:tailEnd/>
          </a:ln>
        </p:spPr>
        <p:txBody>
          <a:bodyPr lIns="0" tIns="0" rIns="0" bIns="0">
            <a:spAutoFit/>
          </a:bodyPr>
          <a:lstStyle/>
          <a:p>
            <a:pPr algn="r" defTabSz="457200" rtl="0" eaLnBrk="0" hangingPunct="0">
              <a:lnSpc>
                <a:spcPct val="90000"/>
              </a:lnSpc>
            </a:pPr>
            <a:r>
              <a:rPr lang="en-US" sz="1200" kern="1200" dirty="0">
                <a:solidFill>
                  <a:srgbClr val="FFFFFF"/>
                </a:solidFill>
                <a:latin typeface="Arial"/>
                <a:ea typeface="+mn-ea"/>
                <a:cs typeface="+mn-cs"/>
              </a:rPr>
              <a:t>Cisco </a:t>
            </a:r>
            <a:r>
              <a:rPr lang="en-US" sz="1200" kern="1200" dirty="0" smtClean="0">
                <a:solidFill>
                  <a:srgbClr val="FFFFFF"/>
                </a:solidFill>
                <a:latin typeface="Arial"/>
                <a:ea typeface="+mn-ea"/>
                <a:cs typeface="+mn-cs"/>
              </a:rPr>
              <a:t>UCS</a:t>
            </a:r>
            <a:br>
              <a:rPr lang="en-US" sz="1200" kern="1200" dirty="0" smtClean="0">
                <a:solidFill>
                  <a:srgbClr val="FFFFFF"/>
                </a:solidFill>
                <a:latin typeface="Arial"/>
                <a:ea typeface="+mn-ea"/>
                <a:cs typeface="+mn-cs"/>
              </a:rPr>
            </a:br>
            <a:r>
              <a:rPr lang="en-US" sz="1200" kern="1200" dirty="0" smtClean="0">
                <a:solidFill>
                  <a:srgbClr val="FFFFFF"/>
                </a:solidFill>
                <a:latin typeface="Arial"/>
                <a:ea typeface="+mn-ea"/>
                <a:cs typeface="+mn-cs"/>
              </a:rPr>
              <a:t>Platform</a:t>
            </a:r>
            <a:endParaRPr lang="en-US" sz="1200" kern="1200" dirty="0">
              <a:solidFill>
                <a:srgbClr val="FFFFFF"/>
              </a:solidFill>
              <a:latin typeface="Arial"/>
              <a:ea typeface="+mn-ea"/>
              <a:cs typeface="+mn-cs"/>
            </a:endParaRPr>
          </a:p>
        </p:txBody>
      </p:sp>
      <p:sp>
        <p:nvSpPr>
          <p:cNvPr id="209" name="Rounded Rectangle 208"/>
          <p:cNvSpPr/>
          <p:nvPr/>
        </p:nvSpPr>
        <p:spPr bwMode="auto">
          <a:xfrm>
            <a:off x="8562213" y="2671119"/>
            <a:ext cx="2058688" cy="334954"/>
          </a:xfrm>
          <a:prstGeom prst="roundRect">
            <a:avLst>
              <a:gd name="adj" fmla="val 0"/>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r>
              <a:rPr lang="en-US" sz="800" dirty="0">
                <a:solidFill>
                  <a:schemeClr val="lt1"/>
                </a:solidFill>
                <a:effectLst>
                  <a:outerShdw blurRad="38100" dist="38100" dir="2700000" algn="tl">
                    <a:srgbClr val="000000">
                      <a:alpha val="43137"/>
                    </a:srgbClr>
                  </a:outerShdw>
                </a:effectLst>
                <a:latin typeface="Arial" pitchFamily="34" charset="0"/>
                <a:cs typeface="Arial" pitchFamily="34" charset="0"/>
              </a:rPr>
              <a:t>Desktop Virtualization S/W</a:t>
            </a:r>
          </a:p>
          <a:p>
            <a:pPr algn="ctr">
              <a:lnSpc>
                <a:spcPct val="90000"/>
              </a:lnSpc>
              <a:defRPr/>
            </a:pPr>
            <a:r>
              <a:rPr lang="en-US" sz="800" dirty="0" smtClean="0">
                <a:solidFill>
                  <a:schemeClr val="lt1"/>
                </a:solidFill>
                <a:effectLst>
                  <a:outerShdw blurRad="38100" dist="38100" dir="2700000" algn="tl">
                    <a:srgbClr val="000000">
                      <a:alpha val="43137"/>
                    </a:srgbClr>
                  </a:outerShdw>
                </a:effectLst>
                <a:latin typeface="Arial" pitchFamily="34" charset="0"/>
                <a:cs typeface="Arial" pitchFamily="34" charset="0"/>
              </a:rPr>
              <a:t>Citrix </a:t>
            </a:r>
            <a:r>
              <a:rPr lang="en-US" sz="800" dirty="0" err="1" smtClean="0">
                <a:solidFill>
                  <a:schemeClr val="lt1"/>
                </a:solidFill>
                <a:effectLst>
                  <a:outerShdw blurRad="38100" dist="38100" dir="2700000" algn="tl">
                    <a:srgbClr val="000000">
                      <a:alpha val="43137"/>
                    </a:srgbClr>
                  </a:outerShdw>
                </a:effectLst>
                <a:latin typeface="Arial" pitchFamily="34" charset="0"/>
                <a:cs typeface="Arial" pitchFamily="34" charset="0"/>
              </a:rPr>
              <a:t>XenDesktop</a:t>
            </a:r>
            <a:endParaRPr lang="en-US" sz="800" dirty="0">
              <a:solidFill>
                <a:schemeClr val="lt1"/>
              </a:solidFill>
              <a:effectLst>
                <a:outerShdw blurRad="38100" dist="38100" dir="2700000" algn="tl">
                  <a:srgbClr val="000000">
                    <a:alpha val="43137"/>
                  </a:srgbClr>
                </a:outerShdw>
              </a:effectLst>
              <a:latin typeface="Arial" pitchFamily="34" charset="0"/>
              <a:cs typeface="Arial" pitchFamily="34" charset="0"/>
            </a:endParaRPr>
          </a:p>
        </p:txBody>
      </p:sp>
      <p:sp>
        <p:nvSpPr>
          <p:cNvPr id="210" name="Rectangle 229"/>
          <p:cNvSpPr>
            <a:spLocks noChangeArrowheads="1"/>
          </p:cNvSpPr>
          <p:nvPr/>
        </p:nvSpPr>
        <p:spPr bwMode="auto">
          <a:xfrm>
            <a:off x="6607752" y="5650439"/>
            <a:ext cx="3272885" cy="400110"/>
          </a:xfrm>
          <a:prstGeom prst="rect">
            <a:avLst/>
          </a:prstGeom>
          <a:noFill/>
          <a:ln w="9525">
            <a:noFill/>
            <a:miter lim="800000"/>
            <a:headEnd/>
            <a:tailEnd/>
          </a:ln>
        </p:spPr>
        <p:txBody>
          <a:bodyPr>
            <a:spAutoFit/>
          </a:bodyPr>
          <a:lstStyle/>
          <a:p>
            <a:pPr algn="ctr" defTabSz="457200" rtl="0"/>
            <a:r>
              <a:rPr lang="en-US" sz="2000" b="1" kern="1200" dirty="0">
                <a:solidFill>
                  <a:schemeClr val="bg1"/>
                </a:solidFill>
                <a:effectLst>
                  <a:outerShdw blurRad="38100" dist="38100" dir="2700000" algn="tl">
                    <a:srgbClr val="000000">
                      <a:alpha val="43137"/>
                    </a:srgbClr>
                  </a:outerShdw>
                </a:effectLst>
                <a:latin typeface="Arial"/>
                <a:ea typeface="+mn-ea"/>
                <a:cs typeface="+mn-cs"/>
              </a:rPr>
              <a:t>Virtualized Data Center</a:t>
            </a:r>
          </a:p>
        </p:txBody>
      </p:sp>
      <p:sp>
        <p:nvSpPr>
          <p:cNvPr id="211" name="Rounded Rectangle 210"/>
          <p:cNvSpPr/>
          <p:nvPr/>
        </p:nvSpPr>
        <p:spPr bwMode="auto">
          <a:xfrm>
            <a:off x="8561885" y="3051485"/>
            <a:ext cx="2059345" cy="334954"/>
          </a:xfrm>
          <a:prstGeom prst="roundRect">
            <a:avLst>
              <a:gd name="adj" fmla="val 0"/>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r>
              <a:rPr lang="en-US" sz="800" dirty="0" smtClean="0">
                <a:solidFill>
                  <a:schemeClr val="lt1"/>
                </a:solidFill>
                <a:effectLst>
                  <a:outerShdw blurRad="38100" dist="38100" dir="2700000" algn="tl">
                    <a:srgbClr val="000000">
                      <a:alpha val="43137"/>
                    </a:srgbClr>
                  </a:outerShdw>
                </a:effectLst>
                <a:latin typeface="Arial" pitchFamily="34" charset="0"/>
                <a:cs typeface="Arial" pitchFamily="34" charset="0"/>
              </a:rPr>
              <a:t>Hypervisor</a:t>
            </a:r>
          </a:p>
          <a:p>
            <a:pPr algn="ctr">
              <a:lnSpc>
                <a:spcPct val="90000"/>
              </a:lnSpc>
              <a:defRPr/>
            </a:pPr>
            <a:r>
              <a:rPr lang="en-US" sz="800" dirty="0" err="1" smtClean="0">
                <a:solidFill>
                  <a:schemeClr val="lt1"/>
                </a:solidFill>
                <a:effectLst>
                  <a:outerShdw blurRad="38100" dist="38100" dir="2700000" algn="tl">
                    <a:srgbClr val="000000">
                      <a:alpha val="43137"/>
                    </a:srgbClr>
                  </a:outerShdw>
                </a:effectLst>
                <a:latin typeface="Arial" pitchFamily="34" charset="0"/>
                <a:cs typeface="Arial" pitchFamily="34" charset="0"/>
              </a:rPr>
              <a:t>XenServer</a:t>
            </a:r>
            <a:r>
              <a:rPr lang="en-US" sz="800" dirty="0" smtClean="0">
                <a:solidFill>
                  <a:schemeClr val="lt1"/>
                </a:solidFill>
                <a:effectLst>
                  <a:outerShdw blurRad="38100" dist="38100" dir="2700000" algn="tl">
                    <a:srgbClr val="000000">
                      <a:alpha val="43137"/>
                    </a:srgbClr>
                  </a:outerShdw>
                </a:effectLst>
                <a:latin typeface="Arial" pitchFamily="34" charset="0"/>
                <a:cs typeface="Arial" pitchFamily="34" charset="0"/>
              </a:rPr>
              <a:t> / VMware / Hyper-V</a:t>
            </a:r>
            <a:endParaRPr lang="en-US" sz="800" dirty="0">
              <a:solidFill>
                <a:schemeClr val="lt1"/>
              </a:solidFill>
              <a:effectLst>
                <a:outerShdw blurRad="38100" dist="38100" dir="2700000" algn="tl">
                  <a:srgbClr val="000000">
                    <a:alpha val="43137"/>
                  </a:srgbClr>
                </a:outerShdw>
              </a:effectLst>
              <a:latin typeface="Arial" pitchFamily="34" charset="0"/>
              <a:cs typeface="Arial" pitchFamily="34" charset="0"/>
            </a:endParaRPr>
          </a:p>
        </p:txBody>
      </p:sp>
      <p:sp>
        <p:nvSpPr>
          <p:cNvPr id="212" name="Rounded Rectangle 158"/>
          <p:cNvSpPr/>
          <p:nvPr/>
        </p:nvSpPr>
        <p:spPr>
          <a:xfrm>
            <a:off x="8563749" y="2317183"/>
            <a:ext cx="2055616" cy="293611"/>
          </a:xfrm>
          <a:prstGeom prst="roundRect">
            <a:avLst>
              <a:gd name="adj" fmla="val 0"/>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182880" rtlCol="0" anchor="ctr"/>
          <a:lstStyle/>
          <a:p>
            <a:pPr algn="ctr">
              <a:lnSpc>
                <a:spcPct val="90000"/>
              </a:lnSpc>
              <a:defRPr/>
            </a:pPr>
            <a:endParaRPr lang="en-US" sz="1600" dirty="0">
              <a:solidFill>
                <a:schemeClr val="lt1"/>
              </a:solidFill>
              <a:latin typeface="Arial" pitchFamily="34" charset="0"/>
              <a:cs typeface="Arial" pitchFamily="34" charset="0"/>
            </a:endParaRPr>
          </a:p>
        </p:txBody>
      </p:sp>
      <p:sp>
        <p:nvSpPr>
          <p:cNvPr id="213" name="Text Box 37"/>
          <p:cNvSpPr txBox="1">
            <a:spLocks noChangeArrowheads="1"/>
          </p:cNvSpPr>
          <p:nvPr/>
        </p:nvSpPr>
        <p:spPr bwMode="auto">
          <a:xfrm>
            <a:off x="9137746" y="2340878"/>
            <a:ext cx="907621" cy="246221"/>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ctr" defTabSz="457200" rtl="0">
              <a:defRPr/>
            </a:pPr>
            <a:r>
              <a:rPr lang="en-US" sz="1000" kern="1200" dirty="0">
                <a:solidFill>
                  <a:schemeClr val="bg1"/>
                </a:solidFill>
                <a:effectLst>
                  <a:outerShdw blurRad="38100" dist="38100" dir="2700000" algn="tl">
                    <a:srgbClr val="000000">
                      <a:alpha val="43137"/>
                    </a:srgbClr>
                  </a:outerShdw>
                </a:effectLst>
                <a:latin typeface="Arial"/>
                <a:ea typeface="+mn-ea"/>
                <a:cs typeface="+mn-cs"/>
              </a:rPr>
              <a:t>Desktop O/S</a:t>
            </a:r>
          </a:p>
        </p:txBody>
      </p:sp>
      <p:sp>
        <p:nvSpPr>
          <p:cNvPr id="214" name="Rounded Rectangle 34"/>
          <p:cNvSpPr>
            <a:spLocks noChangeArrowheads="1"/>
          </p:cNvSpPr>
          <p:nvPr/>
        </p:nvSpPr>
        <p:spPr bwMode="auto">
          <a:xfrm>
            <a:off x="8700352" y="2025812"/>
            <a:ext cx="533885" cy="230727"/>
          </a:xfrm>
          <a:prstGeom prst="roundRect">
            <a:avLst>
              <a:gd name="adj" fmla="val 0"/>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91440" rtlCol="0" anchor="ctr"/>
          <a:lstStyle/>
          <a:p>
            <a:pPr algn="ctr">
              <a:lnSpc>
                <a:spcPct val="90000"/>
              </a:lnSpc>
              <a:defRPr/>
            </a:pPr>
            <a:r>
              <a:rPr lang="en-US" sz="800" dirty="0">
                <a:solidFill>
                  <a:schemeClr val="lt1"/>
                </a:solidFill>
                <a:latin typeface="Arial" pitchFamily="34" charset="0"/>
                <a:cs typeface="Arial" pitchFamily="34" charset="0"/>
              </a:rPr>
              <a:t>App</a:t>
            </a:r>
          </a:p>
        </p:txBody>
      </p:sp>
      <p:sp>
        <p:nvSpPr>
          <p:cNvPr id="215" name="Rounded Rectangle 34"/>
          <p:cNvSpPr>
            <a:spLocks noChangeArrowheads="1"/>
          </p:cNvSpPr>
          <p:nvPr/>
        </p:nvSpPr>
        <p:spPr bwMode="auto">
          <a:xfrm>
            <a:off x="9311371" y="2025812"/>
            <a:ext cx="533886" cy="230727"/>
          </a:xfrm>
          <a:prstGeom prst="roundRect">
            <a:avLst>
              <a:gd name="adj" fmla="val 0"/>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91440" rtlCol="0" anchor="ctr"/>
          <a:lstStyle/>
          <a:p>
            <a:pPr algn="ctr">
              <a:lnSpc>
                <a:spcPct val="90000"/>
              </a:lnSpc>
              <a:defRPr/>
            </a:pPr>
            <a:r>
              <a:rPr lang="en-US" sz="800">
                <a:solidFill>
                  <a:schemeClr val="lt1"/>
                </a:solidFill>
                <a:latin typeface="Arial" pitchFamily="34" charset="0"/>
                <a:cs typeface="Arial" pitchFamily="34" charset="0"/>
              </a:rPr>
              <a:t>App</a:t>
            </a:r>
          </a:p>
        </p:txBody>
      </p:sp>
      <p:sp>
        <p:nvSpPr>
          <p:cNvPr id="216" name="Rounded Rectangle 34"/>
          <p:cNvSpPr>
            <a:spLocks noChangeArrowheads="1"/>
          </p:cNvSpPr>
          <p:nvPr/>
        </p:nvSpPr>
        <p:spPr bwMode="auto">
          <a:xfrm>
            <a:off x="9922391" y="2025812"/>
            <a:ext cx="533885" cy="230727"/>
          </a:xfrm>
          <a:prstGeom prst="roundRect">
            <a:avLst>
              <a:gd name="adj" fmla="val 0"/>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a:effectLst>
            <a:outerShdw blurRad="50800" dist="254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91440" rtlCol="0" anchor="ctr"/>
          <a:lstStyle/>
          <a:p>
            <a:pPr algn="ctr">
              <a:lnSpc>
                <a:spcPct val="90000"/>
              </a:lnSpc>
              <a:defRPr/>
            </a:pPr>
            <a:r>
              <a:rPr lang="en-US" sz="800" dirty="0">
                <a:solidFill>
                  <a:schemeClr val="lt1"/>
                </a:solidFill>
                <a:latin typeface="Arial" pitchFamily="34" charset="0"/>
                <a:cs typeface="Arial" pitchFamily="34" charset="0"/>
              </a:rPr>
              <a:t>Data</a:t>
            </a:r>
          </a:p>
        </p:txBody>
      </p:sp>
      <p:sp>
        <p:nvSpPr>
          <p:cNvPr id="217" name="TextBox 149"/>
          <p:cNvSpPr txBox="1">
            <a:spLocks noChangeArrowheads="1"/>
          </p:cNvSpPr>
          <p:nvPr/>
        </p:nvSpPr>
        <p:spPr bwMode="auto">
          <a:xfrm>
            <a:off x="6025060" y="3406947"/>
            <a:ext cx="1007274" cy="230832"/>
          </a:xfrm>
          <a:prstGeom prst="rect">
            <a:avLst/>
          </a:prstGeom>
          <a:noFill/>
          <a:ln w="9525">
            <a:noFill/>
            <a:miter lim="800000"/>
            <a:headEnd/>
            <a:tailEnd/>
          </a:ln>
        </p:spPr>
        <p:txBody>
          <a:bodyPr>
            <a:spAutoFit/>
          </a:bodyPr>
          <a:lstStyle/>
          <a:p>
            <a:pPr algn="ctr" defTabSz="457200" rtl="0" eaLnBrk="0" hangingPunct="0">
              <a:lnSpc>
                <a:spcPct val="90000"/>
              </a:lnSpc>
            </a:pPr>
            <a:r>
              <a:rPr lang="en-US" sz="1000" kern="1200" dirty="0">
                <a:solidFill>
                  <a:srgbClr val="FFFFFF"/>
                </a:solidFill>
                <a:effectLst>
                  <a:outerShdw blurRad="38100" dist="38100" dir="2700000" algn="tl">
                    <a:srgbClr val="000000">
                      <a:alpha val="43137"/>
                    </a:srgbClr>
                  </a:outerShdw>
                </a:effectLst>
                <a:latin typeface="Arial"/>
                <a:ea typeface="+mn-ea"/>
                <a:cs typeface="+mn-cs"/>
              </a:rPr>
              <a:t>Storage</a:t>
            </a:r>
          </a:p>
        </p:txBody>
      </p:sp>
      <p:grpSp>
        <p:nvGrpSpPr>
          <p:cNvPr id="95" name="Group 94"/>
          <p:cNvGrpSpPr/>
          <p:nvPr/>
        </p:nvGrpSpPr>
        <p:grpSpPr>
          <a:xfrm>
            <a:off x="8629850" y="1785037"/>
            <a:ext cx="1923414" cy="189086"/>
            <a:chOff x="8609140" y="1798997"/>
            <a:chExt cx="1923414" cy="189086"/>
          </a:xfrm>
        </p:grpSpPr>
        <p:pic>
          <p:nvPicPr>
            <p:cNvPr id="218" name="Picture 22" descr="PowerPoint_icon"/>
            <p:cNvPicPr>
              <a:picLocks noChangeAspect="1" noChangeArrowheads="1"/>
            </p:cNvPicPr>
            <p:nvPr/>
          </p:nvPicPr>
          <p:blipFill>
            <a:blip r:embed="rId3" cstate="print"/>
            <a:srcRect/>
            <a:stretch>
              <a:fillRect/>
            </a:stretch>
          </p:blipFill>
          <p:spPr bwMode="auto">
            <a:xfrm>
              <a:off x="9062959" y="1814639"/>
              <a:ext cx="156279" cy="156279"/>
            </a:xfrm>
            <a:prstGeom prst="rect">
              <a:avLst/>
            </a:prstGeom>
            <a:noFill/>
            <a:ln w="9525">
              <a:noFill/>
              <a:miter lim="800000"/>
              <a:headEnd/>
              <a:tailEnd/>
            </a:ln>
            <a:effectLst>
              <a:outerShdw blurRad="63500" algn="ctr" rotWithShape="0">
                <a:prstClr val="black">
                  <a:alpha val="40000"/>
                </a:prstClr>
              </a:outerShdw>
            </a:effectLst>
          </p:spPr>
        </p:pic>
        <p:pic>
          <p:nvPicPr>
            <p:cNvPr id="219" name="Picture 23" descr="word icon"/>
            <p:cNvPicPr>
              <a:picLocks noChangeAspect="1" noChangeArrowheads="1"/>
            </p:cNvPicPr>
            <p:nvPr/>
          </p:nvPicPr>
          <p:blipFill>
            <a:blip r:embed="rId4" cstate="print"/>
            <a:srcRect/>
            <a:stretch>
              <a:fillRect/>
            </a:stretch>
          </p:blipFill>
          <p:spPr bwMode="auto">
            <a:xfrm>
              <a:off x="9460954" y="1814638"/>
              <a:ext cx="161599" cy="161599"/>
            </a:xfrm>
            <a:prstGeom prst="roundRect">
              <a:avLst/>
            </a:prstGeom>
            <a:noFill/>
            <a:ln w="9525">
              <a:noFill/>
              <a:miter lim="800000"/>
              <a:headEnd/>
              <a:tailEnd/>
            </a:ln>
            <a:effectLst>
              <a:outerShdw blurRad="63500" algn="ctr" rotWithShape="0">
                <a:prstClr val="black">
                  <a:alpha val="40000"/>
                </a:prstClr>
              </a:outerShdw>
            </a:effectLst>
          </p:spPr>
        </p:pic>
        <p:pic>
          <p:nvPicPr>
            <p:cNvPr id="220" name="Picture 10" descr="MS-Office-2003-Outlook-256x256"/>
            <p:cNvPicPr>
              <a:picLocks noChangeAspect="1" noChangeArrowheads="1"/>
            </p:cNvPicPr>
            <p:nvPr/>
          </p:nvPicPr>
          <p:blipFill>
            <a:blip r:embed="rId5" cstate="print"/>
            <a:srcRect/>
            <a:stretch>
              <a:fillRect/>
            </a:stretch>
          </p:blipFill>
          <p:spPr bwMode="auto">
            <a:xfrm>
              <a:off x="8609140" y="1802908"/>
              <a:ext cx="185175" cy="185175"/>
            </a:xfrm>
            <a:prstGeom prst="rect">
              <a:avLst/>
            </a:prstGeom>
            <a:noFill/>
            <a:ln w="9525">
              <a:noFill/>
              <a:miter lim="800000"/>
              <a:headEnd/>
              <a:tailEnd/>
            </a:ln>
            <a:effectLst>
              <a:outerShdw blurRad="63500" algn="ctr" rotWithShape="0">
                <a:prstClr val="black">
                  <a:alpha val="40000"/>
                </a:prstClr>
              </a:outerShdw>
            </a:effectLst>
          </p:spPr>
        </p:pic>
        <p:pic>
          <p:nvPicPr>
            <p:cNvPr id="221" name="Picture 9" descr="msie-icon"/>
            <p:cNvPicPr>
              <a:picLocks noChangeAspect="1" noChangeArrowheads="1"/>
            </p:cNvPicPr>
            <p:nvPr/>
          </p:nvPicPr>
          <p:blipFill>
            <a:blip r:embed="rId6" cstate="print"/>
            <a:srcRect/>
            <a:stretch>
              <a:fillRect/>
            </a:stretch>
          </p:blipFill>
          <p:spPr bwMode="auto">
            <a:xfrm>
              <a:off x="10362974" y="1806817"/>
              <a:ext cx="169580" cy="162930"/>
            </a:xfrm>
            <a:prstGeom prst="roundRect">
              <a:avLst/>
            </a:prstGeom>
            <a:noFill/>
            <a:ln w="9525">
              <a:noFill/>
              <a:miter lim="800000"/>
              <a:headEnd/>
              <a:tailEnd/>
            </a:ln>
            <a:effectLst>
              <a:outerShdw blurRad="63500" algn="ctr" rotWithShape="0">
                <a:prstClr val="black">
                  <a:alpha val="40000"/>
                </a:prstClr>
              </a:outerShdw>
            </a:effectLst>
          </p:spPr>
        </p:pic>
        <p:pic>
          <p:nvPicPr>
            <p:cNvPr id="222" name="Picture 21" descr="excel_icon"/>
            <p:cNvPicPr>
              <a:picLocks noChangeAspect="1" noChangeArrowheads="1"/>
            </p:cNvPicPr>
            <p:nvPr/>
          </p:nvPicPr>
          <p:blipFill>
            <a:blip r:embed="rId7" cstate="print"/>
            <a:srcRect/>
            <a:stretch>
              <a:fillRect/>
            </a:stretch>
          </p:blipFill>
          <p:spPr bwMode="auto">
            <a:xfrm>
              <a:off x="9897520" y="1814638"/>
              <a:ext cx="161599" cy="161599"/>
            </a:xfrm>
            <a:prstGeom prst="rect">
              <a:avLst/>
            </a:prstGeom>
            <a:noFill/>
            <a:ln w="9525">
              <a:noFill/>
              <a:miter lim="800000"/>
              <a:headEnd/>
              <a:tailEnd/>
            </a:ln>
            <a:effectLst>
              <a:outerShdw blurRad="63500" algn="ctr" rotWithShape="0">
                <a:prstClr val="black">
                  <a:alpha val="40000"/>
                </a:prstClr>
              </a:outerShdw>
            </a:effectLst>
          </p:spPr>
        </p:pic>
        <p:pic>
          <p:nvPicPr>
            <p:cNvPr id="223" name="Picture 5" descr="icon_RecentWindowsMedia"/>
            <p:cNvPicPr>
              <a:picLocks noChangeAspect="1" noChangeArrowheads="1"/>
            </p:cNvPicPr>
            <p:nvPr/>
          </p:nvPicPr>
          <p:blipFill>
            <a:blip r:embed="rId8" cstate="print"/>
            <a:srcRect/>
            <a:stretch>
              <a:fillRect/>
            </a:stretch>
          </p:blipFill>
          <p:spPr bwMode="auto">
            <a:xfrm>
              <a:off x="8853656" y="1814638"/>
              <a:ext cx="149962" cy="149962"/>
            </a:xfrm>
            <a:prstGeom prst="ellipse">
              <a:avLst/>
            </a:prstGeom>
            <a:noFill/>
            <a:ln w="9525">
              <a:noFill/>
              <a:miter lim="800000"/>
              <a:headEnd/>
              <a:tailEnd/>
            </a:ln>
            <a:effectLst>
              <a:outerShdw blurRad="63500" algn="ctr" rotWithShape="0">
                <a:prstClr val="black">
                  <a:alpha val="40000"/>
                </a:prstClr>
              </a:outerShdw>
            </a:effectLst>
          </p:spPr>
        </p:pic>
        <p:pic>
          <p:nvPicPr>
            <p:cNvPr id="224" name="Picture 17" descr="quicktimelogo07102002"/>
            <p:cNvPicPr>
              <a:picLocks noChangeAspect="1" noChangeArrowheads="1"/>
            </p:cNvPicPr>
            <p:nvPr/>
          </p:nvPicPr>
          <p:blipFill>
            <a:blip r:embed="rId9" cstate="print"/>
            <a:srcRect/>
            <a:stretch>
              <a:fillRect/>
            </a:stretch>
          </p:blipFill>
          <p:spPr bwMode="auto">
            <a:xfrm>
              <a:off x="9681893" y="1814639"/>
              <a:ext cx="156287" cy="156287"/>
            </a:xfrm>
            <a:prstGeom prst="roundRect">
              <a:avLst/>
            </a:prstGeom>
            <a:noFill/>
            <a:ln w="9525">
              <a:noFill/>
              <a:miter lim="800000"/>
              <a:headEnd/>
              <a:tailEnd/>
            </a:ln>
            <a:effectLst>
              <a:outerShdw blurRad="63500" algn="ctr" rotWithShape="0">
                <a:prstClr val="black">
                  <a:alpha val="40000"/>
                </a:prstClr>
              </a:outerShdw>
            </a:effectLst>
          </p:spPr>
        </p:pic>
        <p:pic>
          <p:nvPicPr>
            <p:cNvPr id="225" name="Picture 22"/>
            <p:cNvPicPr>
              <a:picLocks noChangeAspect="1" noChangeArrowheads="1"/>
            </p:cNvPicPr>
            <p:nvPr/>
          </p:nvPicPr>
          <p:blipFill>
            <a:blip r:embed="rId10" cstate="print"/>
            <a:srcRect/>
            <a:stretch>
              <a:fillRect/>
            </a:stretch>
          </p:blipFill>
          <p:spPr bwMode="auto">
            <a:xfrm>
              <a:off x="9278579" y="1814639"/>
              <a:ext cx="123034" cy="156287"/>
            </a:xfrm>
            <a:prstGeom prst="rect">
              <a:avLst/>
            </a:prstGeom>
            <a:noFill/>
            <a:ln w="9525">
              <a:noFill/>
              <a:miter lim="800000"/>
              <a:headEnd/>
              <a:tailEnd/>
            </a:ln>
            <a:effectLst>
              <a:outerShdw blurRad="63500" algn="ctr" rotWithShape="0">
                <a:prstClr val="black">
                  <a:alpha val="40000"/>
                </a:prstClr>
              </a:outerShdw>
            </a:effectLst>
          </p:spPr>
        </p:pic>
        <p:pic>
          <p:nvPicPr>
            <p:cNvPr id="226" name="Picture 8" descr="firefox_icon"/>
            <p:cNvPicPr>
              <a:picLocks noChangeAspect="1" noChangeArrowheads="1"/>
            </p:cNvPicPr>
            <p:nvPr/>
          </p:nvPicPr>
          <p:blipFill>
            <a:blip r:embed="rId11" cstate="print"/>
            <a:srcRect/>
            <a:stretch>
              <a:fillRect/>
            </a:stretch>
          </p:blipFill>
          <p:spPr bwMode="auto">
            <a:xfrm>
              <a:off x="10118459" y="1798997"/>
              <a:ext cx="185175" cy="185175"/>
            </a:xfrm>
            <a:prstGeom prst="rect">
              <a:avLst/>
            </a:prstGeom>
            <a:noFill/>
            <a:ln w="9525">
              <a:noFill/>
              <a:miter lim="800000"/>
              <a:headEnd/>
              <a:tailEnd/>
            </a:ln>
            <a:effectLst>
              <a:outerShdw blurRad="63500" algn="ctr" rotWithShape="0">
                <a:prstClr val="black">
                  <a:alpha val="40000"/>
                </a:prstClr>
              </a:outerShdw>
            </a:effectLst>
          </p:spPr>
        </p:pic>
      </p:grpSp>
      <p:grpSp>
        <p:nvGrpSpPr>
          <p:cNvPr id="96" name="Group 95"/>
          <p:cNvGrpSpPr/>
          <p:nvPr/>
        </p:nvGrpSpPr>
        <p:grpSpPr>
          <a:xfrm>
            <a:off x="5947637" y="4539349"/>
            <a:ext cx="4593115" cy="719720"/>
            <a:chOff x="5947637" y="4539349"/>
            <a:chExt cx="4593115" cy="719720"/>
          </a:xfrm>
        </p:grpSpPr>
        <p:grpSp>
          <p:nvGrpSpPr>
            <p:cNvPr id="227" name="Group 37"/>
            <p:cNvGrpSpPr/>
            <p:nvPr/>
          </p:nvGrpSpPr>
          <p:grpSpPr>
            <a:xfrm>
              <a:off x="5947637" y="4539349"/>
              <a:ext cx="4593115" cy="719720"/>
              <a:chOff x="4973638" y="-7073900"/>
              <a:chExt cx="8047037" cy="1423987"/>
            </a:xfrm>
            <a:effectLst>
              <a:outerShdw blurRad="127000" algn="ctr" rotWithShape="0">
                <a:prstClr val="black">
                  <a:alpha val="40000"/>
                </a:prstClr>
              </a:outerShdw>
            </a:effectLst>
          </p:grpSpPr>
          <p:sp>
            <p:nvSpPr>
              <p:cNvPr id="228" name="Freeform 13"/>
              <p:cNvSpPr>
                <a:spLocks/>
              </p:cNvSpPr>
              <p:nvPr/>
            </p:nvSpPr>
            <p:spPr bwMode="auto">
              <a:xfrm>
                <a:off x="7270749" y="-7073900"/>
                <a:ext cx="3422650" cy="1423987"/>
              </a:xfrm>
              <a:custGeom>
                <a:avLst/>
                <a:gdLst/>
                <a:ahLst/>
                <a:cxnLst>
                  <a:cxn ang="0">
                    <a:pos x="2156" y="688"/>
                  </a:cxn>
                  <a:cxn ang="0">
                    <a:pos x="2156" y="449"/>
                  </a:cxn>
                  <a:cxn ang="0">
                    <a:pos x="2156" y="208"/>
                  </a:cxn>
                  <a:cxn ang="0">
                    <a:pos x="2010" y="271"/>
                  </a:cxn>
                  <a:cxn ang="0">
                    <a:pos x="2010" y="0"/>
                  </a:cxn>
                  <a:cxn ang="0">
                    <a:pos x="147" y="0"/>
                  </a:cxn>
                  <a:cxn ang="0">
                    <a:pos x="147" y="271"/>
                  </a:cxn>
                  <a:cxn ang="0">
                    <a:pos x="0" y="208"/>
                  </a:cxn>
                  <a:cxn ang="0">
                    <a:pos x="0" y="449"/>
                  </a:cxn>
                  <a:cxn ang="0">
                    <a:pos x="0" y="688"/>
                  </a:cxn>
                  <a:cxn ang="0">
                    <a:pos x="147" y="630"/>
                  </a:cxn>
                  <a:cxn ang="0">
                    <a:pos x="147" y="897"/>
                  </a:cxn>
                  <a:cxn ang="0">
                    <a:pos x="2010" y="897"/>
                  </a:cxn>
                  <a:cxn ang="0">
                    <a:pos x="2010" y="630"/>
                  </a:cxn>
                  <a:cxn ang="0">
                    <a:pos x="2156" y="688"/>
                  </a:cxn>
                </a:cxnLst>
                <a:rect l="0" t="0" r="r" b="b"/>
                <a:pathLst>
                  <a:path w="2156" h="897">
                    <a:moveTo>
                      <a:pt x="2156" y="688"/>
                    </a:moveTo>
                    <a:lnTo>
                      <a:pt x="2156" y="449"/>
                    </a:lnTo>
                    <a:lnTo>
                      <a:pt x="2156" y="208"/>
                    </a:lnTo>
                    <a:lnTo>
                      <a:pt x="2010" y="271"/>
                    </a:lnTo>
                    <a:lnTo>
                      <a:pt x="2010" y="0"/>
                    </a:lnTo>
                    <a:lnTo>
                      <a:pt x="147" y="0"/>
                    </a:lnTo>
                    <a:lnTo>
                      <a:pt x="147" y="271"/>
                    </a:lnTo>
                    <a:lnTo>
                      <a:pt x="0" y="208"/>
                    </a:lnTo>
                    <a:lnTo>
                      <a:pt x="0" y="449"/>
                    </a:lnTo>
                    <a:lnTo>
                      <a:pt x="0" y="688"/>
                    </a:lnTo>
                    <a:lnTo>
                      <a:pt x="147" y="630"/>
                    </a:lnTo>
                    <a:lnTo>
                      <a:pt x="147" y="897"/>
                    </a:lnTo>
                    <a:lnTo>
                      <a:pt x="2010" y="897"/>
                    </a:lnTo>
                    <a:lnTo>
                      <a:pt x="2010" y="630"/>
                    </a:lnTo>
                    <a:lnTo>
                      <a:pt x="2156" y="688"/>
                    </a:lnTo>
                    <a:close/>
                  </a:path>
                </a:pathLst>
              </a:custGeom>
              <a:gradFill flip="none" rotWithShape="1">
                <a:gsLst>
                  <a:gs pos="0">
                    <a:srgbClr val="D99A1D">
                      <a:shade val="30000"/>
                      <a:satMod val="115000"/>
                    </a:srgbClr>
                  </a:gs>
                  <a:gs pos="50000">
                    <a:srgbClr val="E9A317"/>
                  </a:gs>
                  <a:gs pos="100000">
                    <a:srgbClr val="F1AC23"/>
                  </a:gs>
                </a:gsLst>
                <a:lin ang="162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a:solidFill>
                    <a:schemeClr val="lt1"/>
                  </a:solidFill>
                  <a:latin typeface="+mn-lt"/>
                </a:endParaRPr>
              </a:p>
            </p:txBody>
          </p:sp>
          <p:sp>
            <p:nvSpPr>
              <p:cNvPr id="229" name="Freeform 14"/>
              <p:cNvSpPr>
                <a:spLocks/>
              </p:cNvSpPr>
              <p:nvPr/>
            </p:nvSpPr>
            <p:spPr bwMode="auto">
              <a:xfrm>
                <a:off x="4973638" y="-7073900"/>
                <a:ext cx="2513011" cy="1423987"/>
              </a:xfrm>
              <a:custGeom>
                <a:avLst/>
                <a:gdLst/>
                <a:ahLst/>
                <a:cxnLst>
                  <a:cxn ang="0">
                    <a:pos x="3133" y="1536"/>
                  </a:cxn>
                  <a:cxn ang="0">
                    <a:pos x="3133" y="979"/>
                  </a:cxn>
                  <a:cxn ang="0">
                    <a:pos x="3133" y="418"/>
                  </a:cxn>
                  <a:cxn ang="0">
                    <a:pos x="3453" y="554"/>
                  </a:cxn>
                  <a:cxn ang="0">
                    <a:pos x="3453" y="0"/>
                  </a:cxn>
                  <a:cxn ang="0">
                    <a:pos x="978" y="0"/>
                  </a:cxn>
                  <a:cxn ang="0">
                    <a:pos x="0" y="978"/>
                  </a:cxn>
                  <a:cxn ang="0">
                    <a:pos x="978" y="1956"/>
                  </a:cxn>
                  <a:cxn ang="0">
                    <a:pos x="3453" y="1956"/>
                  </a:cxn>
                  <a:cxn ang="0">
                    <a:pos x="3453" y="1410"/>
                  </a:cxn>
                  <a:cxn ang="0">
                    <a:pos x="3133" y="1536"/>
                  </a:cxn>
                </a:cxnLst>
                <a:rect l="0" t="0" r="r" b="b"/>
                <a:pathLst>
                  <a:path w="3453" h="1956">
                    <a:moveTo>
                      <a:pt x="3133" y="1536"/>
                    </a:moveTo>
                    <a:cubicBezTo>
                      <a:pt x="3133" y="979"/>
                      <a:pt x="3133" y="979"/>
                      <a:pt x="3133" y="979"/>
                    </a:cubicBezTo>
                    <a:cubicBezTo>
                      <a:pt x="3133" y="418"/>
                      <a:pt x="3133" y="418"/>
                      <a:pt x="3133" y="418"/>
                    </a:cubicBezTo>
                    <a:cubicBezTo>
                      <a:pt x="3453" y="554"/>
                      <a:pt x="3453" y="554"/>
                      <a:pt x="3453" y="554"/>
                    </a:cubicBezTo>
                    <a:cubicBezTo>
                      <a:pt x="3453" y="0"/>
                      <a:pt x="3453" y="0"/>
                      <a:pt x="3453" y="0"/>
                    </a:cubicBezTo>
                    <a:cubicBezTo>
                      <a:pt x="978" y="0"/>
                      <a:pt x="978" y="0"/>
                      <a:pt x="978" y="0"/>
                    </a:cubicBezTo>
                    <a:cubicBezTo>
                      <a:pt x="438" y="0"/>
                      <a:pt x="0" y="438"/>
                      <a:pt x="0" y="978"/>
                    </a:cubicBezTo>
                    <a:cubicBezTo>
                      <a:pt x="0" y="1519"/>
                      <a:pt x="438" y="1956"/>
                      <a:pt x="978" y="1956"/>
                    </a:cubicBezTo>
                    <a:cubicBezTo>
                      <a:pt x="3453" y="1956"/>
                      <a:pt x="3453" y="1956"/>
                      <a:pt x="3453" y="1956"/>
                    </a:cubicBezTo>
                    <a:cubicBezTo>
                      <a:pt x="3453" y="1410"/>
                      <a:pt x="3453" y="1410"/>
                      <a:pt x="3453" y="1410"/>
                    </a:cubicBezTo>
                    <a:lnTo>
                      <a:pt x="3133" y="1536"/>
                    </a:lnTo>
                    <a:close/>
                  </a:path>
                </a:pathLst>
              </a:custGeom>
              <a:gradFill flip="none" rotWithShape="1">
                <a:gsLst>
                  <a:gs pos="0">
                    <a:srgbClr val="D99A1D">
                      <a:shade val="30000"/>
                      <a:satMod val="115000"/>
                    </a:srgbClr>
                  </a:gs>
                  <a:gs pos="50000">
                    <a:srgbClr val="E9A317"/>
                  </a:gs>
                  <a:gs pos="100000">
                    <a:srgbClr val="F1AC23"/>
                  </a:gs>
                </a:gsLst>
                <a:lin ang="162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a:solidFill>
                    <a:schemeClr val="lt1"/>
                  </a:solidFill>
                  <a:latin typeface="+mn-lt"/>
                </a:endParaRPr>
              </a:p>
            </p:txBody>
          </p:sp>
          <p:sp>
            <p:nvSpPr>
              <p:cNvPr id="230" name="Freeform 15"/>
              <p:cNvSpPr>
                <a:spLocks/>
              </p:cNvSpPr>
              <p:nvPr/>
            </p:nvSpPr>
            <p:spPr bwMode="auto">
              <a:xfrm>
                <a:off x="10479087" y="-7073900"/>
                <a:ext cx="2541588" cy="1423987"/>
              </a:xfrm>
              <a:custGeom>
                <a:avLst/>
                <a:gdLst/>
                <a:ahLst/>
                <a:cxnLst>
                  <a:cxn ang="0">
                    <a:pos x="2515" y="0"/>
                  </a:cxn>
                  <a:cxn ang="0">
                    <a:pos x="0" y="0"/>
                  </a:cxn>
                  <a:cxn ang="0">
                    <a:pos x="0" y="554"/>
                  </a:cxn>
                  <a:cxn ang="0">
                    <a:pos x="320" y="418"/>
                  </a:cxn>
                  <a:cxn ang="0">
                    <a:pos x="320" y="979"/>
                  </a:cxn>
                  <a:cxn ang="0">
                    <a:pos x="320" y="1536"/>
                  </a:cxn>
                  <a:cxn ang="0">
                    <a:pos x="0" y="1410"/>
                  </a:cxn>
                  <a:cxn ang="0">
                    <a:pos x="0" y="1956"/>
                  </a:cxn>
                  <a:cxn ang="0">
                    <a:pos x="2515" y="1956"/>
                  </a:cxn>
                  <a:cxn ang="0">
                    <a:pos x="3493" y="978"/>
                  </a:cxn>
                  <a:cxn ang="0">
                    <a:pos x="2515" y="0"/>
                  </a:cxn>
                </a:cxnLst>
                <a:rect l="0" t="0" r="r" b="b"/>
                <a:pathLst>
                  <a:path w="3493" h="1956">
                    <a:moveTo>
                      <a:pt x="2515" y="0"/>
                    </a:moveTo>
                    <a:cubicBezTo>
                      <a:pt x="0" y="0"/>
                      <a:pt x="0" y="0"/>
                      <a:pt x="0" y="0"/>
                    </a:cubicBezTo>
                    <a:cubicBezTo>
                      <a:pt x="0" y="554"/>
                      <a:pt x="0" y="554"/>
                      <a:pt x="0" y="554"/>
                    </a:cubicBezTo>
                    <a:cubicBezTo>
                      <a:pt x="320" y="418"/>
                      <a:pt x="320" y="418"/>
                      <a:pt x="320" y="418"/>
                    </a:cubicBezTo>
                    <a:cubicBezTo>
                      <a:pt x="320" y="979"/>
                      <a:pt x="320" y="979"/>
                      <a:pt x="320" y="979"/>
                    </a:cubicBezTo>
                    <a:cubicBezTo>
                      <a:pt x="320" y="1536"/>
                      <a:pt x="320" y="1536"/>
                      <a:pt x="320" y="1536"/>
                    </a:cubicBezTo>
                    <a:cubicBezTo>
                      <a:pt x="0" y="1410"/>
                      <a:pt x="0" y="1410"/>
                      <a:pt x="0" y="1410"/>
                    </a:cubicBezTo>
                    <a:cubicBezTo>
                      <a:pt x="0" y="1956"/>
                      <a:pt x="0" y="1956"/>
                      <a:pt x="0" y="1956"/>
                    </a:cubicBezTo>
                    <a:cubicBezTo>
                      <a:pt x="2515" y="1956"/>
                      <a:pt x="2515" y="1956"/>
                      <a:pt x="2515" y="1956"/>
                    </a:cubicBezTo>
                    <a:cubicBezTo>
                      <a:pt x="3056" y="1956"/>
                      <a:pt x="3493" y="1519"/>
                      <a:pt x="3493" y="978"/>
                    </a:cubicBezTo>
                    <a:cubicBezTo>
                      <a:pt x="3493" y="438"/>
                      <a:pt x="3056" y="0"/>
                      <a:pt x="2515" y="0"/>
                    </a:cubicBezTo>
                    <a:close/>
                  </a:path>
                </a:pathLst>
              </a:custGeom>
              <a:gradFill flip="none" rotWithShape="1">
                <a:gsLst>
                  <a:gs pos="0">
                    <a:srgbClr val="D99A1D">
                      <a:shade val="30000"/>
                      <a:satMod val="115000"/>
                    </a:srgbClr>
                  </a:gs>
                  <a:gs pos="50000">
                    <a:srgbClr val="E9A317"/>
                  </a:gs>
                  <a:gs pos="100000">
                    <a:srgbClr val="F1AC23"/>
                  </a:gs>
                </a:gsLst>
                <a:lin ang="162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a:solidFill>
                    <a:schemeClr val="lt1"/>
                  </a:solidFill>
                  <a:latin typeface="+mn-lt"/>
                </a:endParaRPr>
              </a:p>
            </p:txBody>
          </p:sp>
        </p:grpSp>
        <p:sp>
          <p:nvSpPr>
            <p:cNvPr id="231" name="Rounded Rectangle 230"/>
            <p:cNvSpPr/>
            <p:nvPr/>
          </p:nvSpPr>
          <p:spPr>
            <a:xfrm>
              <a:off x="7233417" y="4745976"/>
              <a:ext cx="1941952" cy="306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defTabSz="457200" rtl="0">
                <a:defRPr/>
              </a:pPr>
              <a:r>
                <a:rPr lang="en-US" sz="1200" kern="1200" dirty="0" smtClean="0">
                  <a:solidFill>
                    <a:schemeClr val="tx1"/>
                  </a:solidFill>
                  <a:latin typeface="Arial"/>
                  <a:ea typeface="+mn-ea"/>
                  <a:cs typeface="Arial" pitchFamily="34" charset="0"/>
                </a:rPr>
                <a:t>Unified  Fabric</a:t>
              </a:r>
              <a:endParaRPr lang="en-US" sz="1200" kern="1200" dirty="0">
                <a:solidFill>
                  <a:schemeClr val="tx1"/>
                </a:solidFill>
                <a:latin typeface="Arial"/>
                <a:ea typeface="+mn-ea"/>
                <a:cs typeface="Arial" pitchFamily="34" charset="0"/>
              </a:endParaRPr>
            </a:p>
          </p:txBody>
        </p:sp>
        <p:sp>
          <p:nvSpPr>
            <p:cNvPr id="233" name="Rounded Rectangle 232"/>
            <p:cNvSpPr/>
            <p:nvPr/>
          </p:nvSpPr>
          <p:spPr>
            <a:xfrm>
              <a:off x="9263090" y="4643820"/>
              <a:ext cx="1164566" cy="51077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defTabSz="457200" rtl="0">
                <a:defRPr/>
              </a:pPr>
              <a:r>
                <a:rPr lang="en-US" sz="1200" kern="1200" dirty="0">
                  <a:solidFill>
                    <a:schemeClr val="tx1"/>
                  </a:solidFill>
                  <a:latin typeface="Arial"/>
                  <a:ea typeface="+mn-ea"/>
                  <a:cs typeface="Arial" pitchFamily="34" charset="0"/>
                </a:rPr>
                <a:t>Unified </a:t>
              </a:r>
              <a:br>
                <a:rPr lang="en-US" sz="1200" kern="1200" dirty="0">
                  <a:solidFill>
                    <a:schemeClr val="tx1"/>
                  </a:solidFill>
                  <a:latin typeface="Arial"/>
                  <a:ea typeface="+mn-ea"/>
                  <a:cs typeface="Arial" pitchFamily="34" charset="0"/>
                </a:rPr>
              </a:br>
              <a:r>
                <a:rPr lang="en-US" sz="1200" kern="1200" dirty="0">
                  <a:solidFill>
                    <a:schemeClr val="tx1"/>
                  </a:solidFill>
                  <a:latin typeface="Arial"/>
                  <a:ea typeface="+mn-ea"/>
                  <a:cs typeface="Arial" pitchFamily="34" charset="0"/>
                </a:rPr>
                <a:t>Computing</a:t>
              </a:r>
            </a:p>
          </p:txBody>
        </p:sp>
        <p:sp>
          <p:nvSpPr>
            <p:cNvPr id="234" name="Rounded Rectangle 233"/>
            <p:cNvSpPr/>
            <p:nvPr/>
          </p:nvSpPr>
          <p:spPr>
            <a:xfrm>
              <a:off x="5981080" y="4643820"/>
              <a:ext cx="1308255" cy="51077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defTabSz="457200" rtl="0">
                <a:defRPr/>
              </a:pPr>
              <a:r>
                <a:rPr lang="en-US" sz="1200" kern="1200" dirty="0" smtClean="0">
                  <a:solidFill>
                    <a:schemeClr val="tx1"/>
                  </a:solidFill>
                  <a:latin typeface="Arial"/>
                  <a:ea typeface="+mn-ea"/>
                  <a:cs typeface="Arial" pitchFamily="34" charset="0"/>
                </a:rPr>
                <a:t>Unified Management</a:t>
              </a:r>
              <a:endParaRPr lang="en-US" sz="1200" kern="1200" dirty="0">
                <a:solidFill>
                  <a:schemeClr val="tx1"/>
                </a:solidFill>
                <a:latin typeface="Arial"/>
                <a:ea typeface="+mn-ea"/>
                <a:cs typeface="Arial" pitchFamily="34" charset="0"/>
              </a:endParaRPr>
            </a:p>
          </p:txBody>
        </p:sp>
      </p:grpSp>
      <p:sp>
        <p:nvSpPr>
          <p:cNvPr id="239" name="Text Box 22"/>
          <p:cNvSpPr txBox="1">
            <a:spLocks noChangeArrowheads="1"/>
          </p:cNvSpPr>
          <p:nvPr/>
        </p:nvSpPr>
        <p:spPr bwMode="auto">
          <a:xfrm>
            <a:off x="6162505" y="1920960"/>
            <a:ext cx="1885992" cy="523220"/>
          </a:xfrm>
          <a:prstGeom prst="rect">
            <a:avLst/>
          </a:prstGeom>
          <a:noFill/>
          <a:ln w="9525">
            <a:noFill/>
            <a:miter lim="800000"/>
            <a:headEnd/>
            <a:tailEnd/>
          </a:ln>
        </p:spPr>
        <p:txBody>
          <a:bodyPr>
            <a:spAutoFit/>
          </a:bodyPr>
          <a:lstStyle/>
          <a:p>
            <a:pPr algn="ctr" defTabSz="457200" rtl="0">
              <a:spcBef>
                <a:spcPct val="50000"/>
              </a:spcBef>
              <a:defRPr/>
            </a:pPr>
            <a:r>
              <a:rPr lang="en-US" sz="1400" kern="1200" dirty="0">
                <a:solidFill>
                  <a:srgbClr val="FFFFFF"/>
                </a:solidFill>
                <a:effectLst>
                  <a:outerShdw blurRad="38100" dist="38100" dir="2700000" algn="tl">
                    <a:srgbClr val="000000">
                      <a:alpha val="43137"/>
                    </a:srgbClr>
                  </a:outerShdw>
                </a:effectLst>
                <a:latin typeface="Arial"/>
                <a:ea typeface="+mn-ea"/>
                <a:cs typeface="+mn-cs"/>
              </a:rPr>
              <a:t>Partner Solution Elements</a:t>
            </a:r>
          </a:p>
        </p:txBody>
      </p:sp>
      <p:sp>
        <p:nvSpPr>
          <p:cNvPr id="240" name="Rounded Rectangle 112"/>
          <p:cNvSpPr/>
          <p:nvPr/>
        </p:nvSpPr>
        <p:spPr>
          <a:xfrm>
            <a:off x="6191079" y="5299297"/>
            <a:ext cx="4106231" cy="34051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defTabSz="457200" rtl="0">
              <a:defRPr/>
            </a:pPr>
            <a:r>
              <a:rPr lang="en-US" sz="1400" kern="1200" dirty="0" smtClean="0">
                <a:solidFill>
                  <a:srgbClr val="FFFFFF"/>
                </a:solidFill>
                <a:effectLst>
                  <a:outerShdw blurRad="38100" dist="38100" dir="2700000" algn="tl">
                    <a:srgbClr val="000000">
                      <a:alpha val="43137"/>
                    </a:srgbClr>
                  </a:outerShdw>
                </a:effectLst>
                <a:latin typeface="Arial"/>
                <a:ea typeface="+mn-ea"/>
                <a:cs typeface="Arial" charset="0"/>
              </a:rPr>
              <a:t>Cisco Unified Data Center</a:t>
            </a:r>
            <a:endParaRPr lang="en-US" sz="1400" kern="1200" dirty="0">
              <a:solidFill>
                <a:srgbClr val="FFFFFF"/>
              </a:solidFill>
              <a:effectLst>
                <a:outerShdw blurRad="38100" dist="38100" dir="2700000" algn="tl">
                  <a:srgbClr val="000000">
                    <a:alpha val="43137"/>
                  </a:srgbClr>
                </a:outerShdw>
              </a:effectLst>
              <a:latin typeface="Arial"/>
              <a:ea typeface="+mn-ea"/>
              <a:cs typeface="Arial" charset="0"/>
            </a:endParaRPr>
          </a:p>
        </p:txBody>
      </p:sp>
      <p:pic>
        <p:nvPicPr>
          <p:cNvPr id="241" name="Picture 97" descr="C:\Documents and Settings\rasrivas\My Documents\wip\my graphics\misc logos\netapp-logo-new-small.jpg"/>
          <p:cNvPicPr>
            <a:picLocks noChangeAspect="1" noChangeArrowheads="1"/>
          </p:cNvPicPr>
          <p:nvPr/>
        </p:nvPicPr>
        <p:blipFill>
          <a:blip r:embed="rId12" cstate="print"/>
          <a:srcRect/>
          <a:stretch>
            <a:fillRect/>
          </a:stretch>
        </p:blipFill>
        <p:spPr bwMode="auto">
          <a:xfrm>
            <a:off x="6129587" y="2512593"/>
            <a:ext cx="364495" cy="357170"/>
          </a:xfrm>
          <a:prstGeom prst="roundRect">
            <a:avLst/>
          </a:prstGeom>
          <a:noFill/>
          <a:ln w="9525">
            <a:noFill/>
            <a:miter lim="800000"/>
            <a:headEnd/>
            <a:tailEnd/>
          </a:ln>
          <a:effectLst>
            <a:outerShdw blurRad="63500" sx="102000" sy="102000" algn="ctr" rotWithShape="0">
              <a:prstClr val="black">
                <a:alpha val="40000"/>
              </a:prstClr>
            </a:outerShdw>
          </a:effectLst>
        </p:spPr>
      </p:pic>
      <p:sp>
        <p:nvSpPr>
          <p:cNvPr id="242" name="TextBox 182"/>
          <p:cNvSpPr txBox="1">
            <a:spLocks noChangeArrowheads="1"/>
          </p:cNvSpPr>
          <p:nvPr/>
        </p:nvSpPr>
        <p:spPr bwMode="auto">
          <a:xfrm>
            <a:off x="7033958" y="3399253"/>
            <a:ext cx="1108606" cy="246221"/>
          </a:xfrm>
          <a:prstGeom prst="rect">
            <a:avLst/>
          </a:prstGeom>
          <a:noFill/>
          <a:ln w="9525">
            <a:noFill/>
            <a:miter lim="800000"/>
            <a:headEnd/>
            <a:tailEnd/>
          </a:ln>
        </p:spPr>
        <p:txBody>
          <a:bodyPr>
            <a:spAutoFit/>
          </a:bodyPr>
          <a:lstStyle/>
          <a:p>
            <a:pPr algn="ctr" defTabSz="457200" rtl="0"/>
            <a:r>
              <a:rPr lang="en-US" sz="1000" kern="1200" dirty="0">
                <a:solidFill>
                  <a:srgbClr val="FFFFFF"/>
                </a:solidFill>
                <a:effectLst>
                  <a:outerShdw blurRad="38100" dist="38100" dir="2700000" algn="tl">
                    <a:srgbClr val="000000">
                      <a:alpha val="43137"/>
                    </a:srgbClr>
                  </a:outerShdw>
                </a:effectLst>
                <a:latin typeface="Arial"/>
                <a:ea typeface="+mn-ea"/>
                <a:cs typeface="+mn-cs"/>
              </a:rPr>
              <a:t>Virtualization</a:t>
            </a:r>
          </a:p>
        </p:txBody>
      </p:sp>
      <p:grpSp>
        <p:nvGrpSpPr>
          <p:cNvPr id="243" name="Group 66"/>
          <p:cNvGrpSpPr>
            <a:grpSpLocks/>
          </p:cNvGrpSpPr>
          <p:nvPr/>
        </p:nvGrpSpPr>
        <p:grpSpPr bwMode="auto">
          <a:xfrm>
            <a:off x="7322534" y="3009869"/>
            <a:ext cx="580771" cy="375419"/>
            <a:chOff x="3072" y="1104"/>
            <a:chExt cx="912" cy="529"/>
          </a:xfrm>
        </p:grpSpPr>
        <p:grpSp>
          <p:nvGrpSpPr>
            <p:cNvPr id="244" name="Group 67"/>
            <p:cNvGrpSpPr>
              <a:grpSpLocks/>
            </p:cNvGrpSpPr>
            <p:nvPr/>
          </p:nvGrpSpPr>
          <p:grpSpPr bwMode="auto">
            <a:xfrm>
              <a:off x="3072" y="1104"/>
              <a:ext cx="912" cy="529"/>
              <a:chOff x="3072" y="1104"/>
              <a:chExt cx="912" cy="529"/>
            </a:xfrm>
          </p:grpSpPr>
          <p:sp>
            <p:nvSpPr>
              <p:cNvPr id="246" name="AutoShape 68"/>
              <p:cNvSpPr>
                <a:spLocks noChangeAspect="1" noChangeArrowheads="1" noTextEdit="1"/>
              </p:cNvSpPr>
              <p:nvPr/>
            </p:nvSpPr>
            <p:spPr bwMode="auto">
              <a:xfrm>
                <a:off x="3072" y="1104"/>
                <a:ext cx="912" cy="529"/>
              </a:xfrm>
              <a:prstGeom prst="rect">
                <a:avLst/>
              </a:prstGeom>
              <a:noFill/>
              <a:ln w="9525">
                <a:noFill/>
                <a:miter lim="800000"/>
                <a:headEnd/>
                <a:tailEnd/>
              </a:ln>
            </p:spPr>
            <p:txBody>
              <a:bodyPr/>
              <a:lstStyle/>
              <a:p>
                <a:pPr algn="l" defTabSz="457200" rtl="0"/>
                <a:endParaRPr lang="en-US" kern="1200">
                  <a:solidFill>
                    <a:prstClr val="black"/>
                  </a:solidFill>
                  <a:latin typeface="Arial"/>
                  <a:ea typeface="+mn-ea"/>
                  <a:cs typeface="+mn-cs"/>
                </a:endParaRPr>
              </a:p>
            </p:txBody>
          </p:sp>
          <p:sp>
            <p:nvSpPr>
              <p:cNvPr id="247" name="Rectangle 69"/>
              <p:cNvSpPr>
                <a:spLocks noChangeArrowheads="1"/>
              </p:cNvSpPr>
              <p:nvPr/>
            </p:nvSpPr>
            <p:spPr bwMode="auto">
              <a:xfrm>
                <a:off x="3076" y="1184"/>
                <a:ext cx="822" cy="446"/>
              </a:xfrm>
              <a:prstGeom prst="rect">
                <a:avLst/>
              </a:prstGeom>
              <a:solidFill>
                <a:srgbClr val="008CCF"/>
              </a:solidFill>
              <a:ln w="9525">
                <a:noFill/>
                <a:miter lim="800000"/>
                <a:headEnd/>
                <a:tailEnd/>
              </a:ln>
            </p:spPr>
            <p:txBody>
              <a:bodyPr/>
              <a:lstStyle/>
              <a:p>
                <a:pPr algn="l" defTabSz="457200" rtl="0"/>
                <a:endParaRPr lang="en-US" kern="1200">
                  <a:solidFill>
                    <a:prstClr val="black"/>
                  </a:solidFill>
                  <a:latin typeface="Arial"/>
                  <a:ea typeface="+mn-ea"/>
                  <a:cs typeface="+mn-cs"/>
                </a:endParaRPr>
              </a:p>
            </p:txBody>
          </p:sp>
          <p:sp>
            <p:nvSpPr>
              <p:cNvPr id="248" name="Rectangle 70"/>
              <p:cNvSpPr>
                <a:spLocks noChangeArrowheads="1"/>
              </p:cNvSpPr>
              <p:nvPr/>
            </p:nvSpPr>
            <p:spPr bwMode="auto">
              <a:xfrm>
                <a:off x="3076" y="1184"/>
                <a:ext cx="822" cy="446"/>
              </a:xfrm>
              <a:prstGeom prst="rect">
                <a:avLst/>
              </a:prstGeom>
              <a:noFill/>
              <a:ln w="9525">
                <a:solidFill>
                  <a:srgbClr val="ADD7E7"/>
                </a:solidFill>
                <a:miter lim="800000"/>
                <a:headEnd/>
                <a:tailEnd/>
              </a:ln>
            </p:spPr>
            <p:txBody>
              <a:bodyPr/>
              <a:lstStyle/>
              <a:p>
                <a:pPr algn="l" defTabSz="457200" rtl="0"/>
                <a:endParaRPr lang="en-US" kern="1200">
                  <a:solidFill>
                    <a:prstClr val="black"/>
                  </a:solidFill>
                  <a:latin typeface="Arial"/>
                  <a:ea typeface="+mn-ea"/>
                  <a:cs typeface="+mn-cs"/>
                </a:endParaRPr>
              </a:p>
            </p:txBody>
          </p:sp>
          <p:sp>
            <p:nvSpPr>
              <p:cNvPr id="249" name="Freeform 71"/>
              <p:cNvSpPr>
                <a:spLocks/>
              </p:cNvSpPr>
              <p:nvPr/>
            </p:nvSpPr>
            <p:spPr bwMode="auto">
              <a:xfrm>
                <a:off x="3898" y="1108"/>
                <a:ext cx="83" cy="522"/>
              </a:xfrm>
              <a:custGeom>
                <a:avLst/>
                <a:gdLst>
                  <a:gd name="T0" fmla="*/ 0 w 1492"/>
                  <a:gd name="T1" fmla="*/ 0 h 9401"/>
                  <a:gd name="T2" fmla="*/ 0 w 1492"/>
                  <a:gd name="T3" fmla="*/ 0 h 9401"/>
                  <a:gd name="T4" fmla="*/ 0 w 1492"/>
                  <a:gd name="T5" fmla="*/ 0 h 9401"/>
                  <a:gd name="T6" fmla="*/ 0 w 1492"/>
                  <a:gd name="T7" fmla="*/ 0 h 9401"/>
                  <a:gd name="T8" fmla="*/ 0 w 1492"/>
                  <a:gd name="T9" fmla="*/ 0 h 9401"/>
                  <a:gd name="T10" fmla="*/ 0 60000 65536"/>
                  <a:gd name="T11" fmla="*/ 0 60000 65536"/>
                  <a:gd name="T12" fmla="*/ 0 60000 65536"/>
                  <a:gd name="T13" fmla="*/ 0 60000 65536"/>
                  <a:gd name="T14" fmla="*/ 0 60000 65536"/>
                  <a:gd name="T15" fmla="*/ 0 w 1492"/>
                  <a:gd name="T16" fmla="*/ 0 h 9401"/>
                  <a:gd name="T17" fmla="*/ 1492 w 1492"/>
                  <a:gd name="T18" fmla="*/ 9401 h 9401"/>
                </a:gdLst>
                <a:ahLst/>
                <a:cxnLst>
                  <a:cxn ang="T10">
                    <a:pos x="T0" y="T1"/>
                  </a:cxn>
                  <a:cxn ang="T11">
                    <a:pos x="T2" y="T3"/>
                  </a:cxn>
                  <a:cxn ang="T12">
                    <a:pos x="T4" y="T5"/>
                  </a:cxn>
                  <a:cxn ang="T13">
                    <a:pos x="T6" y="T7"/>
                  </a:cxn>
                  <a:cxn ang="T14">
                    <a:pos x="T8" y="T9"/>
                  </a:cxn>
                </a:cxnLst>
                <a:rect l="T15" t="T16" r="T17" b="T18"/>
                <a:pathLst>
                  <a:path w="1492" h="9401">
                    <a:moveTo>
                      <a:pt x="0" y="1376"/>
                    </a:moveTo>
                    <a:lnTo>
                      <a:pt x="0" y="9401"/>
                    </a:lnTo>
                    <a:lnTo>
                      <a:pt x="1492" y="7690"/>
                    </a:lnTo>
                    <a:lnTo>
                      <a:pt x="1492" y="0"/>
                    </a:lnTo>
                    <a:lnTo>
                      <a:pt x="0" y="1376"/>
                    </a:lnTo>
                    <a:close/>
                  </a:path>
                </a:pathLst>
              </a:custGeom>
              <a:solidFill>
                <a:srgbClr val="00688F"/>
              </a:solidFill>
              <a:ln w="9525">
                <a:noFill/>
                <a:round/>
                <a:headEnd/>
                <a:tailEnd/>
              </a:ln>
            </p:spPr>
            <p:txBody>
              <a:bodyPr/>
              <a:lstStyle/>
              <a:p>
                <a:pPr algn="l" defTabSz="457200" rtl="0"/>
                <a:endParaRPr lang="en-US" kern="1200">
                  <a:solidFill>
                    <a:prstClr val="black"/>
                  </a:solidFill>
                  <a:latin typeface="Arial"/>
                  <a:ea typeface="+mn-ea"/>
                  <a:cs typeface="+mn-cs"/>
                </a:endParaRPr>
              </a:p>
            </p:txBody>
          </p:sp>
          <p:sp>
            <p:nvSpPr>
              <p:cNvPr id="250" name="Freeform 72"/>
              <p:cNvSpPr>
                <a:spLocks/>
              </p:cNvSpPr>
              <p:nvPr/>
            </p:nvSpPr>
            <p:spPr bwMode="auto">
              <a:xfrm>
                <a:off x="3898" y="1108"/>
                <a:ext cx="83" cy="522"/>
              </a:xfrm>
              <a:custGeom>
                <a:avLst/>
                <a:gdLst>
                  <a:gd name="T0" fmla="*/ 0 w 1492"/>
                  <a:gd name="T1" fmla="*/ 0 h 9401"/>
                  <a:gd name="T2" fmla="*/ 0 w 1492"/>
                  <a:gd name="T3" fmla="*/ 0 h 9401"/>
                  <a:gd name="T4" fmla="*/ 0 w 1492"/>
                  <a:gd name="T5" fmla="*/ 0 h 9401"/>
                  <a:gd name="T6" fmla="*/ 0 w 1492"/>
                  <a:gd name="T7" fmla="*/ 0 h 9401"/>
                  <a:gd name="T8" fmla="*/ 0 w 1492"/>
                  <a:gd name="T9" fmla="*/ 0 h 9401"/>
                  <a:gd name="T10" fmla="*/ 0 60000 65536"/>
                  <a:gd name="T11" fmla="*/ 0 60000 65536"/>
                  <a:gd name="T12" fmla="*/ 0 60000 65536"/>
                  <a:gd name="T13" fmla="*/ 0 60000 65536"/>
                  <a:gd name="T14" fmla="*/ 0 60000 65536"/>
                  <a:gd name="T15" fmla="*/ 0 w 1492"/>
                  <a:gd name="T16" fmla="*/ 0 h 9401"/>
                  <a:gd name="T17" fmla="*/ 1492 w 1492"/>
                  <a:gd name="T18" fmla="*/ 9401 h 9401"/>
                </a:gdLst>
                <a:ahLst/>
                <a:cxnLst>
                  <a:cxn ang="T10">
                    <a:pos x="T0" y="T1"/>
                  </a:cxn>
                  <a:cxn ang="T11">
                    <a:pos x="T2" y="T3"/>
                  </a:cxn>
                  <a:cxn ang="T12">
                    <a:pos x="T4" y="T5"/>
                  </a:cxn>
                  <a:cxn ang="T13">
                    <a:pos x="T6" y="T7"/>
                  </a:cxn>
                  <a:cxn ang="T14">
                    <a:pos x="T8" y="T9"/>
                  </a:cxn>
                </a:cxnLst>
                <a:rect l="T15" t="T16" r="T17" b="T18"/>
                <a:pathLst>
                  <a:path w="1492" h="9401">
                    <a:moveTo>
                      <a:pt x="0" y="1376"/>
                    </a:moveTo>
                    <a:lnTo>
                      <a:pt x="0" y="9401"/>
                    </a:lnTo>
                    <a:lnTo>
                      <a:pt x="1492" y="7690"/>
                    </a:lnTo>
                    <a:lnTo>
                      <a:pt x="1492" y="0"/>
                    </a:lnTo>
                    <a:lnTo>
                      <a:pt x="0" y="1376"/>
                    </a:lnTo>
                    <a:close/>
                  </a:path>
                </a:pathLst>
              </a:custGeom>
              <a:noFill/>
              <a:ln w="9525">
                <a:solidFill>
                  <a:srgbClr val="ADD7E7"/>
                </a:solidFill>
                <a:round/>
                <a:headEnd/>
                <a:tailEnd/>
              </a:ln>
            </p:spPr>
            <p:txBody>
              <a:bodyPr/>
              <a:lstStyle/>
              <a:p>
                <a:pPr algn="l" defTabSz="457200" rtl="0"/>
                <a:endParaRPr lang="en-US" kern="1200">
                  <a:solidFill>
                    <a:prstClr val="black"/>
                  </a:solidFill>
                  <a:latin typeface="Arial"/>
                  <a:ea typeface="+mn-ea"/>
                  <a:cs typeface="+mn-cs"/>
                </a:endParaRPr>
              </a:p>
            </p:txBody>
          </p:sp>
          <p:sp>
            <p:nvSpPr>
              <p:cNvPr id="251" name="Freeform 73"/>
              <p:cNvSpPr>
                <a:spLocks/>
              </p:cNvSpPr>
              <p:nvPr/>
            </p:nvSpPr>
            <p:spPr bwMode="auto">
              <a:xfrm>
                <a:off x="3075" y="1107"/>
                <a:ext cx="906" cy="77"/>
              </a:xfrm>
              <a:custGeom>
                <a:avLst/>
                <a:gdLst>
                  <a:gd name="T0" fmla="*/ 0 w 16307"/>
                  <a:gd name="T1" fmla="*/ 0 h 1384"/>
                  <a:gd name="T2" fmla="*/ 0 w 16307"/>
                  <a:gd name="T3" fmla="*/ 0 h 1384"/>
                  <a:gd name="T4" fmla="*/ 0 w 16307"/>
                  <a:gd name="T5" fmla="*/ 0 h 1384"/>
                  <a:gd name="T6" fmla="*/ 0 w 16307"/>
                  <a:gd name="T7" fmla="*/ 0 h 1384"/>
                  <a:gd name="T8" fmla="*/ 0 w 16307"/>
                  <a:gd name="T9" fmla="*/ 0 h 1384"/>
                  <a:gd name="T10" fmla="*/ 0 60000 65536"/>
                  <a:gd name="T11" fmla="*/ 0 60000 65536"/>
                  <a:gd name="T12" fmla="*/ 0 60000 65536"/>
                  <a:gd name="T13" fmla="*/ 0 60000 65536"/>
                  <a:gd name="T14" fmla="*/ 0 60000 65536"/>
                  <a:gd name="T15" fmla="*/ 0 w 16307"/>
                  <a:gd name="T16" fmla="*/ 0 h 1384"/>
                  <a:gd name="T17" fmla="*/ 16307 w 16307"/>
                  <a:gd name="T18" fmla="*/ 1384 h 1384"/>
                </a:gdLst>
                <a:ahLst/>
                <a:cxnLst>
                  <a:cxn ang="T10">
                    <a:pos x="T0" y="T1"/>
                  </a:cxn>
                  <a:cxn ang="T11">
                    <a:pos x="T2" y="T3"/>
                  </a:cxn>
                  <a:cxn ang="T12">
                    <a:pos x="T4" y="T5"/>
                  </a:cxn>
                  <a:cxn ang="T13">
                    <a:pos x="T6" y="T7"/>
                  </a:cxn>
                  <a:cxn ang="T14">
                    <a:pos x="T8" y="T9"/>
                  </a:cxn>
                </a:cxnLst>
                <a:rect l="T15" t="T16" r="T17" b="T18"/>
                <a:pathLst>
                  <a:path w="16307" h="1384">
                    <a:moveTo>
                      <a:pt x="0" y="1384"/>
                    </a:moveTo>
                    <a:lnTo>
                      <a:pt x="1328" y="0"/>
                    </a:lnTo>
                    <a:lnTo>
                      <a:pt x="16307" y="0"/>
                    </a:lnTo>
                    <a:lnTo>
                      <a:pt x="14815" y="1384"/>
                    </a:lnTo>
                    <a:lnTo>
                      <a:pt x="0" y="1384"/>
                    </a:lnTo>
                    <a:close/>
                  </a:path>
                </a:pathLst>
              </a:custGeom>
              <a:solidFill>
                <a:srgbClr val="3CAFE5"/>
              </a:solidFill>
              <a:ln w="9525">
                <a:noFill/>
                <a:round/>
                <a:headEnd/>
                <a:tailEnd/>
              </a:ln>
            </p:spPr>
            <p:txBody>
              <a:bodyPr/>
              <a:lstStyle/>
              <a:p>
                <a:pPr algn="l" defTabSz="457200" rtl="0"/>
                <a:endParaRPr lang="en-US" kern="1200">
                  <a:solidFill>
                    <a:prstClr val="black"/>
                  </a:solidFill>
                  <a:latin typeface="Arial"/>
                  <a:ea typeface="+mn-ea"/>
                  <a:cs typeface="+mn-cs"/>
                </a:endParaRPr>
              </a:p>
            </p:txBody>
          </p:sp>
          <p:sp>
            <p:nvSpPr>
              <p:cNvPr id="252" name="Freeform 74"/>
              <p:cNvSpPr>
                <a:spLocks/>
              </p:cNvSpPr>
              <p:nvPr/>
            </p:nvSpPr>
            <p:spPr bwMode="auto">
              <a:xfrm>
                <a:off x="3075" y="1107"/>
                <a:ext cx="906" cy="77"/>
              </a:xfrm>
              <a:custGeom>
                <a:avLst/>
                <a:gdLst>
                  <a:gd name="T0" fmla="*/ 0 w 16307"/>
                  <a:gd name="T1" fmla="*/ 0 h 1384"/>
                  <a:gd name="T2" fmla="*/ 0 w 16307"/>
                  <a:gd name="T3" fmla="*/ 0 h 1384"/>
                  <a:gd name="T4" fmla="*/ 0 w 16307"/>
                  <a:gd name="T5" fmla="*/ 0 h 1384"/>
                  <a:gd name="T6" fmla="*/ 0 w 16307"/>
                  <a:gd name="T7" fmla="*/ 0 h 1384"/>
                  <a:gd name="T8" fmla="*/ 0 w 16307"/>
                  <a:gd name="T9" fmla="*/ 0 h 1384"/>
                  <a:gd name="T10" fmla="*/ 0 60000 65536"/>
                  <a:gd name="T11" fmla="*/ 0 60000 65536"/>
                  <a:gd name="T12" fmla="*/ 0 60000 65536"/>
                  <a:gd name="T13" fmla="*/ 0 60000 65536"/>
                  <a:gd name="T14" fmla="*/ 0 60000 65536"/>
                  <a:gd name="T15" fmla="*/ 0 w 16307"/>
                  <a:gd name="T16" fmla="*/ 0 h 1384"/>
                  <a:gd name="T17" fmla="*/ 16307 w 16307"/>
                  <a:gd name="T18" fmla="*/ 1384 h 1384"/>
                </a:gdLst>
                <a:ahLst/>
                <a:cxnLst>
                  <a:cxn ang="T10">
                    <a:pos x="T0" y="T1"/>
                  </a:cxn>
                  <a:cxn ang="T11">
                    <a:pos x="T2" y="T3"/>
                  </a:cxn>
                  <a:cxn ang="T12">
                    <a:pos x="T4" y="T5"/>
                  </a:cxn>
                  <a:cxn ang="T13">
                    <a:pos x="T6" y="T7"/>
                  </a:cxn>
                  <a:cxn ang="T14">
                    <a:pos x="T8" y="T9"/>
                  </a:cxn>
                </a:cxnLst>
                <a:rect l="T15" t="T16" r="T17" b="T18"/>
                <a:pathLst>
                  <a:path w="16307" h="1384">
                    <a:moveTo>
                      <a:pt x="0" y="1384"/>
                    </a:moveTo>
                    <a:lnTo>
                      <a:pt x="1328" y="0"/>
                    </a:lnTo>
                    <a:lnTo>
                      <a:pt x="16307" y="0"/>
                    </a:lnTo>
                    <a:lnTo>
                      <a:pt x="14815" y="1384"/>
                    </a:lnTo>
                    <a:lnTo>
                      <a:pt x="0" y="1384"/>
                    </a:lnTo>
                    <a:close/>
                  </a:path>
                </a:pathLst>
              </a:custGeom>
              <a:noFill/>
              <a:ln w="9525">
                <a:solidFill>
                  <a:srgbClr val="ADD7E7"/>
                </a:solidFill>
                <a:round/>
                <a:headEnd/>
                <a:tailEnd/>
              </a:ln>
            </p:spPr>
            <p:txBody>
              <a:bodyPr/>
              <a:lstStyle/>
              <a:p>
                <a:pPr algn="l" defTabSz="457200" rtl="0"/>
                <a:endParaRPr lang="en-US" kern="1200">
                  <a:solidFill>
                    <a:prstClr val="black"/>
                  </a:solidFill>
                  <a:latin typeface="Arial"/>
                  <a:ea typeface="+mn-ea"/>
                  <a:cs typeface="+mn-cs"/>
                </a:endParaRPr>
              </a:p>
            </p:txBody>
          </p:sp>
          <p:sp>
            <p:nvSpPr>
              <p:cNvPr id="253" name="Freeform 75"/>
              <p:cNvSpPr>
                <a:spLocks/>
              </p:cNvSpPr>
              <p:nvPr/>
            </p:nvSpPr>
            <p:spPr bwMode="auto">
              <a:xfrm>
                <a:off x="3641" y="1387"/>
                <a:ext cx="241" cy="100"/>
              </a:xfrm>
              <a:custGeom>
                <a:avLst/>
                <a:gdLst>
                  <a:gd name="T0" fmla="*/ 0 w 4338"/>
                  <a:gd name="T1" fmla="*/ 0 h 1796"/>
                  <a:gd name="T2" fmla="*/ 0 w 4338"/>
                  <a:gd name="T3" fmla="*/ 0 h 1796"/>
                  <a:gd name="T4" fmla="*/ 0 w 4338"/>
                  <a:gd name="T5" fmla="*/ 0 h 1796"/>
                  <a:gd name="T6" fmla="*/ 0 w 4338"/>
                  <a:gd name="T7" fmla="*/ 0 h 1796"/>
                  <a:gd name="T8" fmla="*/ 0 w 4338"/>
                  <a:gd name="T9" fmla="*/ 0 h 1796"/>
                  <a:gd name="T10" fmla="*/ 0 w 4338"/>
                  <a:gd name="T11" fmla="*/ 0 h 1796"/>
                  <a:gd name="T12" fmla="*/ 0 w 4338"/>
                  <a:gd name="T13" fmla="*/ 0 h 1796"/>
                  <a:gd name="T14" fmla="*/ 0 w 4338"/>
                  <a:gd name="T15" fmla="*/ 0 h 1796"/>
                  <a:gd name="T16" fmla="*/ 0 60000 65536"/>
                  <a:gd name="T17" fmla="*/ 0 60000 65536"/>
                  <a:gd name="T18" fmla="*/ 0 60000 65536"/>
                  <a:gd name="T19" fmla="*/ 0 60000 65536"/>
                  <a:gd name="T20" fmla="*/ 0 60000 65536"/>
                  <a:gd name="T21" fmla="*/ 0 60000 65536"/>
                  <a:gd name="T22" fmla="*/ 0 60000 65536"/>
                  <a:gd name="T23" fmla="*/ 0 60000 65536"/>
                  <a:gd name="T24" fmla="*/ 0 w 4338"/>
                  <a:gd name="T25" fmla="*/ 0 h 1796"/>
                  <a:gd name="T26" fmla="*/ 4338 w 4338"/>
                  <a:gd name="T27" fmla="*/ 1796 h 17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38" h="1796">
                    <a:moveTo>
                      <a:pt x="2746" y="1115"/>
                    </a:moveTo>
                    <a:lnTo>
                      <a:pt x="0" y="1117"/>
                    </a:lnTo>
                    <a:lnTo>
                      <a:pt x="0" y="682"/>
                    </a:lnTo>
                    <a:lnTo>
                      <a:pt x="2746" y="680"/>
                    </a:lnTo>
                    <a:lnTo>
                      <a:pt x="2747" y="0"/>
                    </a:lnTo>
                    <a:lnTo>
                      <a:pt x="4338" y="898"/>
                    </a:lnTo>
                    <a:lnTo>
                      <a:pt x="2747" y="1796"/>
                    </a:lnTo>
                    <a:lnTo>
                      <a:pt x="2746" y="1115"/>
                    </a:lnTo>
                    <a:close/>
                  </a:path>
                </a:pathLst>
              </a:custGeom>
              <a:solidFill>
                <a:srgbClr val="0C0C0E"/>
              </a:solidFill>
              <a:ln w="9525">
                <a:noFill/>
                <a:round/>
                <a:headEnd/>
                <a:tailEnd/>
              </a:ln>
            </p:spPr>
            <p:txBody>
              <a:bodyPr/>
              <a:lstStyle/>
              <a:p>
                <a:pPr algn="l" defTabSz="457200" rtl="0"/>
                <a:endParaRPr lang="en-US" kern="1200">
                  <a:solidFill>
                    <a:prstClr val="black"/>
                  </a:solidFill>
                  <a:latin typeface="Arial"/>
                  <a:ea typeface="+mn-ea"/>
                  <a:cs typeface="+mn-cs"/>
                </a:endParaRPr>
              </a:p>
            </p:txBody>
          </p:sp>
          <p:sp>
            <p:nvSpPr>
              <p:cNvPr id="254" name="Freeform 76"/>
              <p:cNvSpPr>
                <a:spLocks/>
              </p:cNvSpPr>
              <p:nvPr/>
            </p:nvSpPr>
            <p:spPr bwMode="auto">
              <a:xfrm>
                <a:off x="3627" y="1269"/>
                <a:ext cx="208" cy="141"/>
              </a:xfrm>
              <a:custGeom>
                <a:avLst/>
                <a:gdLst>
                  <a:gd name="T0" fmla="*/ 0 w 3757"/>
                  <a:gd name="T1" fmla="*/ 0 h 2540"/>
                  <a:gd name="T2" fmla="*/ 0 w 3757"/>
                  <a:gd name="T3" fmla="*/ 0 h 2540"/>
                  <a:gd name="T4" fmla="*/ 0 w 3757"/>
                  <a:gd name="T5" fmla="*/ 0 h 2540"/>
                  <a:gd name="T6" fmla="*/ 0 w 3757"/>
                  <a:gd name="T7" fmla="*/ 0 h 2540"/>
                  <a:gd name="T8" fmla="*/ 0 w 3757"/>
                  <a:gd name="T9" fmla="*/ 0 h 2540"/>
                  <a:gd name="T10" fmla="*/ 0 w 3757"/>
                  <a:gd name="T11" fmla="*/ 0 h 2540"/>
                  <a:gd name="T12" fmla="*/ 0 w 3757"/>
                  <a:gd name="T13" fmla="*/ 0 h 2540"/>
                  <a:gd name="T14" fmla="*/ 0 w 3757"/>
                  <a:gd name="T15" fmla="*/ 0 h 2540"/>
                  <a:gd name="T16" fmla="*/ 0 60000 65536"/>
                  <a:gd name="T17" fmla="*/ 0 60000 65536"/>
                  <a:gd name="T18" fmla="*/ 0 60000 65536"/>
                  <a:gd name="T19" fmla="*/ 0 60000 65536"/>
                  <a:gd name="T20" fmla="*/ 0 60000 65536"/>
                  <a:gd name="T21" fmla="*/ 0 60000 65536"/>
                  <a:gd name="T22" fmla="*/ 0 60000 65536"/>
                  <a:gd name="T23" fmla="*/ 0 60000 65536"/>
                  <a:gd name="T24" fmla="*/ 0 w 3757"/>
                  <a:gd name="T25" fmla="*/ 0 h 2540"/>
                  <a:gd name="T26" fmla="*/ 3757 w 3757"/>
                  <a:gd name="T27" fmla="*/ 2540 h 25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57" h="2540">
                    <a:moveTo>
                      <a:pt x="2540" y="1046"/>
                    </a:moveTo>
                    <a:lnTo>
                      <a:pt x="238" y="2540"/>
                    </a:lnTo>
                    <a:lnTo>
                      <a:pt x="0" y="2174"/>
                    </a:lnTo>
                    <a:lnTo>
                      <a:pt x="2302" y="682"/>
                    </a:lnTo>
                    <a:lnTo>
                      <a:pt x="1932" y="112"/>
                    </a:lnTo>
                    <a:lnTo>
                      <a:pt x="3757" y="0"/>
                    </a:lnTo>
                    <a:lnTo>
                      <a:pt x="2913" y="1617"/>
                    </a:lnTo>
                    <a:lnTo>
                      <a:pt x="2540" y="1046"/>
                    </a:lnTo>
                    <a:close/>
                  </a:path>
                </a:pathLst>
              </a:custGeom>
              <a:solidFill>
                <a:srgbClr val="0C0C0E"/>
              </a:solidFill>
              <a:ln w="9525">
                <a:noFill/>
                <a:round/>
                <a:headEnd/>
                <a:tailEnd/>
              </a:ln>
            </p:spPr>
            <p:txBody>
              <a:bodyPr/>
              <a:lstStyle/>
              <a:p>
                <a:pPr algn="l" defTabSz="457200" rtl="0"/>
                <a:endParaRPr lang="en-US" kern="1200">
                  <a:solidFill>
                    <a:prstClr val="black"/>
                  </a:solidFill>
                  <a:latin typeface="Arial"/>
                  <a:ea typeface="+mn-ea"/>
                  <a:cs typeface="+mn-cs"/>
                </a:endParaRPr>
              </a:p>
            </p:txBody>
          </p:sp>
          <p:sp>
            <p:nvSpPr>
              <p:cNvPr id="255" name="Freeform 77"/>
              <p:cNvSpPr>
                <a:spLocks/>
              </p:cNvSpPr>
              <p:nvPr/>
            </p:nvSpPr>
            <p:spPr bwMode="auto">
              <a:xfrm>
                <a:off x="3627" y="1462"/>
                <a:ext cx="208" cy="141"/>
              </a:xfrm>
              <a:custGeom>
                <a:avLst/>
                <a:gdLst>
                  <a:gd name="T0" fmla="*/ 0 w 3757"/>
                  <a:gd name="T1" fmla="*/ 0 h 2539"/>
                  <a:gd name="T2" fmla="*/ 0 w 3757"/>
                  <a:gd name="T3" fmla="*/ 0 h 2539"/>
                  <a:gd name="T4" fmla="*/ 0 w 3757"/>
                  <a:gd name="T5" fmla="*/ 0 h 2539"/>
                  <a:gd name="T6" fmla="*/ 0 w 3757"/>
                  <a:gd name="T7" fmla="*/ 0 h 2539"/>
                  <a:gd name="T8" fmla="*/ 0 w 3757"/>
                  <a:gd name="T9" fmla="*/ 0 h 2539"/>
                  <a:gd name="T10" fmla="*/ 0 w 3757"/>
                  <a:gd name="T11" fmla="*/ 0 h 2539"/>
                  <a:gd name="T12" fmla="*/ 0 w 3757"/>
                  <a:gd name="T13" fmla="*/ 0 h 2539"/>
                  <a:gd name="T14" fmla="*/ 0 w 3757"/>
                  <a:gd name="T15" fmla="*/ 0 h 2539"/>
                  <a:gd name="T16" fmla="*/ 0 60000 65536"/>
                  <a:gd name="T17" fmla="*/ 0 60000 65536"/>
                  <a:gd name="T18" fmla="*/ 0 60000 65536"/>
                  <a:gd name="T19" fmla="*/ 0 60000 65536"/>
                  <a:gd name="T20" fmla="*/ 0 60000 65536"/>
                  <a:gd name="T21" fmla="*/ 0 60000 65536"/>
                  <a:gd name="T22" fmla="*/ 0 60000 65536"/>
                  <a:gd name="T23" fmla="*/ 0 60000 65536"/>
                  <a:gd name="T24" fmla="*/ 0 w 3757"/>
                  <a:gd name="T25" fmla="*/ 0 h 2539"/>
                  <a:gd name="T26" fmla="*/ 3757 w 3757"/>
                  <a:gd name="T27" fmla="*/ 2539 h 25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57" h="2539">
                    <a:moveTo>
                      <a:pt x="2540" y="1493"/>
                    </a:moveTo>
                    <a:lnTo>
                      <a:pt x="238" y="0"/>
                    </a:lnTo>
                    <a:lnTo>
                      <a:pt x="0" y="365"/>
                    </a:lnTo>
                    <a:lnTo>
                      <a:pt x="2302" y="1858"/>
                    </a:lnTo>
                    <a:lnTo>
                      <a:pt x="1932" y="2428"/>
                    </a:lnTo>
                    <a:lnTo>
                      <a:pt x="3757" y="2539"/>
                    </a:lnTo>
                    <a:lnTo>
                      <a:pt x="2913" y="922"/>
                    </a:lnTo>
                    <a:lnTo>
                      <a:pt x="2540" y="1493"/>
                    </a:lnTo>
                    <a:close/>
                  </a:path>
                </a:pathLst>
              </a:custGeom>
              <a:solidFill>
                <a:srgbClr val="0C0C0E"/>
              </a:solidFill>
              <a:ln w="9525">
                <a:noFill/>
                <a:round/>
                <a:headEnd/>
                <a:tailEnd/>
              </a:ln>
            </p:spPr>
            <p:txBody>
              <a:bodyPr/>
              <a:lstStyle/>
              <a:p>
                <a:pPr algn="l" defTabSz="457200" rtl="0"/>
                <a:endParaRPr lang="en-US" kern="1200">
                  <a:solidFill>
                    <a:prstClr val="black"/>
                  </a:solidFill>
                  <a:latin typeface="Arial"/>
                  <a:ea typeface="+mn-ea"/>
                  <a:cs typeface="+mn-cs"/>
                </a:endParaRPr>
              </a:p>
            </p:txBody>
          </p:sp>
          <p:sp>
            <p:nvSpPr>
              <p:cNvPr id="256" name="Freeform 78"/>
              <p:cNvSpPr>
                <a:spLocks/>
              </p:cNvSpPr>
              <p:nvPr/>
            </p:nvSpPr>
            <p:spPr bwMode="auto">
              <a:xfrm>
                <a:off x="3097" y="1387"/>
                <a:ext cx="241" cy="100"/>
              </a:xfrm>
              <a:custGeom>
                <a:avLst/>
                <a:gdLst>
                  <a:gd name="T0" fmla="*/ 0 w 4338"/>
                  <a:gd name="T1" fmla="*/ 0 h 1796"/>
                  <a:gd name="T2" fmla="*/ 0 w 4338"/>
                  <a:gd name="T3" fmla="*/ 0 h 1796"/>
                  <a:gd name="T4" fmla="*/ 0 w 4338"/>
                  <a:gd name="T5" fmla="*/ 0 h 1796"/>
                  <a:gd name="T6" fmla="*/ 0 w 4338"/>
                  <a:gd name="T7" fmla="*/ 0 h 1796"/>
                  <a:gd name="T8" fmla="*/ 0 w 4338"/>
                  <a:gd name="T9" fmla="*/ 0 h 1796"/>
                  <a:gd name="T10" fmla="*/ 0 w 4338"/>
                  <a:gd name="T11" fmla="*/ 0 h 1796"/>
                  <a:gd name="T12" fmla="*/ 0 w 4338"/>
                  <a:gd name="T13" fmla="*/ 0 h 1796"/>
                  <a:gd name="T14" fmla="*/ 0 w 4338"/>
                  <a:gd name="T15" fmla="*/ 0 h 1796"/>
                  <a:gd name="T16" fmla="*/ 0 60000 65536"/>
                  <a:gd name="T17" fmla="*/ 0 60000 65536"/>
                  <a:gd name="T18" fmla="*/ 0 60000 65536"/>
                  <a:gd name="T19" fmla="*/ 0 60000 65536"/>
                  <a:gd name="T20" fmla="*/ 0 60000 65536"/>
                  <a:gd name="T21" fmla="*/ 0 60000 65536"/>
                  <a:gd name="T22" fmla="*/ 0 60000 65536"/>
                  <a:gd name="T23" fmla="*/ 0 60000 65536"/>
                  <a:gd name="T24" fmla="*/ 0 w 4338"/>
                  <a:gd name="T25" fmla="*/ 0 h 1796"/>
                  <a:gd name="T26" fmla="*/ 4338 w 4338"/>
                  <a:gd name="T27" fmla="*/ 1796 h 17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38" h="1796">
                    <a:moveTo>
                      <a:pt x="1592" y="1115"/>
                    </a:moveTo>
                    <a:lnTo>
                      <a:pt x="4338" y="1117"/>
                    </a:lnTo>
                    <a:lnTo>
                      <a:pt x="4338" y="682"/>
                    </a:lnTo>
                    <a:lnTo>
                      <a:pt x="1592" y="680"/>
                    </a:lnTo>
                    <a:lnTo>
                      <a:pt x="1591" y="0"/>
                    </a:lnTo>
                    <a:lnTo>
                      <a:pt x="0" y="898"/>
                    </a:lnTo>
                    <a:lnTo>
                      <a:pt x="1591" y="1796"/>
                    </a:lnTo>
                    <a:lnTo>
                      <a:pt x="1592" y="1115"/>
                    </a:lnTo>
                    <a:close/>
                  </a:path>
                </a:pathLst>
              </a:custGeom>
              <a:solidFill>
                <a:srgbClr val="0C0C0E"/>
              </a:solidFill>
              <a:ln w="9525">
                <a:noFill/>
                <a:round/>
                <a:headEnd/>
                <a:tailEnd/>
              </a:ln>
            </p:spPr>
            <p:txBody>
              <a:bodyPr/>
              <a:lstStyle/>
              <a:p>
                <a:pPr algn="l" defTabSz="457200" rtl="0"/>
                <a:endParaRPr lang="en-US" kern="1200">
                  <a:solidFill>
                    <a:prstClr val="black"/>
                  </a:solidFill>
                  <a:latin typeface="Arial"/>
                  <a:ea typeface="+mn-ea"/>
                  <a:cs typeface="+mn-cs"/>
                </a:endParaRPr>
              </a:p>
            </p:txBody>
          </p:sp>
          <p:sp>
            <p:nvSpPr>
              <p:cNvPr id="257" name="Freeform 79"/>
              <p:cNvSpPr>
                <a:spLocks/>
              </p:cNvSpPr>
              <p:nvPr/>
            </p:nvSpPr>
            <p:spPr bwMode="auto">
              <a:xfrm>
                <a:off x="3441" y="1203"/>
                <a:ext cx="100" cy="143"/>
              </a:xfrm>
              <a:custGeom>
                <a:avLst/>
                <a:gdLst>
                  <a:gd name="T0" fmla="*/ 0 w 1802"/>
                  <a:gd name="T1" fmla="*/ 0 h 2569"/>
                  <a:gd name="T2" fmla="*/ 0 w 1802"/>
                  <a:gd name="T3" fmla="*/ 0 h 2569"/>
                  <a:gd name="T4" fmla="*/ 0 w 1802"/>
                  <a:gd name="T5" fmla="*/ 0 h 2569"/>
                  <a:gd name="T6" fmla="*/ 0 w 1802"/>
                  <a:gd name="T7" fmla="*/ 0 h 2569"/>
                  <a:gd name="T8" fmla="*/ 0 w 1802"/>
                  <a:gd name="T9" fmla="*/ 0 h 2569"/>
                  <a:gd name="T10" fmla="*/ 0 w 1802"/>
                  <a:gd name="T11" fmla="*/ 0 h 2569"/>
                  <a:gd name="T12" fmla="*/ 0 w 1802"/>
                  <a:gd name="T13" fmla="*/ 0 h 2569"/>
                  <a:gd name="T14" fmla="*/ 0 w 1802"/>
                  <a:gd name="T15" fmla="*/ 0 h 2569"/>
                  <a:gd name="T16" fmla="*/ 0 60000 65536"/>
                  <a:gd name="T17" fmla="*/ 0 60000 65536"/>
                  <a:gd name="T18" fmla="*/ 0 60000 65536"/>
                  <a:gd name="T19" fmla="*/ 0 60000 65536"/>
                  <a:gd name="T20" fmla="*/ 0 60000 65536"/>
                  <a:gd name="T21" fmla="*/ 0 60000 65536"/>
                  <a:gd name="T22" fmla="*/ 0 60000 65536"/>
                  <a:gd name="T23" fmla="*/ 0 60000 65536"/>
                  <a:gd name="T24" fmla="*/ 0 w 1802"/>
                  <a:gd name="T25" fmla="*/ 0 h 2569"/>
                  <a:gd name="T26" fmla="*/ 1802 w 1802"/>
                  <a:gd name="T27" fmla="*/ 2569 h 25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02" h="2569">
                    <a:moveTo>
                      <a:pt x="1119" y="983"/>
                    </a:moveTo>
                    <a:lnTo>
                      <a:pt x="1121" y="0"/>
                    </a:lnTo>
                    <a:lnTo>
                      <a:pt x="684" y="0"/>
                    </a:lnTo>
                    <a:lnTo>
                      <a:pt x="683" y="983"/>
                    </a:lnTo>
                    <a:lnTo>
                      <a:pt x="0" y="984"/>
                    </a:lnTo>
                    <a:lnTo>
                      <a:pt x="901" y="2569"/>
                    </a:lnTo>
                    <a:lnTo>
                      <a:pt x="1802" y="984"/>
                    </a:lnTo>
                    <a:lnTo>
                      <a:pt x="1119" y="983"/>
                    </a:lnTo>
                    <a:close/>
                  </a:path>
                </a:pathLst>
              </a:custGeom>
              <a:solidFill>
                <a:srgbClr val="0C0C0E"/>
              </a:solidFill>
              <a:ln w="9525">
                <a:noFill/>
                <a:round/>
                <a:headEnd/>
                <a:tailEnd/>
              </a:ln>
            </p:spPr>
            <p:txBody>
              <a:bodyPr/>
              <a:lstStyle/>
              <a:p>
                <a:pPr algn="l" defTabSz="457200" rtl="0"/>
                <a:endParaRPr lang="en-US" kern="1200">
                  <a:solidFill>
                    <a:prstClr val="black"/>
                  </a:solidFill>
                  <a:latin typeface="Arial"/>
                  <a:ea typeface="+mn-ea"/>
                  <a:cs typeface="+mn-cs"/>
                </a:endParaRPr>
              </a:p>
            </p:txBody>
          </p:sp>
          <p:sp>
            <p:nvSpPr>
              <p:cNvPr id="258" name="Freeform 80"/>
              <p:cNvSpPr>
                <a:spLocks/>
              </p:cNvSpPr>
              <p:nvPr/>
            </p:nvSpPr>
            <p:spPr bwMode="auto">
              <a:xfrm>
                <a:off x="3144" y="1269"/>
                <a:ext cx="208" cy="141"/>
              </a:xfrm>
              <a:custGeom>
                <a:avLst/>
                <a:gdLst>
                  <a:gd name="T0" fmla="*/ 0 w 3756"/>
                  <a:gd name="T1" fmla="*/ 0 h 2540"/>
                  <a:gd name="T2" fmla="*/ 0 w 3756"/>
                  <a:gd name="T3" fmla="*/ 0 h 2540"/>
                  <a:gd name="T4" fmla="*/ 0 w 3756"/>
                  <a:gd name="T5" fmla="*/ 0 h 2540"/>
                  <a:gd name="T6" fmla="*/ 0 w 3756"/>
                  <a:gd name="T7" fmla="*/ 0 h 2540"/>
                  <a:gd name="T8" fmla="*/ 0 w 3756"/>
                  <a:gd name="T9" fmla="*/ 0 h 2540"/>
                  <a:gd name="T10" fmla="*/ 0 w 3756"/>
                  <a:gd name="T11" fmla="*/ 0 h 2540"/>
                  <a:gd name="T12" fmla="*/ 0 w 3756"/>
                  <a:gd name="T13" fmla="*/ 0 h 2540"/>
                  <a:gd name="T14" fmla="*/ 0 w 3756"/>
                  <a:gd name="T15" fmla="*/ 0 h 2540"/>
                  <a:gd name="T16" fmla="*/ 0 60000 65536"/>
                  <a:gd name="T17" fmla="*/ 0 60000 65536"/>
                  <a:gd name="T18" fmla="*/ 0 60000 65536"/>
                  <a:gd name="T19" fmla="*/ 0 60000 65536"/>
                  <a:gd name="T20" fmla="*/ 0 60000 65536"/>
                  <a:gd name="T21" fmla="*/ 0 60000 65536"/>
                  <a:gd name="T22" fmla="*/ 0 60000 65536"/>
                  <a:gd name="T23" fmla="*/ 0 60000 65536"/>
                  <a:gd name="T24" fmla="*/ 0 w 3756"/>
                  <a:gd name="T25" fmla="*/ 0 h 2540"/>
                  <a:gd name="T26" fmla="*/ 3756 w 3756"/>
                  <a:gd name="T27" fmla="*/ 2540 h 25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56" h="2540">
                    <a:moveTo>
                      <a:pt x="1217" y="1046"/>
                    </a:moveTo>
                    <a:lnTo>
                      <a:pt x="3519" y="2540"/>
                    </a:lnTo>
                    <a:lnTo>
                      <a:pt x="3756" y="2174"/>
                    </a:lnTo>
                    <a:lnTo>
                      <a:pt x="1455" y="682"/>
                    </a:lnTo>
                    <a:lnTo>
                      <a:pt x="1825" y="112"/>
                    </a:lnTo>
                    <a:lnTo>
                      <a:pt x="0" y="0"/>
                    </a:lnTo>
                    <a:lnTo>
                      <a:pt x="844" y="1617"/>
                    </a:lnTo>
                    <a:lnTo>
                      <a:pt x="1217" y="1046"/>
                    </a:lnTo>
                    <a:close/>
                  </a:path>
                </a:pathLst>
              </a:custGeom>
              <a:solidFill>
                <a:srgbClr val="0C0C0E"/>
              </a:solidFill>
              <a:ln w="9525">
                <a:noFill/>
                <a:round/>
                <a:headEnd/>
                <a:tailEnd/>
              </a:ln>
            </p:spPr>
            <p:txBody>
              <a:bodyPr/>
              <a:lstStyle/>
              <a:p>
                <a:pPr algn="l" defTabSz="457200" rtl="0"/>
                <a:endParaRPr lang="en-US" kern="1200">
                  <a:solidFill>
                    <a:prstClr val="black"/>
                  </a:solidFill>
                  <a:latin typeface="Arial"/>
                  <a:ea typeface="+mn-ea"/>
                  <a:cs typeface="+mn-cs"/>
                </a:endParaRPr>
              </a:p>
            </p:txBody>
          </p:sp>
          <p:sp>
            <p:nvSpPr>
              <p:cNvPr id="259" name="Freeform 81"/>
              <p:cNvSpPr>
                <a:spLocks/>
              </p:cNvSpPr>
              <p:nvPr/>
            </p:nvSpPr>
            <p:spPr bwMode="auto">
              <a:xfrm>
                <a:off x="3144" y="1462"/>
                <a:ext cx="208" cy="141"/>
              </a:xfrm>
              <a:custGeom>
                <a:avLst/>
                <a:gdLst>
                  <a:gd name="T0" fmla="*/ 0 w 3756"/>
                  <a:gd name="T1" fmla="*/ 0 h 2539"/>
                  <a:gd name="T2" fmla="*/ 0 w 3756"/>
                  <a:gd name="T3" fmla="*/ 0 h 2539"/>
                  <a:gd name="T4" fmla="*/ 0 w 3756"/>
                  <a:gd name="T5" fmla="*/ 0 h 2539"/>
                  <a:gd name="T6" fmla="*/ 0 w 3756"/>
                  <a:gd name="T7" fmla="*/ 0 h 2539"/>
                  <a:gd name="T8" fmla="*/ 0 w 3756"/>
                  <a:gd name="T9" fmla="*/ 0 h 2539"/>
                  <a:gd name="T10" fmla="*/ 0 w 3756"/>
                  <a:gd name="T11" fmla="*/ 0 h 2539"/>
                  <a:gd name="T12" fmla="*/ 0 w 3756"/>
                  <a:gd name="T13" fmla="*/ 0 h 2539"/>
                  <a:gd name="T14" fmla="*/ 0 w 3756"/>
                  <a:gd name="T15" fmla="*/ 0 h 2539"/>
                  <a:gd name="T16" fmla="*/ 0 60000 65536"/>
                  <a:gd name="T17" fmla="*/ 0 60000 65536"/>
                  <a:gd name="T18" fmla="*/ 0 60000 65536"/>
                  <a:gd name="T19" fmla="*/ 0 60000 65536"/>
                  <a:gd name="T20" fmla="*/ 0 60000 65536"/>
                  <a:gd name="T21" fmla="*/ 0 60000 65536"/>
                  <a:gd name="T22" fmla="*/ 0 60000 65536"/>
                  <a:gd name="T23" fmla="*/ 0 60000 65536"/>
                  <a:gd name="T24" fmla="*/ 0 w 3756"/>
                  <a:gd name="T25" fmla="*/ 0 h 2539"/>
                  <a:gd name="T26" fmla="*/ 3756 w 3756"/>
                  <a:gd name="T27" fmla="*/ 2539 h 25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56" h="2539">
                    <a:moveTo>
                      <a:pt x="1217" y="1493"/>
                    </a:moveTo>
                    <a:lnTo>
                      <a:pt x="3519" y="0"/>
                    </a:lnTo>
                    <a:lnTo>
                      <a:pt x="3756" y="365"/>
                    </a:lnTo>
                    <a:lnTo>
                      <a:pt x="1455" y="1858"/>
                    </a:lnTo>
                    <a:lnTo>
                      <a:pt x="1825" y="2428"/>
                    </a:lnTo>
                    <a:lnTo>
                      <a:pt x="0" y="2539"/>
                    </a:lnTo>
                    <a:lnTo>
                      <a:pt x="844" y="922"/>
                    </a:lnTo>
                    <a:lnTo>
                      <a:pt x="1217" y="1493"/>
                    </a:lnTo>
                    <a:close/>
                  </a:path>
                </a:pathLst>
              </a:custGeom>
              <a:solidFill>
                <a:srgbClr val="0C0C0E"/>
              </a:solidFill>
              <a:ln w="9525">
                <a:noFill/>
                <a:round/>
                <a:headEnd/>
                <a:tailEnd/>
              </a:ln>
            </p:spPr>
            <p:txBody>
              <a:bodyPr/>
              <a:lstStyle/>
              <a:p>
                <a:pPr algn="l" defTabSz="457200" rtl="0"/>
                <a:endParaRPr lang="en-US" kern="1200">
                  <a:solidFill>
                    <a:prstClr val="black"/>
                  </a:solidFill>
                  <a:latin typeface="Arial"/>
                  <a:ea typeface="+mn-ea"/>
                  <a:cs typeface="+mn-cs"/>
                </a:endParaRPr>
              </a:p>
            </p:txBody>
          </p:sp>
          <p:sp>
            <p:nvSpPr>
              <p:cNvPr id="260" name="Freeform 82"/>
              <p:cNvSpPr>
                <a:spLocks/>
              </p:cNvSpPr>
              <p:nvPr/>
            </p:nvSpPr>
            <p:spPr bwMode="auto">
              <a:xfrm>
                <a:off x="3640" y="1384"/>
                <a:ext cx="241" cy="100"/>
              </a:xfrm>
              <a:custGeom>
                <a:avLst/>
                <a:gdLst>
                  <a:gd name="T0" fmla="*/ 0 w 4338"/>
                  <a:gd name="T1" fmla="*/ 0 h 1795"/>
                  <a:gd name="T2" fmla="*/ 0 w 4338"/>
                  <a:gd name="T3" fmla="*/ 0 h 1795"/>
                  <a:gd name="T4" fmla="*/ 0 w 4338"/>
                  <a:gd name="T5" fmla="*/ 0 h 1795"/>
                  <a:gd name="T6" fmla="*/ 0 w 4338"/>
                  <a:gd name="T7" fmla="*/ 0 h 1795"/>
                  <a:gd name="T8" fmla="*/ 0 w 4338"/>
                  <a:gd name="T9" fmla="*/ 0 h 1795"/>
                  <a:gd name="T10" fmla="*/ 0 w 4338"/>
                  <a:gd name="T11" fmla="*/ 0 h 1795"/>
                  <a:gd name="T12" fmla="*/ 0 w 4338"/>
                  <a:gd name="T13" fmla="*/ 0 h 1795"/>
                  <a:gd name="T14" fmla="*/ 0 w 4338"/>
                  <a:gd name="T15" fmla="*/ 0 h 1795"/>
                  <a:gd name="T16" fmla="*/ 0 60000 65536"/>
                  <a:gd name="T17" fmla="*/ 0 60000 65536"/>
                  <a:gd name="T18" fmla="*/ 0 60000 65536"/>
                  <a:gd name="T19" fmla="*/ 0 60000 65536"/>
                  <a:gd name="T20" fmla="*/ 0 60000 65536"/>
                  <a:gd name="T21" fmla="*/ 0 60000 65536"/>
                  <a:gd name="T22" fmla="*/ 0 60000 65536"/>
                  <a:gd name="T23" fmla="*/ 0 60000 65536"/>
                  <a:gd name="T24" fmla="*/ 0 w 4338"/>
                  <a:gd name="T25" fmla="*/ 0 h 1795"/>
                  <a:gd name="T26" fmla="*/ 4338 w 4338"/>
                  <a:gd name="T27" fmla="*/ 1795 h 17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38" h="1795">
                    <a:moveTo>
                      <a:pt x="2747" y="1115"/>
                    </a:moveTo>
                    <a:lnTo>
                      <a:pt x="0" y="1116"/>
                    </a:lnTo>
                    <a:lnTo>
                      <a:pt x="0" y="681"/>
                    </a:lnTo>
                    <a:lnTo>
                      <a:pt x="2747" y="679"/>
                    </a:lnTo>
                    <a:lnTo>
                      <a:pt x="2748" y="0"/>
                    </a:lnTo>
                    <a:lnTo>
                      <a:pt x="4338" y="897"/>
                    </a:lnTo>
                    <a:lnTo>
                      <a:pt x="2748" y="1795"/>
                    </a:lnTo>
                    <a:lnTo>
                      <a:pt x="2747" y="1115"/>
                    </a:lnTo>
                    <a:close/>
                  </a:path>
                </a:pathLst>
              </a:custGeom>
              <a:solidFill>
                <a:srgbClr val="FFFFFF"/>
              </a:solidFill>
              <a:ln w="9525">
                <a:noFill/>
                <a:round/>
                <a:headEnd/>
                <a:tailEnd/>
              </a:ln>
            </p:spPr>
            <p:txBody>
              <a:bodyPr/>
              <a:lstStyle/>
              <a:p>
                <a:pPr algn="l" defTabSz="457200" rtl="0"/>
                <a:endParaRPr lang="en-US" kern="1200">
                  <a:solidFill>
                    <a:prstClr val="black"/>
                  </a:solidFill>
                  <a:latin typeface="Arial"/>
                  <a:ea typeface="+mn-ea"/>
                  <a:cs typeface="+mn-cs"/>
                </a:endParaRPr>
              </a:p>
            </p:txBody>
          </p:sp>
          <p:sp>
            <p:nvSpPr>
              <p:cNvPr id="261" name="Freeform 83"/>
              <p:cNvSpPr>
                <a:spLocks/>
              </p:cNvSpPr>
              <p:nvPr/>
            </p:nvSpPr>
            <p:spPr bwMode="auto">
              <a:xfrm>
                <a:off x="3625" y="1266"/>
                <a:ext cx="209" cy="141"/>
              </a:xfrm>
              <a:custGeom>
                <a:avLst/>
                <a:gdLst>
                  <a:gd name="T0" fmla="*/ 0 w 3756"/>
                  <a:gd name="T1" fmla="*/ 0 h 2538"/>
                  <a:gd name="T2" fmla="*/ 0 w 3756"/>
                  <a:gd name="T3" fmla="*/ 0 h 2538"/>
                  <a:gd name="T4" fmla="*/ 0 w 3756"/>
                  <a:gd name="T5" fmla="*/ 0 h 2538"/>
                  <a:gd name="T6" fmla="*/ 0 w 3756"/>
                  <a:gd name="T7" fmla="*/ 0 h 2538"/>
                  <a:gd name="T8" fmla="*/ 0 w 3756"/>
                  <a:gd name="T9" fmla="*/ 0 h 2538"/>
                  <a:gd name="T10" fmla="*/ 0 w 3756"/>
                  <a:gd name="T11" fmla="*/ 0 h 2538"/>
                  <a:gd name="T12" fmla="*/ 0 w 3756"/>
                  <a:gd name="T13" fmla="*/ 0 h 2538"/>
                  <a:gd name="T14" fmla="*/ 0 w 3756"/>
                  <a:gd name="T15" fmla="*/ 0 h 2538"/>
                  <a:gd name="T16" fmla="*/ 0 60000 65536"/>
                  <a:gd name="T17" fmla="*/ 0 60000 65536"/>
                  <a:gd name="T18" fmla="*/ 0 60000 65536"/>
                  <a:gd name="T19" fmla="*/ 0 60000 65536"/>
                  <a:gd name="T20" fmla="*/ 0 60000 65536"/>
                  <a:gd name="T21" fmla="*/ 0 60000 65536"/>
                  <a:gd name="T22" fmla="*/ 0 60000 65536"/>
                  <a:gd name="T23" fmla="*/ 0 60000 65536"/>
                  <a:gd name="T24" fmla="*/ 0 w 3756"/>
                  <a:gd name="T25" fmla="*/ 0 h 2538"/>
                  <a:gd name="T26" fmla="*/ 3756 w 3756"/>
                  <a:gd name="T27" fmla="*/ 2538 h 25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56" h="2538">
                    <a:moveTo>
                      <a:pt x="2541" y="1046"/>
                    </a:moveTo>
                    <a:lnTo>
                      <a:pt x="238" y="2538"/>
                    </a:lnTo>
                    <a:lnTo>
                      <a:pt x="0" y="2174"/>
                    </a:lnTo>
                    <a:lnTo>
                      <a:pt x="2303" y="681"/>
                    </a:lnTo>
                    <a:lnTo>
                      <a:pt x="1932" y="110"/>
                    </a:lnTo>
                    <a:lnTo>
                      <a:pt x="3756" y="0"/>
                    </a:lnTo>
                    <a:lnTo>
                      <a:pt x="2913" y="1616"/>
                    </a:lnTo>
                    <a:lnTo>
                      <a:pt x="2541" y="1046"/>
                    </a:lnTo>
                    <a:close/>
                  </a:path>
                </a:pathLst>
              </a:custGeom>
              <a:solidFill>
                <a:srgbClr val="FFFFFF"/>
              </a:solidFill>
              <a:ln w="9525">
                <a:noFill/>
                <a:round/>
                <a:headEnd/>
                <a:tailEnd/>
              </a:ln>
            </p:spPr>
            <p:txBody>
              <a:bodyPr/>
              <a:lstStyle/>
              <a:p>
                <a:pPr algn="l" defTabSz="457200" rtl="0"/>
                <a:endParaRPr lang="en-US" kern="1200">
                  <a:solidFill>
                    <a:prstClr val="black"/>
                  </a:solidFill>
                  <a:latin typeface="Arial"/>
                  <a:ea typeface="+mn-ea"/>
                  <a:cs typeface="+mn-cs"/>
                </a:endParaRPr>
              </a:p>
            </p:txBody>
          </p:sp>
          <p:sp>
            <p:nvSpPr>
              <p:cNvPr id="262" name="Freeform 84"/>
              <p:cNvSpPr>
                <a:spLocks/>
              </p:cNvSpPr>
              <p:nvPr/>
            </p:nvSpPr>
            <p:spPr bwMode="auto">
              <a:xfrm>
                <a:off x="3625" y="1459"/>
                <a:ext cx="209" cy="141"/>
              </a:xfrm>
              <a:custGeom>
                <a:avLst/>
                <a:gdLst>
                  <a:gd name="T0" fmla="*/ 0 w 3756"/>
                  <a:gd name="T1" fmla="*/ 0 h 2539"/>
                  <a:gd name="T2" fmla="*/ 0 w 3756"/>
                  <a:gd name="T3" fmla="*/ 0 h 2539"/>
                  <a:gd name="T4" fmla="*/ 0 w 3756"/>
                  <a:gd name="T5" fmla="*/ 0 h 2539"/>
                  <a:gd name="T6" fmla="*/ 0 w 3756"/>
                  <a:gd name="T7" fmla="*/ 0 h 2539"/>
                  <a:gd name="T8" fmla="*/ 0 w 3756"/>
                  <a:gd name="T9" fmla="*/ 0 h 2539"/>
                  <a:gd name="T10" fmla="*/ 0 w 3756"/>
                  <a:gd name="T11" fmla="*/ 0 h 2539"/>
                  <a:gd name="T12" fmla="*/ 0 w 3756"/>
                  <a:gd name="T13" fmla="*/ 0 h 2539"/>
                  <a:gd name="T14" fmla="*/ 0 w 3756"/>
                  <a:gd name="T15" fmla="*/ 0 h 2539"/>
                  <a:gd name="T16" fmla="*/ 0 60000 65536"/>
                  <a:gd name="T17" fmla="*/ 0 60000 65536"/>
                  <a:gd name="T18" fmla="*/ 0 60000 65536"/>
                  <a:gd name="T19" fmla="*/ 0 60000 65536"/>
                  <a:gd name="T20" fmla="*/ 0 60000 65536"/>
                  <a:gd name="T21" fmla="*/ 0 60000 65536"/>
                  <a:gd name="T22" fmla="*/ 0 60000 65536"/>
                  <a:gd name="T23" fmla="*/ 0 60000 65536"/>
                  <a:gd name="T24" fmla="*/ 0 w 3756"/>
                  <a:gd name="T25" fmla="*/ 0 h 2539"/>
                  <a:gd name="T26" fmla="*/ 3756 w 3756"/>
                  <a:gd name="T27" fmla="*/ 2539 h 25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56" h="2539">
                    <a:moveTo>
                      <a:pt x="2541" y="1493"/>
                    </a:moveTo>
                    <a:lnTo>
                      <a:pt x="238" y="0"/>
                    </a:lnTo>
                    <a:lnTo>
                      <a:pt x="0" y="364"/>
                    </a:lnTo>
                    <a:lnTo>
                      <a:pt x="2303" y="1858"/>
                    </a:lnTo>
                    <a:lnTo>
                      <a:pt x="1932" y="2428"/>
                    </a:lnTo>
                    <a:lnTo>
                      <a:pt x="3756" y="2539"/>
                    </a:lnTo>
                    <a:lnTo>
                      <a:pt x="2913" y="923"/>
                    </a:lnTo>
                    <a:lnTo>
                      <a:pt x="2541" y="1493"/>
                    </a:lnTo>
                    <a:close/>
                  </a:path>
                </a:pathLst>
              </a:custGeom>
              <a:solidFill>
                <a:srgbClr val="FFFFFF"/>
              </a:solidFill>
              <a:ln w="9525">
                <a:noFill/>
                <a:round/>
                <a:headEnd/>
                <a:tailEnd/>
              </a:ln>
            </p:spPr>
            <p:txBody>
              <a:bodyPr/>
              <a:lstStyle/>
              <a:p>
                <a:pPr algn="l" defTabSz="457200" rtl="0"/>
                <a:endParaRPr lang="en-US" kern="1200">
                  <a:solidFill>
                    <a:prstClr val="black"/>
                  </a:solidFill>
                  <a:latin typeface="Arial"/>
                  <a:ea typeface="+mn-ea"/>
                  <a:cs typeface="+mn-cs"/>
                </a:endParaRPr>
              </a:p>
            </p:txBody>
          </p:sp>
          <p:sp>
            <p:nvSpPr>
              <p:cNvPr id="263" name="Freeform 85"/>
              <p:cNvSpPr>
                <a:spLocks/>
              </p:cNvSpPr>
              <p:nvPr/>
            </p:nvSpPr>
            <p:spPr bwMode="auto">
              <a:xfrm>
                <a:off x="3095" y="1384"/>
                <a:ext cx="241" cy="100"/>
              </a:xfrm>
              <a:custGeom>
                <a:avLst/>
                <a:gdLst>
                  <a:gd name="T0" fmla="*/ 0 w 4339"/>
                  <a:gd name="T1" fmla="*/ 0 h 1795"/>
                  <a:gd name="T2" fmla="*/ 0 w 4339"/>
                  <a:gd name="T3" fmla="*/ 0 h 1795"/>
                  <a:gd name="T4" fmla="*/ 0 w 4339"/>
                  <a:gd name="T5" fmla="*/ 0 h 1795"/>
                  <a:gd name="T6" fmla="*/ 0 w 4339"/>
                  <a:gd name="T7" fmla="*/ 0 h 1795"/>
                  <a:gd name="T8" fmla="*/ 0 w 4339"/>
                  <a:gd name="T9" fmla="*/ 0 h 1795"/>
                  <a:gd name="T10" fmla="*/ 0 w 4339"/>
                  <a:gd name="T11" fmla="*/ 0 h 1795"/>
                  <a:gd name="T12" fmla="*/ 0 w 4339"/>
                  <a:gd name="T13" fmla="*/ 0 h 1795"/>
                  <a:gd name="T14" fmla="*/ 0 w 4339"/>
                  <a:gd name="T15" fmla="*/ 0 h 1795"/>
                  <a:gd name="T16" fmla="*/ 0 60000 65536"/>
                  <a:gd name="T17" fmla="*/ 0 60000 65536"/>
                  <a:gd name="T18" fmla="*/ 0 60000 65536"/>
                  <a:gd name="T19" fmla="*/ 0 60000 65536"/>
                  <a:gd name="T20" fmla="*/ 0 60000 65536"/>
                  <a:gd name="T21" fmla="*/ 0 60000 65536"/>
                  <a:gd name="T22" fmla="*/ 0 60000 65536"/>
                  <a:gd name="T23" fmla="*/ 0 60000 65536"/>
                  <a:gd name="T24" fmla="*/ 0 w 4339"/>
                  <a:gd name="T25" fmla="*/ 0 h 1795"/>
                  <a:gd name="T26" fmla="*/ 4339 w 4339"/>
                  <a:gd name="T27" fmla="*/ 1795 h 17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39" h="1795">
                    <a:moveTo>
                      <a:pt x="1593" y="1115"/>
                    </a:moveTo>
                    <a:lnTo>
                      <a:pt x="4339" y="1116"/>
                    </a:lnTo>
                    <a:lnTo>
                      <a:pt x="4339" y="681"/>
                    </a:lnTo>
                    <a:lnTo>
                      <a:pt x="1593" y="679"/>
                    </a:lnTo>
                    <a:lnTo>
                      <a:pt x="1592" y="0"/>
                    </a:lnTo>
                    <a:lnTo>
                      <a:pt x="0" y="897"/>
                    </a:lnTo>
                    <a:lnTo>
                      <a:pt x="1592" y="1795"/>
                    </a:lnTo>
                    <a:lnTo>
                      <a:pt x="1593" y="1115"/>
                    </a:lnTo>
                    <a:close/>
                  </a:path>
                </a:pathLst>
              </a:custGeom>
              <a:solidFill>
                <a:srgbClr val="FFFFFF"/>
              </a:solidFill>
              <a:ln w="9525">
                <a:noFill/>
                <a:round/>
                <a:headEnd/>
                <a:tailEnd/>
              </a:ln>
            </p:spPr>
            <p:txBody>
              <a:bodyPr/>
              <a:lstStyle/>
              <a:p>
                <a:pPr algn="l" defTabSz="457200" rtl="0"/>
                <a:endParaRPr lang="en-US" kern="1200">
                  <a:solidFill>
                    <a:prstClr val="black"/>
                  </a:solidFill>
                  <a:latin typeface="Arial"/>
                  <a:ea typeface="+mn-ea"/>
                  <a:cs typeface="+mn-cs"/>
                </a:endParaRPr>
              </a:p>
            </p:txBody>
          </p:sp>
          <p:sp>
            <p:nvSpPr>
              <p:cNvPr id="264" name="Freeform 86"/>
              <p:cNvSpPr>
                <a:spLocks/>
              </p:cNvSpPr>
              <p:nvPr/>
            </p:nvSpPr>
            <p:spPr bwMode="auto">
              <a:xfrm>
                <a:off x="3440" y="1200"/>
                <a:ext cx="100" cy="143"/>
              </a:xfrm>
              <a:custGeom>
                <a:avLst/>
                <a:gdLst>
                  <a:gd name="T0" fmla="*/ 0 w 1801"/>
                  <a:gd name="T1" fmla="*/ 0 h 2569"/>
                  <a:gd name="T2" fmla="*/ 0 w 1801"/>
                  <a:gd name="T3" fmla="*/ 0 h 2569"/>
                  <a:gd name="T4" fmla="*/ 0 w 1801"/>
                  <a:gd name="T5" fmla="*/ 0 h 2569"/>
                  <a:gd name="T6" fmla="*/ 0 w 1801"/>
                  <a:gd name="T7" fmla="*/ 0 h 2569"/>
                  <a:gd name="T8" fmla="*/ 0 w 1801"/>
                  <a:gd name="T9" fmla="*/ 0 h 2569"/>
                  <a:gd name="T10" fmla="*/ 0 w 1801"/>
                  <a:gd name="T11" fmla="*/ 0 h 2569"/>
                  <a:gd name="T12" fmla="*/ 0 w 1801"/>
                  <a:gd name="T13" fmla="*/ 0 h 2569"/>
                  <a:gd name="T14" fmla="*/ 0 w 1801"/>
                  <a:gd name="T15" fmla="*/ 0 h 2569"/>
                  <a:gd name="T16" fmla="*/ 0 60000 65536"/>
                  <a:gd name="T17" fmla="*/ 0 60000 65536"/>
                  <a:gd name="T18" fmla="*/ 0 60000 65536"/>
                  <a:gd name="T19" fmla="*/ 0 60000 65536"/>
                  <a:gd name="T20" fmla="*/ 0 60000 65536"/>
                  <a:gd name="T21" fmla="*/ 0 60000 65536"/>
                  <a:gd name="T22" fmla="*/ 0 60000 65536"/>
                  <a:gd name="T23" fmla="*/ 0 60000 65536"/>
                  <a:gd name="T24" fmla="*/ 0 w 1801"/>
                  <a:gd name="T25" fmla="*/ 0 h 2569"/>
                  <a:gd name="T26" fmla="*/ 1801 w 1801"/>
                  <a:gd name="T27" fmla="*/ 2569 h 25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01" h="2569">
                    <a:moveTo>
                      <a:pt x="1118" y="983"/>
                    </a:moveTo>
                    <a:lnTo>
                      <a:pt x="1120" y="0"/>
                    </a:lnTo>
                    <a:lnTo>
                      <a:pt x="683" y="0"/>
                    </a:lnTo>
                    <a:lnTo>
                      <a:pt x="681" y="983"/>
                    </a:lnTo>
                    <a:lnTo>
                      <a:pt x="0" y="984"/>
                    </a:lnTo>
                    <a:lnTo>
                      <a:pt x="901" y="2569"/>
                    </a:lnTo>
                    <a:lnTo>
                      <a:pt x="1801" y="984"/>
                    </a:lnTo>
                    <a:lnTo>
                      <a:pt x="1118" y="983"/>
                    </a:lnTo>
                    <a:close/>
                  </a:path>
                </a:pathLst>
              </a:custGeom>
              <a:solidFill>
                <a:srgbClr val="FFFFFF"/>
              </a:solidFill>
              <a:ln w="9525">
                <a:noFill/>
                <a:round/>
                <a:headEnd/>
                <a:tailEnd/>
              </a:ln>
            </p:spPr>
            <p:txBody>
              <a:bodyPr/>
              <a:lstStyle/>
              <a:p>
                <a:pPr algn="l" defTabSz="457200" rtl="0"/>
                <a:endParaRPr lang="en-US" kern="1200">
                  <a:solidFill>
                    <a:prstClr val="black"/>
                  </a:solidFill>
                  <a:latin typeface="Arial"/>
                  <a:ea typeface="+mn-ea"/>
                  <a:cs typeface="+mn-cs"/>
                </a:endParaRPr>
              </a:p>
            </p:txBody>
          </p:sp>
          <p:sp>
            <p:nvSpPr>
              <p:cNvPr id="265" name="Freeform 87"/>
              <p:cNvSpPr>
                <a:spLocks/>
              </p:cNvSpPr>
              <p:nvPr/>
            </p:nvSpPr>
            <p:spPr bwMode="auto">
              <a:xfrm>
                <a:off x="3142" y="1266"/>
                <a:ext cx="209" cy="141"/>
              </a:xfrm>
              <a:custGeom>
                <a:avLst/>
                <a:gdLst>
                  <a:gd name="T0" fmla="*/ 0 w 3756"/>
                  <a:gd name="T1" fmla="*/ 0 h 2538"/>
                  <a:gd name="T2" fmla="*/ 0 w 3756"/>
                  <a:gd name="T3" fmla="*/ 0 h 2538"/>
                  <a:gd name="T4" fmla="*/ 0 w 3756"/>
                  <a:gd name="T5" fmla="*/ 0 h 2538"/>
                  <a:gd name="T6" fmla="*/ 0 w 3756"/>
                  <a:gd name="T7" fmla="*/ 0 h 2538"/>
                  <a:gd name="T8" fmla="*/ 0 w 3756"/>
                  <a:gd name="T9" fmla="*/ 0 h 2538"/>
                  <a:gd name="T10" fmla="*/ 0 w 3756"/>
                  <a:gd name="T11" fmla="*/ 0 h 2538"/>
                  <a:gd name="T12" fmla="*/ 0 w 3756"/>
                  <a:gd name="T13" fmla="*/ 0 h 2538"/>
                  <a:gd name="T14" fmla="*/ 0 w 3756"/>
                  <a:gd name="T15" fmla="*/ 0 h 2538"/>
                  <a:gd name="T16" fmla="*/ 0 60000 65536"/>
                  <a:gd name="T17" fmla="*/ 0 60000 65536"/>
                  <a:gd name="T18" fmla="*/ 0 60000 65536"/>
                  <a:gd name="T19" fmla="*/ 0 60000 65536"/>
                  <a:gd name="T20" fmla="*/ 0 60000 65536"/>
                  <a:gd name="T21" fmla="*/ 0 60000 65536"/>
                  <a:gd name="T22" fmla="*/ 0 60000 65536"/>
                  <a:gd name="T23" fmla="*/ 0 60000 65536"/>
                  <a:gd name="T24" fmla="*/ 0 w 3756"/>
                  <a:gd name="T25" fmla="*/ 0 h 2538"/>
                  <a:gd name="T26" fmla="*/ 3756 w 3756"/>
                  <a:gd name="T27" fmla="*/ 2538 h 25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56" h="2538">
                    <a:moveTo>
                      <a:pt x="1217" y="1046"/>
                    </a:moveTo>
                    <a:lnTo>
                      <a:pt x="3519" y="2538"/>
                    </a:lnTo>
                    <a:lnTo>
                      <a:pt x="3756" y="2174"/>
                    </a:lnTo>
                    <a:lnTo>
                      <a:pt x="1454" y="681"/>
                    </a:lnTo>
                    <a:lnTo>
                      <a:pt x="1825" y="110"/>
                    </a:lnTo>
                    <a:lnTo>
                      <a:pt x="0" y="0"/>
                    </a:lnTo>
                    <a:lnTo>
                      <a:pt x="843" y="1616"/>
                    </a:lnTo>
                    <a:lnTo>
                      <a:pt x="1217" y="1046"/>
                    </a:lnTo>
                    <a:close/>
                  </a:path>
                </a:pathLst>
              </a:custGeom>
              <a:solidFill>
                <a:srgbClr val="FFFFFF"/>
              </a:solidFill>
              <a:ln w="9525">
                <a:noFill/>
                <a:round/>
                <a:headEnd/>
                <a:tailEnd/>
              </a:ln>
            </p:spPr>
            <p:txBody>
              <a:bodyPr/>
              <a:lstStyle/>
              <a:p>
                <a:pPr algn="l" defTabSz="457200" rtl="0"/>
                <a:endParaRPr lang="en-US" kern="1200">
                  <a:solidFill>
                    <a:prstClr val="black"/>
                  </a:solidFill>
                  <a:latin typeface="Arial"/>
                  <a:ea typeface="+mn-ea"/>
                  <a:cs typeface="+mn-cs"/>
                </a:endParaRPr>
              </a:p>
            </p:txBody>
          </p:sp>
          <p:sp>
            <p:nvSpPr>
              <p:cNvPr id="266" name="Freeform 88"/>
              <p:cNvSpPr>
                <a:spLocks/>
              </p:cNvSpPr>
              <p:nvPr/>
            </p:nvSpPr>
            <p:spPr bwMode="auto">
              <a:xfrm>
                <a:off x="3142" y="1459"/>
                <a:ext cx="209" cy="141"/>
              </a:xfrm>
              <a:custGeom>
                <a:avLst/>
                <a:gdLst>
                  <a:gd name="T0" fmla="*/ 0 w 3756"/>
                  <a:gd name="T1" fmla="*/ 0 h 2539"/>
                  <a:gd name="T2" fmla="*/ 0 w 3756"/>
                  <a:gd name="T3" fmla="*/ 0 h 2539"/>
                  <a:gd name="T4" fmla="*/ 0 w 3756"/>
                  <a:gd name="T5" fmla="*/ 0 h 2539"/>
                  <a:gd name="T6" fmla="*/ 0 w 3756"/>
                  <a:gd name="T7" fmla="*/ 0 h 2539"/>
                  <a:gd name="T8" fmla="*/ 0 w 3756"/>
                  <a:gd name="T9" fmla="*/ 0 h 2539"/>
                  <a:gd name="T10" fmla="*/ 0 w 3756"/>
                  <a:gd name="T11" fmla="*/ 0 h 2539"/>
                  <a:gd name="T12" fmla="*/ 0 w 3756"/>
                  <a:gd name="T13" fmla="*/ 0 h 2539"/>
                  <a:gd name="T14" fmla="*/ 0 w 3756"/>
                  <a:gd name="T15" fmla="*/ 0 h 2539"/>
                  <a:gd name="T16" fmla="*/ 0 60000 65536"/>
                  <a:gd name="T17" fmla="*/ 0 60000 65536"/>
                  <a:gd name="T18" fmla="*/ 0 60000 65536"/>
                  <a:gd name="T19" fmla="*/ 0 60000 65536"/>
                  <a:gd name="T20" fmla="*/ 0 60000 65536"/>
                  <a:gd name="T21" fmla="*/ 0 60000 65536"/>
                  <a:gd name="T22" fmla="*/ 0 60000 65536"/>
                  <a:gd name="T23" fmla="*/ 0 60000 65536"/>
                  <a:gd name="T24" fmla="*/ 0 w 3756"/>
                  <a:gd name="T25" fmla="*/ 0 h 2539"/>
                  <a:gd name="T26" fmla="*/ 3756 w 3756"/>
                  <a:gd name="T27" fmla="*/ 2539 h 25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56" h="2539">
                    <a:moveTo>
                      <a:pt x="1217" y="1493"/>
                    </a:moveTo>
                    <a:lnTo>
                      <a:pt x="3519" y="0"/>
                    </a:lnTo>
                    <a:lnTo>
                      <a:pt x="3756" y="364"/>
                    </a:lnTo>
                    <a:lnTo>
                      <a:pt x="1454" y="1858"/>
                    </a:lnTo>
                    <a:lnTo>
                      <a:pt x="1825" y="2428"/>
                    </a:lnTo>
                    <a:lnTo>
                      <a:pt x="0" y="2539"/>
                    </a:lnTo>
                    <a:lnTo>
                      <a:pt x="843" y="923"/>
                    </a:lnTo>
                    <a:lnTo>
                      <a:pt x="1217" y="1493"/>
                    </a:lnTo>
                    <a:close/>
                  </a:path>
                </a:pathLst>
              </a:custGeom>
              <a:solidFill>
                <a:srgbClr val="FFFFFF"/>
              </a:solidFill>
              <a:ln w="9525">
                <a:noFill/>
                <a:round/>
                <a:headEnd/>
                <a:tailEnd/>
              </a:ln>
            </p:spPr>
            <p:txBody>
              <a:bodyPr/>
              <a:lstStyle/>
              <a:p>
                <a:pPr algn="l" defTabSz="457200" rtl="0"/>
                <a:endParaRPr lang="en-US" kern="1200">
                  <a:solidFill>
                    <a:prstClr val="black"/>
                  </a:solidFill>
                  <a:latin typeface="Arial"/>
                  <a:ea typeface="+mn-ea"/>
                  <a:cs typeface="+mn-cs"/>
                </a:endParaRPr>
              </a:p>
            </p:txBody>
          </p:sp>
        </p:grpSp>
        <p:pic>
          <p:nvPicPr>
            <p:cNvPr id="245" name="Picture 89"/>
            <p:cNvPicPr>
              <a:picLocks noChangeArrowheads="1"/>
            </p:cNvPicPr>
            <p:nvPr/>
          </p:nvPicPr>
          <p:blipFill>
            <a:blip r:embed="rId13" cstate="print"/>
            <a:srcRect/>
            <a:stretch>
              <a:fillRect/>
            </a:stretch>
          </p:blipFill>
          <p:spPr bwMode="auto">
            <a:xfrm>
              <a:off x="3360" y="1344"/>
              <a:ext cx="240" cy="211"/>
            </a:xfrm>
            <a:prstGeom prst="rect">
              <a:avLst/>
            </a:prstGeom>
            <a:noFill/>
            <a:ln w="9525">
              <a:noFill/>
              <a:miter lim="800000"/>
              <a:headEnd/>
              <a:tailEnd/>
            </a:ln>
          </p:spPr>
        </p:pic>
      </p:grpSp>
      <p:pic>
        <p:nvPicPr>
          <p:cNvPr id="267" name="Picture 63" descr="FC Storage"/>
          <p:cNvPicPr>
            <a:picLocks noChangeAspect="1" noChangeArrowheads="1"/>
          </p:cNvPicPr>
          <p:nvPr/>
        </p:nvPicPr>
        <p:blipFill>
          <a:blip r:embed="rId14" cstate="screen"/>
          <a:srcRect/>
          <a:stretch>
            <a:fillRect/>
          </a:stretch>
        </p:blipFill>
        <p:spPr bwMode="auto">
          <a:xfrm>
            <a:off x="6280660" y="3031377"/>
            <a:ext cx="514224" cy="332403"/>
          </a:xfrm>
          <a:prstGeom prst="rect">
            <a:avLst/>
          </a:prstGeom>
          <a:noFill/>
          <a:ln w="9525">
            <a:noFill/>
            <a:miter lim="800000"/>
            <a:headEnd/>
            <a:tailEnd/>
          </a:ln>
        </p:spPr>
      </p:pic>
      <p:pic>
        <p:nvPicPr>
          <p:cNvPr id="268" name="Picture 95" descr="C:\Documents and Settings\rasrivas\My Documents\wip\my graphics\misc logos\Emc logo.gif"/>
          <p:cNvPicPr>
            <a:picLocks noChangeAspect="1" noChangeArrowheads="1"/>
          </p:cNvPicPr>
          <p:nvPr/>
        </p:nvPicPr>
        <p:blipFill>
          <a:blip r:embed="rId15" cstate="print"/>
          <a:srcRect t="10207" r="39" b="15793"/>
          <a:stretch>
            <a:fillRect/>
          </a:stretch>
        </p:blipFill>
        <p:spPr bwMode="auto">
          <a:xfrm>
            <a:off x="6696836" y="2545182"/>
            <a:ext cx="457378" cy="291993"/>
          </a:xfrm>
          <a:prstGeom prst="roundRect">
            <a:avLst/>
          </a:prstGeom>
          <a:noFill/>
          <a:ln w="9525">
            <a:noFill/>
            <a:miter lim="800000"/>
            <a:headEnd/>
            <a:tailEnd/>
          </a:ln>
          <a:effectLst>
            <a:outerShdw blurRad="63500" sx="102000" sy="102000" algn="ctr" rotWithShape="0">
              <a:prstClr val="black">
                <a:alpha val="40000"/>
              </a:prstClr>
            </a:outerShdw>
          </a:effectLst>
        </p:spPr>
      </p:pic>
      <p:grpSp>
        <p:nvGrpSpPr>
          <p:cNvPr id="269" name="Group 68"/>
          <p:cNvGrpSpPr/>
          <p:nvPr/>
        </p:nvGrpSpPr>
        <p:grpSpPr>
          <a:xfrm>
            <a:off x="7271375" y="2553145"/>
            <a:ext cx="809285" cy="276066"/>
            <a:chOff x="727075" y="755650"/>
            <a:chExt cx="1776413" cy="703263"/>
          </a:xfrm>
          <a:solidFill>
            <a:schemeClr val="bg1"/>
          </a:solidFill>
          <a:effectLst>
            <a:outerShdw blurRad="63500" sx="102000" sy="102000" algn="ctr" rotWithShape="0">
              <a:prstClr val="black">
                <a:alpha val="40000"/>
              </a:prstClr>
            </a:outerShdw>
          </a:effectLst>
        </p:grpSpPr>
        <p:sp>
          <p:nvSpPr>
            <p:cNvPr id="270" name="Freeform 57"/>
            <p:cNvSpPr>
              <a:spLocks noEditPoints="1"/>
            </p:cNvSpPr>
            <p:nvPr/>
          </p:nvSpPr>
          <p:spPr bwMode="auto">
            <a:xfrm>
              <a:off x="2416175" y="925513"/>
              <a:ext cx="87313" cy="88900"/>
            </a:xfrm>
            <a:custGeom>
              <a:avLst/>
              <a:gdLst/>
              <a:ahLst/>
              <a:cxnLst>
                <a:cxn ang="0">
                  <a:pos x="17" y="0"/>
                </a:cxn>
                <a:cxn ang="0">
                  <a:pos x="0" y="16"/>
                </a:cxn>
                <a:cxn ang="0">
                  <a:pos x="17" y="33"/>
                </a:cxn>
                <a:cxn ang="0">
                  <a:pos x="33" y="16"/>
                </a:cxn>
                <a:cxn ang="0">
                  <a:pos x="33" y="16"/>
                </a:cxn>
                <a:cxn ang="0">
                  <a:pos x="17" y="0"/>
                </a:cxn>
                <a:cxn ang="0">
                  <a:pos x="17" y="31"/>
                </a:cxn>
                <a:cxn ang="0">
                  <a:pos x="2" y="16"/>
                </a:cxn>
                <a:cxn ang="0">
                  <a:pos x="17" y="2"/>
                </a:cxn>
                <a:cxn ang="0">
                  <a:pos x="31" y="16"/>
                </a:cxn>
                <a:cxn ang="0">
                  <a:pos x="17" y="31"/>
                </a:cxn>
              </a:cxnLst>
              <a:rect l="0" t="0" r="r" b="b"/>
              <a:pathLst>
                <a:path w="33" h="33">
                  <a:moveTo>
                    <a:pt x="17" y="0"/>
                  </a:moveTo>
                  <a:cubicBezTo>
                    <a:pt x="8" y="0"/>
                    <a:pt x="0" y="7"/>
                    <a:pt x="0" y="16"/>
                  </a:cubicBezTo>
                  <a:cubicBezTo>
                    <a:pt x="0" y="25"/>
                    <a:pt x="8" y="33"/>
                    <a:pt x="17" y="33"/>
                  </a:cubicBezTo>
                  <a:cubicBezTo>
                    <a:pt x="26" y="33"/>
                    <a:pt x="33" y="25"/>
                    <a:pt x="33" y="16"/>
                  </a:cubicBezTo>
                  <a:cubicBezTo>
                    <a:pt x="33" y="16"/>
                    <a:pt x="33" y="16"/>
                    <a:pt x="33" y="16"/>
                  </a:cubicBezTo>
                  <a:cubicBezTo>
                    <a:pt x="33" y="7"/>
                    <a:pt x="26" y="0"/>
                    <a:pt x="17" y="0"/>
                  </a:cubicBezTo>
                  <a:close/>
                  <a:moveTo>
                    <a:pt x="17" y="31"/>
                  </a:moveTo>
                  <a:cubicBezTo>
                    <a:pt x="9" y="31"/>
                    <a:pt x="2" y="24"/>
                    <a:pt x="2" y="16"/>
                  </a:cubicBezTo>
                  <a:cubicBezTo>
                    <a:pt x="2" y="8"/>
                    <a:pt x="9" y="2"/>
                    <a:pt x="17" y="2"/>
                  </a:cubicBezTo>
                  <a:cubicBezTo>
                    <a:pt x="25" y="2"/>
                    <a:pt x="31" y="8"/>
                    <a:pt x="31" y="16"/>
                  </a:cubicBezTo>
                  <a:cubicBezTo>
                    <a:pt x="31" y="24"/>
                    <a:pt x="25" y="31"/>
                    <a:pt x="17" y="31"/>
                  </a:cubicBezTo>
                  <a:close/>
                </a:path>
              </a:pathLst>
            </a:custGeom>
            <a:grpFill/>
            <a:ln w="9525">
              <a:noFill/>
              <a:round/>
              <a:headEnd/>
              <a:tailEnd/>
            </a:ln>
          </p:spPr>
          <p:txBody>
            <a:bodyPr/>
            <a:lstStyle/>
            <a:p>
              <a:pPr>
                <a:defRPr/>
              </a:pPr>
              <a:endParaRPr lang="en-US">
                <a:solidFill>
                  <a:srgbClr val="3E4554"/>
                </a:solidFill>
                <a:cs typeface="+mn-cs"/>
              </a:endParaRPr>
            </a:p>
          </p:txBody>
        </p:sp>
        <p:sp>
          <p:nvSpPr>
            <p:cNvPr id="271" name="Freeform 58"/>
            <p:cNvSpPr>
              <a:spLocks noEditPoints="1"/>
            </p:cNvSpPr>
            <p:nvPr/>
          </p:nvSpPr>
          <p:spPr bwMode="auto">
            <a:xfrm>
              <a:off x="2443163" y="944563"/>
              <a:ext cx="36513" cy="47625"/>
            </a:xfrm>
            <a:custGeom>
              <a:avLst/>
              <a:gdLst/>
              <a:ahLst/>
              <a:cxnLst>
                <a:cxn ang="0">
                  <a:pos x="14" y="5"/>
                </a:cxn>
                <a:cxn ang="0">
                  <a:pos x="6" y="0"/>
                </a:cxn>
                <a:cxn ang="0">
                  <a:pos x="0" y="0"/>
                </a:cxn>
                <a:cxn ang="0">
                  <a:pos x="0" y="18"/>
                </a:cxn>
                <a:cxn ang="0">
                  <a:pos x="3" y="18"/>
                </a:cxn>
                <a:cxn ang="0">
                  <a:pos x="3" y="11"/>
                </a:cxn>
                <a:cxn ang="0">
                  <a:pos x="6" y="11"/>
                </a:cxn>
                <a:cxn ang="0">
                  <a:pos x="11" y="16"/>
                </a:cxn>
                <a:cxn ang="0">
                  <a:pos x="11" y="18"/>
                </a:cxn>
                <a:cxn ang="0">
                  <a:pos x="14" y="18"/>
                </a:cxn>
                <a:cxn ang="0">
                  <a:pos x="14" y="15"/>
                </a:cxn>
                <a:cxn ang="0">
                  <a:pos x="10" y="10"/>
                </a:cxn>
                <a:cxn ang="0">
                  <a:pos x="14" y="5"/>
                </a:cxn>
                <a:cxn ang="0">
                  <a:pos x="6" y="9"/>
                </a:cxn>
                <a:cxn ang="0">
                  <a:pos x="3" y="9"/>
                </a:cxn>
                <a:cxn ang="0">
                  <a:pos x="3" y="2"/>
                </a:cxn>
                <a:cxn ang="0">
                  <a:pos x="6" y="2"/>
                </a:cxn>
                <a:cxn ang="0">
                  <a:pos x="11" y="5"/>
                </a:cxn>
                <a:cxn ang="0">
                  <a:pos x="6" y="9"/>
                </a:cxn>
              </a:cxnLst>
              <a:rect l="0" t="0" r="r" b="b"/>
              <a:pathLst>
                <a:path w="14" h="18">
                  <a:moveTo>
                    <a:pt x="14" y="5"/>
                  </a:moveTo>
                  <a:cubicBezTo>
                    <a:pt x="14" y="1"/>
                    <a:pt x="10" y="0"/>
                    <a:pt x="6" y="0"/>
                  </a:cubicBezTo>
                  <a:cubicBezTo>
                    <a:pt x="0" y="0"/>
                    <a:pt x="0" y="0"/>
                    <a:pt x="0" y="0"/>
                  </a:cubicBezTo>
                  <a:cubicBezTo>
                    <a:pt x="0" y="18"/>
                    <a:pt x="0" y="18"/>
                    <a:pt x="0" y="18"/>
                  </a:cubicBezTo>
                  <a:cubicBezTo>
                    <a:pt x="3" y="18"/>
                    <a:pt x="3" y="18"/>
                    <a:pt x="3" y="18"/>
                  </a:cubicBezTo>
                  <a:cubicBezTo>
                    <a:pt x="3" y="11"/>
                    <a:pt x="3" y="11"/>
                    <a:pt x="3" y="11"/>
                  </a:cubicBezTo>
                  <a:cubicBezTo>
                    <a:pt x="6" y="11"/>
                    <a:pt x="6" y="11"/>
                    <a:pt x="6" y="11"/>
                  </a:cubicBezTo>
                  <a:cubicBezTo>
                    <a:pt x="10" y="11"/>
                    <a:pt x="11" y="12"/>
                    <a:pt x="11" y="16"/>
                  </a:cubicBezTo>
                  <a:cubicBezTo>
                    <a:pt x="11" y="17"/>
                    <a:pt x="11" y="18"/>
                    <a:pt x="11" y="18"/>
                  </a:cubicBezTo>
                  <a:cubicBezTo>
                    <a:pt x="14" y="18"/>
                    <a:pt x="14" y="18"/>
                    <a:pt x="14" y="18"/>
                  </a:cubicBezTo>
                  <a:cubicBezTo>
                    <a:pt x="14" y="18"/>
                    <a:pt x="14" y="17"/>
                    <a:pt x="14" y="15"/>
                  </a:cubicBezTo>
                  <a:cubicBezTo>
                    <a:pt x="14" y="12"/>
                    <a:pt x="12" y="10"/>
                    <a:pt x="10" y="10"/>
                  </a:cubicBezTo>
                  <a:cubicBezTo>
                    <a:pt x="12" y="9"/>
                    <a:pt x="14" y="8"/>
                    <a:pt x="14" y="5"/>
                  </a:cubicBezTo>
                  <a:close/>
                  <a:moveTo>
                    <a:pt x="6" y="9"/>
                  </a:moveTo>
                  <a:cubicBezTo>
                    <a:pt x="3" y="9"/>
                    <a:pt x="3" y="9"/>
                    <a:pt x="3" y="9"/>
                  </a:cubicBezTo>
                  <a:cubicBezTo>
                    <a:pt x="3" y="2"/>
                    <a:pt x="3" y="2"/>
                    <a:pt x="3" y="2"/>
                  </a:cubicBezTo>
                  <a:cubicBezTo>
                    <a:pt x="6" y="2"/>
                    <a:pt x="6" y="2"/>
                    <a:pt x="6" y="2"/>
                  </a:cubicBezTo>
                  <a:cubicBezTo>
                    <a:pt x="9" y="2"/>
                    <a:pt x="11" y="3"/>
                    <a:pt x="11" y="5"/>
                  </a:cubicBezTo>
                  <a:cubicBezTo>
                    <a:pt x="11" y="8"/>
                    <a:pt x="9" y="9"/>
                    <a:pt x="6" y="9"/>
                  </a:cubicBezTo>
                  <a:close/>
                </a:path>
              </a:pathLst>
            </a:custGeom>
            <a:grpFill/>
            <a:ln w="9525">
              <a:noFill/>
              <a:round/>
              <a:headEnd/>
              <a:tailEnd/>
            </a:ln>
          </p:spPr>
          <p:txBody>
            <a:bodyPr/>
            <a:lstStyle/>
            <a:p>
              <a:pPr>
                <a:defRPr/>
              </a:pPr>
              <a:endParaRPr lang="en-US">
                <a:solidFill>
                  <a:srgbClr val="3E4554"/>
                </a:solidFill>
                <a:cs typeface="+mn-cs"/>
              </a:endParaRPr>
            </a:p>
          </p:txBody>
        </p:sp>
        <p:sp>
          <p:nvSpPr>
            <p:cNvPr id="272" name="Freeform 59"/>
            <p:cNvSpPr>
              <a:spLocks/>
            </p:cNvSpPr>
            <p:nvPr/>
          </p:nvSpPr>
          <p:spPr bwMode="auto">
            <a:xfrm>
              <a:off x="1227138" y="925513"/>
              <a:ext cx="276225" cy="366713"/>
            </a:xfrm>
            <a:custGeom>
              <a:avLst/>
              <a:gdLst/>
              <a:ahLst/>
              <a:cxnLst>
                <a:cxn ang="0">
                  <a:pos x="52" y="231"/>
                </a:cxn>
                <a:cxn ang="0">
                  <a:pos x="121" y="231"/>
                </a:cxn>
                <a:cxn ang="0">
                  <a:pos x="121" y="61"/>
                </a:cxn>
                <a:cxn ang="0">
                  <a:pos x="174" y="61"/>
                </a:cxn>
                <a:cxn ang="0">
                  <a:pos x="174" y="0"/>
                </a:cxn>
                <a:cxn ang="0">
                  <a:pos x="0" y="0"/>
                </a:cxn>
                <a:cxn ang="0">
                  <a:pos x="0" y="61"/>
                </a:cxn>
                <a:cxn ang="0">
                  <a:pos x="52" y="61"/>
                </a:cxn>
                <a:cxn ang="0">
                  <a:pos x="52" y="231"/>
                </a:cxn>
              </a:cxnLst>
              <a:rect l="0" t="0" r="r" b="b"/>
              <a:pathLst>
                <a:path w="174" h="231">
                  <a:moveTo>
                    <a:pt x="52" y="231"/>
                  </a:moveTo>
                  <a:lnTo>
                    <a:pt x="121" y="231"/>
                  </a:lnTo>
                  <a:lnTo>
                    <a:pt x="121" y="61"/>
                  </a:lnTo>
                  <a:lnTo>
                    <a:pt x="174" y="61"/>
                  </a:lnTo>
                  <a:lnTo>
                    <a:pt x="174" y="0"/>
                  </a:lnTo>
                  <a:lnTo>
                    <a:pt x="0" y="0"/>
                  </a:lnTo>
                  <a:lnTo>
                    <a:pt x="0" y="61"/>
                  </a:lnTo>
                  <a:lnTo>
                    <a:pt x="52" y="61"/>
                  </a:lnTo>
                  <a:lnTo>
                    <a:pt x="52" y="231"/>
                  </a:lnTo>
                  <a:close/>
                </a:path>
              </a:pathLst>
            </a:custGeom>
            <a:grpFill/>
            <a:ln w="9525">
              <a:noFill/>
              <a:round/>
              <a:headEnd/>
              <a:tailEnd/>
            </a:ln>
          </p:spPr>
          <p:txBody>
            <a:bodyPr/>
            <a:lstStyle/>
            <a:p>
              <a:pPr>
                <a:defRPr/>
              </a:pPr>
              <a:endParaRPr lang="en-US">
                <a:solidFill>
                  <a:srgbClr val="3E4554"/>
                </a:solidFill>
                <a:cs typeface="+mn-cs"/>
              </a:endParaRPr>
            </a:p>
          </p:txBody>
        </p:sp>
        <p:sp>
          <p:nvSpPr>
            <p:cNvPr id="273" name="Rectangle 60"/>
            <p:cNvSpPr>
              <a:spLocks noChangeArrowheads="1"/>
            </p:cNvSpPr>
            <p:nvPr/>
          </p:nvSpPr>
          <p:spPr bwMode="auto">
            <a:xfrm>
              <a:off x="1876425" y="925513"/>
              <a:ext cx="107950" cy="366713"/>
            </a:xfrm>
            <a:prstGeom prst="rect">
              <a:avLst/>
            </a:prstGeom>
            <a:grpFill/>
            <a:ln w="9525">
              <a:noFill/>
              <a:miter lim="800000"/>
              <a:headEnd/>
              <a:tailEnd/>
            </a:ln>
          </p:spPr>
          <p:txBody>
            <a:bodyPr/>
            <a:lstStyle/>
            <a:p>
              <a:pPr>
                <a:defRPr/>
              </a:pPr>
              <a:endParaRPr lang="en-US">
                <a:solidFill>
                  <a:srgbClr val="3E4554"/>
                </a:solidFill>
                <a:cs typeface="+mn-cs"/>
              </a:endParaRPr>
            </a:p>
          </p:txBody>
        </p:sp>
        <p:sp>
          <p:nvSpPr>
            <p:cNvPr id="274" name="Freeform 61"/>
            <p:cNvSpPr>
              <a:spLocks/>
            </p:cNvSpPr>
            <p:nvPr/>
          </p:nvSpPr>
          <p:spPr bwMode="auto">
            <a:xfrm>
              <a:off x="2001838" y="925513"/>
              <a:ext cx="401638" cy="366713"/>
            </a:xfrm>
            <a:custGeom>
              <a:avLst/>
              <a:gdLst/>
              <a:ahLst/>
              <a:cxnLst>
                <a:cxn ang="0">
                  <a:pos x="83" y="231"/>
                </a:cxn>
                <a:cxn ang="0">
                  <a:pos x="132" y="164"/>
                </a:cxn>
                <a:cxn ang="0">
                  <a:pos x="170" y="231"/>
                </a:cxn>
                <a:cxn ang="0">
                  <a:pos x="253" y="231"/>
                </a:cxn>
                <a:cxn ang="0">
                  <a:pos x="172" y="106"/>
                </a:cxn>
                <a:cxn ang="0">
                  <a:pos x="249" y="0"/>
                </a:cxn>
                <a:cxn ang="0">
                  <a:pos x="164" y="0"/>
                </a:cxn>
                <a:cxn ang="0">
                  <a:pos x="132" y="49"/>
                </a:cxn>
                <a:cxn ang="0">
                  <a:pos x="105" y="0"/>
                </a:cxn>
                <a:cxn ang="0">
                  <a:pos x="21" y="0"/>
                </a:cxn>
                <a:cxn ang="0">
                  <a:pos x="92" y="106"/>
                </a:cxn>
                <a:cxn ang="0">
                  <a:pos x="0" y="231"/>
                </a:cxn>
                <a:cxn ang="0">
                  <a:pos x="83" y="231"/>
                </a:cxn>
              </a:cxnLst>
              <a:rect l="0" t="0" r="r" b="b"/>
              <a:pathLst>
                <a:path w="253" h="231">
                  <a:moveTo>
                    <a:pt x="83" y="231"/>
                  </a:moveTo>
                  <a:lnTo>
                    <a:pt x="132" y="164"/>
                  </a:lnTo>
                  <a:lnTo>
                    <a:pt x="170" y="231"/>
                  </a:lnTo>
                  <a:lnTo>
                    <a:pt x="253" y="231"/>
                  </a:lnTo>
                  <a:lnTo>
                    <a:pt x="172" y="106"/>
                  </a:lnTo>
                  <a:lnTo>
                    <a:pt x="249" y="0"/>
                  </a:lnTo>
                  <a:lnTo>
                    <a:pt x="164" y="0"/>
                  </a:lnTo>
                  <a:lnTo>
                    <a:pt x="132" y="49"/>
                  </a:lnTo>
                  <a:lnTo>
                    <a:pt x="105" y="0"/>
                  </a:lnTo>
                  <a:lnTo>
                    <a:pt x="21" y="0"/>
                  </a:lnTo>
                  <a:lnTo>
                    <a:pt x="92" y="106"/>
                  </a:lnTo>
                  <a:lnTo>
                    <a:pt x="0" y="231"/>
                  </a:lnTo>
                  <a:lnTo>
                    <a:pt x="83" y="231"/>
                  </a:lnTo>
                  <a:close/>
                </a:path>
              </a:pathLst>
            </a:custGeom>
            <a:grpFill/>
            <a:ln w="9525">
              <a:noFill/>
              <a:round/>
              <a:headEnd/>
              <a:tailEnd/>
            </a:ln>
          </p:spPr>
          <p:txBody>
            <a:bodyPr/>
            <a:lstStyle/>
            <a:p>
              <a:pPr>
                <a:defRPr/>
              </a:pPr>
              <a:endParaRPr lang="en-US">
                <a:solidFill>
                  <a:srgbClr val="3E4554"/>
                </a:solidFill>
                <a:cs typeface="+mn-cs"/>
              </a:endParaRPr>
            </a:p>
          </p:txBody>
        </p:sp>
        <p:sp>
          <p:nvSpPr>
            <p:cNvPr id="275" name="Rectangle 62"/>
            <p:cNvSpPr>
              <a:spLocks noChangeArrowheads="1"/>
            </p:cNvSpPr>
            <p:nvPr/>
          </p:nvSpPr>
          <p:spPr bwMode="auto">
            <a:xfrm>
              <a:off x="1089025" y="925513"/>
              <a:ext cx="109538" cy="366713"/>
            </a:xfrm>
            <a:prstGeom prst="rect">
              <a:avLst/>
            </a:prstGeom>
            <a:grpFill/>
            <a:ln w="9525">
              <a:noFill/>
              <a:miter lim="800000"/>
              <a:headEnd/>
              <a:tailEnd/>
            </a:ln>
          </p:spPr>
          <p:txBody>
            <a:bodyPr/>
            <a:lstStyle/>
            <a:p>
              <a:pPr>
                <a:defRPr/>
              </a:pPr>
              <a:endParaRPr lang="en-US">
                <a:solidFill>
                  <a:srgbClr val="3E4554"/>
                </a:solidFill>
                <a:cs typeface="+mn-cs"/>
              </a:endParaRPr>
            </a:p>
          </p:txBody>
        </p:sp>
        <p:sp>
          <p:nvSpPr>
            <p:cNvPr id="276" name="Freeform 63"/>
            <p:cNvSpPr>
              <a:spLocks/>
            </p:cNvSpPr>
            <p:nvPr/>
          </p:nvSpPr>
          <p:spPr bwMode="auto">
            <a:xfrm>
              <a:off x="727075" y="917575"/>
              <a:ext cx="327025" cy="382588"/>
            </a:xfrm>
            <a:custGeom>
              <a:avLst/>
              <a:gdLst/>
              <a:ahLst/>
              <a:cxnLst>
                <a:cxn ang="0">
                  <a:pos x="72" y="143"/>
                </a:cxn>
                <a:cxn ang="0">
                  <a:pos x="123" y="121"/>
                </a:cxn>
                <a:cxn ang="0">
                  <a:pos x="102" y="86"/>
                </a:cxn>
                <a:cxn ang="0">
                  <a:pos x="72" y="103"/>
                </a:cxn>
                <a:cxn ang="0">
                  <a:pos x="42" y="71"/>
                </a:cxn>
                <a:cxn ang="0">
                  <a:pos x="72" y="40"/>
                </a:cxn>
                <a:cxn ang="0">
                  <a:pos x="102" y="57"/>
                </a:cxn>
                <a:cxn ang="0">
                  <a:pos x="123" y="22"/>
                </a:cxn>
                <a:cxn ang="0">
                  <a:pos x="72" y="0"/>
                </a:cxn>
                <a:cxn ang="0">
                  <a:pos x="0" y="71"/>
                </a:cxn>
                <a:cxn ang="0">
                  <a:pos x="0" y="72"/>
                </a:cxn>
                <a:cxn ang="0">
                  <a:pos x="72" y="143"/>
                </a:cxn>
              </a:cxnLst>
              <a:rect l="0" t="0" r="r" b="b"/>
              <a:pathLst>
                <a:path w="123" h="143">
                  <a:moveTo>
                    <a:pt x="72" y="143"/>
                  </a:moveTo>
                  <a:cubicBezTo>
                    <a:pt x="92" y="143"/>
                    <a:pt x="110" y="135"/>
                    <a:pt x="123" y="121"/>
                  </a:cubicBezTo>
                  <a:cubicBezTo>
                    <a:pt x="102" y="86"/>
                    <a:pt x="102" y="86"/>
                    <a:pt x="102" y="86"/>
                  </a:cubicBezTo>
                  <a:cubicBezTo>
                    <a:pt x="96" y="96"/>
                    <a:pt x="84" y="103"/>
                    <a:pt x="72" y="103"/>
                  </a:cubicBezTo>
                  <a:cubicBezTo>
                    <a:pt x="54" y="103"/>
                    <a:pt x="42" y="89"/>
                    <a:pt x="42" y="71"/>
                  </a:cubicBezTo>
                  <a:cubicBezTo>
                    <a:pt x="42" y="54"/>
                    <a:pt x="54" y="40"/>
                    <a:pt x="72" y="40"/>
                  </a:cubicBezTo>
                  <a:cubicBezTo>
                    <a:pt x="84" y="40"/>
                    <a:pt x="96" y="47"/>
                    <a:pt x="102" y="57"/>
                  </a:cubicBezTo>
                  <a:cubicBezTo>
                    <a:pt x="123" y="22"/>
                    <a:pt x="123" y="22"/>
                    <a:pt x="123" y="22"/>
                  </a:cubicBezTo>
                  <a:cubicBezTo>
                    <a:pt x="110" y="8"/>
                    <a:pt x="92" y="0"/>
                    <a:pt x="72" y="0"/>
                  </a:cubicBezTo>
                  <a:cubicBezTo>
                    <a:pt x="32" y="0"/>
                    <a:pt x="0" y="32"/>
                    <a:pt x="0" y="71"/>
                  </a:cubicBezTo>
                  <a:cubicBezTo>
                    <a:pt x="0" y="72"/>
                    <a:pt x="0" y="72"/>
                    <a:pt x="0" y="72"/>
                  </a:cubicBezTo>
                  <a:cubicBezTo>
                    <a:pt x="0" y="111"/>
                    <a:pt x="32" y="143"/>
                    <a:pt x="72" y="143"/>
                  </a:cubicBezTo>
                  <a:close/>
                </a:path>
              </a:pathLst>
            </a:custGeom>
            <a:grpFill/>
            <a:ln w="9525">
              <a:noFill/>
              <a:round/>
              <a:headEnd/>
              <a:tailEnd/>
            </a:ln>
          </p:spPr>
          <p:txBody>
            <a:bodyPr/>
            <a:lstStyle/>
            <a:p>
              <a:pPr>
                <a:defRPr/>
              </a:pPr>
              <a:endParaRPr lang="en-US">
                <a:solidFill>
                  <a:srgbClr val="3E4554"/>
                </a:solidFill>
                <a:cs typeface="+mn-cs"/>
              </a:endParaRPr>
            </a:p>
          </p:txBody>
        </p:sp>
        <p:sp>
          <p:nvSpPr>
            <p:cNvPr id="277" name="Freeform 64"/>
            <p:cNvSpPr>
              <a:spLocks noEditPoints="1"/>
            </p:cNvSpPr>
            <p:nvPr/>
          </p:nvSpPr>
          <p:spPr bwMode="auto">
            <a:xfrm>
              <a:off x="1533525" y="925513"/>
              <a:ext cx="315913" cy="366713"/>
            </a:xfrm>
            <a:custGeom>
              <a:avLst/>
              <a:gdLst/>
              <a:ahLst/>
              <a:cxnLst>
                <a:cxn ang="0">
                  <a:pos x="41" y="96"/>
                </a:cxn>
                <a:cxn ang="0">
                  <a:pos x="67" y="137"/>
                </a:cxn>
                <a:cxn ang="0">
                  <a:pos x="119" y="137"/>
                </a:cxn>
                <a:cxn ang="0">
                  <a:pos x="77" y="82"/>
                </a:cxn>
                <a:cxn ang="0">
                  <a:pos x="102" y="43"/>
                </a:cxn>
                <a:cxn ang="0">
                  <a:pos x="91" y="13"/>
                </a:cxn>
                <a:cxn ang="0">
                  <a:pos x="54" y="0"/>
                </a:cxn>
                <a:cxn ang="0">
                  <a:pos x="0" y="0"/>
                </a:cxn>
                <a:cxn ang="0">
                  <a:pos x="0" y="137"/>
                </a:cxn>
                <a:cxn ang="0">
                  <a:pos x="41" y="137"/>
                </a:cxn>
                <a:cxn ang="0">
                  <a:pos x="41" y="96"/>
                </a:cxn>
                <a:cxn ang="0">
                  <a:pos x="41" y="29"/>
                </a:cxn>
                <a:cxn ang="0">
                  <a:pos x="62" y="35"/>
                </a:cxn>
                <a:cxn ang="0">
                  <a:pos x="66" y="46"/>
                </a:cxn>
                <a:cxn ang="0">
                  <a:pos x="41" y="62"/>
                </a:cxn>
                <a:cxn ang="0">
                  <a:pos x="41" y="29"/>
                </a:cxn>
              </a:cxnLst>
              <a:rect l="0" t="0" r="r" b="b"/>
              <a:pathLst>
                <a:path w="119" h="137">
                  <a:moveTo>
                    <a:pt x="41" y="96"/>
                  </a:moveTo>
                  <a:cubicBezTo>
                    <a:pt x="67" y="137"/>
                    <a:pt x="67" y="137"/>
                    <a:pt x="67" y="137"/>
                  </a:cubicBezTo>
                  <a:cubicBezTo>
                    <a:pt x="119" y="137"/>
                    <a:pt x="119" y="137"/>
                    <a:pt x="119" y="137"/>
                  </a:cubicBezTo>
                  <a:cubicBezTo>
                    <a:pt x="77" y="82"/>
                    <a:pt x="77" y="82"/>
                    <a:pt x="77" y="82"/>
                  </a:cubicBezTo>
                  <a:cubicBezTo>
                    <a:pt x="92" y="77"/>
                    <a:pt x="102" y="62"/>
                    <a:pt x="102" y="43"/>
                  </a:cubicBezTo>
                  <a:cubicBezTo>
                    <a:pt x="102" y="31"/>
                    <a:pt x="99" y="20"/>
                    <a:pt x="91" y="13"/>
                  </a:cubicBezTo>
                  <a:cubicBezTo>
                    <a:pt x="82" y="4"/>
                    <a:pt x="70" y="0"/>
                    <a:pt x="54" y="0"/>
                  </a:cubicBezTo>
                  <a:cubicBezTo>
                    <a:pt x="0" y="0"/>
                    <a:pt x="0" y="0"/>
                    <a:pt x="0" y="0"/>
                  </a:cubicBezTo>
                  <a:cubicBezTo>
                    <a:pt x="0" y="137"/>
                    <a:pt x="0" y="137"/>
                    <a:pt x="0" y="137"/>
                  </a:cubicBezTo>
                  <a:cubicBezTo>
                    <a:pt x="41" y="137"/>
                    <a:pt x="41" y="137"/>
                    <a:pt x="41" y="137"/>
                  </a:cubicBezTo>
                  <a:lnTo>
                    <a:pt x="41" y="96"/>
                  </a:lnTo>
                  <a:close/>
                  <a:moveTo>
                    <a:pt x="41" y="29"/>
                  </a:moveTo>
                  <a:cubicBezTo>
                    <a:pt x="48" y="29"/>
                    <a:pt x="57" y="30"/>
                    <a:pt x="62" y="35"/>
                  </a:cubicBezTo>
                  <a:cubicBezTo>
                    <a:pt x="64" y="37"/>
                    <a:pt x="66" y="41"/>
                    <a:pt x="66" y="46"/>
                  </a:cubicBezTo>
                  <a:cubicBezTo>
                    <a:pt x="66" y="57"/>
                    <a:pt x="58" y="61"/>
                    <a:pt x="41" y="62"/>
                  </a:cubicBezTo>
                  <a:lnTo>
                    <a:pt x="41" y="29"/>
                  </a:lnTo>
                  <a:close/>
                </a:path>
              </a:pathLst>
            </a:custGeom>
            <a:grpFill/>
            <a:ln w="9525">
              <a:noFill/>
              <a:round/>
              <a:headEnd/>
              <a:tailEnd/>
            </a:ln>
          </p:spPr>
          <p:txBody>
            <a:bodyPr/>
            <a:lstStyle/>
            <a:p>
              <a:pPr>
                <a:defRPr/>
              </a:pPr>
              <a:endParaRPr lang="en-US">
                <a:solidFill>
                  <a:srgbClr val="3E4554"/>
                </a:solidFill>
                <a:cs typeface="+mn-cs"/>
              </a:endParaRPr>
            </a:p>
          </p:txBody>
        </p:sp>
        <p:sp>
          <p:nvSpPr>
            <p:cNvPr id="278" name="Oval 65"/>
            <p:cNvSpPr>
              <a:spLocks noChangeArrowheads="1"/>
            </p:cNvSpPr>
            <p:nvPr/>
          </p:nvSpPr>
          <p:spPr bwMode="auto">
            <a:xfrm>
              <a:off x="1074738" y="755650"/>
              <a:ext cx="136525" cy="139700"/>
            </a:xfrm>
            <a:prstGeom prst="ellipse">
              <a:avLst/>
            </a:prstGeom>
            <a:grpFill/>
            <a:ln w="9525">
              <a:noFill/>
              <a:round/>
              <a:headEnd/>
              <a:tailEnd/>
            </a:ln>
          </p:spPr>
          <p:txBody>
            <a:bodyPr/>
            <a:lstStyle/>
            <a:p>
              <a:pPr>
                <a:defRPr/>
              </a:pPr>
              <a:endParaRPr lang="en-US">
                <a:solidFill>
                  <a:srgbClr val="3E4554"/>
                </a:solidFill>
                <a:cs typeface="+mn-cs"/>
              </a:endParaRPr>
            </a:p>
          </p:txBody>
        </p:sp>
        <p:sp>
          <p:nvSpPr>
            <p:cNvPr id="279" name="Oval 66"/>
            <p:cNvSpPr>
              <a:spLocks noChangeArrowheads="1"/>
            </p:cNvSpPr>
            <p:nvPr/>
          </p:nvSpPr>
          <p:spPr bwMode="auto">
            <a:xfrm>
              <a:off x="1860550" y="1322388"/>
              <a:ext cx="138113" cy="136525"/>
            </a:xfrm>
            <a:prstGeom prst="ellipse">
              <a:avLst/>
            </a:prstGeom>
            <a:grpFill/>
            <a:ln w="9525">
              <a:noFill/>
              <a:round/>
              <a:headEnd/>
              <a:tailEnd/>
            </a:ln>
          </p:spPr>
          <p:txBody>
            <a:bodyPr/>
            <a:lstStyle/>
            <a:p>
              <a:pPr>
                <a:defRPr/>
              </a:pPr>
              <a:endParaRPr lang="en-US">
                <a:solidFill>
                  <a:srgbClr val="3E4554"/>
                </a:solidFill>
                <a:cs typeface="+mn-cs"/>
              </a:endParaRPr>
            </a:p>
          </p:txBody>
        </p:sp>
      </p:grpSp>
      <p:pic>
        <p:nvPicPr>
          <p:cNvPr id="280" name="Picture 4" descr="The University of Tennessee"/>
          <p:cNvPicPr>
            <a:picLocks noChangeAspect="1" noChangeArrowheads="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6238294" y="1073722"/>
            <a:ext cx="1185524" cy="493968"/>
          </a:xfrm>
          <a:prstGeom prst="roundRect">
            <a:avLst>
              <a:gd name="adj" fmla="val 8594"/>
            </a:avLst>
          </a:prstGeom>
          <a:solidFill>
            <a:srgbClr val="FFFFFF">
              <a:shade val="85000"/>
            </a:srgbClr>
          </a:solidFill>
          <a:ln>
            <a:noFill/>
          </a:ln>
          <a:effectLst/>
          <a:extLst/>
        </p:spPr>
      </p:pic>
      <p:pic>
        <p:nvPicPr>
          <p:cNvPr id="284" name="Picture 2" descr="http://www.seattlechildrens.org/img/logo_main_sch.gif"/>
          <p:cNvPicPr>
            <a:picLocks noChangeAspect="1" noChangeArrowheads="1"/>
          </p:cNvPicPr>
          <p:nvPr/>
        </p:nvPicPr>
        <p:blipFill>
          <a:blip r:embed="rId17" cstate="screen">
            <a:extLst>
              <a:ext uri="{28A0092B-C50C-407E-A947-70E740481C1C}">
                <a14:useLocalDpi xmlns:a14="http://schemas.microsoft.com/office/drawing/2010/main" val="0"/>
              </a:ext>
            </a:extLst>
          </a:blip>
          <a:srcRect/>
          <a:stretch>
            <a:fillRect/>
          </a:stretch>
        </p:blipFill>
        <p:spPr bwMode="auto">
          <a:xfrm>
            <a:off x="9267480" y="1092026"/>
            <a:ext cx="892521" cy="457360"/>
          </a:xfrm>
          <a:prstGeom prst="roundRect">
            <a:avLst>
              <a:gd name="adj" fmla="val 8594"/>
            </a:avLst>
          </a:prstGeom>
          <a:solidFill>
            <a:srgbClr val="FFFFFF">
              <a:shade val="85000"/>
            </a:srgbClr>
          </a:solidFill>
          <a:ln>
            <a:noFill/>
          </a:ln>
          <a:effectLst/>
          <a:extLst/>
        </p:spPr>
      </p:pic>
      <p:pic>
        <p:nvPicPr>
          <p:cNvPr id="287" name="Picture 8" descr="Geometric Logo">
            <a:hlinkClick r:id="rId18" tooltip="Geometric Logo"/>
          </p:cNvPr>
          <p:cNvPicPr>
            <a:picLocks noChangeAspect="1" noChangeArrowheads="1"/>
          </p:cNvPicPr>
          <p:nvPr/>
        </p:nvPicPr>
        <p:blipFill rotWithShape="1">
          <a:blip r:embed="rId19" cstate="screen">
            <a:extLst>
              <a:ext uri="{28A0092B-C50C-407E-A947-70E740481C1C}">
                <a14:useLocalDpi xmlns:a14="http://schemas.microsoft.com/office/drawing/2010/main" val="0"/>
              </a:ext>
            </a:extLst>
          </a:blip>
          <a:srcRect/>
          <a:stretch/>
        </p:blipFill>
        <p:spPr bwMode="auto">
          <a:xfrm>
            <a:off x="7842284" y="1140756"/>
            <a:ext cx="1006729" cy="359900"/>
          </a:xfrm>
          <a:prstGeom prst="roundRect">
            <a:avLst>
              <a:gd name="adj" fmla="val 8594"/>
            </a:avLst>
          </a:prstGeom>
          <a:solidFill>
            <a:srgbClr val="FFFFFF">
              <a:shade val="85000"/>
            </a:srgbClr>
          </a:solidFill>
          <a:ln>
            <a:noFill/>
          </a:ln>
          <a:effectLst/>
          <a:extLst/>
        </p:spPr>
      </p:pic>
      <p:pic>
        <p:nvPicPr>
          <p:cNvPr id="92" name="Picture 91" descr="C:\Documents and Settings\dlawler\My Documents\Images\product\Cisco\California\high res png1\HBJ01615_Mirror copy.png"/>
          <p:cNvPicPr>
            <a:picLocks noChangeAspect="1" noChangeArrowheads="1"/>
          </p:cNvPicPr>
          <p:nvPr/>
        </p:nvPicPr>
        <p:blipFill>
          <a:blip r:embed="rId20"/>
          <a:srcRect b="44316"/>
          <a:stretch>
            <a:fillRect/>
          </a:stretch>
        </p:blipFill>
        <p:spPr bwMode="auto">
          <a:xfrm>
            <a:off x="9110130" y="3725332"/>
            <a:ext cx="1063823" cy="778937"/>
          </a:xfrm>
          <a:prstGeom prst="rect">
            <a:avLst/>
          </a:prstGeom>
          <a:noFill/>
          <a:ln w="9525">
            <a:noFill/>
            <a:miter lim="800000"/>
            <a:headEnd/>
            <a:tailEnd/>
          </a:ln>
          <a:effectLst/>
        </p:spPr>
      </p:pic>
      <p:sp>
        <p:nvSpPr>
          <p:cNvPr id="99" name="Slide Number Placeholder 3"/>
          <p:cNvSpPr>
            <a:spLocks noGrp="1"/>
          </p:cNvSpPr>
          <p:nvPr>
            <p:ph type="sldNum" sz="quarter" idx="12"/>
          </p:nvPr>
        </p:nvSpPr>
        <p:spPr>
          <a:xfrm>
            <a:off x="5677057" y="6397916"/>
            <a:ext cx="749798" cy="365125"/>
          </a:xfrm>
        </p:spPr>
        <p:txBody>
          <a:bodyPr/>
          <a:lstStyle/>
          <a:p>
            <a:fld id="{CA0561F9-C18C-4C7E-BCEE-56A17DAEBCA0}" type="slidenum">
              <a:rPr lang="en-US" smtClean="0"/>
              <a:pPr/>
              <a:t>8</a:t>
            </a:fld>
            <a:endParaRPr lang="en-US" dirty="0"/>
          </a:p>
        </p:txBody>
      </p:sp>
      <p:cxnSp>
        <p:nvCxnSpPr>
          <p:cNvPr id="102" name="Straight Connector 101"/>
          <p:cNvCxnSpPr/>
          <p:nvPr/>
        </p:nvCxnSpPr>
        <p:spPr bwMode="gray">
          <a:xfrm>
            <a:off x="1219200" y="6559594"/>
            <a:ext cx="451158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04" name="Picture 4" descr="http://www.trainingcamp.com/global/images/cisco_logo.jpg"/>
          <p:cNvPicPr>
            <a:picLocks noChangeAspect="1" noChangeArrowheads="1"/>
          </p:cNvPicPr>
          <p:nvPr/>
        </p:nvPicPr>
        <p:blipFill>
          <a:blip r:embed="rId21"/>
          <a:srcRect l="8354" t="20196" r="6666" b="17303"/>
          <a:stretch>
            <a:fillRect/>
          </a:stretch>
        </p:blipFill>
        <p:spPr bwMode="gray">
          <a:xfrm>
            <a:off x="257451" y="6215538"/>
            <a:ext cx="923279" cy="509293"/>
          </a:xfrm>
          <a:prstGeom prst="rect">
            <a:avLst/>
          </a:prstGeom>
          <a:noFill/>
        </p:spPr>
      </p:pic>
    </p:spTree>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 Same Side Corner Rectangle 37"/>
          <p:cNvSpPr/>
          <p:nvPr/>
        </p:nvSpPr>
        <p:spPr>
          <a:xfrm>
            <a:off x="6254045" y="905078"/>
            <a:ext cx="3928534" cy="5172941"/>
          </a:xfrm>
          <a:prstGeom prst="round2SameRect">
            <a:avLst>
              <a:gd name="adj1" fmla="val 0"/>
              <a:gd name="adj2" fmla="val 0"/>
            </a:avLst>
          </a:prstGeom>
          <a:gradFill flip="none" rotWithShape="1">
            <a:gsLst>
              <a:gs pos="0">
                <a:schemeClr val="accent3">
                  <a:lumMod val="20000"/>
                  <a:lumOff val="80000"/>
                </a:schemeClr>
              </a:gs>
              <a:gs pos="100000">
                <a:schemeClr val="bg2">
                  <a:lumMod val="90000"/>
                  <a:alpha val="0"/>
                </a:schemeClr>
              </a:gs>
            </a:gsLst>
            <a:lin ang="5400000" scaled="1"/>
            <a:tileRect/>
          </a:gradFill>
          <a:ln w="1905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2" name="Title 1"/>
          <p:cNvSpPr>
            <a:spLocks noGrp="1"/>
          </p:cNvSpPr>
          <p:nvPr>
            <p:ph type="title"/>
          </p:nvPr>
        </p:nvSpPr>
        <p:spPr>
          <a:xfrm>
            <a:off x="475996" y="133003"/>
            <a:ext cx="11712829" cy="756458"/>
          </a:xfrm>
        </p:spPr>
        <p:txBody>
          <a:bodyPr/>
          <a:lstStyle/>
          <a:p>
            <a:r>
              <a:rPr lang="en-US" spc="-150" dirty="0" smtClean="0"/>
              <a:t>Leading the Industry in Virtual Desktop</a:t>
            </a:r>
            <a:br>
              <a:rPr lang="en-US" spc="-150" dirty="0" smtClean="0"/>
            </a:br>
            <a:r>
              <a:rPr lang="en-US" spc="-150" dirty="0" smtClean="0"/>
              <a:t>Performance and Scale</a:t>
            </a:r>
            <a:endParaRPr lang="en-US" sz="2400" b="0" dirty="0">
              <a:solidFill>
                <a:schemeClr val="tx1">
                  <a:lumMod val="50000"/>
                  <a:lumOff val="50000"/>
                </a:schemeClr>
              </a:solidFill>
              <a:latin typeface="Arial"/>
              <a:ea typeface="+mn-ea"/>
              <a:cs typeface="+mn-cs"/>
            </a:endParaRPr>
          </a:p>
        </p:txBody>
      </p:sp>
      <p:sp>
        <p:nvSpPr>
          <p:cNvPr id="27" name="Content Placeholder 26"/>
          <p:cNvSpPr>
            <a:spLocks noGrp="1"/>
          </p:cNvSpPr>
          <p:nvPr>
            <p:ph idx="1"/>
          </p:nvPr>
        </p:nvSpPr>
        <p:spPr>
          <a:xfrm>
            <a:off x="475996" y="1911968"/>
            <a:ext cx="5157160" cy="4062651"/>
          </a:xfrm>
        </p:spPr>
        <p:txBody>
          <a:bodyPr wrap="square">
            <a:spAutoFit/>
          </a:bodyPr>
          <a:lstStyle/>
          <a:p>
            <a:pPr marL="174625" indent="-174625" defTabSz="814388" eaLnBrk="0" fontAlgn="base" hangingPunct="0">
              <a:buClr>
                <a:schemeClr val="bg1">
                  <a:lumMod val="50000"/>
                </a:schemeClr>
              </a:buClr>
              <a:buSzPct val="80000"/>
              <a:defRPr/>
            </a:pPr>
            <a:r>
              <a:rPr lang="en-US" sz="1600" b="1" dirty="0" smtClean="0">
                <a:solidFill>
                  <a:schemeClr val="accent3"/>
                </a:solidFill>
                <a:latin typeface="Arial"/>
                <a:ea typeface="ＭＳ Ｐゴシック" pitchFamily="26" charset="-128"/>
                <a:cs typeface="ＭＳ Ｐゴシック" pitchFamily="26" charset="-128"/>
              </a:rPr>
              <a:t>Lower cost </a:t>
            </a:r>
            <a:r>
              <a:rPr lang="en-US" sz="1600" dirty="0" smtClean="0">
                <a:latin typeface="Arial"/>
                <a:ea typeface="ＭＳ Ｐゴシック" pitchFamily="26" charset="-128"/>
                <a:cs typeface="ＭＳ Ｐゴシック" pitchFamily="26" charset="-128"/>
              </a:rPr>
              <a:t>for compute + network infrastructure</a:t>
            </a:r>
            <a:br>
              <a:rPr lang="en-US" sz="1600" dirty="0" smtClean="0">
                <a:latin typeface="Arial"/>
                <a:ea typeface="ＭＳ Ｐゴシック" pitchFamily="26" charset="-128"/>
                <a:cs typeface="ＭＳ Ｐゴシック" pitchFamily="26" charset="-128"/>
              </a:rPr>
            </a:br>
            <a:r>
              <a:rPr lang="en-US" sz="1600" dirty="0" smtClean="0">
                <a:latin typeface="Arial"/>
                <a:ea typeface="ＭＳ Ｐゴシック" pitchFamily="26" charset="-128"/>
                <a:cs typeface="ＭＳ Ｐゴシック" pitchFamily="26" charset="-128"/>
              </a:rPr>
              <a:t>and tier-0 storage on server</a:t>
            </a:r>
          </a:p>
          <a:p>
            <a:pPr marL="174625" indent="-174625" defTabSz="814388" eaLnBrk="0" fontAlgn="base" hangingPunct="0">
              <a:buClr>
                <a:schemeClr val="bg1">
                  <a:lumMod val="50000"/>
                </a:schemeClr>
              </a:buClr>
              <a:buSzPct val="80000"/>
              <a:defRPr/>
            </a:pPr>
            <a:r>
              <a:rPr lang="en-US" sz="1600" b="1" dirty="0" smtClean="0">
                <a:solidFill>
                  <a:schemeClr val="accent3"/>
                </a:solidFill>
                <a:latin typeface="Arial"/>
                <a:ea typeface="ＭＳ Ｐゴシック" pitchFamily="26" charset="-128"/>
                <a:cs typeface="ＭＳ Ｐゴシック" pitchFamily="26" charset="-128"/>
              </a:rPr>
              <a:t>Greater virtual desktop density</a:t>
            </a:r>
            <a:r>
              <a:rPr lang="en-US" sz="1600" b="1" dirty="0" smtClean="0">
                <a:latin typeface="Arial"/>
                <a:ea typeface="ＭＳ Ｐゴシック" pitchFamily="26" charset="-128"/>
                <a:cs typeface="ＭＳ Ｐゴシック" pitchFamily="26" charset="-128"/>
              </a:rPr>
              <a:t> </a:t>
            </a:r>
            <a:r>
              <a:rPr lang="en-US" sz="1600" dirty="0" smtClean="0">
                <a:latin typeface="Arial"/>
                <a:ea typeface="ＭＳ Ｐゴシック" pitchFamily="26" charset="-128"/>
                <a:cs typeface="ＭＳ Ｐゴシック" pitchFamily="26" charset="-128"/>
              </a:rPr>
              <a:t>without performance impact</a:t>
            </a:r>
          </a:p>
          <a:p>
            <a:pPr marL="174625" indent="-174625" defTabSz="814388" eaLnBrk="0" fontAlgn="base" hangingPunct="0">
              <a:buClr>
                <a:schemeClr val="bg1">
                  <a:lumMod val="50000"/>
                </a:schemeClr>
              </a:buClr>
              <a:buSzPct val="80000"/>
              <a:defRPr/>
            </a:pPr>
            <a:r>
              <a:rPr lang="en-US" sz="1600" b="1" dirty="0" smtClean="0">
                <a:solidFill>
                  <a:schemeClr val="accent3"/>
                </a:solidFill>
                <a:latin typeface="Arial"/>
                <a:ea typeface="ＭＳ Ｐゴシック" pitchFamily="26" charset="-128"/>
                <a:cs typeface="ＭＳ Ｐゴシック" pitchFamily="26" charset="-128"/>
              </a:rPr>
              <a:t>Simple Operation</a:t>
            </a:r>
            <a:r>
              <a:rPr lang="en-US" sz="1600" dirty="0" smtClean="0">
                <a:latin typeface="Arial"/>
                <a:ea typeface="ＭＳ Ｐゴシック" pitchFamily="26" charset="-128"/>
                <a:cs typeface="ＭＳ Ｐゴシック" pitchFamily="26" charset="-128"/>
              </a:rPr>
              <a:t>—start in minutes,</a:t>
            </a:r>
            <a:br>
              <a:rPr lang="en-US" sz="1600" dirty="0" smtClean="0">
                <a:latin typeface="Arial"/>
                <a:ea typeface="ＭＳ Ｐゴシック" pitchFamily="26" charset="-128"/>
                <a:cs typeface="ＭＳ Ｐゴシック" pitchFamily="26" charset="-128"/>
              </a:rPr>
            </a:br>
            <a:r>
              <a:rPr lang="en-US" sz="1600" dirty="0" smtClean="0">
                <a:latin typeface="Arial"/>
                <a:ea typeface="ＭＳ Ｐゴシック" pitchFamily="26" charset="-128"/>
                <a:cs typeface="ＭＳ Ｐゴシック" pitchFamily="26" charset="-128"/>
              </a:rPr>
              <a:t>scale in seconds</a:t>
            </a:r>
          </a:p>
          <a:p>
            <a:pPr marL="174625" indent="-174625" defTabSz="814388" eaLnBrk="0" fontAlgn="base" hangingPunct="0">
              <a:buClr>
                <a:schemeClr val="bg1">
                  <a:lumMod val="50000"/>
                </a:schemeClr>
              </a:buClr>
              <a:buSzPct val="80000"/>
              <a:defRPr/>
            </a:pPr>
            <a:r>
              <a:rPr lang="en-US" sz="1600" b="1" dirty="0" smtClean="0">
                <a:solidFill>
                  <a:schemeClr val="accent3"/>
                </a:solidFill>
                <a:latin typeface="Arial"/>
                <a:ea typeface="ＭＳ Ｐゴシック" pitchFamily="26" charset="-128"/>
                <a:cs typeface="ＭＳ Ｐゴシック" pitchFamily="26" charset="-128"/>
              </a:rPr>
              <a:t>Massive Scalability</a:t>
            </a:r>
            <a:r>
              <a:rPr lang="en-US" sz="1600" dirty="0" smtClean="0">
                <a:latin typeface="Arial"/>
                <a:ea typeface="ＭＳ Ｐゴシック" pitchFamily="26" charset="-128"/>
                <a:cs typeface="ＭＳ Ｐゴシック" pitchFamily="26" charset="-128"/>
              </a:rPr>
              <a:t>—scales easily to</a:t>
            </a:r>
            <a:br>
              <a:rPr lang="en-US" sz="1600" dirty="0" smtClean="0">
                <a:latin typeface="Arial"/>
                <a:ea typeface="ＭＳ Ｐゴシック" pitchFamily="26" charset="-128"/>
                <a:cs typeface="ＭＳ Ｐゴシック" pitchFamily="26" charset="-128"/>
              </a:rPr>
            </a:br>
            <a:r>
              <a:rPr lang="en-US" sz="1600" dirty="0" smtClean="0">
                <a:latin typeface="Arial"/>
                <a:ea typeface="ＭＳ Ｐゴシック" pitchFamily="26" charset="-128"/>
                <a:cs typeface="ＭＳ Ｐゴシック" pitchFamily="26" charset="-128"/>
              </a:rPr>
              <a:t>1000’s of desktops per UCS system</a:t>
            </a:r>
          </a:p>
          <a:p>
            <a:pPr marL="174625" indent="-174625" defTabSz="814388" eaLnBrk="0" fontAlgn="base" hangingPunct="0">
              <a:buClr>
                <a:schemeClr val="bg1">
                  <a:lumMod val="50000"/>
                </a:schemeClr>
              </a:buClr>
              <a:buSzPct val="80000"/>
              <a:defRPr/>
            </a:pPr>
            <a:r>
              <a:rPr lang="en-US" sz="1600" dirty="0" smtClean="0">
                <a:latin typeface="Arial"/>
                <a:ea typeface="ＭＳ Ｐゴシック" pitchFamily="26" charset="-128"/>
                <a:cs typeface="ＭＳ Ｐゴシック" pitchFamily="26" charset="-128"/>
              </a:rPr>
              <a:t>Extended memory and I/O to </a:t>
            </a:r>
            <a:r>
              <a:rPr lang="en-US" sz="1600" b="1" dirty="0" smtClean="0">
                <a:solidFill>
                  <a:schemeClr val="accent3"/>
                </a:solidFill>
                <a:latin typeface="Arial"/>
                <a:ea typeface="ＭＳ Ｐゴシック" pitchFamily="26" charset="-128"/>
                <a:cs typeface="ＭＳ Ｐゴシック" pitchFamily="26" charset="-128"/>
              </a:rPr>
              <a:t>avoid desktop</a:t>
            </a:r>
            <a:br>
              <a:rPr lang="en-US" sz="1600" b="1" dirty="0" smtClean="0">
                <a:solidFill>
                  <a:schemeClr val="accent3"/>
                </a:solidFill>
                <a:latin typeface="Arial"/>
                <a:ea typeface="ＭＳ Ｐゴシック" pitchFamily="26" charset="-128"/>
                <a:cs typeface="ＭＳ Ｐゴシック" pitchFamily="26" charset="-128"/>
              </a:rPr>
            </a:br>
            <a:r>
              <a:rPr lang="en-US" sz="1600" b="1" dirty="0" smtClean="0">
                <a:solidFill>
                  <a:schemeClr val="accent3"/>
                </a:solidFill>
                <a:latin typeface="Arial"/>
                <a:ea typeface="ＭＳ Ｐゴシック" pitchFamily="26" charset="-128"/>
                <a:cs typeface="ＭＳ Ｐゴシック" pitchFamily="26" charset="-128"/>
              </a:rPr>
              <a:t>virtualization bottlenecks</a:t>
            </a:r>
          </a:p>
          <a:p>
            <a:pPr marL="174625" indent="-174625" defTabSz="814388" eaLnBrk="0" fontAlgn="base" hangingPunct="0">
              <a:buClr>
                <a:schemeClr val="bg1">
                  <a:lumMod val="50000"/>
                </a:schemeClr>
              </a:buClr>
              <a:buSzPct val="80000"/>
              <a:defRPr/>
            </a:pPr>
            <a:r>
              <a:rPr lang="en-US" sz="1600" b="1" dirty="0" smtClean="0">
                <a:solidFill>
                  <a:schemeClr val="accent3"/>
                </a:solidFill>
                <a:latin typeface="Arial"/>
                <a:ea typeface="ＭＳ Ｐゴシック" pitchFamily="26" charset="-128"/>
                <a:cs typeface="ＭＳ Ｐゴシック" pitchFamily="26" charset="-128"/>
              </a:rPr>
              <a:t>Greater networking visibility and policy-based management </a:t>
            </a:r>
            <a:r>
              <a:rPr lang="en-US" sz="1600" dirty="0" smtClean="0">
                <a:latin typeface="Arial"/>
                <a:ea typeface="ＭＳ Ｐゴシック" pitchFamily="26" charset="-128"/>
                <a:cs typeface="ＭＳ Ｐゴシック" pitchFamily="26" charset="-128"/>
              </a:rPr>
              <a:t>for virtual desktops and</a:t>
            </a:r>
            <a:br>
              <a:rPr lang="en-US" sz="1600" dirty="0" smtClean="0">
                <a:latin typeface="Arial"/>
                <a:ea typeface="ＭＳ Ｐゴシック" pitchFamily="26" charset="-128"/>
                <a:cs typeface="ＭＳ Ｐゴシック" pitchFamily="26" charset="-128"/>
              </a:rPr>
            </a:br>
            <a:r>
              <a:rPr lang="en-US" sz="1600" dirty="0" smtClean="0">
                <a:latin typeface="Arial"/>
                <a:ea typeface="ＭＳ Ｐゴシック" pitchFamily="26" charset="-128"/>
                <a:cs typeface="ＭＳ Ｐゴシック" pitchFamily="26" charset="-128"/>
              </a:rPr>
              <a:t>application virtualization</a:t>
            </a:r>
          </a:p>
        </p:txBody>
      </p:sp>
      <p:pic>
        <p:nvPicPr>
          <p:cNvPr id="20" name="Picture 19" descr="C:\Documents and Settings\dlawler\My Documents\Images\product\Cisco\California\high res png1\HBJ01615_Mirror copy.png"/>
          <p:cNvPicPr>
            <a:picLocks noChangeAspect="1" noChangeArrowheads="1"/>
          </p:cNvPicPr>
          <p:nvPr/>
        </p:nvPicPr>
        <p:blipFill>
          <a:blip r:embed="rId3"/>
          <a:srcRect b="44316"/>
          <a:stretch>
            <a:fillRect/>
          </a:stretch>
        </p:blipFill>
        <p:spPr bwMode="auto">
          <a:xfrm>
            <a:off x="6959598" y="1421080"/>
            <a:ext cx="1828800" cy="1339057"/>
          </a:xfrm>
          <a:prstGeom prst="rect">
            <a:avLst/>
          </a:prstGeom>
          <a:noFill/>
          <a:ln w="9525">
            <a:noFill/>
            <a:miter lim="800000"/>
            <a:headEnd/>
            <a:tailEnd/>
          </a:ln>
          <a:effectLst/>
        </p:spPr>
      </p:pic>
      <p:grpSp>
        <p:nvGrpSpPr>
          <p:cNvPr id="3" name="Group 15"/>
          <p:cNvGrpSpPr/>
          <p:nvPr/>
        </p:nvGrpSpPr>
        <p:grpSpPr>
          <a:xfrm>
            <a:off x="6618081" y="2895861"/>
            <a:ext cx="2996699" cy="2557200"/>
            <a:chOff x="2026526" y="1827733"/>
            <a:chExt cx="4546512" cy="4217167"/>
          </a:xfrm>
        </p:grpSpPr>
        <p:sp>
          <p:nvSpPr>
            <p:cNvPr id="17" name="Line 10"/>
            <p:cNvSpPr>
              <a:spLocks noChangeShapeType="1"/>
            </p:cNvSpPr>
            <p:nvPr/>
          </p:nvSpPr>
          <p:spPr bwMode="auto">
            <a:xfrm>
              <a:off x="4911692" y="4743848"/>
              <a:ext cx="1661346" cy="1035175"/>
            </a:xfrm>
            <a:prstGeom prst="line">
              <a:avLst/>
            </a:prstGeom>
            <a:noFill/>
            <a:ln w="19050" algn="ctr">
              <a:solidFill>
                <a:schemeClr val="accent1"/>
              </a:solidFill>
              <a:round/>
              <a:headEnd type="none" w="med" len="med"/>
              <a:tailEnd type="triangle" w="lg" len="lg"/>
            </a:ln>
            <a:effectLst/>
            <a:scene3d>
              <a:camera prst="orthographicFront"/>
              <a:lightRig rig="threePt" dir="t"/>
            </a:scene3d>
            <a:sp3d>
              <a:bevelT w="0" h="0"/>
            </a:sp3d>
          </p:spPr>
          <p:txBody>
            <a:bodyPr wrap="none" anchor="ctr"/>
            <a:lstStyle/>
            <a:p>
              <a:endParaRPr lang="en-US" sz="1200"/>
            </a:p>
          </p:txBody>
        </p:sp>
        <p:sp>
          <p:nvSpPr>
            <p:cNvPr id="23" name="Line 11"/>
            <p:cNvSpPr>
              <a:spLocks noChangeShapeType="1"/>
            </p:cNvSpPr>
            <p:nvPr/>
          </p:nvSpPr>
          <p:spPr bwMode="auto">
            <a:xfrm flipH="1">
              <a:off x="2026526" y="4411218"/>
              <a:ext cx="2200835" cy="1233439"/>
            </a:xfrm>
            <a:prstGeom prst="line">
              <a:avLst/>
            </a:prstGeom>
            <a:noFill/>
            <a:ln w="19050" algn="ctr">
              <a:solidFill>
                <a:schemeClr val="accent1"/>
              </a:solidFill>
              <a:round/>
              <a:headEnd type="none" w="med" len="med"/>
              <a:tailEnd type="triangle" w="lg" len="lg"/>
            </a:ln>
            <a:effectLst/>
            <a:scene3d>
              <a:camera prst="orthographicFront"/>
              <a:lightRig rig="threePt" dir="t"/>
            </a:scene3d>
            <a:sp3d>
              <a:bevelT w="0" h="0"/>
            </a:sp3d>
          </p:spPr>
          <p:txBody>
            <a:bodyPr wrap="none" anchor="ctr"/>
            <a:lstStyle/>
            <a:p>
              <a:endParaRPr lang="en-US" sz="1200"/>
            </a:p>
          </p:txBody>
        </p:sp>
        <p:sp>
          <p:nvSpPr>
            <p:cNvPr id="24" name="Line 12"/>
            <p:cNvSpPr>
              <a:spLocks noChangeShapeType="1"/>
            </p:cNvSpPr>
            <p:nvPr/>
          </p:nvSpPr>
          <p:spPr bwMode="auto">
            <a:xfrm flipH="1" flipV="1">
              <a:off x="4225654" y="1827733"/>
              <a:ext cx="0" cy="1711321"/>
            </a:xfrm>
            <a:prstGeom prst="line">
              <a:avLst/>
            </a:prstGeom>
            <a:noFill/>
            <a:ln w="19050" algn="ctr">
              <a:solidFill>
                <a:schemeClr val="accent1"/>
              </a:solidFill>
              <a:round/>
              <a:headEnd type="none" w="med" len="med"/>
              <a:tailEnd type="triangle" w="lg" len="lg"/>
            </a:ln>
            <a:effectLst/>
            <a:scene3d>
              <a:camera prst="orthographicFront"/>
              <a:lightRig rig="threePt" dir="t"/>
            </a:scene3d>
            <a:sp3d>
              <a:bevelT w="0" h="0"/>
            </a:sp3d>
          </p:spPr>
          <p:txBody>
            <a:bodyPr wrap="none" anchor="ctr"/>
            <a:lstStyle/>
            <a:p>
              <a:endParaRPr lang="en-US" sz="1200"/>
            </a:p>
          </p:txBody>
        </p:sp>
        <p:grpSp>
          <p:nvGrpSpPr>
            <p:cNvPr id="4" name="Group 12"/>
            <p:cNvGrpSpPr/>
            <p:nvPr/>
          </p:nvGrpSpPr>
          <p:grpSpPr>
            <a:xfrm>
              <a:off x="3215843" y="3054272"/>
              <a:ext cx="2049023" cy="2166914"/>
              <a:chOff x="3375337" y="2788456"/>
              <a:chExt cx="2049023" cy="2166914"/>
            </a:xfrm>
          </p:grpSpPr>
          <p:pic>
            <p:nvPicPr>
              <p:cNvPr id="32" name="Picture 151" descr="ICON_VM_desktop_Q308"/>
              <p:cNvPicPr>
                <a:picLocks noChangeAspect="1" noChangeArrowheads="1"/>
              </p:cNvPicPr>
              <p:nvPr/>
            </p:nvPicPr>
            <p:blipFill>
              <a:blip r:embed="rId4" cstate="print"/>
              <a:srcRect/>
              <a:stretch>
                <a:fillRect/>
              </a:stretch>
            </p:blipFill>
            <p:spPr bwMode="auto">
              <a:xfrm>
                <a:off x="3375337" y="4053730"/>
                <a:ext cx="712149" cy="901640"/>
              </a:xfrm>
              <a:prstGeom prst="rect">
                <a:avLst/>
              </a:prstGeom>
              <a:noFill/>
              <a:ln w="9525">
                <a:noFill/>
                <a:miter lim="800000"/>
                <a:headEnd/>
                <a:tailEnd/>
              </a:ln>
            </p:spPr>
          </p:pic>
          <p:pic>
            <p:nvPicPr>
              <p:cNvPr id="33" name="Picture 151" descr="ICON_VM_desktop_Q308"/>
              <p:cNvPicPr>
                <a:picLocks noChangeAspect="1" noChangeArrowheads="1"/>
              </p:cNvPicPr>
              <p:nvPr/>
            </p:nvPicPr>
            <p:blipFill>
              <a:blip r:embed="rId4" cstate="print"/>
              <a:srcRect/>
              <a:stretch>
                <a:fillRect/>
              </a:stretch>
            </p:blipFill>
            <p:spPr bwMode="auto">
              <a:xfrm>
                <a:off x="3680014" y="3425965"/>
                <a:ext cx="712149" cy="901640"/>
              </a:xfrm>
              <a:prstGeom prst="rect">
                <a:avLst/>
              </a:prstGeom>
              <a:noFill/>
              <a:ln w="9525">
                <a:noFill/>
                <a:miter lim="800000"/>
                <a:headEnd/>
                <a:tailEnd/>
              </a:ln>
            </p:spPr>
          </p:pic>
          <p:pic>
            <p:nvPicPr>
              <p:cNvPr id="34" name="Picture 151" descr="ICON_VM_desktop_Q308"/>
              <p:cNvPicPr>
                <a:picLocks noChangeAspect="1" noChangeArrowheads="1"/>
              </p:cNvPicPr>
              <p:nvPr/>
            </p:nvPicPr>
            <p:blipFill>
              <a:blip r:embed="rId4" cstate="print"/>
              <a:srcRect/>
              <a:stretch>
                <a:fillRect/>
              </a:stretch>
            </p:blipFill>
            <p:spPr bwMode="auto">
              <a:xfrm>
                <a:off x="4040965" y="4053730"/>
                <a:ext cx="712149" cy="901640"/>
              </a:xfrm>
              <a:prstGeom prst="rect">
                <a:avLst/>
              </a:prstGeom>
              <a:noFill/>
              <a:ln w="9525">
                <a:noFill/>
                <a:miter lim="800000"/>
                <a:headEnd/>
                <a:tailEnd/>
              </a:ln>
            </p:spPr>
          </p:pic>
          <p:pic>
            <p:nvPicPr>
              <p:cNvPr id="35" name="Picture 151" descr="ICON_VM_desktop_Q308"/>
              <p:cNvPicPr>
                <a:picLocks noChangeAspect="1" noChangeArrowheads="1"/>
              </p:cNvPicPr>
              <p:nvPr/>
            </p:nvPicPr>
            <p:blipFill>
              <a:blip r:embed="rId4" cstate="print"/>
              <a:srcRect/>
              <a:stretch>
                <a:fillRect/>
              </a:stretch>
            </p:blipFill>
            <p:spPr bwMode="auto">
              <a:xfrm>
                <a:off x="4359386" y="3425965"/>
                <a:ext cx="712149" cy="901640"/>
              </a:xfrm>
              <a:prstGeom prst="rect">
                <a:avLst/>
              </a:prstGeom>
              <a:noFill/>
              <a:ln w="9525">
                <a:noFill/>
                <a:miter lim="800000"/>
                <a:headEnd/>
                <a:tailEnd/>
              </a:ln>
            </p:spPr>
          </p:pic>
          <p:pic>
            <p:nvPicPr>
              <p:cNvPr id="36" name="Picture 151" descr="ICON_VM_desktop_Q308"/>
              <p:cNvPicPr>
                <a:picLocks noChangeAspect="1" noChangeArrowheads="1"/>
              </p:cNvPicPr>
              <p:nvPr/>
            </p:nvPicPr>
            <p:blipFill>
              <a:blip r:embed="rId4" cstate="print"/>
              <a:srcRect/>
              <a:stretch>
                <a:fillRect/>
              </a:stretch>
            </p:blipFill>
            <p:spPr bwMode="auto">
              <a:xfrm>
                <a:off x="4712211" y="4053730"/>
                <a:ext cx="712149" cy="901640"/>
              </a:xfrm>
              <a:prstGeom prst="rect">
                <a:avLst/>
              </a:prstGeom>
              <a:noFill/>
              <a:ln w="9525">
                <a:noFill/>
                <a:miter lim="800000"/>
                <a:headEnd/>
                <a:tailEnd/>
              </a:ln>
            </p:spPr>
          </p:pic>
          <p:pic>
            <p:nvPicPr>
              <p:cNvPr id="37" name="Picture 151" descr="ICON_VM_desktop_Q308"/>
              <p:cNvPicPr>
                <a:picLocks noChangeAspect="1" noChangeArrowheads="1"/>
              </p:cNvPicPr>
              <p:nvPr/>
            </p:nvPicPr>
            <p:blipFill>
              <a:blip r:embed="rId4" cstate="print"/>
              <a:srcRect/>
              <a:stretch>
                <a:fillRect/>
              </a:stretch>
            </p:blipFill>
            <p:spPr bwMode="auto">
              <a:xfrm>
                <a:off x="4029073" y="2788456"/>
                <a:ext cx="712149" cy="901640"/>
              </a:xfrm>
              <a:prstGeom prst="rect">
                <a:avLst/>
              </a:prstGeom>
              <a:noFill/>
              <a:ln w="9525">
                <a:noFill/>
                <a:miter lim="800000"/>
                <a:headEnd/>
                <a:tailEnd/>
              </a:ln>
            </p:spPr>
          </p:pic>
        </p:grpSp>
        <p:sp>
          <p:nvSpPr>
            <p:cNvPr id="28" name="Text Box 8"/>
            <p:cNvSpPr txBox="1">
              <a:spLocks noChangeArrowheads="1"/>
            </p:cNvSpPr>
            <p:nvPr/>
          </p:nvSpPr>
          <p:spPr bwMode="auto">
            <a:xfrm rot="16200000">
              <a:off x="3399000" y="2385754"/>
              <a:ext cx="1219214" cy="392238"/>
            </a:xfrm>
            <a:prstGeom prst="rect">
              <a:avLst/>
            </a:prstGeom>
            <a:noFill/>
            <a:ln w="12700">
              <a:noFill/>
              <a:miter lim="800000"/>
              <a:headEnd/>
              <a:tailEnd/>
            </a:ln>
          </p:spPr>
          <p:txBody>
            <a:bodyPr wrap="none">
              <a:spAutoFit/>
            </a:bodyPr>
            <a:lstStyle/>
            <a:p>
              <a:pPr algn="ctr" eaLnBrk="0" hangingPunct="0">
                <a:lnSpc>
                  <a:spcPct val="90000"/>
                </a:lnSpc>
              </a:pPr>
              <a:r>
                <a:rPr lang="en-US" sz="1200" dirty="0">
                  <a:solidFill>
                    <a:schemeClr val="accent3">
                      <a:lumMod val="25000"/>
                    </a:schemeClr>
                  </a:solidFill>
                </a:rPr>
                <a:t>Memory</a:t>
              </a:r>
            </a:p>
          </p:txBody>
        </p:sp>
        <p:sp>
          <p:nvSpPr>
            <p:cNvPr id="29" name="Text Box 6"/>
            <p:cNvSpPr txBox="1">
              <a:spLocks noChangeArrowheads="1"/>
            </p:cNvSpPr>
            <p:nvPr/>
          </p:nvSpPr>
          <p:spPr bwMode="auto">
            <a:xfrm rot="1905882">
              <a:off x="5311249" y="4834216"/>
              <a:ext cx="771442" cy="426354"/>
            </a:xfrm>
            <a:prstGeom prst="rect">
              <a:avLst/>
            </a:prstGeom>
            <a:noFill/>
            <a:ln w="12700">
              <a:noFill/>
              <a:miter lim="800000"/>
              <a:headEnd/>
              <a:tailEnd/>
            </a:ln>
          </p:spPr>
          <p:txBody>
            <a:bodyPr wrap="none">
              <a:spAutoFit/>
            </a:bodyPr>
            <a:lstStyle/>
            <a:p>
              <a:pPr algn="ctr" eaLnBrk="0" hangingPunct="0">
                <a:lnSpc>
                  <a:spcPct val="90000"/>
                </a:lnSpc>
              </a:pPr>
              <a:r>
                <a:rPr lang="en-US" sz="1200" dirty="0">
                  <a:solidFill>
                    <a:schemeClr val="accent3">
                      <a:lumMod val="25000"/>
                    </a:schemeClr>
                  </a:solidFill>
                </a:rPr>
                <a:t>CPU</a:t>
              </a:r>
            </a:p>
          </p:txBody>
        </p:sp>
        <p:sp>
          <p:nvSpPr>
            <p:cNvPr id="30" name="Text Box 7"/>
            <p:cNvSpPr txBox="1">
              <a:spLocks noChangeArrowheads="1"/>
            </p:cNvSpPr>
            <p:nvPr/>
          </p:nvSpPr>
          <p:spPr bwMode="auto">
            <a:xfrm rot="19778019">
              <a:off x="2393489" y="4860663"/>
              <a:ext cx="593904" cy="426354"/>
            </a:xfrm>
            <a:prstGeom prst="rect">
              <a:avLst/>
            </a:prstGeom>
            <a:noFill/>
            <a:ln w="12700">
              <a:noFill/>
              <a:miter lim="800000"/>
              <a:headEnd/>
              <a:tailEnd/>
            </a:ln>
          </p:spPr>
          <p:txBody>
            <a:bodyPr wrap="none">
              <a:spAutoFit/>
            </a:bodyPr>
            <a:lstStyle/>
            <a:p>
              <a:pPr algn="ctr" eaLnBrk="0" hangingPunct="0">
                <a:lnSpc>
                  <a:spcPct val="90000"/>
                </a:lnSpc>
              </a:pPr>
              <a:r>
                <a:rPr lang="en-US" sz="1200" dirty="0">
                  <a:solidFill>
                    <a:schemeClr val="accent3">
                      <a:lumMod val="25000"/>
                    </a:schemeClr>
                  </a:solidFill>
                </a:rPr>
                <a:t>I/O</a:t>
              </a:r>
            </a:p>
          </p:txBody>
        </p:sp>
        <p:sp>
          <p:nvSpPr>
            <p:cNvPr id="31" name="Rectangle 30"/>
            <p:cNvSpPr/>
            <p:nvPr/>
          </p:nvSpPr>
          <p:spPr>
            <a:xfrm>
              <a:off x="3101162" y="5572865"/>
              <a:ext cx="2906766" cy="472035"/>
            </a:xfrm>
            <a:prstGeom prst="rect">
              <a:avLst/>
            </a:prstGeom>
            <a:noFill/>
          </p:spPr>
          <p:txBody>
            <a:bodyPr wrap="none" rtlCol="0">
              <a:spAutoFit/>
            </a:bodyPr>
            <a:lstStyle/>
            <a:p>
              <a:pPr indent="-165100">
                <a:lnSpc>
                  <a:spcPct val="90000"/>
                </a:lnSpc>
                <a:buClr>
                  <a:schemeClr val="bg1"/>
                </a:buClr>
              </a:pPr>
              <a:r>
                <a:rPr lang="en-US" sz="1400" dirty="0" smtClean="0">
                  <a:solidFill>
                    <a:schemeClr val="tx1"/>
                  </a:solidFill>
                  <a:latin typeface="Arial"/>
                </a:rPr>
                <a:t>Unified Fabric (FCoE)</a:t>
              </a:r>
            </a:p>
          </p:txBody>
        </p:sp>
      </p:grpSp>
      <p:sp>
        <p:nvSpPr>
          <p:cNvPr id="54" name="TextBox 53"/>
          <p:cNvSpPr txBox="1"/>
          <p:nvPr/>
        </p:nvSpPr>
        <p:spPr>
          <a:xfrm>
            <a:off x="8880485" y="1936720"/>
            <a:ext cx="1063112" cy="307777"/>
          </a:xfrm>
          <a:prstGeom prst="rect">
            <a:avLst/>
          </a:prstGeom>
          <a:noFill/>
        </p:spPr>
        <p:txBody>
          <a:bodyPr wrap="none" rtlCol="0">
            <a:spAutoFit/>
          </a:bodyPr>
          <a:lstStyle/>
          <a:p>
            <a:r>
              <a:rPr lang="en-US" sz="1400" dirty="0" smtClean="0"/>
              <a:t>Cisco UCS</a:t>
            </a:r>
            <a:endParaRPr lang="en-US" sz="1400" dirty="0"/>
          </a:p>
        </p:txBody>
      </p:sp>
      <p:sp>
        <p:nvSpPr>
          <p:cNvPr id="40" name="Slide Number Placeholder 3"/>
          <p:cNvSpPr>
            <a:spLocks noGrp="1"/>
          </p:cNvSpPr>
          <p:nvPr>
            <p:ph type="sldNum" sz="quarter" idx="12"/>
          </p:nvPr>
        </p:nvSpPr>
        <p:spPr>
          <a:xfrm>
            <a:off x="5677057" y="6397916"/>
            <a:ext cx="749798" cy="365125"/>
          </a:xfrm>
        </p:spPr>
        <p:txBody>
          <a:bodyPr/>
          <a:lstStyle/>
          <a:p>
            <a:fld id="{CA0561F9-C18C-4C7E-BCEE-56A17DAEBCA0}" type="slidenum">
              <a:rPr lang="en-US" smtClean="0"/>
              <a:pPr/>
              <a:t>9</a:t>
            </a:fld>
            <a:endParaRPr lang="en-US" dirty="0"/>
          </a:p>
        </p:txBody>
      </p:sp>
      <p:sp>
        <p:nvSpPr>
          <p:cNvPr id="43" name="Rectangle 42"/>
          <p:cNvSpPr/>
          <p:nvPr/>
        </p:nvSpPr>
        <p:spPr>
          <a:xfrm>
            <a:off x="475996" y="986557"/>
            <a:ext cx="3861955" cy="830997"/>
          </a:xfrm>
          <a:prstGeom prst="rect">
            <a:avLst/>
          </a:prstGeom>
        </p:spPr>
        <p:txBody>
          <a:bodyPr wrap="none">
            <a:spAutoFit/>
          </a:bodyPr>
          <a:lstStyle/>
          <a:p>
            <a:r>
              <a:rPr lang="en-US" sz="2400" dirty="0" smtClean="0">
                <a:solidFill>
                  <a:schemeClr val="tx1">
                    <a:lumMod val="50000"/>
                    <a:lumOff val="50000"/>
                  </a:schemeClr>
                </a:solidFill>
              </a:rPr>
              <a:t>The Optimized Platform for</a:t>
            </a:r>
            <a:br>
              <a:rPr lang="en-US" sz="2400" dirty="0" smtClean="0">
                <a:solidFill>
                  <a:schemeClr val="tx1">
                    <a:lumMod val="50000"/>
                    <a:lumOff val="50000"/>
                  </a:schemeClr>
                </a:solidFill>
              </a:rPr>
            </a:br>
            <a:r>
              <a:rPr lang="en-US" sz="2400" dirty="0" smtClean="0">
                <a:solidFill>
                  <a:schemeClr val="tx1">
                    <a:lumMod val="50000"/>
                    <a:lumOff val="50000"/>
                  </a:schemeClr>
                </a:solidFill>
              </a:rPr>
              <a:t>Desktop Virtualization</a:t>
            </a:r>
            <a:endParaRPr lang="en-US" sz="2400" dirty="0"/>
          </a:p>
        </p:txBody>
      </p:sp>
    </p:spTree>
    <p:extLst>
      <p:ext uri="{BB962C8B-B14F-4D97-AF65-F5344CB8AC3E}">
        <p14:creationId xmlns:p14="http://schemas.microsoft.com/office/powerpoint/2010/main" val="2855871692"/>
      </p:ext>
    </p:extLst>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Citrix_Cisco PPT Template">
  <a:themeElements>
    <a:clrScheme name="Citrix-Cisco Joint Template">
      <a:dk1>
        <a:sysClr val="windowText" lastClr="000000"/>
      </a:dk1>
      <a:lt1>
        <a:sysClr val="window" lastClr="FFFFFF"/>
      </a:lt1>
      <a:dk2>
        <a:srgbClr val="788287"/>
      </a:dk2>
      <a:lt2>
        <a:srgbClr val="E7E8E9"/>
      </a:lt2>
      <a:accent1>
        <a:srgbClr val="295540"/>
      </a:accent1>
      <a:accent2>
        <a:srgbClr val="628740"/>
      </a:accent2>
      <a:accent3>
        <a:srgbClr val="2560A2"/>
      </a:accent3>
      <a:accent4>
        <a:srgbClr val="5688B7"/>
      </a:accent4>
      <a:accent5>
        <a:srgbClr val="4BACC6"/>
      </a:accent5>
      <a:accent6>
        <a:srgbClr val="D99A1D"/>
      </a:accent6>
      <a:hlink>
        <a:srgbClr val="408765"/>
      </a:hlink>
      <a:folHlink>
        <a:srgbClr val="D99A1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9050">
          <a:solidFill>
            <a:schemeClr val="tx2"/>
          </a:solidFill>
          <a:tailEnd type="triangle"/>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w="19050">
          <a:solidFill>
            <a:schemeClr val="tx2"/>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92263472D11A4286BA8AD5BC215F21" ma:contentTypeVersion="6" ma:contentTypeDescription="Create a new document." ma:contentTypeScope="" ma:versionID="c0c66cecdb1b68925255d14a746caa80">
  <xsd:schema xmlns:xsd="http://www.w3.org/2001/XMLSchema" xmlns:p="http://schemas.microsoft.com/office/2006/metadata/properties" xmlns:ns1="http://schemas.microsoft.com/sharepoint/v3" targetNamespace="http://schemas.microsoft.com/office/2006/metadata/properties" ma:root="true" ma:fieldsID="9d83ee8c39aea94682d0bf95a687ad5b" ns1:_="">
    <xsd:import namespace="http://schemas.microsoft.com/sharepoint/v3"/>
    <xsd:element name="properties">
      <xsd:complexType>
        <xsd:sequence>
          <xsd:element name="documentManagement">
            <xsd:complexType>
              <xsd:all>
                <xsd:element ref="ns1:EmailSender" minOccurs="0"/>
                <xsd:element ref="ns1:EmailTo" minOccurs="0"/>
                <xsd:element ref="ns1:EmailCc" minOccurs="0"/>
                <xsd:element ref="ns1:EmailFrom" minOccurs="0"/>
                <xsd:element ref="ns1:EmailSubject"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EmailSender" ma:index="8" nillable="true" ma:displayName="E-Mail Sender" ma:hidden="true" ma:internalName="EmailSender">
      <xsd:simpleType>
        <xsd:restriction base="dms:Note"/>
      </xsd:simpleType>
    </xsd:element>
    <xsd:element name="EmailTo" ma:index="9" nillable="true" ma:displayName="E-Mail To" ma:hidden="true" ma:internalName="EmailTo">
      <xsd:simpleType>
        <xsd:restriction base="dms:Note"/>
      </xsd:simpleType>
    </xsd:element>
    <xsd:element name="EmailCc" ma:index="10" nillable="true" ma:displayName="E-Mail Cc" ma:hidden="true" ma:internalName="EmailCc">
      <xsd:simpleType>
        <xsd:restriction base="dms:Note"/>
      </xsd:simpleType>
    </xsd:element>
    <xsd:element name="EmailFrom" ma:index="11" nillable="true" ma:displayName="E-Mail From" ma:hidden="true" ma:internalName="EmailFrom">
      <xsd:simpleType>
        <xsd:restriction base="dms:Text"/>
      </xsd:simpleType>
    </xsd:element>
    <xsd:element name="EmailSubject" ma:index="12" nillable="true" ma:displayName="E-Mail Subject" ma:hidden="true" ma:internalName="EmailSubjec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Item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EmailTo xmlns="http://schemas.microsoft.com/sharepoint/v3">marco-attachments(mailer list) &amp;lt;marco-attachments@cisco.com&amp;gt;; marco-attachments@team.cisco.com &amp;lt;marco-attachments@team.cisco.com&amp;gt;</EmailTo>
    <EmailSender xmlns="http://schemas.microsoft.com/sharepoint/v3">&lt;a href="mailto:lheidema@cisco.com"&gt;lheidema@cisco.com&lt;/a&gt;</EmailSender>
    <EmailFrom xmlns="http://schemas.microsoft.com/sharepoint/v3">Lynda Heideman (lheidema) &lt;lheidema@cisco.com&gt;</EmailFrom>
    <EmailSubject xmlns="http://schemas.microsoft.com/sharepoint/v3">INC000026845839 Attachments</EmailSubject>
    <EmailCc xmlns="http://schemas.microsoft.com/sharepoint/v3" xsi:nil="true"/>
  </documentManagement>
</p:properties>
</file>

<file path=customXml/itemProps1.xml><?xml version="1.0" encoding="utf-8"?>
<ds:datastoreItem xmlns:ds="http://schemas.openxmlformats.org/officeDocument/2006/customXml" ds:itemID="{B78428F1-A9E4-4879-8D07-793DFB15CBD1}"/>
</file>

<file path=customXml/itemProps2.xml><?xml version="1.0" encoding="utf-8"?>
<ds:datastoreItem xmlns:ds="http://schemas.openxmlformats.org/officeDocument/2006/customXml" ds:itemID="{00034F07-42A8-4446-AD0B-316F1307164A}"/>
</file>

<file path=customXml/itemProps3.xml><?xml version="1.0" encoding="utf-8"?>
<ds:datastoreItem xmlns:ds="http://schemas.openxmlformats.org/officeDocument/2006/customXml" ds:itemID="{DBC8FA0A-FA24-49AD-928C-B5BC82DFA592}"/>
</file>

<file path=docProps/app.xml><?xml version="1.0" encoding="utf-8"?>
<Properties xmlns="http://schemas.openxmlformats.org/officeDocument/2006/extended-properties" xmlns:vt="http://schemas.openxmlformats.org/officeDocument/2006/docPropsVTypes">
  <Template>Citrix_Cisco PPT Template</Template>
  <TotalTime>9922</TotalTime>
  <Words>8142</Words>
  <Application>Microsoft Office PowerPoint</Application>
  <PresentationFormat>Custom</PresentationFormat>
  <Paragraphs>640</Paragraphs>
  <Slides>30</Slides>
  <Notes>29</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Citrix_Cisco PPT Template</vt:lpstr>
      <vt:lpstr>Cisco VXI with Citrix XenDesktop: The Next Generation Virtual Workspace</vt:lpstr>
      <vt:lpstr>Today’s Demanding Business Environment</vt:lpstr>
      <vt:lpstr>Business Priorities Driving the Need for a New Workspace</vt:lpstr>
      <vt:lpstr>The Workspace Market Transition Is Accelerating</vt:lpstr>
      <vt:lpstr>What Is the Vision for the New Virtual Workspace?</vt:lpstr>
      <vt:lpstr>Next Generation Virtual Workspace</vt:lpstr>
      <vt:lpstr>End-to-End Workspace Virtualization Solution</vt:lpstr>
      <vt:lpstr>Scalable, Simplified, Secure Data Center</vt:lpstr>
      <vt:lpstr>Leading the Industry in Virtual Desktop Performance and Scale</vt:lpstr>
      <vt:lpstr>Citrix XenDesktop</vt:lpstr>
      <vt:lpstr>Holistic Desktop Virtualization Solution</vt:lpstr>
      <vt:lpstr>Citrix XenDesktop: Delivery for Every Work Style</vt:lpstr>
      <vt:lpstr>Optimized, Secure, Efficient Network</vt:lpstr>
      <vt:lpstr>Cisco WAAS Optimized for XenDesktop</vt:lpstr>
      <vt:lpstr>Business Quality Collaborative Workspace </vt:lpstr>
      <vt:lpstr>Any Device, Anywhere, Fixed and Mobile</vt:lpstr>
      <vt:lpstr>Better for Business</vt:lpstr>
      <vt:lpstr>Better for People</vt:lpstr>
      <vt:lpstr>Better for IT</vt:lpstr>
      <vt:lpstr>Addressing Requirements of the Virtual Workspace</vt:lpstr>
      <vt:lpstr>Geometric Limited (Software Developer)</vt:lpstr>
      <vt:lpstr>Seattle Children’s Hospital</vt:lpstr>
      <vt:lpstr>University of Tennessee</vt:lpstr>
      <vt:lpstr>The New Virtual Workspace</vt:lpstr>
      <vt:lpstr>What do I do Next?</vt:lpstr>
      <vt:lpstr>We Can Help You Transition</vt:lpstr>
      <vt:lpstr>Take the Risk Out of Getting Started</vt:lpstr>
      <vt:lpstr>Find Us on the Web</vt:lpstr>
      <vt:lpstr>Additional Resources</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dc:creator>
  <cp:lastModifiedBy>Lynda Heideman (lheidema)</cp:lastModifiedBy>
  <cp:revision>213</cp:revision>
  <dcterms:created xsi:type="dcterms:W3CDTF">2011-10-28T19:28:19Z</dcterms:created>
  <dcterms:modified xsi:type="dcterms:W3CDTF">2013-02-10T07:44:04Z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0x010100D192263472D11A4286BA8AD5BC215F21</vt:lpwstr>
  </property>
</Properties>
</file>